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4" r:id="rId8"/>
    <p:sldId id="263"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806"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DD2A-6C47-7BD5-36AA-B1A7896791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796FAF-815C-F29E-94DB-A876C8ECA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E820B1-0596-0DD4-52BF-E25DA8D32DA8}"/>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5" name="Footer Placeholder 4">
            <a:extLst>
              <a:ext uri="{FF2B5EF4-FFF2-40B4-BE49-F238E27FC236}">
                <a16:creationId xmlns:a16="http://schemas.microsoft.com/office/drawing/2014/main" id="{3469E935-941C-9C6A-113B-B8B690447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AAAF5-E30E-805F-C29D-A782D2E20DC2}"/>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183424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AC6B-B300-F66E-E9EF-F29036DAE4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168023-F456-EEB4-3E00-73352854DC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30513-A7AD-C765-9ECF-FD4B3FC737C2}"/>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5" name="Footer Placeholder 4">
            <a:extLst>
              <a:ext uri="{FF2B5EF4-FFF2-40B4-BE49-F238E27FC236}">
                <a16:creationId xmlns:a16="http://schemas.microsoft.com/office/drawing/2014/main" id="{659E892B-E012-3A38-2F10-4FDA750D5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FEE2D-7825-D08D-1296-954404984DB3}"/>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347265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C739C-FE5D-E2BB-7ED2-397711CA38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ED69E8-0837-A04F-B2B5-C590FFA3C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B1DEF-C847-BFAF-FCFC-35E8A096FCDA}"/>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5" name="Footer Placeholder 4">
            <a:extLst>
              <a:ext uri="{FF2B5EF4-FFF2-40B4-BE49-F238E27FC236}">
                <a16:creationId xmlns:a16="http://schemas.microsoft.com/office/drawing/2014/main" id="{902F4458-1256-5F2A-5497-8318B5274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44A11-FB7B-FCAF-BB70-374CE5CB5B40}"/>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83392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6EC1-4167-FC7A-8AB7-1DDD3DFAB0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771A89-44DE-3D59-52F3-65BB7E638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CC1BF-0371-E300-2EF9-AAA47DB822EF}"/>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5" name="Footer Placeholder 4">
            <a:extLst>
              <a:ext uri="{FF2B5EF4-FFF2-40B4-BE49-F238E27FC236}">
                <a16:creationId xmlns:a16="http://schemas.microsoft.com/office/drawing/2014/main" id="{E4F2BB9B-0DB8-842B-ACF6-280C1F003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8F68C-720D-F376-0A03-A2486F4A816A}"/>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252811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95FF-6269-0064-2E79-F170FC619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036FF6-3C6D-F57C-A5FE-FF437A3CB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7EDA6-4426-139E-1520-B623E8BBD036}"/>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5" name="Footer Placeholder 4">
            <a:extLst>
              <a:ext uri="{FF2B5EF4-FFF2-40B4-BE49-F238E27FC236}">
                <a16:creationId xmlns:a16="http://schemas.microsoft.com/office/drawing/2014/main" id="{EBEAB0A8-3796-ED78-6C70-6F7808C8A6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853F6-2D5B-977D-7C60-757E2422AFD5}"/>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408685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3F39-46D2-97ED-C411-8A4143965C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0A5207-9041-8436-DE31-07C5DADFBC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97E763-B94E-959E-70FF-DEC51D9BF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FA09F2-77C0-089A-3F4F-C44C79296133}"/>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6" name="Footer Placeholder 5">
            <a:extLst>
              <a:ext uri="{FF2B5EF4-FFF2-40B4-BE49-F238E27FC236}">
                <a16:creationId xmlns:a16="http://schemas.microsoft.com/office/drawing/2014/main" id="{78BB11CE-CC25-6F2F-4AE5-7BAE4B217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C41079-EFA2-5FCD-1A71-4D713465690B}"/>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30193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E2D6-CA77-9055-0569-48DC631966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BB9417-3423-E2C1-3A90-855AD13C6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30456A-F6E8-0C2A-1B15-A8DF775B3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6D3FDC-85B9-DE41-E2F8-5443E7771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30BBA9-172D-A9F7-A4CB-0BEF15518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05B0BF-05D2-19B4-A308-C81961AD27AF}"/>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8" name="Footer Placeholder 7">
            <a:extLst>
              <a:ext uri="{FF2B5EF4-FFF2-40B4-BE49-F238E27FC236}">
                <a16:creationId xmlns:a16="http://schemas.microsoft.com/office/drawing/2014/main" id="{0BCD2787-49AD-CACA-FF45-A14188714F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DEAD61-3409-07A8-9298-2993B03AE1FE}"/>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166130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C3CA-3CD8-7C97-D6B2-BE1F6A9A35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E296C9-460C-D10D-1D2E-9B0254A9E660}"/>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4" name="Footer Placeholder 3">
            <a:extLst>
              <a:ext uri="{FF2B5EF4-FFF2-40B4-BE49-F238E27FC236}">
                <a16:creationId xmlns:a16="http://schemas.microsoft.com/office/drawing/2014/main" id="{46837BAF-F0DF-07DF-B5DB-224EECFD7C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32DC10-7D40-9B2D-04A8-49F138B83EC4}"/>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104103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97BBC1-E410-FE05-CAF0-C866BC7D41EB}"/>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3" name="Footer Placeholder 2">
            <a:extLst>
              <a:ext uri="{FF2B5EF4-FFF2-40B4-BE49-F238E27FC236}">
                <a16:creationId xmlns:a16="http://schemas.microsoft.com/office/drawing/2014/main" id="{1EF4F9D9-5EB5-892F-C7F4-1A450B3D38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D6E6A0-8089-F76F-8CD0-98196CB9A2B1}"/>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335618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A22B-957A-FDE2-E6A0-90BD07D5A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D5620C-FD29-BA83-FFAD-C694B50097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FE93A9-C248-9F99-BC89-8C50A0FDF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A2577-8519-521A-14FA-1BD1F8963D2D}"/>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6" name="Footer Placeholder 5">
            <a:extLst>
              <a:ext uri="{FF2B5EF4-FFF2-40B4-BE49-F238E27FC236}">
                <a16:creationId xmlns:a16="http://schemas.microsoft.com/office/drawing/2014/main" id="{C9A6303B-A6DF-BA1D-5E0A-1E5FD28898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0CC0C-890C-902B-AA89-A3C6CDD603F9}"/>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874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A20E-0B84-0CE5-3731-16B1CAF11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F733FE-4776-D496-7D8F-D8981F1759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41FEF0-CEC2-5A68-53CB-7EFC614FA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66B45-8285-112C-296C-4D1E79673248}"/>
              </a:ext>
            </a:extLst>
          </p:cNvPr>
          <p:cNvSpPr>
            <a:spLocks noGrp="1"/>
          </p:cNvSpPr>
          <p:nvPr>
            <p:ph type="dt" sz="half" idx="10"/>
          </p:nvPr>
        </p:nvSpPr>
        <p:spPr/>
        <p:txBody>
          <a:bodyPr/>
          <a:lstStyle/>
          <a:p>
            <a:fld id="{4C3607ED-C78E-4A7A-9B4B-D2200DF4ACC2}" type="datetimeFigureOut">
              <a:rPr lang="en-IN" smtClean="0"/>
              <a:t>16-07-2022</a:t>
            </a:fld>
            <a:endParaRPr lang="en-IN"/>
          </a:p>
        </p:txBody>
      </p:sp>
      <p:sp>
        <p:nvSpPr>
          <p:cNvPr id="6" name="Footer Placeholder 5">
            <a:extLst>
              <a:ext uri="{FF2B5EF4-FFF2-40B4-BE49-F238E27FC236}">
                <a16:creationId xmlns:a16="http://schemas.microsoft.com/office/drawing/2014/main" id="{03C33C28-9A25-F17E-93C8-777A323E2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BBA562-E34F-72FC-3F4C-6A6562870909}"/>
              </a:ext>
            </a:extLst>
          </p:cNvPr>
          <p:cNvSpPr>
            <a:spLocks noGrp="1"/>
          </p:cNvSpPr>
          <p:nvPr>
            <p:ph type="sldNum" sz="quarter" idx="12"/>
          </p:nvPr>
        </p:nvSpPr>
        <p:spPr/>
        <p:txBody>
          <a:bodyPr/>
          <a:lstStyle/>
          <a:p>
            <a:fld id="{7DC44A09-3BCD-44F6-8EA6-E6975D8F7B99}" type="slidenum">
              <a:rPr lang="en-IN" smtClean="0"/>
              <a:t>‹#›</a:t>
            </a:fld>
            <a:endParaRPr lang="en-IN"/>
          </a:p>
        </p:txBody>
      </p:sp>
    </p:spTree>
    <p:extLst>
      <p:ext uri="{BB962C8B-B14F-4D97-AF65-F5344CB8AC3E}">
        <p14:creationId xmlns:p14="http://schemas.microsoft.com/office/powerpoint/2010/main" val="88452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72FCF5-CD2C-85C0-FE55-CD2ACBA9A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41F8D2-BB4C-4E04-8329-71E48DC0C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10A05-00C7-1E50-7269-2AB9A38C6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607ED-C78E-4A7A-9B4B-D2200DF4ACC2}" type="datetimeFigureOut">
              <a:rPr lang="en-IN" smtClean="0"/>
              <a:t>16-07-2022</a:t>
            </a:fld>
            <a:endParaRPr lang="en-IN"/>
          </a:p>
        </p:txBody>
      </p:sp>
      <p:sp>
        <p:nvSpPr>
          <p:cNvPr id="5" name="Footer Placeholder 4">
            <a:extLst>
              <a:ext uri="{FF2B5EF4-FFF2-40B4-BE49-F238E27FC236}">
                <a16:creationId xmlns:a16="http://schemas.microsoft.com/office/drawing/2014/main" id="{798EF028-61AE-0E33-9986-F640BC55D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F69C05-0B0C-61FE-B512-35815C265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44A09-3BCD-44F6-8EA6-E6975D8F7B99}" type="slidenum">
              <a:rPr lang="en-IN" smtClean="0"/>
              <a:t>‹#›</a:t>
            </a:fld>
            <a:endParaRPr lang="en-IN"/>
          </a:p>
        </p:txBody>
      </p:sp>
    </p:spTree>
    <p:extLst>
      <p:ext uri="{BB962C8B-B14F-4D97-AF65-F5344CB8AC3E}">
        <p14:creationId xmlns:p14="http://schemas.microsoft.com/office/powerpoint/2010/main" val="2963538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4D4E-46DE-383D-7A92-4CFB9F70642F}"/>
              </a:ext>
            </a:extLst>
          </p:cNvPr>
          <p:cNvSpPr>
            <a:spLocks noGrp="1"/>
          </p:cNvSpPr>
          <p:nvPr>
            <p:ph type="title"/>
          </p:nvPr>
        </p:nvSpPr>
        <p:spPr>
          <a:xfrm>
            <a:off x="838200" y="18616"/>
            <a:ext cx="10515600" cy="1325563"/>
          </a:xfrm>
        </p:spPr>
        <p:txBody>
          <a:bodyPr/>
          <a:lstStyle/>
          <a:p>
            <a:pPr algn="ctr"/>
            <a:r>
              <a:rPr lang="en-US" b="1" dirty="0">
                <a:solidFill>
                  <a:schemeClr val="accent1">
                    <a:lumMod val="75000"/>
                  </a:schemeClr>
                </a:solidFill>
                <a:latin typeface="+mn-lt"/>
              </a:rPr>
              <a:t>Error and Exception</a:t>
            </a:r>
            <a:endParaRPr lang="en-IN" dirty="0"/>
          </a:p>
        </p:txBody>
      </p:sp>
      <p:sp>
        <p:nvSpPr>
          <p:cNvPr id="3" name="Content Placeholder 2">
            <a:extLst>
              <a:ext uri="{FF2B5EF4-FFF2-40B4-BE49-F238E27FC236}">
                <a16:creationId xmlns:a16="http://schemas.microsoft.com/office/drawing/2014/main" id="{41E1EC86-4227-EAC8-5DE7-CF68210EFEB9}"/>
              </a:ext>
            </a:extLst>
          </p:cNvPr>
          <p:cNvSpPr>
            <a:spLocks noGrp="1"/>
          </p:cNvSpPr>
          <p:nvPr>
            <p:ph idx="1"/>
          </p:nvPr>
        </p:nvSpPr>
        <p:spPr>
          <a:xfrm>
            <a:off x="838200" y="1155032"/>
            <a:ext cx="10515600" cy="5337843"/>
          </a:xfrm>
        </p:spPr>
        <p:txBody>
          <a:bodyPr/>
          <a:lstStyle/>
          <a:p>
            <a:r>
              <a:rPr lang="en-US" dirty="0"/>
              <a:t>Errors are the problems in a program due to which the program will stop the execution. On the other hand, exceptions are raised when some internal events occur which changes the normal of the program.</a:t>
            </a:r>
          </a:p>
          <a:p>
            <a:r>
              <a:rPr lang="en-US" dirty="0" err="1"/>
              <a:t>SyntexError</a:t>
            </a:r>
            <a:r>
              <a:rPr lang="en-US" dirty="0"/>
              <a:t>: As the name suggests this error is caused by the wrong syntax in the code. It leads to the termination of the program.</a:t>
            </a:r>
          </a:p>
          <a:p>
            <a:r>
              <a:rPr lang="en-US" dirty="0"/>
              <a:t>Exceptions: Exceptions are raised when the program is syntactically correct, but the code resulted in an error. This error does not stop the execution of the program, however, it changes the normal flow of the program.</a:t>
            </a:r>
          </a:p>
          <a:p>
            <a:r>
              <a:rPr lang="en-US" dirty="0"/>
              <a:t>An exception can be handled by a programmer. All exception occur at runtime. Error may occur at compile time or runtime.</a:t>
            </a:r>
            <a:endParaRPr lang="en-IN" dirty="0"/>
          </a:p>
        </p:txBody>
      </p:sp>
    </p:spTree>
    <p:extLst>
      <p:ext uri="{BB962C8B-B14F-4D97-AF65-F5344CB8AC3E}">
        <p14:creationId xmlns:p14="http://schemas.microsoft.com/office/powerpoint/2010/main" val="208609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AB4-AA0E-3045-EF79-A0178598DBA7}"/>
              </a:ext>
            </a:extLst>
          </p:cNvPr>
          <p:cNvSpPr>
            <a:spLocks noGrp="1"/>
          </p:cNvSpPr>
          <p:nvPr>
            <p:ph type="title"/>
          </p:nvPr>
        </p:nvSpPr>
        <p:spPr>
          <a:xfrm>
            <a:off x="838200" y="-77637"/>
            <a:ext cx="10515600" cy="1325563"/>
          </a:xfrm>
        </p:spPr>
        <p:txBody>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A5851474-1EC5-F4B0-00FB-39D7370A9A81}"/>
              </a:ext>
            </a:extLst>
          </p:cNvPr>
          <p:cNvSpPr>
            <a:spLocks noGrp="1"/>
          </p:cNvSpPr>
          <p:nvPr>
            <p:ph idx="1"/>
          </p:nvPr>
        </p:nvSpPr>
        <p:spPr>
          <a:xfrm>
            <a:off x="838200" y="1376412"/>
            <a:ext cx="10515600" cy="5024387"/>
          </a:xfrm>
        </p:spPr>
        <p:txBody>
          <a:bodyPr>
            <a:normAutofit/>
          </a:bodyPr>
          <a:lstStyle/>
          <a:p>
            <a:pPr marL="0" indent="0">
              <a:buNone/>
            </a:pPr>
            <a:r>
              <a:rPr lang="en-US" b="1" dirty="0"/>
              <a:t>With the Exception Class Name </a:t>
            </a:r>
          </a:p>
          <a:p>
            <a:pPr marL="0" indent="0">
              <a:buNone/>
            </a:pPr>
            <a:r>
              <a:rPr lang="en-US" dirty="0"/>
              <a:t>except </a:t>
            </a:r>
            <a:r>
              <a:rPr lang="en-US" dirty="0" err="1"/>
              <a:t>ExceptionClassName</a:t>
            </a:r>
            <a:r>
              <a:rPr lang="en-US" dirty="0"/>
              <a:t>: </a:t>
            </a:r>
          </a:p>
          <a:p>
            <a:pPr marL="0" indent="0">
              <a:buNone/>
            </a:pPr>
            <a:r>
              <a:rPr lang="en-US" dirty="0"/>
              <a:t>     Statement</a:t>
            </a:r>
          </a:p>
          <a:p>
            <a:pPr marL="0" indent="0">
              <a:buNone/>
            </a:pPr>
            <a:endParaRPr lang="en-US" dirty="0"/>
          </a:p>
          <a:p>
            <a:pPr marL="0" indent="0">
              <a:buNone/>
            </a:pPr>
            <a:endParaRPr lang="en-US" dirty="0"/>
          </a:p>
          <a:p>
            <a:pPr marL="0" indent="0">
              <a:buNone/>
            </a:pPr>
            <a:r>
              <a:rPr lang="en-US" b="1" dirty="0"/>
              <a:t>Exception as an object </a:t>
            </a:r>
          </a:p>
          <a:p>
            <a:pPr marL="0" indent="0">
              <a:buNone/>
            </a:pPr>
            <a:r>
              <a:rPr lang="en-US" dirty="0"/>
              <a:t>except </a:t>
            </a:r>
            <a:r>
              <a:rPr lang="en-US" dirty="0" err="1"/>
              <a:t>ExceptionClassName</a:t>
            </a:r>
            <a:r>
              <a:rPr lang="en-US" dirty="0"/>
              <a:t> as obj:</a:t>
            </a:r>
          </a:p>
          <a:p>
            <a:pPr marL="0" indent="0">
              <a:buNone/>
            </a:pPr>
            <a:r>
              <a:rPr lang="en-US" dirty="0"/>
              <a:t>     Statement</a:t>
            </a:r>
          </a:p>
          <a:p>
            <a:pPr marL="0" indent="0">
              <a:buNone/>
            </a:pPr>
            <a:endParaRPr lang="en-US" dirty="0"/>
          </a:p>
        </p:txBody>
      </p:sp>
    </p:spTree>
    <p:extLst>
      <p:ext uri="{BB962C8B-B14F-4D97-AF65-F5344CB8AC3E}">
        <p14:creationId xmlns:p14="http://schemas.microsoft.com/office/powerpoint/2010/main" val="250234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AB4-AA0E-3045-EF79-A0178598DBA7}"/>
              </a:ext>
            </a:extLst>
          </p:cNvPr>
          <p:cNvSpPr>
            <a:spLocks noGrp="1"/>
          </p:cNvSpPr>
          <p:nvPr>
            <p:ph type="title"/>
          </p:nvPr>
        </p:nvSpPr>
        <p:spPr>
          <a:xfrm>
            <a:off x="838200" y="-77637"/>
            <a:ext cx="10515600" cy="1325563"/>
          </a:xfrm>
        </p:spPr>
        <p:txBody>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A5851474-1EC5-F4B0-00FB-39D7370A9A81}"/>
              </a:ext>
            </a:extLst>
          </p:cNvPr>
          <p:cNvSpPr>
            <a:spLocks noGrp="1"/>
          </p:cNvSpPr>
          <p:nvPr>
            <p:ph idx="1"/>
          </p:nvPr>
        </p:nvSpPr>
        <p:spPr>
          <a:xfrm>
            <a:off x="838200" y="1376412"/>
            <a:ext cx="10515600" cy="5024387"/>
          </a:xfrm>
        </p:spPr>
        <p:txBody>
          <a:bodyPr>
            <a:normAutofit/>
          </a:bodyPr>
          <a:lstStyle/>
          <a:p>
            <a:pPr marL="0" indent="0">
              <a:buNone/>
            </a:pPr>
            <a:r>
              <a:rPr lang="en-US" b="1" dirty="0"/>
              <a:t>Multiple Exception within tuple</a:t>
            </a:r>
          </a:p>
          <a:p>
            <a:pPr marL="0" indent="0">
              <a:buNone/>
            </a:pPr>
            <a:r>
              <a:rPr lang="en-US" dirty="0"/>
              <a:t>except (ExceptionClassName1, ExceptionClassName2, ExceptionClassName3,……)</a:t>
            </a:r>
          </a:p>
          <a:p>
            <a:pPr marL="0" indent="0">
              <a:buNone/>
            </a:pPr>
            <a:r>
              <a:rPr lang="en-US" dirty="0"/>
              <a:t>      Statement</a:t>
            </a:r>
          </a:p>
          <a:p>
            <a:pPr marL="0" indent="0">
              <a:buNone/>
            </a:pPr>
            <a:endParaRPr lang="en-US" dirty="0"/>
          </a:p>
          <a:p>
            <a:pPr marL="0" indent="0">
              <a:buNone/>
            </a:pPr>
            <a:endParaRPr lang="en-US" dirty="0"/>
          </a:p>
          <a:p>
            <a:pPr marL="0" indent="0">
              <a:buNone/>
            </a:pPr>
            <a:r>
              <a:rPr lang="en-US" b="1" dirty="0"/>
              <a:t>Catch any Type of Exception</a:t>
            </a:r>
          </a:p>
          <a:p>
            <a:pPr marL="0" indent="0">
              <a:buNone/>
            </a:pPr>
            <a:r>
              <a:rPr lang="en-US" dirty="0"/>
              <a:t>except:</a:t>
            </a:r>
          </a:p>
          <a:p>
            <a:pPr marL="0" indent="0">
              <a:buNone/>
            </a:pPr>
            <a:r>
              <a:rPr lang="en-US" dirty="0"/>
              <a:t>      Statement</a:t>
            </a:r>
          </a:p>
        </p:txBody>
      </p:sp>
    </p:spTree>
    <p:extLst>
      <p:ext uri="{BB962C8B-B14F-4D97-AF65-F5344CB8AC3E}">
        <p14:creationId xmlns:p14="http://schemas.microsoft.com/office/powerpoint/2010/main" val="177165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AB4-AA0E-3045-EF79-A0178598DBA7}"/>
              </a:ext>
            </a:extLst>
          </p:cNvPr>
          <p:cNvSpPr>
            <a:spLocks noGrp="1"/>
          </p:cNvSpPr>
          <p:nvPr>
            <p:ph type="title"/>
          </p:nvPr>
        </p:nvSpPr>
        <p:spPr>
          <a:xfrm>
            <a:off x="838200" y="-77637"/>
            <a:ext cx="10515600" cy="1325563"/>
          </a:xfrm>
        </p:spPr>
        <p:txBody>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A5851474-1EC5-F4B0-00FB-39D7370A9A81}"/>
              </a:ext>
            </a:extLst>
          </p:cNvPr>
          <p:cNvSpPr>
            <a:spLocks noGrp="1"/>
          </p:cNvSpPr>
          <p:nvPr>
            <p:ph idx="1"/>
          </p:nvPr>
        </p:nvSpPr>
        <p:spPr>
          <a:xfrm>
            <a:off x="838200" y="1376412"/>
            <a:ext cx="10515600" cy="5024387"/>
          </a:xfrm>
        </p:spPr>
        <p:txBody>
          <a:bodyPr>
            <a:normAutofit/>
          </a:bodyPr>
          <a:lstStyle/>
          <a:p>
            <a:pPr marL="0" indent="0">
              <a:buNone/>
            </a:pPr>
            <a:r>
              <a:rPr lang="en-US" b="1" dirty="0"/>
              <a:t>Raising Exceptions in Python</a:t>
            </a:r>
          </a:p>
          <a:p>
            <a:pPr marL="0" indent="0">
              <a:buNone/>
            </a:pPr>
            <a:r>
              <a:rPr lang="en-US" dirty="0"/>
              <a:t>In Python programming, exceptions are raised when errors occur at runtime. We can also manually raise exceptions using the raise keyword. We can optionally pass values to the exception to clarify why that exception was raised.</a:t>
            </a:r>
          </a:p>
          <a:p>
            <a:pPr marL="0" indent="0">
              <a:buNone/>
            </a:pPr>
            <a:r>
              <a:rPr lang="en-US" dirty="0"/>
              <a:t>Raise an error and stop the program if x is lower than 0</a:t>
            </a:r>
          </a:p>
          <a:p>
            <a:pPr marL="0" indent="0">
              <a:buNone/>
            </a:pPr>
            <a:r>
              <a:rPr lang="en-US" dirty="0"/>
              <a:t>x = -1</a:t>
            </a:r>
          </a:p>
          <a:p>
            <a:pPr marL="0" indent="0">
              <a:buNone/>
            </a:pPr>
            <a:r>
              <a:rPr lang="en-US" dirty="0"/>
              <a:t>if x &lt; 0:</a:t>
            </a:r>
          </a:p>
          <a:p>
            <a:pPr marL="0" indent="0">
              <a:buNone/>
            </a:pPr>
            <a:r>
              <a:rPr lang="en-US" dirty="0"/>
              <a:t>   raise Exception("Sorry, no numbers below zero")</a:t>
            </a:r>
          </a:p>
          <a:p>
            <a:pPr marL="0" indent="0">
              <a:buNone/>
            </a:pPr>
            <a:r>
              <a:rPr lang="en-US" dirty="0"/>
              <a:t>   raise </a:t>
            </a:r>
            <a:r>
              <a:rPr lang="en-US" dirty="0" err="1"/>
              <a:t>NameError</a:t>
            </a:r>
            <a:r>
              <a:rPr lang="en-US" dirty="0"/>
              <a:t>("Sorry, you have to define </a:t>
            </a:r>
            <a:r>
              <a:rPr lang="en-US" b="1" dirty="0"/>
              <a:t>x</a:t>
            </a:r>
            <a:r>
              <a:rPr lang="en-US" dirty="0"/>
              <a:t> first")</a:t>
            </a:r>
          </a:p>
          <a:p>
            <a:pPr marL="0" indent="0">
              <a:buNone/>
            </a:pPr>
            <a:endParaRPr lang="en-US" dirty="0"/>
          </a:p>
        </p:txBody>
      </p:sp>
    </p:spTree>
    <p:extLst>
      <p:ext uri="{BB962C8B-B14F-4D97-AF65-F5344CB8AC3E}">
        <p14:creationId xmlns:p14="http://schemas.microsoft.com/office/powerpoint/2010/main" val="115194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84BE-D115-1287-FB8B-CDE598DF5886}"/>
              </a:ext>
            </a:extLst>
          </p:cNvPr>
          <p:cNvSpPr>
            <a:spLocks noGrp="1"/>
          </p:cNvSpPr>
          <p:nvPr>
            <p:ph type="title"/>
          </p:nvPr>
        </p:nvSpPr>
        <p:spPr>
          <a:xfrm>
            <a:off x="838200" y="124494"/>
            <a:ext cx="10515600" cy="886158"/>
          </a:xfrm>
        </p:spPr>
        <p:txBody>
          <a:bodyPr>
            <a:normAutofit/>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C867EA39-95AF-72D0-26C1-19E9FDD460F6}"/>
              </a:ext>
            </a:extLst>
          </p:cNvPr>
          <p:cNvSpPr>
            <a:spLocks noGrp="1"/>
          </p:cNvSpPr>
          <p:nvPr>
            <p:ph idx="1"/>
          </p:nvPr>
        </p:nvSpPr>
        <p:spPr>
          <a:xfrm>
            <a:off x="838200" y="1010652"/>
            <a:ext cx="10515600" cy="5505651"/>
          </a:xfrm>
        </p:spPr>
        <p:txBody>
          <a:bodyPr>
            <a:normAutofit lnSpcReduction="10000"/>
          </a:bodyPr>
          <a:lstStyle/>
          <a:p>
            <a:r>
              <a:rPr lang="en-US" dirty="0"/>
              <a:t>Python has many built-in exceptions that are raised when your program encounters an error (something in the program goes wrong).</a:t>
            </a:r>
          </a:p>
          <a:p>
            <a:r>
              <a:rPr lang="en-US" dirty="0"/>
              <a:t>When these exceptions occur, the Python interpreter stops the current process and passes it to the calling process until it is handled. If not handled, the program will crash.</a:t>
            </a:r>
          </a:p>
          <a:p>
            <a:r>
              <a:rPr lang="en-US" dirty="0"/>
              <a:t>For example, let us consider a program where we have a function A that calls function B, which in turn calls function C. If an exception occurs in function C but is not handled in C, the exception passes to B and then to A.</a:t>
            </a:r>
          </a:p>
          <a:p>
            <a:r>
              <a:rPr lang="en-US" dirty="0"/>
              <a:t>If never handled, an error message is displayed and our program comes to a sudden unexpected halt.</a:t>
            </a:r>
          </a:p>
          <a:p>
            <a:r>
              <a:rPr lang="en-US" dirty="0"/>
              <a:t>we will discuss how to handle exceptions in Python using try. catch, and finally statement.</a:t>
            </a:r>
            <a:endParaRPr lang="en-IN" dirty="0"/>
          </a:p>
        </p:txBody>
      </p:sp>
    </p:spTree>
    <p:extLst>
      <p:ext uri="{BB962C8B-B14F-4D97-AF65-F5344CB8AC3E}">
        <p14:creationId xmlns:p14="http://schemas.microsoft.com/office/powerpoint/2010/main" val="151096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84BE-D115-1287-FB8B-CDE598DF5886}"/>
              </a:ext>
            </a:extLst>
          </p:cNvPr>
          <p:cNvSpPr>
            <a:spLocks noGrp="1"/>
          </p:cNvSpPr>
          <p:nvPr>
            <p:ph type="title"/>
          </p:nvPr>
        </p:nvSpPr>
        <p:spPr>
          <a:xfrm>
            <a:off x="838200" y="124494"/>
            <a:ext cx="10515600" cy="886158"/>
          </a:xfrm>
        </p:spPr>
        <p:txBody>
          <a:bodyPr>
            <a:normAutofit/>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C867EA39-95AF-72D0-26C1-19E9FDD460F6}"/>
              </a:ext>
            </a:extLst>
          </p:cNvPr>
          <p:cNvSpPr>
            <a:spLocks noGrp="1"/>
          </p:cNvSpPr>
          <p:nvPr>
            <p:ph idx="1"/>
          </p:nvPr>
        </p:nvSpPr>
        <p:spPr>
          <a:xfrm>
            <a:off x="838200" y="1260909"/>
            <a:ext cx="10515600" cy="5111015"/>
          </a:xfrm>
        </p:spPr>
        <p:txBody>
          <a:bodyPr>
            <a:normAutofit/>
          </a:bodyPr>
          <a:lstStyle/>
          <a:p>
            <a:r>
              <a:rPr lang="en-US" b="1" dirty="0"/>
              <a:t>TRY, EXCEPT, ELSE AND FINALLY</a:t>
            </a:r>
          </a:p>
          <a:p>
            <a:pPr marL="0" indent="0">
              <a:buNone/>
            </a:pPr>
            <a:r>
              <a:rPr lang="en-US" dirty="0"/>
              <a:t>The try block lets you test a block of code for errors.</a:t>
            </a:r>
          </a:p>
          <a:p>
            <a:pPr marL="0" indent="0">
              <a:buNone/>
            </a:pPr>
            <a:r>
              <a:rPr lang="en-US" dirty="0"/>
              <a:t>The except block lets you handle the error.</a:t>
            </a:r>
          </a:p>
          <a:p>
            <a:pPr marL="0" indent="0">
              <a:buNone/>
            </a:pPr>
            <a:r>
              <a:rPr lang="en-US" dirty="0"/>
              <a:t>The else block lets you execute code when there is no error.</a:t>
            </a:r>
          </a:p>
          <a:p>
            <a:pPr marL="0" indent="0">
              <a:buNone/>
            </a:pPr>
            <a:r>
              <a:rPr lang="en-US" dirty="0"/>
              <a:t>The finally block lets you execute code, regardless of the result of the try- and except blocks.</a:t>
            </a:r>
          </a:p>
          <a:p>
            <a:endParaRPr lang="en-US" dirty="0"/>
          </a:p>
          <a:p>
            <a:r>
              <a:rPr lang="en-US" dirty="0"/>
              <a:t>Try and except statements are used to catch and handle exceptions in Python. Statements that can raise exceptions are kept inside the try clause and the statements that handle the exception are written inside except clause.</a:t>
            </a:r>
            <a:endParaRPr lang="en-IN" dirty="0"/>
          </a:p>
        </p:txBody>
      </p:sp>
    </p:spTree>
    <p:extLst>
      <p:ext uri="{BB962C8B-B14F-4D97-AF65-F5344CB8AC3E}">
        <p14:creationId xmlns:p14="http://schemas.microsoft.com/office/powerpoint/2010/main" val="128110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AB4-AA0E-3045-EF79-A0178598DBA7}"/>
              </a:ext>
            </a:extLst>
          </p:cNvPr>
          <p:cNvSpPr>
            <a:spLocks noGrp="1"/>
          </p:cNvSpPr>
          <p:nvPr>
            <p:ph type="title"/>
          </p:nvPr>
        </p:nvSpPr>
        <p:spPr>
          <a:xfrm>
            <a:off x="838200" y="-77637"/>
            <a:ext cx="10515600" cy="1325563"/>
          </a:xfrm>
        </p:spPr>
        <p:txBody>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A5851474-1EC5-F4B0-00FB-39D7370A9A81}"/>
              </a:ext>
            </a:extLst>
          </p:cNvPr>
          <p:cNvSpPr>
            <a:spLocks noGrp="1"/>
          </p:cNvSpPr>
          <p:nvPr>
            <p:ph idx="1"/>
          </p:nvPr>
        </p:nvSpPr>
        <p:spPr>
          <a:xfrm>
            <a:off x="838200" y="1376412"/>
            <a:ext cx="10515600" cy="5024387"/>
          </a:xfrm>
        </p:spPr>
        <p:txBody>
          <a:bodyPr>
            <a:normAutofit/>
          </a:bodyPr>
          <a:lstStyle/>
          <a:p>
            <a:pPr marL="0" indent="0">
              <a:buNone/>
            </a:pPr>
            <a:r>
              <a:rPr lang="en-US" dirty="0"/>
              <a:t>Try - The try block contains code which may cause exceptions.</a:t>
            </a:r>
          </a:p>
          <a:p>
            <a:pPr marL="0" indent="0">
              <a:buNone/>
            </a:pPr>
            <a:r>
              <a:rPr lang="en-US" u="sng" dirty="0"/>
              <a:t>Syntax:-</a:t>
            </a:r>
          </a:p>
          <a:p>
            <a:pPr marL="0" indent="0">
              <a:buNone/>
            </a:pPr>
            <a:r>
              <a:rPr lang="en-US" dirty="0"/>
              <a:t>try:</a:t>
            </a:r>
          </a:p>
          <a:p>
            <a:pPr marL="0" indent="0">
              <a:buNone/>
            </a:pPr>
            <a:r>
              <a:rPr lang="en-US" dirty="0"/>
              <a:t>    statements</a:t>
            </a:r>
          </a:p>
          <a:p>
            <a:pPr marL="0" indent="0">
              <a:buNone/>
            </a:pPr>
            <a:endParaRPr lang="en-US" dirty="0"/>
          </a:p>
          <a:p>
            <a:pPr marL="0" indent="0">
              <a:buNone/>
            </a:pPr>
            <a:r>
              <a:rPr lang="en-US" dirty="0"/>
              <a:t>Except - The except block is used to catch an exception that is raised in the try block. There can be multiple except block for try block.</a:t>
            </a:r>
          </a:p>
          <a:p>
            <a:pPr marL="0" indent="0">
              <a:buNone/>
            </a:pPr>
            <a:r>
              <a:rPr lang="en-US" u="sng" dirty="0"/>
              <a:t>Syntax:-</a:t>
            </a:r>
          </a:p>
          <a:p>
            <a:pPr marL="0" indent="0">
              <a:buNone/>
            </a:pPr>
            <a:r>
              <a:rPr lang="en-US" dirty="0"/>
              <a:t>except </a:t>
            </a:r>
            <a:r>
              <a:rPr lang="en-US" dirty="0" err="1"/>
              <a:t>ExceptionName</a:t>
            </a:r>
            <a:r>
              <a:rPr lang="en-US" dirty="0"/>
              <a:t>:</a:t>
            </a:r>
          </a:p>
          <a:p>
            <a:pPr marL="0" indent="0">
              <a:buNone/>
            </a:pPr>
            <a:r>
              <a:rPr lang="en-US" dirty="0"/>
              <a:t>    statements</a:t>
            </a:r>
            <a:endParaRPr lang="en-IN" dirty="0"/>
          </a:p>
        </p:txBody>
      </p:sp>
    </p:spTree>
    <p:extLst>
      <p:ext uri="{BB962C8B-B14F-4D97-AF65-F5344CB8AC3E}">
        <p14:creationId xmlns:p14="http://schemas.microsoft.com/office/powerpoint/2010/main" val="143131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AB4-AA0E-3045-EF79-A0178598DBA7}"/>
              </a:ext>
            </a:extLst>
          </p:cNvPr>
          <p:cNvSpPr>
            <a:spLocks noGrp="1"/>
          </p:cNvSpPr>
          <p:nvPr>
            <p:ph type="title"/>
          </p:nvPr>
        </p:nvSpPr>
        <p:spPr>
          <a:xfrm>
            <a:off x="838200" y="-77637"/>
            <a:ext cx="10515600" cy="1325563"/>
          </a:xfrm>
        </p:spPr>
        <p:txBody>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A5851474-1EC5-F4B0-00FB-39D7370A9A81}"/>
              </a:ext>
            </a:extLst>
          </p:cNvPr>
          <p:cNvSpPr>
            <a:spLocks noGrp="1"/>
          </p:cNvSpPr>
          <p:nvPr>
            <p:ph idx="1"/>
          </p:nvPr>
        </p:nvSpPr>
        <p:spPr>
          <a:xfrm>
            <a:off x="838200" y="1376412"/>
            <a:ext cx="10515600" cy="5024387"/>
          </a:xfrm>
        </p:spPr>
        <p:txBody>
          <a:bodyPr>
            <a:normAutofit lnSpcReduction="10000"/>
          </a:bodyPr>
          <a:lstStyle/>
          <a:p>
            <a:pPr marL="0" indent="0">
              <a:buNone/>
            </a:pPr>
            <a:r>
              <a:rPr lang="en-US" dirty="0"/>
              <a:t>Else - This block will get executed when no exception is raised. Else block is executed after try block.</a:t>
            </a:r>
          </a:p>
          <a:p>
            <a:pPr marL="0" indent="0">
              <a:buNone/>
            </a:pPr>
            <a:r>
              <a:rPr lang="en-US" u="sng" dirty="0"/>
              <a:t>Syntax:-</a:t>
            </a:r>
          </a:p>
          <a:p>
            <a:pPr marL="0" indent="0">
              <a:buNone/>
            </a:pPr>
            <a:r>
              <a:rPr lang="en-US" dirty="0"/>
              <a:t>else:</a:t>
            </a:r>
          </a:p>
          <a:p>
            <a:pPr marL="0" indent="0">
              <a:buNone/>
            </a:pPr>
            <a:r>
              <a:rPr lang="en-US" dirty="0"/>
              <a:t>    statements</a:t>
            </a:r>
          </a:p>
          <a:p>
            <a:pPr marL="0" indent="0">
              <a:buNone/>
            </a:pPr>
            <a:endParaRPr lang="en-US" dirty="0"/>
          </a:p>
          <a:p>
            <a:pPr marL="0" indent="0">
              <a:buNone/>
            </a:pPr>
            <a:r>
              <a:rPr lang="en-US" dirty="0"/>
              <a:t>Finally - This block will get executed irrespective of whether there is an exception or not.</a:t>
            </a:r>
          </a:p>
          <a:p>
            <a:pPr marL="0" indent="0">
              <a:buNone/>
            </a:pPr>
            <a:r>
              <a:rPr lang="en-US" u="sng" dirty="0"/>
              <a:t>Syntax:-</a:t>
            </a:r>
          </a:p>
          <a:p>
            <a:pPr marL="0" indent="0">
              <a:buNone/>
            </a:pPr>
            <a:r>
              <a:rPr lang="en-US" dirty="0"/>
              <a:t>finally:</a:t>
            </a:r>
          </a:p>
          <a:p>
            <a:pPr marL="0" indent="0">
              <a:buNone/>
            </a:pPr>
            <a:r>
              <a:rPr lang="en-US" dirty="0"/>
              <a:t>    statements</a:t>
            </a:r>
            <a:endParaRPr lang="en-IN" dirty="0"/>
          </a:p>
        </p:txBody>
      </p:sp>
    </p:spTree>
    <p:extLst>
      <p:ext uri="{BB962C8B-B14F-4D97-AF65-F5344CB8AC3E}">
        <p14:creationId xmlns:p14="http://schemas.microsoft.com/office/powerpoint/2010/main" val="371048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AB4-AA0E-3045-EF79-A0178598DBA7}"/>
              </a:ext>
            </a:extLst>
          </p:cNvPr>
          <p:cNvSpPr>
            <a:spLocks noGrp="1"/>
          </p:cNvSpPr>
          <p:nvPr>
            <p:ph type="title"/>
          </p:nvPr>
        </p:nvSpPr>
        <p:spPr>
          <a:xfrm>
            <a:off x="838200" y="-77637"/>
            <a:ext cx="10515600" cy="1325563"/>
          </a:xfrm>
        </p:spPr>
        <p:txBody>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A5851474-1EC5-F4B0-00FB-39D7370A9A81}"/>
              </a:ext>
            </a:extLst>
          </p:cNvPr>
          <p:cNvSpPr>
            <a:spLocks noGrp="1"/>
          </p:cNvSpPr>
          <p:nvPr>
            <p:ph idx="1"/>
          </p:nvPr>
        </p:nvSpPr>
        <p:spPr>
          <a:xfrm>
            <a:off x="838200" y="1376412"/>
            <a:ext cx="10515600" cy="5024387"/>
          </a:xfrm>
        </p:spPr>
        <p:txBody>
          <a:bodyPr>
            <a:normAutofit/>
          </a:bodyPr>
          <a:lstStyle/>
          <a:p>
            <a:pPr marL="0" indent="0">
              <a:buNone/>
            </a:pPr>
            <a:r>
              <a:rPr lang="en-US" dirty="0"/>
              <a:t>Example:- The try block will generate an exception, because x is not defined.</a:t>
            </a:r>
          </a:p>
          <a:p>
            <a:pPr marL="0" indent="0">
              <a:buNone/>
            </a:pPr>
            <a:r>
              <a:rPr lang="en-US" dirty="0"/>
              <a:t>try:</a:t>
            </a:r>
          </a:p>
          <a:p>
            <a:pPr marL="0" indent="0">
              <a:buNone/>
            </a:pPr>
            <a:r>
              <a:rPr lang="en-US" dirty="0"/>
              <a:t>    print(x)</a:t>
            </a:r>
          </a:p>
          <a:p>
            <a:pPr marL="0" indent="0">
              <a:buNone/>
            </a:pPr>
            <a:r>
              <a:rPr lang="en-US" dirty="0"/>
              <a:t>except:</a:t>
            </a:r>
          </a:p>
          <a:p>
            <a:pPr marL="0" indent="0">
              <a:buNone/>
            </a:pPr>
            <a:r>
              <a:rPr lang="en-US" dirty="0"/>
              <a:t>    print("An exception occurred")</a:t>
            </a:r>
          </a:p>
          <a:p>
            <a:pPr marL="0" indent="0">
              <a:buNone/>
            </a:pPr>
            <a:endParaRPr lang="en-US" dirty="0"/>
          </a:p>
          <a:p>
            <a:pPr marL="0" indent="0">
              <a:buNone/>
            </a:pPr>
            <a:r>
              <a:rPr lang="en-US" dirty="0"/>
              <a:t>Since the try block raises an error, the except block will be executed. Without the try block, the program will crash and raise an error.</a:t>
            </a:r>
          </a:p>
          <a:p>
            <a:pPr marL="0" indent="0">
              <a:buNone/>
            </a:pPr>
            <a:r>
              <a:rPr lang="en-US" u="sng" dirty="0"/>
              <a:t>Note:-</a:t>
            </a:r>
            <a:r>
              <a:rPr lang="en-US" dirty="0"/>
              <a:t>This statement will raise an error, because x is not defined</a:t>
            </a:r>
            <a:endParaRPr lang="en-IN" dirty="0"/>
          </a:p>
        </p:txBody>
      </p:sp>
    </p:spTree>
    <p:extLst>
      <p:ext uri="{BB962C8B-B14F-4D97-AF65-F5344CB8AC3E}">
        <p14:creationId xmlns:p14="http://schemas.microsoft.com/office/powerpoint/2010/main" val="338301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AB4-AA0E-3045-EF79-A0178598DBA7}"/>
              </a:ext>
            </a:extLst>
          </p:cNvPr>
          <p:cNvSpPr>
            <a:spLocks noGrp="1"/>
          </p:cNvSpPr>
          <p:nvPr>
            <p:ph type="title"/>
          </p:nvPr>
        </p:nvSpPr>
        <p:spPr>
          <a:xfrm>
            <a:off x="838200" y="-77637"/>
            <a:ext cx="10515600" cy="1325563"/>
          </a:xfrm>
        </p:spPr>
        <p:txBody>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A5851474-1EC5-F4B0-00FB-39D7370A9A81}"/>
              </a:ext>
            </a:extLst>
          </p:cNvPr>
          <p:cNvSpPr>
            <a:spLocks noGrp="1"/>
          </p:cNvSpPr>
          <p:nvPr>
            <p:ph idx="1"/>
          </p:nvPr>
        </p:nvSpPr>
        <p:spPr>
          <a:xfrm>
            <a:off x="838200" y="1376412"/>
            <a:ext cx="10515600" cy="5024387"/>
          </a:xfrm>
        </p:spPr>
        <p:txBody>
          <a:bodyPr>
            <a:normAutofit lnSpcReduction="10000"/>
          </a:bodyPr>
          <a:lstStyle/>
          <a:p>
            <a:r>
              <a:rPr lang="en-US" dirty="0"/>
              <a:t>try:</a:t>
            </a:r>
          </a:p>
          <a:p>
            <a:pPr marL="0" indent="0">
              <a:buNone/>
            </a:pPr>
            <a:r>
              <a:rPr lang="en-US" dirty="0"/>
              <a:t>     Statement</a:t>
            </a:r>
          </a:p>
          <a:p>
            <a:pPr marL="0" indent="0">
              <a:buNone/>
            </a:pPr>
            <a:endParaRPr lang="en-US" dirty="0"/>
          </a:p>
          <a:p>
            <a:r>
              <a:rPr lang="en-US" dirty="0"/>
              <a:t>except </a:t>
            </a:r>
            <a:r>
              <a:rPr lang="en-US" dirty="0" err="1"/>
              <a:t>ExceptionClassName</a:t>
            </a:r>
            <a:r>
              <a:rPr lang="en-US" dirty="0"/>
              <a:t>:</a:t>
            </a:r>
          </a:p>
          <a:p>
            <a:pPr marL="0" indent="0">
              <a:buNone/>
            </a:pPr>
            <a:r>
              <a:rPr lang="en-US" dirty="0"/>
              <a:t>     Statement</a:t>
            </a:r>
            <a:endParaRPr lang="en-IN" dirty="0"/>
          </a:p>
          <a:p>
            <a:pPr marL="0" indent="0">
              <a:buNone/>
            </a:pPr>
            <a:endParaRPr lang="en-US" dirty="0"/>
          </a:p>
          <a:p>
            <a:r>
              <a:rPr lang="en-US" dirty="0"/>
              <a:t>try:</a:t>
            </a:r>
          </a:p>
          <a:p>
            <a:pPr marL="0" indent="0">
              <a:buNone/>
            </a:pPr>
            <a:r>
              <a:rPr lang="en-US" dirty="0"/>
              <a:t>      Statement</a:t>
            </a:r>
          </a:p>
          <a:p>
            <a:pPr marL="0" indent="0">
              <a:buNone/>
            </a:pPr>
            <a:r>
              <a:rPr lang="en-US" dirty="0"/>
              <a:t>  except </a:t>
            </a:r>
            <a:r>
              <a:rPr lang="en-US" dirty="0" err="1"/>
              <a:t>ExceptionClassName</a:t>
            </a:r>
            <a:r>
              <a:rPr lang="en-US" dirty="0"/>
              <a:t>:</a:t>
            </a:r>
          </a:p>
          <a:p>
            <a:pPr marL="0" indent="0">
              <a:buNone/>
            </a:pPr>
            <a:r>
              <a:rPr lang="en-US" dirty="0"/>
              <a:t>      Statement</a:t>
            </a:r>
          </a:p>
        </p:txBody>
      </p:sp>
    </p:spTree>
    <p:extLst>
      <p:ext uri="{BB962C8B-B14F-4D97-AF65-F5344CB8AC3E}">
        <p14:creationId xmlns:p14="http://schemas.microsoft.com/office/powerpoint/2010/main" val="292796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AB4-AA0E-3045-EF79-A0178598DBA7}"/>
              </a:ext>
            </a:extLst>
          </p:cNvPr>
          <p:cNvSpPr>
            <a:spLocks noGrp="1"/>
          </p:cNvSpPr>
          <p:nvPr>
            <p:ph type="title"/>
          </p:nvPr>
        </p:nvSpPr>
        <p:spPr>
          <a:xfrm>
            <a:off x="838200" y="-77637"/>
            <a:ext cx="10515600" cy="1325563"/>
          </a:xfrm>
        </p:spPr>
        <p:txBody>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A5851474-1EC5-F4B0-00FB-39D7370A9A81}"/>
              </a:ext>
            </a:extLst>
          </p:cNvPr>
          <p:cNvSpPr>
            <a:spLocks noGrp="1"/>
          </p:cNvSpPr>
          <p:nvPr>
            <p:ph idx="1"/>
          </p:nvPr>
        </p:nvSpPr>
        <p:spPr>
          <a:xfrm>
            <a:off x="838200" y="1376412"/>
            <a:ext cx="10515600" cy="5024387"/>
          </a:xfrm>
        </p:spPr>
        <p:txBody>
          <a:bodyPr>
            <a:normAutofit/>
          </a:bodyPr>
          <a:lstStyle/>
          <a:p>
            <a:pPr marL="0" indent="0">
              <a:buNone/>
            </a:pPr>
            <a:r>
              <a:rPr lang="en-US" dirty="0"/>
              <a:t>try:</a:t>
            </a:r>
          </a:p>
          <a:p>
            <a:pPr marL="0" indent="0">
              <a:buNone/>
            </a:pPr>
            <a:r>
              <a:rPr lang="en-US" dirty="0"/>
              <a:t>     Statement</a:t>
            </a:r>
          </a:p>
          <a:p>
            <a:pPr marL="0" indent="0">
              <a:buNone/>
            </a:pPr>
            <a:r>
              <a:rPr lang="en-US" dirty="0"/>
              <a:t>Except </a:t>
            </a:r>
            <a:r>
              <a:rPr lang="en-US" dirty="0" err="1"/>
              <a:t>ExceptionClassName</a:t>
            </a:r>
            <a:r>
              <a:rPr lang="en-US" dirty="0"/>
              <a:t>:</a:t>
            </a:r>
          </a:p>
          <a:p>
            <a:pPr marL="0" indent="0">
              <a:buNone/>
            </a:pPr>
            <a:r>
              <a:rPr lang="en-US" dirty="0"/>
              <a:t>     Statement</a:t>
            </a:r>
          </a:p>
          <a:p>
            <a:pPr marL="0" indent="0">
              <a:buNone/>
            </a:pPr>
            <a:r>
              <a:rPr lang="en-US" dirty="0"/>
              <a:t>else:</a:t>
            </a:r>
          </a:p>
          <a:p>
            <a:pPr marL="0" indent="0">
              <a:buNone/>
            </a:pPr>
            <a:r>
              <a:rPr lang="en-US" dirty="0"/>
              <a:t>     Statement</a:t>
            </a:r>
          </a:p>
          <a:p>
            <a:pPr marL="0" indent="0">
              <a:buNone/>
            </a:pPr>
            <a:r>
              <a:rPr lang="en-US" dirty="0"/>
              <a:t>finally:</a:t>
            </a:r>
          </a:p>
          <a:p>
            <a:pPr marL="0" indent="0">
              <a:buNone/>
            </a:pPr>
            <a:r>
              <a:rPr lang="en-US" dirty="0"/>
              <a:t>     Statement</a:t>
            </a:r>
          </a:p>
        </p:txBody>
      </p:sp>
    </p:spTree>
    <p:extLst>
      <p:ext uri="{BB962C8B-B14F-4D97-AF65-F5344CB8AC3E}">
        <p14:creationId xmlns:p14="http://schemas.microsoft.com/office/powerpoint/2010/main" val="126646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AB4-AA0E-3045-EF79-A0178598DBA7}"/>
              </a:ext>
            </a:extLst>
          </p:cNvPr>
          <p:cNvSpPr>
            <a:spLocks noGrp="1"/>
          </p:cNvSpPr>
          <p:nvPr>
            <p:ph type="title"/>
          </p:nvPr>
        </p:nvSpPr>
        <p:spPr>
          <a:xfrm>
            <a:off x="838200" y="-77637"/>
            <a:ext cx="10515600" cy="1325563"/>
          </a:xfrm>
        </p:spPr>
        <p:txBody>
          <a:bodyPr/>
          <a:lstStyle/>
          <a:p>
            <a:pPr algn="ctr"/>
            <a:r>
              <a:rPr lang="en-US" b="1" dirty="0">
                <a:solidFill>
                  <a:schemeClr val="accent1">
                    <a:lumMod val="75000"/>
                  </a:schemeClr>
                </a:solidFill>
                <a:latin typeface="+mn-lt"/>
              </a:rPr>
              <a:t>Exception in Python</a:t>
            </a:r>
            <a:endParaRPr lang="en-IN" dirty="0"/>
          </a:p>
        </p:txBody>
      </p:sp>
      <p:sp>
        <p:nvSpPr>
          <p:cNvPr id="3" name="Content Placeholder 2">
            <a:extLst>
              <a:ext uri="{FF2B5EF4-FFF2-40B4-BE49-F238E27FC236}">
                <a16:creationId xmlns:a16="http://schemas.microsoft.com/office/drawing/2014/main" id="{A5851474-1EC5-F4B0-00FB-39D7370A9A81}"/>
              </a:ext>
            </a:extLst>
          </p:cNvPr>
          <p:cNvSpPr>
            <a:spLocks noGrp="1"/>
          </p:cNvSpPr>
          <p:nvPr>
            <p:ph idx="1"/>
          </p:nvPr>
        </p:nvSpPr>
        <p:spPr>
          <a:xfrm>
            <a:off x="838200" y="1376412"/>
            <a:ext cx="10515600" cy="5024387"/>
          </a:xfrm>
        </p:spPr>
        <p:txBody>
          <a:bodyPr>
            <a:normAutofit/>
          </a:bodyPr>
          <a:lstStyle/>
          <a:p>
            <a:pPr marL="0" indent="0">
              <a:buNone/>
            </a:pPr>
            <a:r>
              <a:rPr lang="en-US" dirty="0"/>
              <a:t>try:</a:t>
            </a:r>
          </a:p>
          <a:p>
            <a:pPr marL="0" indent="0">
              <a:buNone/>
            </a:pPr>
            <a:r>
              <a:rPr lang="en-US" dirty="0"/>
              <a:t>     Statement</a:t>
            </a:r>
          </a:p>
          <a:p>
            <a:pPr marL="0" indent="0">
              <a:buNone/>
            </a:pPr>
            <a:r>
              <a:rPr lang="en-US" dirty="0"/>
              <a:t>except ExceptionClassName1:</a:t>
            </a:r>
          </a:p>
          <a:p>
            <a:pPr marL="0" indent="0">
              <a:buNone/>
            </a:pPr>
            <a:r>
              <a:rPr lang="en-US" dirty="0"/>
              <a:t>      Statement</a:t>
            </a:r>
          </a:p>
          <a:p>
            <a:pPr marL="0" indent="0">
              <a:buNone/>
            </a:pPr>
            <a:r>
              <a:rPr lang="en-US" dirty="0"/>
              <a:t>except ExceptionClassName2:</a:t>
            </a:r>
          </a:p>
          <a:p>
            <a:pPr marL="0" indent="0">
              <a:buNone/>
            </a:pPr>
            <a:r>
              <a:rPr lang="en-US" dirty="0"/>
              <a:t>      Statement</a:t>
            </a:r>
          </a:p>
          <a:p>
            <a:pPr marL="0" indent="0">
              <a:buNone/>
            </a:pPr>
            <a:r>
              <a:rPr lang="en-US" dirty="0"/>
              <a:t>finally:</a:t>
            </a:r>
          </a:p>
          <a:p>
            <a:pPr marL="0" indent="0">
              <a:buNone/>
            </a:pPr>
            <a:r>
              <a:rPr lang="en-US" dirty="0"/>
              <a:t>      Statement</a:t>
            </a:r>
          </a:p>
        </p:txBody>
      </p:sp>
    </p:spTree>
    <p:extLst>
      <p:ext uri="{BB962C8B-B14F-4D97-AF65-F5344CB8AC3E}">
        <p14:creationId xmlns:p14="http://schemas.microsoft.com/office/powerpoint/2010/main" val="380605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775</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Error and Exception</vt:lpstr>
      <vt:lpstr>Exception in Python</vt:lpstr>
      <vt:lpstr>Exception in Python</vt:lpstr>
      <vt:lpstr>Exception in Python</vt:lpstr>
      <vt:lpstr>Exception in Python</vt:lpstr>
      <vt:lpstr>Exception in Python</vt:lpstr>
      <vt:lpstr>Exception in Python</vt:lpstr>
      <vt:lpstr>Exception in Python</vt:lpstr>
      <vt:lpstr>Exception in Python</vt:lpstr>
      <vt:lpstr>Exception in Python</vt:lpstr>
      <vt:lpstr>Exception in Python</vt:lpstr>
      <vt:lpstr>Exception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and Exception</dc:title>
  <dc:creator>PARTEEK</dc:creator>
  <cp:lastModifiedBy>PARTEEK</cp:lastModifiedBy>
  <cp:revision>14</cp:revision>
  <dcterms:created xsi:type="dcterms:W3CDTF">2022-07-16T05:03:28Z</dcterms:created>
  <dcterms:modified xsi:type="dcterms:W3CDTF">2022-07-16T11:40:04Z</dcterms:modified>
</cp:coreProperties>
</file>