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86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AA85-734D-C3CD-A26D-896E55C7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176B3-2F54-83CA-27ED-66AD0B269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62E4-0D9E-EED4-D162-F86367DB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7E0F-8D1F-B508-797C-F366ED2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1525-09DC-848B-1514-4E697A65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4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256B-F39C-7B10-4A0D-13E274DA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5AA7D-0774-7898-1FFB-323960402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0497A-A048-2F3D-74CC-285E6595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8089-FD50-F2E2-13E9-59B328F7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F553-7749-010C-EEE7-2339B6E6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ABCBA-32FE-BEB3-2346-DA86A50E0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3E3B-5F2F-449F-26D9-811A9517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8F20-B87C-D20B-792D-C8AD3060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E8BF-630E-5B8C-BE32-17601532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41D5-72E1-2739-85B0-67071A6B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5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88AB-E307-EBCB-0425-C31BC9D9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C219-EEAC-B716-C106-BBD04827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8E77-1CBC-643F-64CE-D5318444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1ECE-44DF-B4DC-B0F8-A2A8ECC9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E5B8-2134-1BDD-AB32-203FA1A9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1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3076-4A25-44B5-F2F2-E5FACF96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17268-5558-B33C-6850-1F0B0ECC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91FE-68A7-C6FE-5557-33A7DCE0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538C-328A-AC75-6A6B-8257F8D6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B8B8-6976-3554-1004-419614BD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4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96ED-B6E8-5F8D-1C43-43F5B7A5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3D87-66C8-DDBA-E40A-BA7ABBEF7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CE399-B461-A77D-9135-FCFAD370F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41CD-9192-A37F-6E7F-0EAF47F4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C70F-50A9-8EF9-5086-59EE5CE8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C016D-70AD-383D-7076-52A50D7F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0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22C9-3F13-1827-4539-F081045B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460A-45C4-3F7D-1F66-AE33D9B5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6EEB-51ED-C662-C249-FCE939D4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87F8E-505E-6776-2966-751D1657A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3D275-F18D-1022-3095-7AAE86524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015AA-358A-CA20-D60B-D55AE2AE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486DA-BA8C-6505-87FE-6C11EA38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0916E-413C-868D-50F3-4C377DB2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DD1-0884-1644-C1E5-33968A0B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690F3-2D76-8EBE-BB0B-2010AA42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CFFC9-B42F-C9E6-705C-699979E4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13215-2D40-D084-BFC4-665F81AD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C5883-40F6-CE2B-812A-A81D6288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30DAE-B274-BE6F-F71F-BB66B542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B65D-40A9-ADB1-1A37-CDF763D0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9217-8A87-2D2A-A3C4-E8C51B69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DB44-081F-59ED-9DD8-1DE71DD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11E9-3895-5F30-6E6B-09AFE4346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8918C-4089-C451-5D98-27B80CC3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EABC3-09CF-F16A-B583-736FF767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09DAB-F30A-DA49-E918-AEF5442A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1B0F-7C27-6EE3-452F-41E8CE9D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D2181-6DE6-EBC3-BE26-43A67CFD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953CC-3AFF-E797-CF47-B5C19A0A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37129-B1D3-04B5-270E-657A0D35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58396-C197-F442-0401-C0E5E18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0275-9DC1-1A74-19F7-70489DE3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1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E4681-CAC2-4A4B-7627-10A6792D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9A57-A5F0-88AB-973A-D72F2076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3767-63CA-DC36-7E44-F754B4231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52DC-C84C-4D9C-A85D-8A1C3C9C5DC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C22E-D0D8-646C-8B7E-439669089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77EB-26EB-5F7D-2A71-FED0FE233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A7BD-3107-41A2-9986-2ACC1D3D5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617E-599A-5F87-4D9F-92D4AAD99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176"/>
            <a:ext cx="9144000" cy="58958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542434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VRIABLES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A31C-DF19-8581-128C-85669055D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74035"/>
            <a:ext cx="9144000" cy="570506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rgbClr val="181717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181717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Variable is an identifier whose value can change. For example  variable age can have  different  value for different person. Variable name should be unique in a program. Value of a variable can be string,</a:t>
            </a:r>
            <a:r>
              <a:rPr lang="en-IN" sz="1800" dirty="0">
                <a:solidFill>
                  <a:srgbClr val="181717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</a:t>
            </a:r>
            <a:r>
              <a:rPr lang="en-IN" sz="2200" dirty="0">
                <a:solidFill>
                  <a:srgbClr val="181717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number or any combination of alphanumeric characters.</a:t>
            </a:r>
          </a:p>
          <a:p>
            <a:pPr algn="l"/>
            <a:r>
              <a:rPr lang="en-IN" sz="2200" dirty="0">
                <a:solidFill>
                  <a:srgbClr val="181717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      </a:t>
            </a:r>
            <a:r>
              <a:rPr lang="en-IN" dirty="0">
                <a:solidFill>
                  <a:srgbClr val="181717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var1 = 25</a:t>
            </a:r>
          </a:p>
          <a:p>
            <a:pPr algn="l"/>
            <a:endParaRPr lang="en-IN" dirty="0">
              <a:solidFill>
                <a:srgbClr val="181717"/>
              </a:solidFill>
              <a:effectLst/>
              <a:latin typeface="Bookman Old Style" panose="020506040505050202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181717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Variables must always be assigned values before they are used in the program, otherwise it will lead to an error. Wherever a variable name occurs in the program, the interpreter replaces it with the value of that particular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181717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Auto. Memory Manage.</a:t>
            </a:r>
            <a:endParaRPr lang="en-IN" sz="2200" dirty="0">
              <a:solidFill>
                <a:srgbClr val="181717"/>
              </a:solidFill>
              <a:effectLst/>
              <a:latin typeface="Bookman Old Style" panose="020506040505050202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181717"/>
              </a:solidFill>
              <a:effectLst/>
              <a:latin typeface="Bookman Old Style" panose="020506040505050202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6276-CB14-5BEA-984B-FEB10C44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rgbClr val="542434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98C0-AB89-6394-A9A4-3562866A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ABC</a:t>
            </a:r>
          </a:p>
          <a:p>
            <a:r>
              <a:rPr lang="en-US" dirty="0"/>
              <a:t> 1A</a:t>
            </a:r>
          </a:p>
          <a:p>
            <a:r>
              <a:rPr lang="en-US" dirty="0"/>
              <a:t>A1</a:t>
            </a:r>
          </a:p>
          <a:p>
            <a:r>
              <a:rPr lang="en-US" dirty="0"/>
              <a:t>Rahul Dhiman</a:t>
            </a:r>
          </a:p>
          <a:p>
            <a:r>
              <a:rPr lang="en-US" dirty="0" err="1"/>
              <a:t>Rahul_Dhiman</a:t>
            </a:r>
            <a:r>
              <a:rPr lang="en-US" dirty="0"/>
              <a:t>, </a:t>
            </a:r>
            <a:r>
              <a:rPr lang="en-US" dirty="0" err="1"/>
              <a:t>A_b</a:t>
            </a:r>
            <a:endParaRPr lang="en-US" dirty="0"/>
          </a:p>
          <a:p>
            <a:r>
              <a:rPr lang="en-US" dirty="0"/>
              <a:t>_A, A_1</a:t>
            </a:r>
          </a:p>
          <a:p>
            <a:r>
              <a:rPr lang="en-US" dirty="0"/>
              <a:t>@,#,$,&amp;,!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28115335-65DC-5CB1-F8F4-4F21B84C3FBD}"/>
              </a:ext>
            </a:extLst>
          </p:cNvPr>
          <p:cNvSpPr/>
          <p:nvPr/>
        </p:nvSpPr>
        <p:spPr>
          <a:xfrm>
            <a:off x="1649897" y="2812774"/>
            <a:ext cx="496956" cy="4969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C95DEE02-E0E2-5156-2EEF-8E12DE653308}"/>
              </a:ext>
            </a:extLst>
          </p:cNvPr>
          <p:cNvSpPr/>
          <p:nvPr/>
        </p:nvSpPr>
        <p:spPr>
          <a:xfrm>
            <a:off x="3233532" y="3889513"/>
            <a:ext cx="496956" cy="4969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D0C0A8A-C5EC-F617-5DBD-5D18A41858A9}"/>
              </a:ext>
            </a:extLst>
          </p:cNvPr>
          <p:cNvSpPr/>
          <p:nvPr/>
        </p:nvSpPr>
        <p:spPr>
          <a:xfrm>
            <a:off x="2590801" y="5363818"/>
            <a:ext cx="496956" cy="4969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657D02-5876-6389-0F9B-664BA75785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78" y="1181167"/>
            <a:ext cx="10326756" cy="46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7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AC59-B866-CCD4-F1E1-E6179E85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542434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Number-</a:t>
            </a:r>
            <a:r>
              <a:rPr lang="en-IN" sz="4400" dirty="0">
                <a:solidFill>
                  <a:srgbClr val="542434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B658-DE5B-E1BD-18D8-C57FB538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pPr marL="7620" marR="559435" indent="0" algn="just">
              <a:lnSpc>
                <a:spcPct val="103000"/>
              </a:lnSpc>
              <a:spcAft>
                <a:spcPts val="8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 types which store numbers are called numbers. Numbers are of three kinds, </a:t>
            </a:r>
          </a:p>
          <a:p>
            <a:pPr marL="342900" marR="559435" lvl="0" indent="-342900" algn="just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 and Long (Integer also contains a data type known as Boolean) </a:t>
            </a:r>
          </a:p>
          <a:p>
            <a:pPr marL="342900" marR="559435" lvl="0" indent="-342900" algn="just" fontAlgn="base">
              <a:lnSpc>
                <a:spcPct val="103000"/>
              </a:lnSpc>
              <a:spcAft>
                <a:spcPts val="8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or Floating point </a:t>
            </a:r>
          </a:p>
          <a:p>
            <a:pPr marL="342900" marR="559435" lvl="0" indent="-342900" algn="just" fontAlgn="base">
              <a:lnSpc>
                <a:spcPct val="103000"/>
              </a:lnSpc>
              <a:spcAft>
                <a:spcPts val="8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IN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7C00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INTEGERS AND LONG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Integers are the whole numbers consisting of + or – sign 100000, -99, 0, 17. While writing a large integer value, we have not to use comma or leading zeros. For writing long integer, we append 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value. Such values are treated as long integers by python.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= 456021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Integers contain </a:t>
            </a:r>
            <a:r>
              <a:rPr lang="en-I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 Type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which is a unique data type, consisting of two constants, 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False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 Boolean 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is Non-Zero, Non-Null and Non-empty. 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69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AC59-B866-CCD4-F1E1-E6179E85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542434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Number-</a:t>
            </a:r>
            <a:r>
              <a:rPr lang="en-IN" sz="4400" dirty="0">
                <a:solidFill>
                  <a:srgbClr val="542434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B658-DE5B-E1BD-18D8-C57FB538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75"/>
              </a:spcAft>
              <a:buNone/>
            </a:pPr>
            <a:r>
              <a:rPr lang="en-IN" b="1" dirty="0">
                <a:solidFill>
                  <a:srgbClr val="7C00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FLOAT (FLOATING POINT) </a:t>
            </a:r>
            <a:endParaRPr lang="en-IN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3970" marR="559435" indent="-6350" algn="just">
              <a:lnSpc>
                <a:spcPct val="103000"/>
              </a:lnSpc>
              <a:spcAft>
                <a:spcPts val="8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 with fractions or decimal point are known as floating point numbers. It contain – or + sign (+ is understood if not provided) with decimal point.  </a:t>
            </a:r>
          </a:p>
          <a:p>
            <a:pPr marL="7620" marR="559435" indent="0" algn="just">
              <a:lnSpc>
                <a:spcPct val="103000"/>
              </a:lnSpc>
              <a:spcAft>
                <a:spcPts val="80"/>
              </a:spcAft>
              <a:buNone/>
            </a:pP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A = 3.41, 5.0678</a:t>
            </a:r>
          </a:p>
          <a:p>
            <a:pPr marL="7620" marR="559435" indent="0" algn="just">
              <a:lnSpc>
                <a:spcPct val="103000"/>
              </a:lnSpc>
              <a:spcAft>
                <a:spcPts val="80"/>
              </a:spcAft>
              <a:buNone/>
            </a:pP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75"/>
              </a:spcAft>
              <a:buNone/>
            </a:pPr>
            <a:r>
              <a:rPr lang="en-IN" b="1" dirty="0">
                <a:solidFill>
                  <a:srgbClr val="7C00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COMPLEX </a:t>
            </a:r>
            <a:endParaRPr lang="en-IN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 numbers are pairs of real (float) and imaginary (float attached with the sign ‘j’ or ‘J’) numbers. It is of the form A + </a:t>
            </a:r>
            <a:r>
              <a:rPr lang="en-IN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Bj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where A and B represent float j is defined as </a:t>
            </a:r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   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 = 3+5j, 6+4x</a:t>
            </a:r>
            <a:endParaRPr lang="en-IN" sz="2600" dirty="0">
              <a:solidFill>
                <a:srgbClr val="C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6B1CA-8011-EDD8-80D5-9F8F482526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4761" y="4533828"/>
            <a:ext cx="347345" cy="1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9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AC59-B866-CCD4-F1E1-E6179E85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542434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Sequence-</a:t>
            </a:r>
            <a:r>
              <a:rPr lang="en-IN" sz="4400" dirty="0">
                <a:solidFill>
                  <a:srgbClr val="542434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B658-DE5B-E1BD-18D8-C57FB538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ordered collection of items is known as Sequence. This ordered collection is indexed by positive integers. There are three kinds of Sequence data type – </a:t>
            </a:r>
          </a:p>
          <a:p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</a:p>
          <a:p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</a:p>
          <a:p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Tuple.  </a:t>
            </a:r>
          </a:p>
          <a:p>
            <a:endParaRPr lang="en-IN" dirty="0"/>
          </a:p>
          <a:p>
            <a:pPr marL="0" indent="0">
              <a:lnSpc>
                <a:spcPct val="107000"/>
              </a:lnSpc>
              <a:spcAft>
                <a:spcPts val="75"/>
              </a:spcAft>
              <a:buNone/>
            </a:pPr>
            <a:r>
              <a:rPr lang="en-IN" b="1" dirty="0">
                <a:solidFill>
                  <a:srgbClr val="7C00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STRING (type str) </a:t>
            </a:r>
            <a:endParaRPr lang="en-IN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3970" marR="854075" indent="-6350" algn="just">
              <a:lnSpc>
                <a:spcPct val="103000"/>
              </a:lnSpc>
              <a:spcAft>
                <a:spcPts val="8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string is a sequence of Unicode characters that may be a combination of letters, numbers, and special symbols. To define a string in Python, we enclose the string in matching single (‘  ’) or double (“  ”) quotes. </a:t>
            </a:r>
          </a:p>
          <a:p>
            <a:pPr marL="0" indent="0">
              <a:buNone/>
            </a:pPr>
            <a:r>
              <a:rPr lang="en-IN" sz="2600" dirty="0"/>
              <a:t>    A = “Rohit”</a:t>
            </a:r>
          </a:p>
          <a:p>
            <a:pPr marL="0" indent="0">
              <a:buNone/>
            </a:pPr>
            <a:r>
              <a:rPr lang="en-IN" sz="2600" dirty="0"/>
              <a:t>    A = ‘Rohit’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EE6EA59-1AB8-0CE2-AB34-A8866BC6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631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AC59-B866-CCD4-F1E1-E6179E85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542434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Sequence-</a:t>
            </a:r>
            <a:r>
              <a:rPr lang="en-IN" sz="4400" dirty="0">
                <a:solidFill>
                  <a:srgbClr val="542434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B658-DE5B-E1BD-18D8-C57FB538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75"/>
              </a:spcAft>
              <a:buNone/>
            </a:pPr>
            <a:r>
              <a:rPr lang="en-IN" b="1" dirty="0">
                <a:solidFill>
                  <a:srgbClr val="7C00C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IN" b="1" dirty="0">
                <a:solidFill>
                  <a:srgbClr val="7C00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IN" sz="1800" b="1" dirty="0">
                <a:solidFill>
                  <a:srgbClr val="7C00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7C00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LIST</a:t>
            </a:r>
            <a:r>
              <a:rPr lang="en-IN" sz="1800" b="1" dirty="0">
                <a:solidFill>
                  <a:srgbClr val="7C00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800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3970" marR="853440" indent="-6350" algn="just">
              <a:lnSpc>
                <a:spcPct val="103000"/>
              </a:lnSpc>
              <a:spcAft>
                <a:spcPts val="8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List is a sequence of values of any type. These values are called elements or items separated by comma. Elements of list are </a:t>
            </a:r>
            <a:r>
              <a:rPr lang="en-IN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mutable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(changeable) and indexed by integers. List is enclosed in square brackets [   ]. </a:t>
            </a:r>
          </a:p>
          <a:p>
            <a:pPr marL="7620" marR="853440" indent="0" algn="just">
              <a:lnSpc>
                <a:spcPct val="103000"/>
              </a:lnSpc>
              <a:spcAft>
                <a:spcPts val="80"/>
              </a:spcAft>
              <a:buNone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A = 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</a:rPr>
              <a:t>[ </a:t>
            </a:r>
            <a:r>
              <a:rPr lang="en-IN" sz="1800" b="1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1, 564, 56.88, </a:t>
            </a:r>
            <a:r>
              <a:rPr lang="en-IN" sz="1800" b="1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'express'</a:t>
            </a:r>
            <a:r>
              <a:rPr lang="en-IN" sz="1800" b="1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IN" sz="1800" b="1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'study'</a:t>
            </a:r>
            <a:r>
              <a:rPr lang="en-IN" sz="1800" b="1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IN" sz="1800" b="1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'*@(c)’</a:t>
            </a:r>
            <a:r>
              <a:rPr lang="en-I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</a:rPr>
              <a:t>]</a:t>
            </a:r>
          </a:p>
          <a:p>
            <a:pPr marL="7620" marR="853440" indent="0" algn="just">
              <a:lnSpc>
                <a:spcPct val="103000"/>
              </a:lnSpc>
              <a:spcAft>
                <a:spcPts val="80"/>
              </a:spcAft>
              <a:buNone/>
            </a:pPr>
            <a:endParaRPr lang="en-IN" sz="2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75"/>
              </a:spcAft>
              <a:buNone/>
            </a:pPr>
            <a:r>
              <a:rPr lang="en-IN" b="1" dirty="0">
                <a:solidFill>
                  <a:srgbClr val="7C00C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TUPLE </a:t>
            </a:r>
            <a:endParaRPr lang="en-IN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3970" marR="851535" indent="-6350" algn="just">
              <a:lnSpc>
                <a:spcPct val="103000"/>
              </a:lnSpc>
              <a:spcAft>
                <a:spcPts val="8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Tuple is a sequence of values of any type. These values are called elements or items. Elements of tuple are </a:t>
            </a:r>
            <a:r>
              <a:rPr lang="en-IN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immutable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(non-changeable) and indexed by integers. List is enclosed in (  ) brackets. </a:t>
            </a:r>
          </a:p>
          <a:p>
            <a:pPr marL="7620" marR="851535" indent="0" algn="just">
              <a:lnSpc>
                <a:spcPct val="103000"/>
              </a:lnSpc>
              <a:spcAft>
                <a:spcPts val="80"/>
              </a:spcAft>
              <a:buNone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A = </a:t>
            </a:r>
            <a:r>
              <a:rPr lang="en-IN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7, 102, </a:t>
            </a:r>
            <a:r>
              <a:rPr lang="en-IN" sz="1800" b="1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'not-out'</a:t>
            </a: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50.75</a:t>
            </a:r>
            <a:r>
              <a:rPr lang="en-IN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" marR="853440" indent="0" algn="just">
              <a:lnSpc>
                <a:spcPct val="103000"/>
              </a:lnSpc>
              <a:spcAft>
                <a:spcPts val="80"/>
              </a:spcAft>
              <a:buNone/>
            </a:pP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75"/>
              </a:spcAft>
              <a:buNone/>
            </a:pPr>
            <a:endParaRPr lang="en-IN" sz="2200" b="1" dirty="0">
              <a:solidFill>
                <a:srgbClr val="C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EE6EA59-1AB8-0CE2-AB34-A8866BC6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631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AC59-B866-CCD4-F1E1-E6179E85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542434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Sets-</a:t>
            </a:r>
            <a:r>
              <a:rPr lang="en-IN" sz="4400" dirty="0">
                <a:solidFill>
                  <a:srgbClr val="542434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B658-DE5B-E1BD-18D8-C57FB538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pPr marL="6350" indent="-6350">
              <a:lnSpc>
                <a:spcPct val="107000"/>
              </a:lnSpc>
            </a:pPr>
            <a:r>
              <a:rPr lang="en-IN" b="1" kern="0" dirty="0">
                <a:solidFill>
                  <a:srgbClr val="0000F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SETS </a:t>
            </a:r>
            <a:endParaRPr lang="en-IN" sz="2200" b="1" kern="0" dirty="0">
              <a:solidFill>
                <a:srgbClr val="0000F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970" marR="559435" indent="-6350" algn="just">
              <a:lnSpc>
                <a:spcPct val="103000"/>
              </a:lnSpc>
              <a:spcAft>
                <a:spcPts val="80"/>
              </a:spcAft>
            </a:pPr>
            <a:r>
              <a:rPr lang="en-IN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Set is an unordered collection of data type that is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iterable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mutable and has no duplicate elements. The order of elements in a set is undefined though it may consist of various elements.</a:t>
            </a:r>
          </a:p>
          <a:p>
            <a:pPr marL="13970" marR="559435" indent="-6350" algn="just">
              <a:lnSpc>
                <a:spcPct val="103000"/>
              </a:lnSpc>
              <a:spcAft>
                <a:spcPts val="8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Sets can be created by using the built-in set() function with an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iterable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or a sequence by placing the sequence inside curly braces, separated by ‘comma’. Type of elements in a set need not be the same, various mixed-up data type values can also be passed to the set. 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marL="0" marR="559435" indent="0">
              <a:spcAft>
                <a:spcPts val="80"/>
              </a:spcAft>
              <a:buNone/>
            </a:pPr>
            <a:r>
              <a:rPr lang="en-IN" sz="2600" dirty="0"/>
              <a:t>    </a:t>
            </a:r>
            <a:r>
              <a:rPr lang="en-US" altLang="en-US" sz="2600" dirty="0"/>
              <a:t>set1 = set("</a:t>
            </a:r>
            <a:r>
              <a:rPr lang="en-US" altLang="en-US" sz="2600" dirty="0" err="1"/>
              <a:t>GeeksForGeeks</a:t>
            </a:r>
            <a:r>
              <a:rPr lang="en-US" altLang="en-US" sz="2600" dirty="0"/>
              <a:t>")  </a:t>
            </a:r>
          </a:p>
          <a:p>
            <a:pPr marL="0" marR="559435" indent="0">
              <a:spcAft>
                <a:spcPts val="80"/>
              </a:spcAft>
              <a:buNone/>
            </a:pPr>
            <a:r>
              <a:rPr lang="en-US" altLang="en-US" sz="2600" dirty="0"/>
              <a:t>    set1 = set([1, 2, 'Geeks', 4, 'For', 6, 'Geeks'])  </a:t>
            </a:r>
            <a:endParaRPr lang="en-IN" sz="2600" dirty="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EE6EA59-1AB8-0CE2-AB34-A8866BC6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631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81F254-1914-A42A-F599-4BCD4F68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45DF4F-8108-8CEE-0AAB-160C799C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D4E104-2149-2D2B-E437-BE232E4D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3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AC59-B866-CCD4-F1E1-E6179E85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542434"/>
                </a:solidFill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Mapping/Dictionary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B658-DE5B-E1BD-18D8-C57FB538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pPr marL="6350" indent="-6350">
              <a:lnSpc>
                <a:spcPct val="107000"/>
              </a:lnSpc>
            </a:pPr>
            <a:r>
              <a:rPr lang="en-IN" b="1" kern="0" dirty="0">
                <a:solidFill>
                  <a:srgbClr val="0000F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DICTIONARY</a:t>
            </a:r>
          </a:p>
          <a:p>
            <a:pPr marL="6350" indent="-6350">
              <a:lnSpc>
                <a:spcPct val="107000"/>
              </a:lnSpc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 Dictionary in Python is an unordered collection of data values, used to store data values like a map, which unlike other Data Types that hold only single value as an element, Dictionary holds 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key:value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 pair. Key-value is provided in the dictionary to make it more optimized. Each key-value pair in a Dictionary is separated by a colon :, whereas each key is separated by a ‘comma’. </a:t>
            </a:r>
            <a:endParaRPr lang="en-IN" altLang="en-US" sz="2200" b="1" kern="0" dirty="0">
              <a:solidFill>
                <a:srgbClr val="0000FD"/>
              </a:solidFill>
              <a:latin typeface="Calibri" panose="020F0502020204030204" pitchFamily="34" charset="0"/>
            </a:endParaRPr>
          </a:p>
          <a:p>
            <a:pPr marL="6350" indent="-6350">
              <a:lnSpc>
                <a:spcPct val="107000"/>
              </a:lnSpc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In Python, a Dictionary can be created by placing a sequence of elements within curly {} braces, separated by ‘comma’. Values in a dictionary can be of any datatype and can be duplicated, whereas keys can’t be repeated and must be immutable.</a:t>
            </a:r>
            <a:br>
              <a:rPr lang="en-US" altLang="en-US" sz="2400" dirty="0"/>
            </a:br>
            <a:r>
              <a:rPr lang="en-US" altLang="en-US" sz="2400" dirty="0"/>
              <a:t>    </a:t>
            </a:r>
            <a:r>
              <a:rPr lang="en-US" altLang="en-US" sz="2400" dirty="0" err="1"/>
              <a:t>Dict</a:t>
            </a:r>
            <a:r>
              <a:rPr lang="en-US" altLang="en-US" sz="2400" dirty="0"/>
              <a:t> = {1: 'Geeks', 2: 'For', 3: 'Geeks’}  </a:t>
            </a:r>
            <a:br>
              <a:rPr lang="en-US" altLang="en-US" sz="2400" dirty="0"/>
            </a:br>
            <a:r>
              <a:rPr lang="en-US" altLang="en-US" sz="2400" dirty="0"/>
              <a:t>    </a:t>
            </a:r>
            <a:r>
              <a:rPr lang="en-US" altLang="en-US" sz="2400" dirty="0" err="1"/>
              <a:t>Dict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dict</a:t>
            </a:r>
            <a:r>
              <a:rPr lang="en-US" altLang="en-US" sz="2400" dirty="0"/>
              <a:t>({1: 'Geeks', 2: 'For', 3:'Geeks'}) </a:t>
            </a:r>
          </a:p>
          <a:p>
            <a:pPr marL="6350" indent="-6350">
              <a:lnSpc>
                <a:spcPct val="107000"/>
              </a:lnSpc>
            </a:pPr>
            <a:endParaRPr lang="en-US" altLang="en-US" sz="2400" dirty="0"/>
          </a:p>
          <a:p>
            <a:pPr marL="0" indent="0">
              <a:lnSpc>
                <a:spcPct val="107000"/>
              </a:lnSpc>
              <a:buNone/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EE6EA59-1AB8-0CE2-AB34-A8866BC6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631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81F254-1914-A42A-F599-4BCD4F68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45DF4F-8108-8CEE-0AAB-160C799C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D4E104-2149-2D2B-E437-BE232E4D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C64E8E5-F441-839D-800F-80B305251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2192000" cy="276999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C40EB31-EF17-9B22-F279-424C3C88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6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866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Consolas</vt:lpstr>
      <vt:lpstr>Courier New</vt:lpstr>
      <vt:lpstr>Times New Roman</vt:lpstr>
      <vt:lpstr>urw-din</vt:lpstr>
      <vt:lpstr>Wingdings</vt:lpstr>
      <vt:lpstr>Office Theme</vt:lpstr>
      <vt:lpstr>VRIABLES</vt:lpstr>
      <vt:lpstr>Variables</vt:lpstr>
      <vt:lpstr>PowerPoint Presentation</vt:lpstr>
      <vt:lpstr>Number-Variables</vt:lpstr>
      <vt:lpstr>Number-Variables</vt:lpstr>
      <vt:lpstr>Sequence-Variables</vt:lpstr>
      <vt:lpstr>Sequence-Variables</vt:lpstr>
      <vt:lpstr>Sets-Variables</vt:lpstr>
      <vt:lpstr>Mapping/Dictionary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</dc:title>
  <dc:creator>PARTEEK</dc:creator>
  <cp:lastModifiedBy>PARTEEK</cp:lastModifiedBy>
  <cp:revision>28</cp:revision>
  <dcterms:created xsi:type="dcterms:W3CDTF">2022-06-28T16:40:50Z</dcterms:created>
  <dcterms:modified xsi:type="dcterms:W3CDTF">2022-06-29T09:45:40Z</dcterms:modified>
</cp:coreProperties>
</file>