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2" r:id="rId8"/>
    <p:sldId id="263" r:id="rId9"/>
    <p:sldId id="265"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851"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DB00-F3E7-1354-DA59-051B2A3B1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D0B838-515B-32AF-4DD6-ADDE6AD3D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7B642B-F76E-7B63-F840-8FADDE0FEAE3}"/>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BE578E19-896A-39DA-33EC-7A2BD5500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DECB9-AB12-A848-F38F-85E1731C6E29}"/>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119414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BD41D-A61C-A197-F425-A5BFAFFBB0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969CB-D7EC-B938-C5EB-5D7E4B8421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9269F9-3CC9-69C8-8DB9-5E6BC8F526A8}"/>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64704B60-3A8D-6700-D7B2-2CDDA2D3F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BB98EC-703C-5EC0-7304-3B571B702C0C}"/>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270595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C0528-2E4C-4065-7E7F-3BFED83782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F93FB-728F-9AC3-806D-77AB2DC23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A1B55-2CEF-EE4F-8AFA-CD029F778FF2}"/>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16BF83C7-FE1C-9A46-6DE1-520D94DEEA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C64BC-9156-78C7-2850-F9741D956BC5}"/>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277663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6999-6C24-6DEE-F040-123F7B73BC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273E0-8F68-63A0-B037-1602614FFE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9D992-2AEA-12F6-32A5-6CD913396663}"/>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934FF8B9-66C4-79C3-35B6-6062E7416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E3CBA-9A24-CC5D-4065-DBFFAFA04059}"/>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249775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132C-30A0-C3D2-0CF2-A94D2BA6C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716589-A6F7-D51E-E232-5F609E7D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4D68B7-4655-D0A4-2416-1C8B538232E7}"/>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D77C801E-FDF8-2248-AB7F-F5DFF99D8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83275-2E9F-F620-11AC-81DD1E5E2E4A}"/>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242662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95D3-D0B5-7CD5-6218-C69681D787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240331-0A73-58C4-A272-4B412FF982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BCE8FD-6E7E-C6B5-54A2-69D3C96BE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5CB52D-A814-D027-170D-D94646CED12A}"/>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6" name="Footer Placeholder 5">
            <a:extLst>
              <a:ext uri="{FF2B5EF4-FFF2-40B4-BE49-F238E27FC236}">
                <a16:creationId xmlns:a16="http://schemas.microsoft.com/office/drawing/2014/main" id="{B1771CF0-BC3D-6902-6160-1B21E2564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CA8A7-676F-85FD-DC94-F757730F44A4}"/>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99815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EC71-7F85-9E77-C50A-5AB1BBE340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DDA0AC-4FDA-7279-281A-802A14A0B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DBA5F4-C6AE-D4D3-0A8C-163962C92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CD17B0-B18C-6EF3-F0DA-E229045DB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5C85A5-1367-460B-C4BC-C3E1495CF5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A9EB6C-C559-DF2B-7077-66AB3D580203}"/>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8" name="Footer Placeholder 7">
            <a:extLst>
              <a:ext uri="{FF2B5EF4-FFF2-40B4-BE49-F238E27FC236}">
                <a16:creationId xmlns:a16="http://schemas.microsoft.com/office/drawing/2014/main" id="{9A0DED35-FA30-F226-0C57-6BCACB624E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64F3AA-8586-B030-5BDF-240A77C463D8}"/>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399063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9315-EAF1-16F0-CD76-6E895776F3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BBE820-77BF-FF0E-B17C-F375DEDA3FD8}"/>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4" name="Footer Placeholder 3">
            <a:extLst>
              <a:ext uri="{FF2B5EF4-FFF2-40B4-BE49-F238E27FC236}">
                <a16:creationId xmlns:a16="http://schemas.microsoft.com/office/drawing/2014/main" id="{DF2449A2-8765-4C8E-7EC1-156414A61A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6AAF5-F417-6A3D-E6D4-FC3A13383F84}"/>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292535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2ED5D-4547-BCF5-A92A-851240F028D7}"/>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3" name="Footer Placeholder 2">
            <a:extLst>
              <a:ext uri="{FF2B5EF4-FFF2-40B4-BE49-F238E27FC236}">
                <a16:creationId xmlns:a16="http://schemas.microsoft.com/office/drawing/2014/main" id="{1C5016F7-84BB-5FB4-3F85-B24AB3C449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DE5E01-9DB4-BE4F-105E-E55CCBE79FEC}"/>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3331658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7FC2-CD02-7481-0C3D-9106678DD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1A12E9-073F-914F-44AA-7B0B1F4C4E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B6C200-7C17-481B-DF44-44BC85159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F9E65-1341-D73D-EF49-9FF834F9A28A}"/>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6" name="Footer Placeholder 5">
            <a:extLst>
              <a:ext uri="{FF2B5EF4-FFF2-40B4-BE49-F238E27FC236}">
                <a16:creationId xmlns:a16="http://schemas.microsoft.com/office/drawing/2014/main" id="{5771A1ED-2430-1E2E-1DCC-8E86C9253D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15196C-AC6A-7B3A-790A-DD2A171722D9}"/>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90342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A803-9105-34C1-1AEA-4E4EF1204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E71006-51CC-33DA-2F07-11ADCFF1C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DDA9D-923E-A301-A021-D4C00699A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E119F-E98A-316D-6ECB-5D9C3D8655BB}"/>
              </a:ext>
            </a:extLst>
          </p:cNvPr>
          <p:cNvSpPr>
            <a:spLocks noGrp="1"/>
          </p:cNvSpPr>
          <p:nvPr>
            <p:ph type="dt" sz="half" idx="10"/>
          </p:nvPr>
        </p:nvSpPr>
        <p:spPr/>
        <p:txBody>
          <a:bodyPr/>
          <a:lstStyle/>
          <a:p>
            <a:fld id="{E04E4EF4-F037-47E0-95C6-FB3D9C1C25B1}" type="datetimeFigureOut">
              <a:rPr lang="en-IN" smtClean="0"/>
              <a:t>07-07-2022</a:t>
            </a:fld>
            <a:endParaRPr lang="en-IN"/>
          </a:p>
        </p:txBody>
      </p:sp>
      <p:sp>
        <p:nvSpPr>
          <p:cNvPr id="6" name="Footer Placeholder 5">
            <a:extLst>
              <a:ext uri="{FF2B5EF4-FFF2-40B4-BE49-F238E27FC236}">
                <a16:creationId xmlns:a16="http://schemas.microsoft.com/office/drawing/2014/main" id="{293F46AD-A7D1-7BF2-654E-B9C7F4D19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F19DC-8A1E-3477-7B8F-CFE19B3F1A52}"/>
              </a:ext>
            </a:extLst>
          </p:cNvPr>
          <p:cNvSpPr>
            <a:spLocks noGrp="1"/>
          </p:cNvSpPr>
          <p:nvPr>
            <p:ph type="sldNum" sz="quarter" idx="12"/>
          </p:nvPr>
        </p:nvSpPr>
        <p:spPr/>
        <p:txBody>
          <a:bodyPr/>
          <a:lstStyle/>
          <a:p>
            <a:fld id="{61066BE0-1E28-4CCE-A820-1C1E49AFA382}" type="slidenum">
              <a:rPr lang="en-IN" smtClean="0"/>
              <a:t>‹#›</a:t>
            </a:fld>
            <a:endParaRPr lang="en-IN"/>
          </a:p>
        </p:txBody>
      </p:sp>
    </p:spTree>
    <p:extLst>
      <p:ext uri="{BB962C8B-B14F-4D97-AF65-F5344CB8AC3E}">
        <p14:creationId xmlns:p14="http://schemas.microsoft.com/office/powerpoint/2010/main" val="13326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9E8A9-F125-6AA8-3019-C6727F34C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0158BA-E20F-12AB-5628-9DC40DC7D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F15D0-AAC5-CF11-32E8-7C1E2A8F0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E4EF4-F037-47E0-95C6-FB3D9C1C25B1}" type="datetimeFigureOut">
              <a:rPr lang="en-IN" smtClean="0"/>
              <a:t>07-07-2022</a:t>
            </a:fld>
            <a:endParaRPr lang="en-IN"/>
          </a:p>
        </p:txBody>
      </p:sp>
      <p:sp>
        <p:nvSpPr>
          <p:cNvPr id="5" name="Footer Placeholder 4">
            <a:extLst>
              <a:ext uri="{FF2B5EF4-FFF2-40B4-BE49-F238E27FC236}">
                <a16:creationId xmlns:a16="http://schemas.microsoft.com/office/drawing/2014/main" id="{B4DAE074-24B9-4788-16CF-FC0AFBFB5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ECFF0E-4512-E268-6203-A0844D1F1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66BE0-1E28-4CCE-A820-1C1E49AFA382}" type="slidenum">
              <a:rPr lang="en-IN" smtClean="0"/>
              <a:t>‹#›</a:t>
            </a:fld>
            <a:endParaRPr lang="en-IN"/>
          </a:p>
        </p:txBody>
      </p:sp>
    </p:spTree>
    <p:extLst>
      <p:ext uri="{BB962C8B-B14F-4D97-AF65-F5344CB8AC3E}">
        <p14:creationId xmlns:p14="http://schemas.microsoft.com/office/powerpoint/2010/main" val="1796356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programiz.com/python-programming/methods/list/index" TargetMode="External"/><Relationship Id="rId3" Type="http://schemas.openxmlformats.org/officeDocument/2006/relationships/hyperlink" Target="https://www.programiz.com/python-programming/methods/list/extend" TargetMode="External"/><Relationship Id="rId7" Type="http://schemas.openxmlformats.org/officeDocument/2006/relationships/hyperlink" Target="https://www.programiz.com/python-programming/methods/list/clear" TargetMode="External"/><Relationship Id="rId12" Type="http://schemas.openxmlformats.org/officeDocument/2006/relationships/hyperlink" Target="https://www.programiz.com/python-programming/methods/list/copy" TargetMode="External"/><Relationship Id="rId2" Type="http://schemas.openxmlformats.org/officeDocument/2006/relationships/hyperlink" Target="https://www.programiz.com/python-programming/methods/list/append"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methods/list/pop" TargetMode="External"/><Relationship Id="rId11" Type="http://schemas.openxmlformats.org/officeDocument/2006/relationships/hyperlink" Target="https://www.programiz.com/python-programming/methods/list/reverse" TargetMode="External"/><Relationship Id="rId5" Type="http://schemas.openxmlformats.org/officeDocument/2006/relationships/hyperlink" Target="https://www.programiz.com/python-programming/methods/list/remove" TargetMode="External"/><Relationship Id="rId10" Type="http://schemas.openxmlformats.org/officeDocument/2006/relationships/hyperlink" Target="https://www.programiz.com/python-programming/methods/list/sort" TargetMode="External"/><Relationship Id="rId4" Type="http://schemas.openxmlformats.org/officeDocument/2006/relationships/hyperlink" Target="https://www.programiz.com/python-programming/methods/list/insert" TargetMode="External"/><Relationship Id="rId9" Type="http://schemas.openxmlformats.org/officeDocument/2006/relationships/hyperlink" Target="https://www.programiz.com/python-programming/methods/list/coun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lstStyle/>
          <a:p>
            <a:r>
              <a:rPr lang="en-US" sz="2800" i="0" dirty="0">
                <a:effectLst/>
                <a:latin typeface="urw-din"/>
              </a:rPr>
              <a:t>Lists are used to store multiple items in a single variable</a:t>
            </a:r>
          </a:p>
          <a:p>
            <a:endParaRPr lang="en-US" dirty="0">
              <a:latin typeface="urw-din"/>
            </a:endParaRPr>
          </a:p>
          <a:p>
            <a:r>
              <a:rPr lang="en-US" sz="2800" i="0" dirty="0">
                <a:effectLst/>
                <a:latin typeface="urw-din"/>
              </a:rPr>
              <a:t>A list is a data structure in Python that is a mutable, ordered sequence of elements. Each element or value that is inside of a list is called an item. Just as strings are defined as characters between quotes, lists are defined by having values between square brackets [ ]. </a:t>
            </a:r>
          </a:p>
          <a:p>
            <a:endParaRPr lang="en-US" dirty="0"/>
          </a:p>
          <a:p>
            <a:r>
              <a:rPr lang="en-US" dirty="0"/>
              <a:t>List items are indexed, the first item has index [0], the second item has index [1] , the third item has index [2] etc.</a:t>
            </a:r>
          </a:p>
          <a:p>
            <a:endParaRPr lang="en-IN" dirty="0"/>
          </a:p>
          <a:p>
            <a:endParaRPr lang="en-IN" dirty="0"/>
          </a:p>
        </p:txBody>
      </p:sp>
    </p:spTree>
    <p:extLst>
      <p:ext uri="{BB962C8B-B14F-4D97-AF65-F5344CB8AC3E}">
        <p14:creationId xmlns:p14="http://schemas.microsoft.com/office/powerpoint/2010/main" val="77388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Advantages of Tuple over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a:xfrm>
            <a:off x="838200" y="1472665"/>
            <a:ext cx="10515600" cy="5020210"/>
          </a:xfrm>
        </p:spPr>
        <p:txBody>
          <a:bodyPr>
            <a:normAutofit/>
          </a:bodyPr>
          <a:lstStyle/>
          <a:p>
            <a:r>
              <a:rPr lang="en-US" dirty="0"/>
              <a:t>There are certain advantages of implementing a tuple over a list. Below listed are some of the main advantages:</a:t>
            </a:r>
          </a:p>
          <a:p>
            <a:r>
              <a:rPr lang="en-US" dirty="0"/>
              <a:t>We generally use tuples for heterogeneous (different) data types and lists for homogeneous (similar) data types.</a:t>
            </a:r>
          </a:p>
          <a:p>
            <a:r>
              <a:rPr lang="en-US" dirty="0"/>
              <a:t>Since tuples are immutable, iterating through a tuple is faster than with list. So there is a slight performance boost.</a:t>
            </a:r>
          </a:p>
          <a:p>
            <a:r>
              <a:rPr lang="en-US" dirty="0"/>
              <a:t>Tuples that contain immutable elements can be used as a key for a dictionary. With lists, this is not possible.</a:t>
            </a:r>
          </a:p>
          <a:p>
            <a:r>
              <a:rPr lang="en-US" dirty="0"/>
              <a:t>If you have data that doesn't change, implementing it as tuple will guarantee that it remains write-protected.</a:t>
            </a:r>
            <a:endParaRPr lang="en-IN" dirty="0"/>
          </a:p>
        </p:txBody>
      </p:sp>
    </p:spTree>
    <p:extLst>
      <p:ext uri="{BB962C8B-B14F-4D97-AF65-F5344CB8AC3E}">
        <p14:creationId xmlns:p14="http://schemas.microsoft.com/office/powerpoint/2010/main" val="234032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Tuple</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a:bodyPr>
          <a:lstStyle/>
          <a:p>
            <a:r>
              <a:rPr lang="en-US" b="1" dirty="0"/>
              <a:t>Ordered</a:t>
            </a:r>
          </a:p>
          <a:p>
            <a:r>
              <a:rPr lang="en-US" dirty="0"/>
              <a:t>When we say that tuples are ordered, it means that the items have a defined order, and that order will not change.</a:t>
            </a:r>
          </a:p>
          <a:p>
            <a:r>
              <a:rPr lang="en-US" b="1" dirty="0"/>
              <a:t>Unchangeable</a:t>
            </a:r>
          </a:p>
          <a:p>
            <a:r>
              <a:rPr lang="en-US" dirty="0"/>
              <a:t>Tuples are unchangeable, meaning that we cannot change, add or remove items after the tuple has been created.</a:t>
            </a:r>
          </a:p>
          <a:p>
            <a:r>
              <a:rPr lang="en-US" b="1" dirty="0"/>
              <a:t>Allow Duplicates</a:t>
            </a:r>
          </a:p>
          <a:p>
            <a:r>
              <a:rPr lang="en-US" dirty="0"/>
              <a:t>Since tuples are indexed, they can have items with the same value:</a:t>
            </a:r>
            <a:endParaRPr lang="en-IN" dirty="0"/>
          </a:p>
        </p:txBody>
      </p:sp>
    </p:spTree>
    <p:extLst>
      <p:ext uri="{BB962C8B-B14F-4D97-AF65-F5344CB8AC3E}">
        <p14:creationId xmlns:p14="http://schemas.microsoft.com/office/powerpoint/2010/main" val="230402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Tuple</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a:xfrm>
            <a:off x="838200" y="1825625"/>
            <a:ext cx="10515600" cy="4667250"/>
          </a:xfrm>
        </p:spPr>
        <p:txBody>
          <a:bodyPr>
            <a:normAutofit lnSpcReduction="10000"/>
          </a:bodyPr>
          <a:lstStyle/>
          <a:p>
            <a:r>
              <a:rPr lang="en-US" b="1" dirty="0"/>
              <a:t>Change Item (via List)</a:t>
            </a:r>
          </a:p>
          <a:p>
            <a:r>
              <a:rPr lang="en-US" dirty="0"/>
              <a:t>Once a tuple is created, you cannot change its values. Tuples are unchangeable, or immutable as it also is called.</a:t>
            </a:r>
          </a:p>
          <a:p>
            <a:r>
              <a:rPr lang="en-US" dirty="0"/>
              <a:t>But there is a workaround. You can convert the tuple into a list, change the list, and convert the list back into a tuple.</a:t>
            </a:r>
          </a:p>
          <a:p>
            <a:pPr marL="0" indent="0">
              <a:buNone/>
            </a:pPr>
            <a:r>
              <a:rPr lang="es-ES" dirty="0"/>
              <a:t>	x = ("</a:t>
            </a:r>
            <a:r>
              <a:rPr lang="es-ES" dirty="0" err="1"/>
              <a:t>apple</a:t>
            </a:r>
            <a:r>
              <a:rPr lang="es-ES" dirty="0"/>
              <a:t>", "banana", "</a:t>
            </a:r>
            <a:r>
              <a:rPr lang="es-ES" dirty="0" err="1"/>
              <a:t>cherry</a:t>
            </a:r>
            <a:r>
              <a:rPr lang="es-ES" dirty="0"/>
              <a:t>")</a:t>
            </a:r>
          </a:p>
          <a:p>
            <a:pPr marL="0" indent="0">
              <a:buNone/>
            </a:pPr>
            <a:r>
              <a:rPr lang="es-ES" dirty="0"/>
              <a:t>	y = </a:t>
            </a:r>
            <a:r>
              <a:rPr lang="es-ES" dirty="0" err="1"/>
              <a:t>list</a:t>
            </a:r>
            <a:r>
              <a:rPr lang="es-ES" dirty="0"/>
              <a:t>(x)</a:t>
            </a:r>
          </a:p>
          <a:p>
            <a:pPr marL="0" indent="0">
              <a:buNone/>
            </a:pPr>
            <a:r>
              <a:rPr lang="es-ES" dirty="0"/>
              <a:t>	y[1] = "kiwi“</a:t>
            </a:r>
          </a:p>
          <a:p>
            <a:pPr marL="0" indent="0">
              <a:buNone/>
            </a:pPr>
            <a:r>
              <a:rPr lang="es-ES" dirty="0"/>
              <a:t>	x = </a:t>
            </a:r>
            <a:r>
              <a:rPr lang="es-ES" dirty="0" err="1"/>
              <a:t>tuple</a:t>
            </a:r>
            <a:r>
              <a:rPr lang="es-ES" dirty="0"/>
              <a:t>(y)				output:-</a:t>
            </a:r>
          </a:p>
          <a:p>
            <a:pPr marL="0" indent="0">
              <a:buNone/>
            </a:pPr>
            <a:r>
              <a:rPr lang="es-ES" dirty="0"/>
              <a:t>	</a:t>
            </a:r>
            <a:r>
              <a:rPr lang="es-ES" dirty="0" err="1"/>
              <a:t>print</a:t>
            </a:r>
            <a:r>
              <a:rPr lang="es-ES" dirty="0"/>
              <a:t>(x)				("</a:t>
            </a:r>
            <a:r>
              <a:rPr lang="es-ES" dirty="0" err="1"/>
              <a:t>apple</a:t>
            </a:r>
            <a:r>
              <a:rPr lang="es-ES" dirty="0"/>
              <a:t>", "kiwi", "</a:t>
            </a:r>
            <a:r>
              <a:rPr lang="es-ES" dirty="0" err="1"/>
              <a:t>cherry</a:t>
            </a:r>
            <a:r>
              <a:rPr lang="es-ES" dirty="0"/>
              <a:t>")</a:t>
            </a:r>
            <a:endParaRPr lang="en-IN" dirty="0"/>
          </a:p>
        </p:txBody>
      </p:sp>
    </p:spTree>
    <p:extLst>
      <p:ext uri="{BB962C8B-B14F-4D97-AF65-F5344CB8AC3E}">
        <p14:creationId xmlns:p14="http://schemas.microsoft.com/office/powerpoint/2010/main" val="1272595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Tuple</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a:xfrm>
            <a:off x="838200" y="1825625"/>
            <a:ext cx="10515600" cy="4667250"/>
          </a:xfrm>
        </p:spPr>
        <p:txBody>
          <a:bodyPr>
            <a:normAutofit lnSpcReduction="10000"/>
          </a:bodyPr>
          <a:lstStyle/>
          <a:p>
            <a:r>
              <a:rPr lang="en-US" b="1" dirty="0"/>
              <a:t>Remove Items (via List)</a:t>
            </a:r>
            <a:r>
              <a:rPr lang="en-US" dirty="0"/>
              <a:t> </a:t>
            </a:r>
          </a:p>
          <a:p>
            <a:r>
              <a:rPr lang="en-US" dirty="0"/>
              <a:t>Tuples are unchangeable, so you cannot remove items from it, but you can use the same workaround as we used for changing and adding tuple items:</a:t>
            </a:r>
          </a:p>
          <a:p>
            <a:pPr marL="0" indent="0">
              <a:buNone/>
            </a:pPr>
            <a:r>
              <a:rPr lang="en-US" dirty="0"/>
              <a:t>	</a:t>
            </a:r>
            <a:r>
              <a:rPr lang="en-US" dirty="0" err="1"/>
              <a:t>ttuple</a:t>
            </a:r>
            <a:r>
              <a:rPr lang="en-US" dirty="0"/>
              <a:t> = ("apple", "banana", "cherry")</a:t>
            </a:r>
          </a:p>
          <a:p>
            <a:pPr marL="0" indent="0">
              <a:buNone/>
            </a:pPr>
            <a:r>
              <a:rPr lang="en-US" dirty="0"/>
              <a:t>	y = list(</a:t>
            </a:r>
            <a:r>
              <a:rPr lang="en-US" dirty="0" err="1"/>
              <a:t>ttuple</a:t>
            </a:r>
            <a:r>
              <a:rPr lang="en-US" dirty="0"/>
              <a:t>)</a:t>
            </a:r>
          </a:p>
          <a:p>
            <a:pPr marL="0" indent="0">
              <a:buNone/>
            </a:pPr>
            <a:r>
              <a:rPr lang="en-US" dirty="0"/>
              <a:t>	</a:t>
            </a:r>
            <a:r>
              <a:rPr lang="en-US" dirty="0" err="1"/>
              <a:t>y.remove</a:t>
            </a:r>
            <a:r>
              <a:rPr lang="en-US" dirty="0"/>
              <a:t>("apple")				output:-</a:t>
            </a:r>
          </a:p>
          <a:p>
            <a:pPr marL="0" indent="0">
              <a:buNone/>
            </a:pPr>
            <a:r>
              <a:rPr lang="en-US" dirty="0"/>
              <a:t>	</a:t>
            </a:r>
            <a:r>
              <a:rPr lang="en-US" dirty="0" err="1"/>
              <a:t>ttuple</a:t>
            </a:r>
            <a:r>
              <a:rPr lang="en-US" dirty="0"/>
              <a:t> = tuple(y)				('banana', 'cherry')</a:t>
            </a:r>
          </a:p>
          <a:p>
            <a:pPr marL="0" indent="0">
              <a:buNone/>
            </a:pPr>
            <a:endParaRPr lang="en-US" dirty="0"/>
          </a:p>
          <a:p>
            <a:pPr marL="0" indent="0">
              <a:buNone/>
            </a:pPr>
            <a:r>
              <a:rPr lang="en-US" dirty="0"/>
              <a:t>Or you can delete the tuple completely:</a:t>
            </a:r>
            <a:endParaRPr lang="en-IN" dirty="0"/>
          </a:p>
        </p:txBody>
      </p:sp>
    </p:spTree>
    <p:extLst>
      <p:ext uri="{BB962C8B-B14F-4D97-AF65-F5344CB8AC3E}">
        <p14:creationId xmlns:p14="http://schemas.microsoft.com/office/powerpoint/2010/main" val="129991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lstStyle/>
          <a:p>
            <a:r>
              <a:rPr lang="en-US" b="1" dirty="0"/>
              <a:t>Ordered</a:t>
            </a:r>
          </a:p>
          <a:p>
            <a:r>
              <a:rPr lang="en-US" dirty="0"/>
              <a:t>When we say that lists are ordered, it means that the items have a defined order, and that order will not change.</a:t>
            </a:r>
          </a:p>
          <a:p>
            <a:r>
              <a:rPr lang="en-US" dirty="0"/>
              <a:t>If you add new items to a list, the new items will be placed at the end of the list.</a:t>
            </a:r>
          </a:p>
          <a:p>
            <a:endParaRPr lang="en-US" dirty="0"/>
          </a:p>
          <a:p>
            <a:r>
              <a:rPr lang="en-US" dirty="0"/>
              <a:t>Note: There are some list methods that will change the order, but in </a:t>
            </a:r>
            <a:r>
              <a:rPr lang="en-US" dirty="0" err="1"/>
              <a:t>generaly</a:t>
            </a:r>
            <a:r>
              <a:rPr lang="en-US" dirty="0"/>
              <a:t> the order of the items will not change.</a:t>
            </a:r>
            <a:endParaRPr lang="en-IN" dirty="0"/>
          </a:p>
        </p:txBody>
      </p:sp>
    </p:spTree>
    <p:extLst>
      <p:ext uri="{BB962C8B-B14F-4D97-AF65-F5344CB8AC3E}">
        <p14:creationId xmlns:p14="http://schemas.microsoft.com/office/powerpoint/2010/main" val="129602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lnSpcReduction="10000"/>
          </a:bodyPr>
          <a:lstStyle/>
          <a:p>
            <a:r>
              <a:rPr lang="en-US" b="1" dirty="0"/>
              <a:t>Changeable</a:t>
            </a:r>
          </a:p>
          <a:p>
            <a:r>
              <a:rPr lang="en-US" dirty="0"/>
              <a:t>The list is changeable, meaning that we can change, add, and remove items in a list after it has been created.</a:t>
            </a:r>
          </a:p>
          <a:p>
            <a:endParaRPr lang="en-US" dirty="0"/>
          </a:p>
          <a:p>
            <a:r>
              <a:rPr lang="en-US" b="1" dirty="0"/>
              <a:t>Allow Duplicates</a:t>
            </a:r>
          </a:p>
          <a:p>
            <a:r>
              <a:rPr lang="en-US" dirty="0"/>
              <a:t>Since lists are indexed, lists can have items with the same value:</a:t>
            </a:r>
          </a:p>
          <a:p>
            <a:endParaRPr lang="en-US" dirty="0"/>
          </a:p>
          <a:p>
            <a:pPr marL="0" indent="0">
              <a:buNone/>
            </a:pPr>
            <a:r>
              <a:rPr lang="en-US" dirty="0"/>
              <a:t>	</a:t>
            </a:r>
            <a:r>
              <a:rPr lang="en-US" dirty="0" err="1"/>
              <a:t>thislist</a:t>
            </a:r>
            <a:r>
              <a:rPr lang="en-US" dirty="0"/>
              <a:t> = ["apple", "banana", "cherry", "apple", "cherry"]</a:t>
            </a:r>
          </a:p>
          <a:p>
            <a:pPr marL="0" indent="0">
              <a:buNone/>
            </a:pPr>
            <a:r>
              <a:rPr lang="en-US" dirty="0"/>
              <a:t>	</a:t>
            </a:r>
            <a:r>
              <a:rPr lang="en-US" dirty="0" err="1"/>
              <a:t>thislist</a:t>
            </a:r>
            <a:r>
              <a:rPr lang="en-US" dirty="0"/>
              <a:t> = ["apple",]</a:t>
            </a:r>
            <a:endParaRPr lang="en-IN" dirty="0"/>
          </a:p>
        </p:txBody>
      </p:sp>
    </p:spTree>
    <p:extLst>
      <p:ext uri="{BB962C8B-B14F-4D97-AF65-F5344CB8AC3E}">
        <p14:creationId xmlns:p14="http://schemas.microsoft.com/office/powerpoint/2010/main" val="192539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lnSpcReduction="10000"/>
          </a:bodyPr>
          <a:lstStyle/>
          <a:p>
            <a:r>
              <a:rPr lang="en-US" b="1" dirty="0"/>
              <a:t>Add/Change List Elements</a:t>
            </a:r>
          </a:p>
          <a:p>
            <a:r>
              <a:rPr lang="en-US" dirty="0"/>
              <a:t>Lists are mutable, meaning their elements can be changed unlike string or tuple. We can use the assignment operator = to change an item or a range of items. List[0]=1 List[0:1]=1  +</a:t>
            </a:r>
            <a:endParaRPr lang="en-US" i="1" dirty="0"/>
          </a:p>
          <a:p>
            <a:r>
              <a:rPr lang="en-US" dirty="0"/>
              <a:t>We can add one item to a list using the append() method or add several items using the extend() method. </a:t>
            </a:r>
          </a:p>
          <a:p>
            <a:pPr marL="0" indent="0">
              <a:buNone/>
            </a:pPr>
            <a:r>
              <a:rPr lang="en-US" dirty="0"/>
              <a:t>	append(7) extend(L)</a:t>
            </a:r>
          </a:p>
          <a:p>
            <a:r>
              <a:rPr lang="en-US" dirty="0"/>
              <a:t>Furthermore, we can insert one item at a desired location by using the method insert() or insert multiple items by squeezing it into an empty slice of a list. Insert(</a:t>
            </a:r>
            <a:r>
              <a:rPr lang="en-US" u="sng" dirty="0"/>
              <a:t>1,3</a:t>
            </a:r>
            <a:r>
              <a:rPr lang="en-US" dirty="0"/>
              <a:t>) Insert(</a:t>
            </a:r>
            <a:r>
              <a:rPr lang="en-US" dirty="0" err="1"/>
              <a:t>index,item</a:t>
            </a:r>
            <a:r>
              <a:rPr lang="en-US" dirty="0"/>
              <a:t>)</a:t>
            </a:r>
            <a:endParaRPr lang="en-IN" dirty="0"/>
          </a:p>
        </p:txBody>
      </p:sp>
    </p:spTree>
    <p:extLst>
      <p:ext uri="{BB962C8B-B14F-4D97-AF65-F5344CB8AC3E}">
        <p14:creationId xmlns:p14="http://schemas.microsoft.com/office/powerpoint/2010/main" val="300066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a:bodyPr>
          <a:lstStyle/>
          <a:p>
            <a:r>
              <a:rPr lang="en-US" b="1" dirty="0"/>
              <a:t>Delete/Remove List Elements</a:t>
            </a:r>
          </a:p>
          <a:p>
            <a:r>
              <a:rPr lang="en-US" dirty="0"/>
              <a:t>We can delete one or more items from a list using the Python del statement. It can even delete the list entirely. </a:t>
            </a:r>
          </a:p>
          <a:p>
            <a:r>
              <a:rPr lang="en-US" dirty="0"/>
              <a:t>We can use remove() to remove the given item or pop() to remove an item at the given index. remove(‘p’)</a:t>
            </a:r>
          </a:p>
          <a:p>
            <a:r>
              <a:rPr lang="en-US" dirty="0"/>
              <a:t>The pop() method removes and returns the last item if the index is not provided. This helps us implement lists as stacks (first in, last out data structure). And, if we have to empty the whole list, we can use the clear() method. pop(index) pop(2) </a:t>
            </a:r>
            <a:r>
              <a:rPr lang="en-US" dirty="0" err="1"/>
              <a:t>list.clear</a:t>
            </a:r>
            <a:r>
              <a:rPr lang="en-US" dirty="0"/>
              <a:t>()</a:t>
            </a:r>
            <a:endParaRPr lang="en-IN" dirty="0"/>
          </a:p>
        </p:txBody>
      </p:sp>
    </p:spTree>
    <p:extLst>
      <p:ext uri="{BB962C8B-B14F-4D97-AF65-F5344CB8AC3E}">
        <p14:creationId xmlns:p14="http://schemas.microsoft.com/office/powerpoint/2010/main" val="230397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a:bodyPr>
          <a:lstStyle/>
          <a:p>
            <a:r>
              <a:rPr lang="en-US" b="1" dirty="0"/>
              <a:t>Index/Count List Elements</a:t>
            </a:r>
            <a:endParaRPr lang="en-US" dirty="0"/>
          </a:p>
          <a:p>
            <a:r>
              <a:rPr lang="en-US" dirty="0"/>
              <a:t>The index() method returns the index of the specified element in the list.</a:t>
            </a:r>
          </a:p>
          <a:p>
            <a:pPr marL="0" indent="0">
              <a:buNone/>
            </a:pPr>
            <a:r>
              <a:rPr lang="en-US" dirty="0"/>
              <a:t>	</a:t>
            </a:r>
            <a:r>
              <a:rPr lang="en-US" dirty="0" err="1"/>
              <a:t>list.index</a:t>
            </a:r>
            <a:r>
              <a:rPr lang="en-US" dirty="0"/>
              <a:t>(‘p’)</a:t>
            </a:r>
          </a:p>
          <a:p>
            <a:r>
              <a:rPr lang="en-US" dirty="0"/>
              <a:t>The count() method returns the number of times the specified element appears in the list.</a:t>
            </a:r>
          </a:p>
          <a:p>
            <a:pPr marL="0" indent="0">
              <a:buNone/>
            </a:pPr>
            <a:r>
              <a:rPr lang="en-US" dirty="0"/>
              <a:t>	 </a:t>
            </a:r>
            <a:r>
              <a:rPr lang="en-US" dirty="0" err="1"/>
              <a:t>list.count</a:t>
            </a:r>
            <a:r>
              <a:rPr lang="en-US" dirty="0"/>
              <a:t>(‘p’)</a:t>
            </a:r>
            <a:endParaRPr lang="en-IN" dirty="0"/>
          </a:p>
        </p:txBody>
      </p:sp>
    </p:spTree>
    <p:extLst>
      <p:ext uri="{BB962C8B-B14F-4D97-AF65-F5344CB8AC3E}">
        <p14:creationId xmlns:p14="http://schemas.microsoft.com/office/powerpoint/2010/main" val="405768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List</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p:txBody>
          <a:bodyPr>
            <a:normAutofit/>
          </a:bodyPr>
          <a:lstStyle/>
          <a:p>
            <a:r>
              <a:rPr lang="en-US" b="1" dirty="0"/>
              <a:t>Sort/Reverse List Elements</a:t>
            </a:r>
          </a:p>
          <a:p>
            <a:r>
              <a:rPr lang="en-US" dirty="0"/>
              <a:t>The sort() method sorts the items of a list in ascending or descending order.</a:t>
            </a:r>
          </a:p>
          <a:p>
            <a:pPr marL="0" indent="0">
              <a:buNone/>
            </a:pPr>
            <a:r>
              <a:rPr lang="en-US" dirty="0"/>
              <a:t>	</a:t>
            </a:r>
            <a:r>
              <a:rPr lang="en-US" dirty="0" err="1"/>
              <a:t>list.sort</a:t>
            </a:r>
            <a:r>
              <a:rPr lang="en-US" dirty="0"/>
              <a:t>()</a:t>
            </a:r>
          </a:p>
          <a:p>
            <a:pPr marL="0" indent="0">
              <a:buNone/>
            </a:pPr>
            <a:endParaRPr lang="en-US" dirty="0"/>
          </a:p>
          <a:p>
            <a:r>
              <a:rPr lang="en-US" dirty="0"/>
              <a:t>The reverse() method reverses the elements of the list.</a:t>
            </a:r>
          </a:p>
          <a:p>
            <a:pPr marL="0" indent="0">
              <a:buNone/>
            </a:pPr>
            <a:r>
              <a:rPr lang="en-US" dirty="0"/>
              <a:t>	 </a:t>
            </a:r>
            <a:r>
              <a:rPr lang="en-US" dirty="0" err="1"/>
              <a:t>list.reverse</a:t>
            </a:r>
            <a:r>
              <a:rPr lang="en-US" dirty="0"/>
              <a:t>() </a:t>
            </a:r>
            <a:endParaRPr lang="en-IN" dirty="0"/>
          </a:p>
        </p:txBody>
      </p:sp>
    </p:spTree>
    <p:extLst>
      <p:ext uri="{BB962C8B-B14F-4D97-AF65-F5344CB8AC3E}">
        <p14:creationId xmlns:p14="http://schemas.microsoft.com/office/powerpoint/2010/main" val="685857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99245B0-A020-63DA-E266-E975CF56C48F}"/>
              </a:ext>
            </a:extLst>
          </p:cNvPr>
          <p:cNvGraphicFramePr>
            <a:graphicFrameLocks noGrp="1"/>
          </p:cNvGraphicFramePr>
          <p:nvPr>
            <p:ph idx="1"/>
            <p:extLst>
              <p:ext uri="{D42A27DB-BD31-4B8C-83A1-F6EECF244321}">
                <p14:modId xmlns:p14="http://schemas.microsoft.com/office/powerpoint/2010/main" val="4227788726"/>
              </p:ext>
            </p:extLst>
          </p:nvPr>
        </p:nvGraphicFramePr>
        <p:xfrm>
          <a:off x="2252312" y="240631"/>
          <a:ext cx="6574054" cy="6362297"/>
        </p:xfrm>
        <a:graphic>
          <a:graphicData uri="http://schemas.openxmlformats.org/drawingml/2006/table">
            <a:tbl>
              <a:tblPr/>
              <a:tblGrid>
                <a:gridCol w="3287027">
                  <a:extLst>
                    <a:ext uri="{9D8B030D-6E8A-4147-A177-3AD203B41FA5}">
                      <a16:colId xmlns:a16="http://schemas.microsoft.com/office/drawing/2014/main" val="3703313445"/>
                    </a:ext>
                  </a:extLst>
                </a:gridCol>
                <a:gridCol w="3287027">
                  <a:extLst>
                    <a:ext uri="{9D8B030D-6E8A-4147-A177-3AD203B41FA5}">
                      <a16:colId xmlns:a16="http://schemas.microsoft.com/office/drawing/2014/main" val="2549418789"/>
                    </a:ext>
                  </a:extLst>
                </a:gridCol>
              </a:tblGrid>
              <a:tr h="343218">
                <a:tc>
                  <a:txBody>
                    <a:bodyPr/>
                    <a:lstStyle/>
                    <a:p>
                      <a:pPr algn="l"/>
                      <a:r>
                        <a:rPr lang="en-IN" sz="1600" b="0">
                          <a:effectLst/>
                        </a:rPr>
                        <a:t>Methods</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pPr algn="l"/>
                      <a:r>
                        <a:rPr lang="en-IN" sz="1600" b="0">
                          <a:effectLst/>
                        </a:rPr>
                        <a:t>Descriptions</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271835968"/>
                  </a:ext>
                </a:extLst>
              </a:tr>
              <a:tr h="496281">
                <a:tc>
                  <a:txBody>
                    <a:bodyPr/>
                    <a:lstStyle/>
                    <a:p>
                      <a:r>
                        <a:rPr lang="en-IN" sz="1600" u="none" strike="noStrike">
                          <a:solidFill>
                            <a:srgbClr val="0556F3"/>
                          </a:solidFill>
                          <a:effectLst/>
                          <a:hlinkClick r:id="rId2"/>
                        </a:rPr>
                        <a:t>append()</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dirty="0">
                          <a:effectLst/>
                        </a:rPr>
                        <a:t>adds an element to the end of the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3294076415"/>
                  </a:ext>
                </a:extLst>
              </a:tr>
              <a:tr h="591250">
                <a:tc>
                  <a:txBody>
                    <a:bodyPr/>
                    <a:lstStyle/>
                    <a:p>
                      <a:r>
                        <a:rPr lang="en-IN" sz="1600" u="none" strike="noStrike" dirty="0">
                          <a:solidFill>
                            <a:srgbClr val="0556F3"/>
                          </a:solidFill>
                          <a:effectLst/>
                          <a:hlinkClick r:id="rId3"/>
                        </a:rPr>
                        <a:t>extend()</a:t>
                      </a:r>
                      <a:endParaRPr lang="en-IN" sz="1600" dirty="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adds all elements of a list to another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1299220871"/>
                  </a:ext>
                </a:extLst>
              </a:tr>
              <a:tr h="496281">
                <a:tc>
                  <a:txBody>
                    <a:bodyPr/>
                    <a:lstStyle/>
                    <a:p>
                      <a:r>
                        <a:rPr lang="en-IN" sz="1600" u="none" strike="noStrike" dirty="0">
                          <a:solidFill>
                            <a:srgbClr val="0556F3"/>
                          </a:solidFill>
                          <a:effectLst/>
                          <a:hlinkClick r:id="rId4"/>
                        </a:rPr>
                        <a:t>insert()</a:t>
                      </a:r>
                      <a:endParaRPr lang="en-IN" sz="1600" dirty="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inserts an item at the defined index</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2466034800"/>
                  </a:ext>
                </a:extLst>
              </a:tr>
              <a:tr h="496281">
                <a:tc>
                  <a:txBody>
                    <a:bodyPr/>
                    <a:lstStyle/>
                    <a:p>
                      <a:r>
                        <a:rPr lang="en-IN" sz="1600" u="none" strike="noStrike">
                          <a:solidFill>
                            <a:srgbClr val="0556F3"/>
                          </a:solidFill>
                          <a:effectLst/>
                          <a:hlinkClick r:id="rId5"/>
                        </a:rPr>
                        <a:t>remove()</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dirty="0">
                          <a:effectLst/>
                        </a:rPr>
                        <a:t>removes an item from the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3651563448"/>
                  </a:ext>
                </a:extLst>
              </a:tr>
              <a:tr h="681306">
                <a:tc>
                  <a:txBody>
                    <a:bodyPr/>
                    <a:lstStyle/>
                    <a:p>
                      <a:r>
                        <a:rPr lang="en-IN" sz="1600" u="none" strike="noStrike">
                          <a:solidFill>
                            <a:srgbClr val="0556F3"/>
                          </a:solidFill>
                          <a:effectLst/>
                          <a:hlinkClick r:id="rId6"/>
                        </a:rPr>
                        <a:t>pop()</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dirty="0">
                          <a:effectLst/>
                        </a:rPr>
                        <a:t>returns and removes an element at the given index</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1497214613"/>
                  </a:ext>
                </a:extLst>
              </a:tr>
              <a:tr h="496281">
                <a:tc>
                  <a:txBody>
                    <a:bodyPr/>
                    <a:lstStyle/>
                    <a:p>
                      <a:r>
                        <a:rPr lang="en-IN" sz="1600" u="none" strike="noStrike">
                          <a:solidFill>
                            <a:srgbClr val="0556F3"/>
                          </a:solidFill>
                          <a:effectLst/>
                          <a:hlinkClick r:id="rId7"/>
                        </a:rPr>
                        <a:t>clear()</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removes all items from the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4073827773"/>
                  </a:ext>
                </a:extLst>
              </a:tr>
              <a:tr h="591250">
                <a:tc>
                  <a:txBody>
                    <a:bodyPr/>
                    <a:lstStyle/>
                    <a:p>
                      <a:r>
                        <a:rPr lang="en-IN" sz="1600" u="none" strike="noStrike">
                          <a:solidFill>
                            <a:srgbClr val="0556F3"/>
                          </a:solidFill>
                          <a:effectLst/>
                          <a:hlinkClick r:id="rId8"/>
                        </a:rPr>
                        <a:t>index()</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returns the index of the first matched item</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3850555008"/>
                  </a:ext>
                </a:extLst>
              </a:tr>
              <a:tr h="681306">
                <a:tc>
                  <a:txBody>
                    <a:bodyPr/>
                    <a:lstStyle/>
                    <a:p>
                      <a:r>
                        <a:rPr lang="en-IN" sz="1600" u="none" strike="noStrike">
                          <a:solidFill>
                            <a:srgbClr val="0556F3"/>
                          </a:solidFill>
                          <a:effectLst/>
                          <a:hlinkClick r:id="rId9"/>
                        </a:rPr>
                        <a:t>count()</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returns the count of the number of items passed as an argument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1776283545"/>
                  </a:ext>
                </a:extLst>
              </a:tr>
              <a:tr h="496281">
                <a:tc>
                  <a:txBody>
                    <a:bodyPr/>
                    <a:lstStyle/>
                    <a:p>
                      <a:r>
                        <a:rPr lang="en-IN" sz="1600" u="none" strike="noStrike">
                          <a:solidFill>
                            <a:srgbClr val="0556F3"/>
                          </a:solidFill>
                          <a:effectLst/>
                          <a:hlinkClick r:id="rId10"/>
                        </a:rPr>
                        <a:t>sort()</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sort items in a list in ascending order</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708779930"/>
                  </a:ext>
                </a:extLst>
              </a:tr>
              <a:tr h="496281">
                <a:tc>
                  <a:txBody>
                    <a:bodyPr/>
                    <a:lstStyle/>
                    <a:p>
                      <a:r>
                        <a:rPr lang="en-IN" sz="1600" u="none" strike="noStrike">
                          <a:solidFill>
                            <a:srgbClr val="0556F3"/>
                          </a:solidFill>
                          <a:effectLst/>
                          <a:hlinkClick r:id="rId11"/>
                        </a:rPr>
                        <a:t>reverse()</a:t>
                      </a:r>
                      <a:endParaRPr lang="en-IN" sz="1600">
                        <a:effectLst/>
                      </a:endParaRP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a:effectLst/>
                        </a:rPr>
                        <a:t>reverse the order of items in the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4236032700"/>
                  </a:ext>
                </a:extLst>
              </a:tr>
              <a:tr h="496281">
                <a:tc>
                  <a:txBody>
                    <a:bodyPr/>
                    <a:lstStyle/>
                    <a:p>
                      <a:r>
                        <a:rPr lang="en-IN" sz="1600" u="none" strike="noStrike">
                          <a:solidFill>
                            <a:srgbClr val="0556F3"/>
                          </a:solidFill>
                          <a:effectLst/>
                          <a:hlinkClick r:id="rId12"/>
                        </a:rPr>
                        <a:t>copy()</a:t>
                      </a:r>
                      <a:r>
                        <a:rPr lang="en-IN" sz="1600">
                          <a:effectLst/>
                        </a:rPr>
                        <a:t> </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tc>
                  <a:txBody>
                    <a:bodyPr/>
                    <a:lstStyle/>
                    <a:p>
                      <a:r>
                        <a:rPr lang="en-US" sz="1600" dirty="0">
                          <a:effectLst/>
                        </a:rPr>
                        <a:t>returns a shallow copy of the list</a:t>
                      </a:r>
                    </a:p>
                  </a:txBody>
                  <a:tcPr marL="93577" marR="93577" marT="46789" marB="467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AFF"/>
                    </a:solidFill>
                  </a:tcPr>
                </a:tc>
                <a:extLst>
                  <a:ext uri="{0D108BD9-81ED-4DB2-BD59-A6C34878D82A}">
                    <a16:rowId xmlns:a16="http://schemas.microsoft.com/office/drawing/2014/main" val="2978202574"/>
                  </a:ext>
                </a:extLst>
              </a:tr>
            </a:tbl>
          </a:graphicData>
        </a:graphic>
      </p:graphicFrame>
    </p:spTree>
    <p:extLst>
      <p:ext uri="{BB962C8B-B14F-4D97-AF65-F5344CB8AC3E}">
        <p14:creationId xmlns:p14="http://schemas.microsoft.com/office/powerpoint/2010/main" val="7896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3B8C-8EA3-1824-F360-849A43669CF3}"/>
              </a:ext>
            </a:extLst>
          </p:cNvPr>
          <p:cNvSpPr>
            <a:spLocks noGrp="1"/>
          </p:cNvSpPr>
          <p:nvPr>
            <p:ph type="title"/>
          </p:nvPr>
        </p:nvSpPr>
        <p:spPr/>
        <p:txBody>
          <a:bodyPr/>
          <a:lstStyle/>
          <a:p>
            <a:pPr algn="ctr"/>
            <a:r>
              <a:rPr lang="en-US" b="1" dirty="0">
                <a:solidFill>
                  <a:schemeClr val="accent1">
                    <a:lumMod val="75000"/>
                  </a:schemeClr>
                </a:solidFill>
                <a:latin typeface="+mn-lt"/>
              </a:rPr>
              <a:t>Python Tuple</a:t>
            </a:r>
            <a:endParaRPr lang="en-IN" dirty="0"/>
          </a:p>
        </p:txBody>
      </p:sp>
      <p:sp>
        <p:nvSpPr>
          <p:cNvPr id="3" name="Content Placeholder 2">
            <a:extLst>
              <a:ext uri="{FF2B5EF4-FFF2-40B4-BE49-F238E27FC236}">
                <a16:creationId xmlns:a16="http://schemas.microsoft.com/office/drawing/2014/main" id="{C4515254-1540-9522-27D2-3E037F30DC0C}"/>
              </a:ext>
            </a:extLst>
          </p:cNvPr>
          <p:cNvSpPr>
            <a:spLocks noGrp="1"/>
          </p:cNvSpPr>
          <p:nvPr>
            <p:ph idx="1"/>
          </p:nvPr>
        </p:nvSpPr>
        <p:spPr>
          <a:xfrm>
            <a:off x="838200" y="1825625"/>
            <a:ext cx="10515600" cy="4667250"/>
          </a:xfrm>
        </p:spPr>
        <p:txBody>
          <a:bodyPr>
            <a:normAutofit/>
          </a:bodyPr>
          <a:lstStyle/>
          <a:p>
            <a:r>
              <a:rPr lang="en-US" dirty="0"/>
              <a:t>Tuples are used to store multiple items in a single variable.</a:t>
            </a:r>
          </a:p>
          <a:p>
            <a:r>
              <a:rPr lang="en-US" dirty="0"/>
              <a:t>A tuple is created by placing all the items (elements) inside parentheses (), separated by commas. The parentheses are optional, however, it is a good practice to use them.</a:t>
            </a:r>
          </a:p>
          <a:p>
            <a:r>
              <a:rPr lang="en-US" dirty="0"/>
              <a:t>A tuple in Python is similar to a list. The difference between the two is that we cannot change the elements of a tuple once it is assigned whereas we can change the elements of a list.</a:t>
            </a:r>
            <a:r>
              <a:rPr lang="en-US" b="1" dirty="0"/>
              <a:t> </a:t>
            </a:r>
          </a:p>
          <a:p>
            <a:r>
              <a:rPr lang="en-US" dirty="0"/>
              <a:t>Tuple items are indexed, the first item has index [0] , the second item has index [1], the third item has index [2] etc.</a:t>
            </a:r>
            <a:endParaRPr lang="en-IN" dirty="0"/>
          </a:p>
        </p:txBody>
      </p:sp>
    </p:spTree>
    <p:extLst>
      <p:ext uri="{BB962C8B-B14F-4D97-AF65-F5344CB8AC3E}">
        <p14:creationId xmlns:p14="http://schemas.microsoft.com/office/powerpoint/2010/main" val="3111667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1209</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urw-din</vt:lpstr>
      <vt:lpstr>Office Theme</vt:lpstr>
      <vt:lpstr>Python List</vt:lpstr>
      <vt:lpstr>Python List</vt:lpstr>
      <vt:lpstr>Python List</vt:lpstr>
      <vt:lpstr>Python List</vt:lpstr>
      <vt:lpstr>Python List</vt:lpstr>
      <vt:lpstr>Python List</vt:lpstr>
      <vt:lpstr>Python List</vt:lpstr>
      <vt:lpstr>PowerPoint Presentation</vt:lpstr>
      <vt:lpstr>Python Tuple</vt:lpstr>
      <vt:lpstr>Advantages of Tuple over List</vt:lpstr>
      <vt:lpstr>Python Tuple</vt:lpstr>
      <vt:lpstr>Python Tuple</vt:lpstr>
      <vt:lpstr>Python Tuple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List</dc:title>
  <dc:creator>PARTEEK</dc:creator>
  <cp:lastModifiedBy>PARTEEK</cp:lastModifiedBy>
  <cp:revision>37</cp:revision>
  <dcterms:created xsi:type="dcterms:W3CDTF">2022-07-05T17:02:54Z</dcterms:created>
  <dcterms:modified xsi:type="dcterms:W3CDTF">2022-07-07T06:20:48Z</dcterms:modified>
</cp:coreProperties>
</file>