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8" r:id="rId4"/>
    <p:sldId id="261" r:id="rId5"/>
    <p:sldId id="273" r:id="rId6"/>
    <p:sldId id="260"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7" d="100"/>
          <a:sy n="87" d="100"/>
        </p:scale>
        <p:origin x="711"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B805-B909-D987-D759-D586DD4C77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E7C1CB-00B7-EC08-AEF6-CFFED616F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8F8AD7-3949-E797-697B-99C1A2E1ABCC}"/>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5" name="Footer Placeholder 4">
            <a:extLst>
              <a:ext uri="{FF2B5EF4-FFF2-40B4-BE49-F238E27FC236}">
                <a16:creationId xmlns:a16="http://schemas.microsoft.com/office/drawing/2014/main" id="{59B9FFE0-A845-9C27-112A-F575497AD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827E6-F0AF-053E-64D8-7A3CC8CD2657}"/>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203678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F25E-F70F-031A-D865-EA49C1C4BF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907329-1350-81D1-8A37-645AE73E8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FC5C1-4598-D01D-6DD8-7B2B72CECF62}"/>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5" name="Footer Placeholder 4">
            <a:extLst>
              <a:ext uri="{FF2B5EF4-FFF2-40B4-BE49-F238E27FC236}">
                <a16:creationId xmlns:a16="http://schemas.microsoft.com/office/drawing/2014/main" id="{1F1C8565-7CFE-286E-6594-EB4A22AA2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93BC9-88AB-97CB-7513-D99FB1BAC18D}"/>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311207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F32C4-8B83-D2DB-0B18-B88F028FB4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4237C-565B-D5A3-7593-75FD851C0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25A7B-D3D1-4DFC-409A-64C5201C0BD1}"/>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5" name="Footer Placeholder 4">
            <a:extLst>
              <a:ext uri="{FF2B5EF4-FFF2-40B4-BE49-F238E27FC236}">
                <a16:creationId xmlns:a16="http://schemas.microsoft.com/office/drawing/2014/main" id="{2F2179F1-FA1F-BBC8-69C8-FEF03D6AC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3E6A4-C1C2-7EDB-DDCD-B8FEF7EE4FF2}"/>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36750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15E-23AF-335F-7C5A-D98D38F5D4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D7D075-7702-9E17-422B-BF36246064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3D33A-988B-BD31-0C81-D05AC5023F7E}"/>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5" name="Footer Placeholder 4">
            <a:extLst>
              <a:ext uri="{FF2B5EF4-FFF2-40B4-BE49-F238E27FC236}">
                <a16:creationId xmlns:a16="http://schemas.microsoft.com/office/drawing/2014/main" id="{012BBB2C-5105-8B16-45BE-C2E6076AA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8A647-9FE9-C5E8-5244-C9E6DD13EE3A}"/>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58343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B540-1799-1182-50CD-C42C923B8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4B6AC2-44E9-FA27-4013-B05FCACC0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80966-FAAF-904C-7B4A-4D804ED6B6CA}"/>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5" name="Footer Placeholder 4">
            <a:extLst>
              <a:ext uri="{FF2B5EF4-FFF2-40B4-BE49-F238E27FC236}">
                <a16:creationId xmlns:a16="http://schemas.microsoft.com/office/drawing/2014/main" id="{4EB88F9F-3DCF-3BE7-F65F-7D9900C350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A533AE-8F4A-4B91-B414-D0D12C538353}"/>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81257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C724-28F7-1151-F25A-BF745853A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902D67-E62D-FDE4-B0D4-E24B4B959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F8D596-F1C8-CE25-E2EC-A7AC0E7DC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734085-8947-EE0B-805C-42458BD09E14}"/>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6" name="Footer Placeholder 5">
            <a:extLst>
              <a:ext uri="{FF2B5EF4-FFF2-40B4-BE49-F238E27FC236}">
                <a16:creationId xmlns:a16="http://schemas.microsoft.com/office/drawing/2014/main" id="{1DF4FA02-2013-9A3D-84CB-383BFA6C4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2658D5-4D4A-89B3-F29B-8F1E4097B8EF}"/>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61293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AB87-75E3-D519-763B-CBDD95EFFB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D7706-CB73-40F1-980A-59E86583F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DCA90-B335-6C8C-6B21-F4DFE01D9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CDC4E1-20C9-6BF1-57EF-92E77E2C8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307A7-7809-4281-1580-D6F3F15EAD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B98011-40B8-B0E1-5E95-E57091237065}"/>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8" name="Footer Placeholder 7">
            <a:extLst>
              <a:ext uri="{FF2B5EF4-FFF2-40B4-BE49-F238E27FC236}">
                <a16:creationId xmlns:a16="http://schemas.microsoft.com/office/drawing/2014/main" id="{9E37CF95-D74E-EA95-73BD-A8FF71F072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9F35C8-51DD-4A8C-E4AC-4853B8CF5F62}"/>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412755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D44A-73E5-EF40-A477-FCDCC3C337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1D5BC6-3DAC-8834-9388-A641D624267E}"/>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4" name="Footer Placeholder 3">
            <a:extLst>
              <a:ext uri="{FF2B5EF4-FFF2-40B4-BE49-F238E27FC236}">
                <a16:creationId xmlns:a16="http://schemas.microsoft.com/office/drawing/2014/main" id="{A27ED9C3-9DD2-48C3-DA94-A7698DB9CD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908ED4-1114-2846-D6C2-FC7E9DBF7E93}"/>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291170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7CCBB-66EB-70B7-69AC-8DDA5DA06980}"/>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3" name="Footer Placeholder 2">
            <a:extLst>
              <a:ext uri="{FF2B5EF4-FFF2-40B4-BE49-F238E27FC236}">
                <a16:creationId xmlns:a16="http://schemas.microsoft.com/office/drawing/2014/main" id="{770D7D36-060C-B648-A958-D10CF29E6E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218D31-4C20-6173-D6DF-859C9C704FE4}"/>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75352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01A6-DD61-B773-2E04-ABB1A311D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EE7A6D-C976-C4A0-DF81-C170C0571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3FCA10-339F-7F0F-EBC9-2DCA98A6B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DD248-9A00-A6FF-E6F7-5ECA0BC681B0}"/>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6" name="Footer Placeholder 5">
            <a:extLst>
              <a:ext uri="{FF2B5EF4-FFF2-40B4-BE49-F238E27FC236}">
                <a16:creationId xmlns:a16="http://schemas.microsoft.com/office/drawing/2014/main" id="{4E2DE8A8-68CA-331F-A320-2F78DE4797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40089-A752-5817-CF5B-CF8DF262716E}"/>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245826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8E9F-7778-9C9C-3A00-F13CE6BAB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10417B-67CF-E24B-0868-E2B1C76E9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5689C6-3FBB-ADF2-C569-63246D6D8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44448-28BF-BF57-CB2C-E1EFE73544CA}"/>
              </a:ext>
            </a:extLst>
          </p:cNvPr>
          <p:cNvSpPr>
            <a:spLocks noGrp="1"/>
          </p:cNvSpPr>
          <p:nvPr>
            <p:ph type="dt" sz="half" idx="10"/>
          </p:nvPr>
        </p:nvSpPr>
        <p:spPr/>
        <p:txBody>
          <a:bodyPr/>
          <a:lstStyle/>
          <a:p>
            <a:fld id="{3D4C2C89-8629-4A8A-AC42-CF4917199C57}" type="datetimeFigureOut">
              <a:rPr lang="en-IN" smtClean="0"/>
              <a:t>30-06-2022</a:t>
            </a:fld>
            <a:endParaRPr lang="en-IN"/>
          </a:p>
        </p:txBody>
      </p:sp>
      <p:sp>
        <p:nvSpPr>
          <p:cNvPr id="6" name="Footer Placeholder 5">
            <a:extLst>
              <a:ext uri="{FF2B5EF4-FFF2-40B4-BE49-F238E27FC236}">
                <a16:creationId xmlns:a16="http://schemas.microsoft.com/office/drawing/2014/main" id="{E7431817-318E-956C-9000-2415A6847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FC888C-750C-3A77-E59C-12C7A2FE7597}"/>
              </a:ext>
            </a:extLst>
          </p:cNvPr>
          <p:cNvSpPr>
            <a:spLocks noGrp="1"/>
          </p:cNvSpPr>
          <p:nvPr>
            <p:ph type="sldNum" sz="quarter" idx="12"/>
          </p:nvPr>
        </p:nvSpPr>
        <p:spPr/>
        <p:txBody>
          <a:bodyPr/>
          <a:lstStyle/>
          <a:p>
            <a:fld id="{8B3C8F52-028E-48DB-89A0-8F2D8620D8E6}" type="slidenum">
              <a:rPr lang="en-IN" smtClean="0"/>
              <a:t>‹#›</a:t>
            </a:fld>
            <a:endParaRPr lang="en-IN"/>
          </a:p>
        </p:txBody>
      </p:sp>
    </p:spTree>
    <p:extLst>
      <p:ext uri="{BB962C8B-B14F-4D97-AF65-F5344CB8AC3E}">
        <p14:creationId xmlns:p14="http://schemas.microsoft.com/office/powerpoint/2010/main" val="134942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272AC-F2A4-6D62-0C9C-8A04C1189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36CB53-7284-5E43-3CC5-A299DA013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3465B-177B-C8B2-F71B-11556823E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2C89-8629-4A8A-AC42-CF4917199C57}" type="datetimeFigureOut">
              <a:rPr lang="en-IN" smtClean="0"/>
              <a:t>30-06-2022</a:t>
            </a:fld>
            <a:endParaRPr lang="en-IN"/>
          </a:p>
        </p:txBody>
      </p:sp>
      <p:sp>
        <p:nvSpPr>
          <p:cNvPr id="5" name="Footer Placeholder 4">
            <a:extLst>
              <a:ext uri="{FF2B5EF4-FFF2-40B4-BE49-F238E27FC236}">
                <a16:creationId xmlns:a16="http://schemas.microsoft.com/office/drawing/2014/main" id="{F748BFD6-690A-0C4F-7CD5-A9CE69714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3F3306-D8D4-7D15-2ABD-F2159475C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C8F52-028E-48DB-89A0-8F2D8620D8E6}" type="slidenum">
              <a:rPr lang="en-IN" smtClean="0"/>
              <a:t>‹#›</a:t>
            </a:fld>
            <a:endParaRPr lang="en-IN"/>
          </a:p>
        </p:txBody>
      </p:sp>
    </p:spTree>
    <p:extLst>
      <p:ext uri="{BB962C8B-B14F-4D97-AF65-F5344CB8AC3E}">
        <p14:creationId xmlns:p14="http://schemas.microsoft.com/office/powerpoint/2010/main" val="271294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7B9F-3EAF-326A-BEE9-7A88FF95337C}"/>
              </a:ext>
            </a:extLst>
          </p:cNvPr>
          <p:cNvSpPr>
            <a:spLocks noGrp="1"/>
          </p:cNvSpPr>
          <p:nvPr>
            <p:ph type="title"/>
          </p:nvPr>
        </p:nvSpPr>
        <p:spPr>
          <a:xfrm>
            <a:off x="838200" y="365125"/>
            <a:ext cx="10515600" cy="1043051"/>
          </a:xfrm>
        </p:spPr>
        <p:txBody>
          <a:bodyPr/>
          <a:lstStyle/>
          <a:p>
            <a:pPr algn="ctr"/>
            <a:r>
              <a:rPr lang="en-US" b="1" dirty="0">
                <a:solidFill>
                  <a:schemeClr val="accent1">
                    <a:lumMod val="75000"/>
                  </a:schemeClr>
                </a:solidFill>
                <a:latin typeface="+mn-lt"/>
              </a:rPr>
              <a:t>OPERATORS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1298448"/>
            <a:ext cx="10515600" cy="4878515"/>
          </a:xfrm>
        </p:spPr>
        <p:txBody>
          <a:bodyPr>
            <a:normAutofit/>
          </a:bodyPr>
          <a:lstStyle/>
          <a:p>
            <a:r>
              <a:rPr lang="en-US" sz="2600" b="1" i="0" dirty="0">
                <a:effectLst/>
                <a:latin typeface="urw-din"/>
              </a:rPr>
              <a:t>Python Operators</a:t>
            </a:r>
            <a:r>
              <a:rPr lang="en-US" sz="2600" b="0" i="0" dirty="0">
                <a:effectLst/>
                <a:latin typeface="urw-din"/>
              </a:rPr>
              <a:t> in general are used to perform operations on values and variables. These are standard symbols used for the purpose of logical and arithmetic </a:t>
            </a:r>
            <a:r>
              <a:rPr lang="en-US" sz="2600" dirty="0">
                <a:latin typeface="urw-din"/>
              </a:rPr>
              <a:t>operations.</a:t>
            </a:r>
          </a:p>
          <a:p>
            <a:endParaRPr lang="en-US" sz="2600" dirty="0">
              <a:latin typeface="urw-din"/>
            </a:endParaRPr>
          </a:p>
          <a:p>
            <a:pPr marL="0" indent="0">
              <a:buNone/>
            </a:pPr>
            <a:r>
              <a:rPr lang="en-IN" sz="2600" dirty="0">
                <a:latin typeface="urw-din"/>
              </a:rPr>
              <a:t>    </a:t>
            </a:r>
            <a:r>
              <a:rPr lang="en-IN" sz="2600" u="sng" dirty="0">
                <a:latin typeface="urw-din"/>
              </a:rPr>
              <a:t>For example:-</a:t>
            </a:r>
          </a:p>
          <a:p>
            <a:r>
              <a:rPr lang="en-IN" sz="2600" dirty="0">
                <a:latin typeface="urw-din"/>
              </a:rPr>
              <a:t>In the expression (X + Y) Here, the variable X and Y are operands and the + (plus) sign is an operator. Python supports several kind of operators, their categorisation is briefly explained in next section.</a:t>
            </a:r>
            <a:endParaRPr lang="en-US" sz="2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3484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9D0E932-C1B6-C3F5-16F9-96297873FB57}"/>
              </a:ext>
            </a:extLst>
          </p:cNvPr>
          <p:cNvGraphicFramePr>
            <a:graphicFrameLocks noGrp="1"/>
          </p:cNvGraphicFramePr>
          <p:nvPr>
            <p:extLst>
              <p:ext uri="{D42A27DB-BD31-4B8C-83A1-F6EECF244321}">
                <p14:modId xmlns:p14="http://schemas.microsoft.com/office/powerpoint/2010/main" val="2820257343"/>
              </p:ext>
            </p:extLst>
          </p:nvPr>
        </p:nvGraphicFramePr>
        <p:xfrm>
          <a:off x="1331975" y="630936"/>
          <a:ext cx="8575177" cy="5596127"/>
        </p:xfrm>
        <a:graphic>
          <a:graphicData uri="http://schemas.openxmlformats.org/drawingml/2006/table">
            <a:tbl>
              <a:tblPr/>
              <a:tblGrid>
                <a:gridCol w="2382010">
                  <a:extLst>
                    <a:ext uri="{9D8B030D-6E8A-4147-A177-3AD203B41FA5}">
                      <a16:colId xmlns:a16="http://schemas.microsoft.com/office/drawing/2014/main" val="879275008"/>
                    </a:ext>
                  </a:extLst>
                </a:gridCol>
                <a:gridCol w="3334775">
                  <a:extLst>
                    <a:ext uri="{9D8B030D-6E8A-4147-A177-3AD203B41FA5}">
                      <a16:colId xmlns:a16="http://schemas.microsoft.com/office/drawing/2014/main" val="2439197846"/>
                    </a:ext>
                  </a:extLst>
                </a:gridCol>
                <a:gridCol w="2858392">
                  <a:extLst>
                    <a:ext uri="{9D8B030D-6E8A-4147-A177-3AD203B41FA5}">
                      <a16:colId xmlns:a16="http://schemas.microsoft.com/office/drawing/2014/main" val="3392263486"/>
                    </a:ext>
                  </a:extLst>
                </a:gridCol>
              </a:tblGrid>
              <a:tr h="537271">
                <a:tc>
                  <a:txBody>
                    <a:bodyPr/>
                    <a:lstStyle/>
                    <a:p>
                      <a:pPr algn="l" fontAlgn="t"/>
                      <a:r>
                        <a:rPr lang="en-IN" sz="2000" b="1" kern="1200" dirty="0">
                          <a:solidFill>
                            <a:schemeClr val="tx1"/>
                          </a:solidFill>
                          <a:effectLst/>
                          <a:latin typeface="+mn-lt"/>
                          <a:ea typeface="+mn-ea"/>
                          <a:cs typeface="+mn-cs"/>
                        </a:rPr>
                        <a:t>Operator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Name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Example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3626098"/>
                  </a:ext>
                </a:extLst>
              </a:tr>
              <a:tr h="904317">
                <a:tc>
                  <a:txBody>
                    <a:bodyPr/>
                    <a:lstStyle/>
                    <a:p>
                      <a:pPr algn="l" fontAlgn="t"/>
                      <a:r>
                        <a:rPr lang="en-IN" sz="2000" b="1" kern="1200" dirty="0">
                          <a:solidFill>
                            <a:schemeClr val="tx1"/>
                          </a:solidFill>
                          <a:effectLst/>
                          <a:latin typeface="+mn-lt"/>
                          <a:ea typeface="+mn-ea"/>
                          <a:cs typeface="+mn-cs"/>
                        </a:rPr>
                        <a: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Equal</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a:solidFill>
                            <a:schemeClr val="tx1"/>
                          </a:solidFill>
                          <a:effectLst/>
                          <a:latin typeface="+mn-lt"/>
                          <a:ea typeface="+mn-ea"/>
                          <a:cs typeface="+mn-cs"/>
                        </a:rPr>
                        <a:t>x ==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722401460"/>
                  </a:ext>
                </a:extLst>
              </a:tr>
              <a:tr h="904317">
                <a:tc>
                  <a:txBody>
                    <a:bodyPr/>
                    <a:lstStyle/>
                    <a:p>
                      <a:pPr algn="l" fontAlgn="t"/>
                      <a:r>
                        <a:rPr lang="en-IN" sz="2000" b="1" kern="1200" dirty="0">
                          <a:solidFill>
                            <a:schemeClr val="tx1"/>
                          </a:solidFill>
                          <a:effectLst/>
                          <a:latin typeface="+mn-lt"/>
                          <a:ea typeface="+mn-ea"/>
                          <a:cs typeface="+mn-cs"/>
                        </a:rPr>
                        <a: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Not equal</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x !=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62313656"/>
                  </a:ext>
                </a:extLst>
              </a:tr>
              <a:tr h="904317">
                <a:tc>
                  <a:txBody>
                    <a:bodyPr/>
                    <a:lstStyle/>
                    <a:p>
                      <a:pPr algn="l" fontAlgn="t"/>
                      <a:r>
                        <a:rPr lang="en-IN" sz="2000" b="1" kern="1200" dirty="0">
                          <a:solidFill>
                            <a:schemeClr val="tx1"/>
                          </a:solidFill>
                          <a:effectLst/>
                          <a:latin typeface="+mn-lt"/>
                          <a:ea typeface="+mn-ea"/>
                          <a:cs typeface="+mn-cs"/>
                        </a:rPr>
                        <a:t>&gt;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a:solidFill>
                            <a:schemeClr val="tx1"/>
                          </a:solidFill>
                          <a:effectLst/>
                          <a:latin typeface="+mn-lt"/>
                          <a:ea typeface="+mn-ea"/>
                          <a:cs typeface="+mn-cs"/>
                        </a:rPr>
                        <a:t>Greater than</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x &gt;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403871096"/>
                  </a:ext>
                </a:extLst>
              </a:tr>
              <a:tr h="904317">
                <a:tc>
                  <a:txBody>
                    <a:bodyPr/>
                    <a:lstStyle/>
                    <a:p>
                      <a:pPr algn="l" fontAlgn="t"/>
                      <a:r>
                        <a:rPr lang="en-IN" sz="2000" b="1" kern="1200">
                          <a:solidFill>
                            <a:schemeClr val="tx1"/>
                          </a:solidFill>
                          <a:effectLst/>
                          <a:latin typeface="+mn-lt"/>
                          <a:ea typeface="+mn-ea"/>
                          <a:cs typeface="+mn-cs"/>
                        </a:rPr>
                        <a:t>&lt;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Less than</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x &lt;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2363378"/>
                  </a:ext>
                </a:extLst>
              </a:tr>
              <a:tr h="904317">
                <a:tc>
                  <a:txBody>
                    <a:bodyPr/>
                    <a:lstStyle/>
                    <a:p>
                      <a:pPr algn="l" fontAlgn="t"/>
                      <a:r>
                        <a:rPr lang="en-IN" sz="2000" b="1" kern="1200">
                          <a:solidFill>
                            <a:schemeClr val="tx1"/>
                          </a:solidFill>
                          <a:effectLst/>
                          <a:latin typeface="+mn-lt"/>
                          <a:ea typeface="+mn-ea"/>
                          <a:cs typeface="+mn-cs"/>
                        </a:rPr>
                        <a:t>&gt;=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a:solidFill>
                            <a:schemeClr val="tx1"/>
                          </a:solidFill>
                          <a:effectLst/>
                          <a:latin typeface="+mn-lt"/>
                          <a:ea typeface="+mn-ea"/>
                          <a:cs typeface="+mn-cs"/>
                        </a:rPr>
                        <a:t>Greater than or equal to</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x &gt;=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850195337"/>
                  </a:ext>
                </a:extLst>
              </a:tr>
              <a:tr h="537271">
                <a:tc>
                  <a:txBody>
                    <a:bodyPr/>
                    <a:lstStyle/>
                    <a:p>
                      <a:pPr algn="l" fontAlgn="t"/>
                      <a:r>
                        <a:rPr lang="en-IN" sz="2000" b="1" kern="1200">
                          <a:solidFill>
                            <a:schemeClr val="tx1"/>
                          </a:solidFill>
                          <a:effectLst/>
                          <a:latin typeface="+mn-lt"/>
                          <a:ea typeface="+mn-ea"/>
                          <a:cs typeface="+mn-cs"/>
                        </a:rPr>
                        <a:t>&lt;=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a:solidFill>
                            <a:schemeClr val="tx1"/>
                          </a:solidFill>
                          <a:effectLst/>
                          <a:latin typeface="+mn-lt"/>
                          <a:ea typeface="+mn-ea"/>
                          <a:cs typeface="+mn-cs"/>
                        </a:rPr>
                        <a:t>Less than or equal to</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x &lt;=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59459295"/>
                  </a:ext>
                </a:extLst>
              </a:tr>
            </a:tbl>
          </a:graphicData>
        </a:graphic>
      </p:graphicFrame>
    </p:spTree>
    <p:extLst>
      <p:ext uri="{BB962C8B-B14F-4D97-AF65-F5344CB8AC3E}">
        <p14:creationId xmlns:p14="http://schemas.microsoft.com/office/powerpoint/2010/main" val="419372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813816"/>
            <a:ext cx="10866120" cy="5363147"/>
          </a:xfrm>
        </p:spPr>
        <p:txBody>
          <a:bodyPr>
            <a:normAutofit/>
          </a:bodyPr>
          <a:lstStyle/>
          <a:p>
            <a:pPr algn="l"/>
            <a:r>
              <a:rPr lang="en-IN" b="1" dirty="0">
                <a:solidFill>
                  <a:srgbClr val="8E3253"/>
                </a:solidFill>
                <a:latin typeface="Bookman Old Style" panose="02050604050505020204" pitchFamily="18" charset="0"/>
              </a:rPr>
              <a:t>Python Logical Operators</a:t>
            </a:r>
          </a:p>
          <a:p>
            <a:pPr marL="287655" marR="2207895" indent="0" algn="l">
              <a:lnSpc>
                <a:spcPct val="100000"/>
              </a:lnSpc>
              <a:spcAft>
                <a:spcPts val="60"/>
              </a:spcAft>
              <a:buNone/>
            </a:pPr>
            <a:endParaRPr lang="en-IN" sz="2400" dirty="0">
              <a:solidFill>
                <a:srgbClr val="181717"/>
              </a:solidFill>
              <a:latin typeface="Bookman Old Style" panose="02050604050505020204" pitchFamily="18" charset="0"/>
            </a:endParaRPr>
          </a:p>
          <a:p>
            <a:pPr marL="287655" marR="2207895" indent="0">
              <a:lnSpc>
                <a:spcPct val="100000"/>
              </a:lnSpc>
              <a:spcAft>
                <a:spcPts val="60"/>
              </a:spcAft>
              <a:buNone/>
            </a:pPr>
            <a:r>
              <a:rPr lang="en-US" sz="2200" dirty="0">
                <a:solidFill>
                  <a:srgbClr val="181717"/>
                </a:solidFill>
                <a:latin typeface="Bookman Old Style" panose="02050604050505020204" pitchFamily="18" charset="0"/>
              </a:rPr>
              <a:t>In Python, Logical operators are used on conditional statements (either True or False). They perform Logical AND, Logical OR and Logical NOT operations</a:t>
            </a:r>
            <a:endParaRPr lang="en-IN" sz="2200" dirty="0">
              <a:solidFill>
                <a:srgbClr val="181717"/>
              </a:solidFill>
              <a:latin typeface="Bookman Old Style" panose="02050604050505020204" pitchFamily="18" charset="0"/>
            </a:endParaRPr>
          </a:p>
        </p:txBody>
      </p:sp>
    </p:spTree>
    <p:extLst>
      <p:ext uri="{BB962C8B-B14F-4D97-AF65-F5344CB8AC3E}">
        <p14:creationId xmlns:p14="http://schemas.microsoft.com/office/powerpoint/2010/main" val="88843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D09053-FEC1-E207-CAA5-2C89347B0090}"/>
              </a:ext>
            </a:extLst>
          </p:cNvPr>
          <p:cNvGraphicFramePr>
            <a:graphicFrameLocks noGrp="1"/>
          </p:cNvGraphicFramePr>
          <p:nvPr>
            <p:extLst>
              <p:ext uri="{D42A27DB-BD31-4B8C-83A1-F6EECF244321}">
                <p14:modId xmlns:p14="http://schemas.microsoft.com/office/powerpoint/2010/main" val="485559779"/>
              </p:ext>
            </p:extLst>
          </p:nvPr>
        </p:nvGraphicFramePr>
        <p:xfrm>
          <a:off x="1444752" y="777240"/>
          <a:ext cx="8403336" cy="4892039"/>
        </p:xfrm>
        <a:graphic>
          <a:graphicData uri="http://schemas.openxmlformats.org/drawingml/2006/table">
            <a:tbl>
              <a:tblPr/>
              <a:tblGrid>
                <a:gridCol w="2334276">
                  <a:extLst>
                    <a:ext uri="{9D8B030D-6E8A-4147-A177-3AD203B41FA5}">
                      <a16:colId xmlns:a16="http://schemas.microsoft.com/office/drawing/2014/main" val="1897364870"/>
                    </a:ext>
                  </a:extLst>
                </a:gridCol>
                <a:gridCol w="3267948">
                  <a:extLst>
                    <a:ext uri="{9D8B030D-6E8A-4147-A177-3AD203B41FA5}">
                      <a16:colId xmlns:a16="http://schemas.microsoft.com/office/drawing/2014/main" val="4084512524"/>
                    </a:ext>
                  </a:extLst>
                </a:gridCol>
                <a:gridCol w="2801112">
                  <a:extLst>
                    <a:ext uri="{9D8B030D-6E8A-4147-A177-3AD203B41FA5}">
                      <a16:colId xmlns:a16="http://schemas.microsoft.com/office/drawing/2014/main" val="3330020272"/>
                    </a:ext>
                  </a:extLst>
                </a:gridCol>
              </a:tblGrid>
              <a:tr h="717088">
                <a:tc>
                  <a:txBody>
                    <a:bodyPr/>
                    <a:lstStyle/>
                    <a:p>
                      <a:pPr algn="l" fontAlgn="t"/>
                      <a:r>
                        <a:rPr lang="en-IN" sz="2000" b="1" kern="1200" dirty="0">
                          <a:solidFill>
                            <a:schemeClr val="tx1"/>
                          </a:solidFill>
                          <a:effectLst/>
                          <a:latin typeface="+mn-lt"/>
                          <a:ea typeface="+mn-ea"/>
                          <a:cs typeface="+mn-cs"/>
                        </a:rPr>
                        <a:t>Operator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Description</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Example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60959311"/>
                  </a:ext>
                </a:extLst>
              </a:tr>
              <a:tr h="1223010">
                <a:tc>
                  <a:txBody>
                    <a:bodyPr/>
                    <a:lstStyle/>
                    <a:p>
                      <a:pPr algn="l" fontAlgn="t"/>
                      <a:r>
                        <a:rPr lang="en-IN" sz="2000" b="1" kern="1200" dirty="0">
                          <a:solidFill>
                            <a:schemeClr val="tx1"/>
                          </a:solidFill>
                          <a:effectLst/>
                          <a:latin typeface="+mn-lt"/>
                          <a:ea typeface="+mn-ea"/>
                          <a:cs typeface="+mn-cs"/>
                        </a:rPr>
                        <a:t>and </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a:solidFill>
                            <a:schemeClr val="tx1"/>
                          </a:solidFill>
                          <a:effectLst/>
                          <a:latin typeface="+mn-lt"/>
                          <a:ea typeface="+mn-ea"/>
                          <a:cs typeface="+mn-cs"/>
                        </a:rPr>
                        <a:t>Returns True if both statements are true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a:solidFill>
                            <a:schemeClr val="tx1"/>
                          </a:solidFill>
                          <a:effectLst/>
                          <a:latin typeface="+mn-lt"/>
                          <a:ea typeface="+mn-ea"/>
                          <a:cs typeface="+mn-cs"/>
                        </a:rPr>
                        <a:t>x &lt; 5 and  x &lt; 10</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622684145"/>
                  </a:ext>
                </a:extLst>
              </a:tr>
              <a:tr h="1223010">
                <a:tc>
                  <a:txBody>
                    <a:bodyPr/>
                    <a:lstStyle/>
                    <a:p>
                      <a:pPr algn="l" fontAlgn="t"/>
                      <a:r>
                        <a:rPr lang="en-IN" sz="2000" b="1" kern="1200">
                          <a:solidFill>
                            <a:schemeClr val="tx1"/>
                          </a:solidFill>
                          <a:effectLst/>
                          <a:latin typeface="+mn-lt"/>
                          <a:ea typeface="+mn-ea"/>
                          <a:cs typeface="+mn-cs"/>
                        </a:rPr>
                        <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dirty="0">
                          <a:solidFill>
                            <a:schemeClr val="tx1"/>
                          </a:solidFill>
                          <a:effectLst/>
                          <a:latin typeface="+mn-lt"/>
                          <a:ea typeface="+mn-ea"/>
                          <a:cs typeface="+mn-cs"/>
                        </a:rPr>
                        <a:t>Returns True if one of the statements is true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dirty="0">
                          <a:solidFill>
                            <a:schemeClr val="tx1"/>
                          </a:solidFill>
                          <a:effectLst/>
                          <a:latin typeface="+mn-lt"/>
                          <a:ea typeface="+mn-ea"/>
                          <a:cs typeface="+mn-cs"/>
                        </a:rPr>
                        <a:t>x &lt; 5 or x &lt; 4</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0357839"/>
                  </a:ext>
                </a:extLst>
              </a:tr>
              <a:tr h="1728931">
                <a:tc>
                  <a:txBody>
                    <a:bodyPr/>
                    <a:lstStyle/>
                    <a:p>
                      <a:pPr algn="l" fontAlgn="t"/>
                      <a:r>
                        <a:rPr lang="en-IN" sz="2000" b="1" kern="1200">
                          <a:solidFill>
                            <a:schemeClr val="tx1"/>
                          </a:solidFill>
                          <a:effectLst/>
                          <a:latin typeface="+mn-lt"/>
                          <a:ea typeface="+mn-ea"/>
                          <a:cs typeface="+mn-cs"/>
                        </a:rPr>
                        <a:t>not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a:solidFill>
                            <a:schemeClr val="tx1"/>
                          </a:solidFill>
                          <a:effectLst/>
                          <a:latin typeface="+mn-lt"/>
                          <a:ea typeface="+mn-ea"/>
                          <a:cs typeface="+mn-cs"/>
                        </a:rPr>
                        <a:t>Reverse the result, returns False if the result is true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a:solidFill>
                            <a:schemeClr val="tx1"/>
                          </a:solidFill>
                          <a:effectLst/>
                          <a:latin typeface="+mn-lt"/>
                          <a:ea typeface="+mn-ea"/>
                          <a:cs typeface="+mn-cs"/>
                        </a:rPr>
                        <a:t>not(x &lt; 5 and x &lt; 10)</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234927678"/>
                  </a:ext>
                </a:extLst>
              </a:tr>
            </a:tbl>
          </a:graphicData>
        </a:graphic>
      </p:graphicFrame>
    </p:spTree>
    <p:extLst>
      <p:ext uri="{BB962C8B-B14F-4D97-AF65-F5344CB8AC3E}">
        <p14:creationId xmlns:p14="http://schemas.microsoft.com/office/powerpoint/2010/main" val="221307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47344" y="365760"/>
            <a:ext cx="10866120" cy="5363147"/>
          </a:xfrm>
        </p:spPr>
        <p:txBody>
          <a:bodyPr>
            <a:normAutofit/>
          </a:bodyPr>
          <a:lstStyle/>
          <a:p>
            <a:r>
              <a:rPr lang="en-IN" b="1" dirty="0">
                <a:solidFill>
                  <a:srgbClr val="8E3253"/>
                </a:solidFill>
                <a:latin typeface="Bookman Old Style" panose="02050604050505020204" pitchFamily="18" charset="0"/>
              </a:rPr>
              <a:t>Python Identity Operators</a:t>
            </a:r>
          </a:p>
          <a:p>
            <a:pPr marL="287655" marR="2207895" indent="0" algn="l">
              <a:lnSpc>
                <a:spcPct val="100000"/>
              </a:lnSpc>
              <a:spcAft>
                <a:spcPts val="60"/>
              </a:spcAft>
              <a:buNone/>
            </a:pPr>
            <a:endParaRPr lang="en-IN" sz="2400" dirty="0">
              <a:solidFill>
                <a:srgbClr val="181717"/>
              </a:solidFill>
              <a:latin typeface="Bookman Old Style" panose="02050604050505020204" pitchFamily="18" charset="0"/>
            </a:endParaRPr>
          </a:p>
          <a:p>
            <a:pPr marL="287655" marR="2207895" indent="0">
              <a:lnSpc>
                <a:spcPct val="100000"/>
              </a:lnSpc>
              <a:spcAft>
                <a:spcPts val="60"/>
              </a:spcAft>
              <a:buNone/>
            </a:pPr>
            <a:r>
              <a:rPr lang="en-US" sz="2200" dirty="0">
                <a:solidFill>
                  <a:srgbClr val="181717"/>
                </a:solidFill>
                <a:latin typeface="Bookman Old Style" panose="02050604050505020204" pitchFamily="18" charset="0"/>
              </a:rPr>
              <a:t>Identity operators are used to compare the objects, not if they are </a:t>
            </a:r>
            <a:r>
              <a:rPr lang="en-US" sz="2200" b="1" dirty="0">
                <a:solidFill>
                  <a:srgbClr val="181717"/>
                </a:solidFill>
                <a:latin typeface="Bookman Old Style" panose="02050604050505020204" pitchFamily="18" charset="0"/>
              </a:rPr>
              <a:t>equal</a:t>
            </a:r>
            <a:r>
              <a:rPr lang="en-US" sz="2200" dirty="0">
                <a:solidFill>
                  <a:srgbClr val="181717"/>
                </a:solidFill>
                <a:latin typeface="Bookman Old Style" panose="02050604050505020204" pitchFamily="18" charset="0"/>
              </a:rPr>
              <a:t>, but if they are actually the same object, with the same memory location:</a:t>
            </a:r>
            <a:endParaRPr lang="en-IN" sz="2200" dirty="0">
              <a:solidFill>
                <a:srgbClr val="181717"/>
              </a:solidFill>
              <a:latin typeface="Bookman Old Style" panose="02050604050505020204" pitchFamily="18" charset="0"/>
            </a:endParaRPr>
          </a:p>
        </p:txBody>
      </p:sp>
      <p:graphicFrame>
        <p:nvGraphicFramePr>
          <p:cNvPr id="4" name="Table 3">
            <a:extLst>
              <a:ext uri="{FF2B5EF4-FFF2-40B4-BE49-F238E27FC236}">
                <a16:creationId xmlns:a16="http://schemas.microsoft.com/office/drawing/2014/main" id="{BDBBD334-FDCB-0F0D-23BC-8AF879EC9F77}"/>
              </a:ext>
            </a:extLst>
          </p:cNvPr>
          <p:cNvGraphicFramePr>
            <a:graphicFrameLocks noGrp="1"/>
          </p:cNvGraphicFramePr>
          <p:nvPr>
            <p:extLst>
              <p:ext uri="{D42A27DB-BD31-4B8C-83A1-F6EECF244321}">
                <p14:modId xmlns:p14="http://schemas.microsoft.com/office/powerpoint/2010/main" val="1605701751"/>
              </p:ext>
            </p:extLst>
          </p:nvPr>
        </p:nvGraphicFramePr>
        <p:xfrm>
          <a:off x="1176200" y="2909970"/>
          <a:ext cx="7885504" cy="3216511"/>
        </p:xfrm>
        <a:graphic>
          <a:graphicData uri="http://schemas.openxmlformats.org/drawingml/2006/table">
            <a:tbl>
              <a:tblPr/>
              <a:tblGrid>
                <a:gridCol w="2239452">
                  <a:extLst>
                    <a:ext uri="{9D8B030D-6E8A-4147-A177-3AD203B41FA5}">
                      <a16:colId xmlns:a16="http://schemas.microsoft.com/office/drawing/2014/main" val="665943031"/>
                    </a:ext>
                  </a:extLst>
                </a:gridCol>
                <a:gridCol w="3040175">
                  <a:extLst>
                    <a:ext uri="{9D8B030D-6E8A-4147-A177-3AD203B41FA5}">
                      <a16:colId xmlns:a16="http://schemas.microsoft.com/office/drawing/2014/main" val="895326275"/>
                    </a:ext>
                  </a:extLst>
                </a:gridCol>
                <a:gridCol w="2605877">
                  <a:extLst>
                    <a:ext uri="{9D8B030D-6E8A-4147-A177-3AD203B41FA5}">
                      <a16:colId xmlns:a16="http://schemas.microsoft.com/office/drawing/2014/main" val="1561938283"/>
                    </a:ext>
                  </a:extLst>
                </a:gridCol>
              </a:tblGrid>
              <a:tr h="552467">
                <a:tc>
                  <a:txBody>
                    <a:bodyPr/>
                    <a:lstStyle/>
                    <a:p>
                      <a:pPr algn="l" fontAlgn="t"/>
                      <a:r>
                        <a:rPr lang="en-IN" sz="2000" b="1" kern="1200" dirty="0">
                          <a:solidFill>
                            <a:schemeClr val="tx1"/>
                          </a:solidFill>
                          <a:effectLst/>
                          <a:latin typeface="+mn-lt"/>
                          <a:ea typeface="+mn-ea"/>
                          <a:cs typeface="+mn-cs"/>
                        </a:rPr>
                        <a:t>Operator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Description</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Example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5681427"/>
                  </a:ext>
                </a:extLst>
              </a:tr>
              <a:tr h="1332022">
                <a:tc>
                  <a:txBody>
                    <a:bodyPr/>
                    <a:lstStyle/>
                    <a:p>
                      <a:pPr algn="l" fontAlgn="t"/>
                      <a:r>
                        <a:rPr lang="en-IN" sz="2000" b="1" kern="1200" dirty="0">
                          <a:solidFill>
                            <a:schemeClr val="tx1"/>
                          </a:solidFill>
                          <a:effectLst/>
                          <a:latin typeface="+mn-lt"/>
                          <a:ea typeface="+mn-ea"/>
                          <a:cs typeface="+mn-cs"/>
                        </a:rPr>
                        <a:t>is </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a:solidFill>
                            <a:schemeClr val="tx1"/>
                          </a:solidFill>
                          <a:effectLst/>
                          <a:latin typeface="+mn-lt"/>
                          <a:ea typeface="+mn-ea"/>
                          <a:cs typeface="+mn-cs"/>
                        </a:rPr>
                        <a:t>Returns True if both variables are the same object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a:solidFill>
                            <a:schemeClr val="tx1"/>
                          </a:solidFill>
                          <a:effectLst/>
                          <a:latin typeface="+mn-lt"/>
                          <a:ea typeface="+mn-ea"/>
                          <a:cs typeface="+mn-cs"/>
                        </a:rPr>
                        <a:t>x is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445017965"/>
                  </a:ext>
                </a:extLst>
              </a:tr>
              <a:tr h="1332022">
                <a:tc>
                  <a:txBody>
                    <a:bodyPr/>
                    <a:lstStyle/>
                    <a:p>
                      <a:pPr algn="l" fontAlgn="t"/>
                      <a:r>
                        <a:rPr lang="en-IN" sz="2000" b="1" kern="1200" dirty="0">
                          <a:solidFill>
                            <a:schemeClr val="tx1"/>
                          </a:solidFill>
                          <a:effectLst/>
                          <a:latin typeface="+mn-lt"/>
                          <a:ea typeface="+mn-ea"/>
                          <a:cs typeface="+mn-cs"/>
                        </a:rPr>
                        <a:t>is not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a:solidFill>
                            <a:schemeClr val="tx1"/>
                          </a:solidFill>
                          <a:effectLst/>
                          <a:latin typeface="+mn-lt"/>
                          <a:ea typeface="+mn-ea"/>
                          <a:cs typeface="+mn-cs"/>
                        </a:rPr>
                        <a:t>Returns True if both variables are not the same object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x is not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7180598"/>
                  </a:ext>
                </a:extLst>
              </a:tr>
            </a:tbl>
          </a:graphicData>
        </a:graphic>
      </p:graphicFrame>
    </p:spTree>
    <p:extLst>
      <p:ext uri="{BB962C8B-B14F-4D97-AF65-F5344CB8AC3E}">
        <p14:creationId xmlns:p14="http://schemas.microsoft.com/office/powerpoint/2010/main" val="422832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755904" y="393192"/>
            <a:ext cx="10866120" cy="5363147"/>
          </a:xfrm>
        </p:spPr>
        <p:txBody>
          <a:bodyPr>
            <a:normAutofit/>
          </a:bodyPr>
          <a:lstStyle/>
          <a:p>
            <a:r>
              <a:rPr lang="en-IN" b="1" dirty="0">
                <a:solidFill>
                  <a:srgbClr val="8E3253"/>
                </a:solidFill>
                <a:latin typeface="Bookman Old Style" panose="02050604050505020204" pitchFamily="18" charset="0"/>
              </a:rPr>
              <a:t>Python Membership Operators</a:t>
            </a:r>
          </a:p>
          <a:p>
            <a:pPr marL="287655" marR="2207895" indent="0">
              <a:lnSpc>
                <a:spcPct val="100000"/>
              </a:lnSpc>
              <a:spcAft>
                <a:spcPts val="60"/>
              </a:spcAft>
              <a:buNone/>
            </a:pPr>
            <a:r>
              <a:rPr lang="en-US" sz="2200" dirty="0">
                <a:solidFill>
                  <a:srgbClr val="181717"/>
                </a:solidFill>
                <a:latin typeface="Bookman Old Style" panose="02050604050505020204" pitchFamily="18" charset="0"/>
              </a:rPr>
              <a:t>A Membership Operator in Python can be defined as being an operator that is used to </a:t>
            </a:r>
            <a:r>
              <a:rPr lang="en-US" sz="2200" b="1" dirty="0">
                <a:solidFill>
                  <a:srgbClr val="181717"/>
                </a:solidFill>
                <a:latin typeface="Bookman Old Style" panose="02050604050505020204" pitchFamily="18" charset="0"/>
              </a:rPr>
              <a:t>validate</a:t>
            </a:r>
            <a:r>
              <a:rPr lang="en-US" sz="2200" dirty="0">
                <a:solidFill>
                  <a:srgbClr val="181717"/>
                </a:solidFill>
                <a:latin typeface="Bookman Old Style" panose="02050604050505020204" pitchFamily="18" charset="0"/>
              </a:rPr>
              <a:t> the membership of a value. This operator is used to test memberships in variables such as strings, integers as well as tuples. Membership Operators as a whole contain a number of different operators.</a:t>
            </a:r>
            <a:endParaRPr lang="en-IN" sz="2200" dirty="0">
              <a:solidFill>
                <a:srgbClr val="181717"/>
              </a:solidFill>
              <a:latin typeface="Bookman Old Style" panose="02050604050505020204" pitchFamily="18" charset="0"/>
            </a:endParaRPr>
          </a:p>
        </p:txBody>
      </p:sp>
      <p:graphicFrame>
        <p:nvGraphicFramePr>
          <p:cNvPr id="4" name="Table 3">
            <a:extLst>
              <a:ext uri="{FF2B5EF4-FFF2-40B4-BE49-F238E27FC236}">
                <a16:creationId xmlns:a16="http://schemas.microsoft.com/office/drawing/2014/main" id="{F839084E-273B-DC53-C267-D5F069208561}"/>
              </a:ext>
            </a:extLst>
          </p:cNvPr>
          <p:cNvGraphicFramePr>
            <a:graphicFrameLocks noGrp="1"/>
          </p:cNvGraphicFramePr>
          <p:nvPr>
            <p:extLst>
              <p:ext uri="{D42A27DB-BD31-4B8C-83A1-F6EECF244321}">
                <p14:modId xmlns:p14="http://schemas.microsoft.com/office/powerpoint/2010/main" val="2930950551"/>
              </p:ext>
            </p:extLst>
          </p:nvPr>
        </p:nvGraphicFramePr>
        <p:xfrm>
          <a:off x="1170432" y="3339948"/>
          <a:ext cx="7423191" cy="3124860"/>
        </p:xfrm>
        <a:graphic>
          <a:graphicData uri="http://schemas.openxmlformats.org/drawingml/2006/table">
            <a:tbl>
              <a:tblPr/>
              <a:tblGrid>
                <a:gridCol w="2100497">
                  <a:extLst>
                    <a:ext uri="{9D8B030D-6E8A-4147-A177-3AD203B41FA5}">
                      <a16:colId xmlns:a16="http://schemas.microsoft.com/office/drawing/2014/main" val="3153531860"/>
                    </a:ext>
                  </a:extLst>
                </a:gridCol>
                <a:gridCol w="2866060">
                  <a:extLst>
                    <a:ext uri="{9D8B030D-6E8A-4147-A177-3AD203B41FA5}">
                      <a16:colId xmlns:a16="http://schemas.microsoft.com/office/drawing/2014/main" val="2037329084"/>
                    </a:ext>
                  </a:extLst>
                </a:gridCol>
                <a:gridCol w="2456634">
                  <a:extLst>
                    <a:ext uri="{9D8B030D-6E8A-4147-A177-3AD203B41FA5}">
                      <a16:colId xmlns:a16="http://schemas.microsoft.com/office/drawing/2014/main" val="1310455678"/>
                    </a:ext>
                  </a:extLst>
                </a:gridCol>
              </a:tblGrid>
              <a:tr h="353283">
                <a:tc>
                  <a:txBody>
                    <a:bodyPr/>
                    <a:lstStyle/>
                    <a:p>
                      <a:pPr algn="l" fontAlgn="t"/>
                      <a:r>
                        <a:rPr lang="en-IN" sz="2000" b="1" kern="1200" dirty="0">
                          <a:solidFill>
                            <a:schemeClr val="tx1"/>
                          </a:solidFill>
                          <a:effectLst/>
                          <a:latin typeface="+mn-lt"/>
                          <a:ea typeface="+mn-ea"/>
                          <a:cs typeface="+mn-cs"/>
                        </a:rPr>
                        <a:t>Operator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Description</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Example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20521477"/>
                  </a:ext>
                </a:extLst>
              </a:tr>
              <a:tr h="1101032">
                <a:tc>
                  <a:txBody>
                    <a:bodyPr/>
                    <a:lstStyle/>
                    <a:p>
                      <a:pPr algn="l" fontAlgn="t"/>
                      <a:r>
                        <a:rPr lang="en-IN" sz="2000" b="1" kern="1200" dirty="0">
                          <a:solidFill>
                            <a:schemeClr val="tx1"/>
                          </a:solidFill>
                          <a:effectLst/>
                          <a:latin typeface="+mn-lt"/>
                          <a:ea typeface="+mn-ea"/>
                          <a:cs typeface="+mn-cs"/>
                        </a:rPr>
                        <a:t>in </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a:solidFill>
                            <a:schemeClr val="tx1"/>
                          </a:solidFill>
                          <a:effectLst/>
                          <a:latin typeface="+mn-lt"/>
                          <a:ea typeface="+mn-ea"/>
                          <a:cs typeface="+mn-cs"/>
                        </a:rPr>
                        <a:t>Returns True if a sequence with the specified value is present in the object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x in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612080548"/>
                  </a:ext>
                </a:extLst>
              </a:tr>
              <a:tr h="1101032">
                <a:tc>
                  <a:txBody>
                    <a:bodyPr/>
                    <a:lstStyle/>
                    <a:p>
                      <a:pPr algn="l" fontAlgn="t"/>
                      <a:r>
                        <a:rPr lang="en-IN" sz="2000" b="1" kern="1200">
                          <a:solidFill>
                            <a:schemeClr val="tx1"/>
                          </a:solidFill>
                          <a:effectLst/>
                          <a:latin typeface="+mn-lt"/>
                          <a:ea typeface="+mn-ea"/>
                          <a:cs typeface="+mn-cs"/>
                        </a:rPr>
                        <a:t>not in</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a:solidFill>
                            <a:schemeClr val="tx1"/>
                          </a:solidFill>
                          <a:effectLst/>
                          <a:latin typeface="+mn-lt"/>
                          <a:ea typeface="+mn-ea"/>
                          <a:cs typeface="+mn-cs"/>
                        </a:rPr>
                        <a:t>Returns True if a sequence with the specified value is not present in the object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x not in y</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51042657"/>
                  </a:ext>
                </a:extLst>
              </a:tr>
            </a:tbl>
          </a:graphicData>
        </a:graphic>
      </p:graphicFrame>
    </p:spTree>
    <p:extLst>
      <p:ext uri="{BB962C8B-B14F-4D97-AF65-F5344CB8AC3E}">
        <p14:creationId xmlns:p14="http://schemas.microsoft.com/office/powerpoint/2010/main" val="233027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813816"/>
            <a:ext cx="10866120" cy="5363147"/>
          </a:xfrm>
        </p:spPr>
        <p:txBody>
          <a:bodyPr>
            <a:normAutofit/>
          </a:bodyPr>
          <a:lstStyle/>
          <a:p>
            <a:r>
              <a:rPr lang="en-IN" b="1" dirty="0">
                <a:solidFill>
                  <a:srgbClr val="8E3253"/>
                </a:solidFill>
                <a:latin typeface="Bookman Old Style" panose="02050604050505020204" pitchFamily="18" charset="0"/>
              </a:rPr>
              <a:t>Python Bitwise Operators</a:t>
            </a:r>
          </a:p>
          <a:p>
            <a:pPr marL="0" indent="0">
              <a:buNone/>
            </a:pPr>
            <a:endParaRPr lang="en-IN" b="1" dirty="0">
              <a:solidFill>
                <a:srgbClr val="8E3253"/>
              </a:solidFill>
              <a:latin typeface="Bookman Old Style" panose="02050604050505020204" pitchFamily="18" charset="0"/>
            </a:endParaRPr>
          </a:p>
          <a:p>
            <a:pPr marL="287655" marR="2207895" indent="0">
              <a:lnSpc>
                <a:spcPct val="100000"/>
              </a:lnSpc>
              <a:spcAft>
                <a:spcPts val="60"/>
              </a:spcAft>
              <a:buNone/>
            </a:pPr>
            <a:r>
              <a:rPr lang="en-US" sz="2200" dirty="0">
                <a:solidFill>
                  <a:srgbClr val="181717"/>
                </a:solidFill>
                <a:latin typeface="Bookman Old Style" panose="02050604050505020204" pitchFamily="18" charset="0"/>
              </a:rPr>
              <a:t>bitwise operators are used to performing bitwise calculations on integers. The integers are first converted into binary and then operations are performed on bit by bit, hence the name bitwise operators. Then the result is returned in decimal format. Note: Python bitwise operators work only on integers.</a:t>
            </a:r>
            <a:endParaRPr lang="en-IN" sz="2200" dirty="0">
              <a:solidFill>
                <a:srgbClr val="181717"/>
              </a:solidFill>
              <a:latin typeface="Bookman Old Style" panose="02050604050505020204" pitchFamily="18" charset="0"/>
            </a:endParaRPr>
          </a:p>
        </p:txBody>
      </p:sp>
    </p:spTree>
    <p:extLst>
      <p:ext uri="{BB962C8B-B14F-4D97-AF65-F5344CB8AC3E}">
        <p14:creationId xmlns:p14="http://schemas.microsoft.com/office/powerpoint/2010/main" val="75425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8F2C007-43D0-0644-E1E9-7F665B2B2221}"/>
              </a:ext>
            </a:extLst>
          </p:cNvPr>
          <p:cNvGraphicFramePr>
            <a:graphicFrameLocks noGrp="1"/>
          </p:cNvGraphicFramePr>
          <p:nvPr>
            <p:extLst>
              <p:ext uri="{D42A27DB-BD31-4B8C-83A1-F6EECF244321}">
                <p14:modId xmlns:p14="http://schemas.microsoft.com/office/powerpoint/2010/main" val="4156020779"/>
              </p:ext>
            </p:extLst>
          </p:nvPr>
        </p:nvGraphicFramePr>
        <p:xfrm>
          <a:off x="1318260" y="854468"/>
          <a:ext cx="9555480" cy="5149064"/>
        </p:xfrm>
        <a:graphic>
          <a:graphicData uri="http://schemas.openxmlformats.org/drawingml/2006/table">
            <a:tbl>
              <a:tblPr/>
              <a:tblGrid>
                <a:gridCol w="1370076">
                  <a:extLst>
                    <a:ext uri="{9D8B030D-6E8A-4147-A177-3AD203B41FA5}">
                      <a16:colId xmlns:a16="http://schemas.microsoft.com/office/drawing/2014/main" val="3411070414"/>
                    </a:ext>
                  </a:extLst>
                </a:gridCol>
                <a:gridCol w="2093976">
                  <a:extLst>
                    <a:ext uri="{9D8B030D-6E8A-4147-A177-3AD203B41FA5}">
                      <a16:colId xmlns:a16="http://schemas.microsoft.com/office/drawing/2014/main" val="1442400370"/>
                    </a:ext>
                  </a:extLst>
                </a:gridCol>
                <a:gridCol w="6091428">
                  <a:extLst>
                    <a:ext uri="{9D8B030D-6E8A-4147-A177-3AD203B41FA5}">
                      <a16:colId xmlns:a16="http://schemas.microsoft.com/office/drawing/2014/main" val="3420662784"/>
                    </a:ext>
                  </a:extLst>
                </a:gridCol>
              </a:tblGrid>
              <a:tr h="963284">
                <a:tc>
                  <a:txBody>
                    <a:bodyPr/>
                    <a:lstStyle/>
                    <a:p>
                      <a:pPr algn="l" fontAlgn="t"/>
                      <a:r>
                        <a:rPr lang="en-IN" sz="2000" b="1" kern="1200" dirty="0">
                          <a:solidFill>
                            <a:schemeClr val="tx1"/>
                          </a:solidFill>
                          <a:effectLst/>
                          <a:latin typeface="+mn-lt"/>
                          <a:ea typeface="+mn-ea"/>
                          <a:cs typeface="+mn-cs"/>
                        </a:rPr>
                        <a:t>Operator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Name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Description</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3014388"/>
                  </a:ext>
                </a:extLst>
              </a:tr>
              <a:tr h="564803">
                <a:tc>
                  <a:txBody>
                    <a:bodyPr/>
                    <a:lstStyle/>
                    <a:p>
                      <a:pPr algn="l" fontAlgn="t"/>
                      <a:r>
                        <a:rPr lang="en-IN" sz="2000" b="1" kern="1200">
                          <a:solidFill>
                            <a:schemeClr val="tx1"/>
                          </a:solidFill>
                          <a:effectLst/>
                          <a:latin typeface="+mn-lt"/>
                          <a:ea typeface="+mn-ea"/>
                          <a:cs typeface="+mn-cs"/>
                        </a:rPr>
                        <a:t>&amp; </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AND</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a:solidFill>
                            <a:schemeClr val="tx1"/>
                          </a:solidFill>
                          <a:effectLst/>
                          <a:latin typeface="+mn-lt"/>
                          <a:ea typeface="+mn-ea"/>
                          <a:cs typeface="+mn-cs"/>
                        </a:rPr>
                        <a:t>Sets each bit to 1 if both bits are 1</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22922374"/>
                  </a:ext>
                </a:extLst>
              </a:tr>
              <a:tr h="564803">
                <a:tc>
                  <a:txBody>
                    <a:bodyPr/>
                    <a:lstStyle/>
                    <a:p>
                      <a:pPr algn="l" fontAlgn="t"/>
                      <a:r>
                        <a:rPr lang="en-IN" sz="2000" b="1" kern="1200">
                          <a:solidFill>
                            <a:schemeClr val="tx1"/>
                          </a:solidFill>
                          <a:effectLst/>
                          <a:latin typeface="+mn-lt"/>
                          <a:ea typeface="+mn-ea"/>
                          <a:cs typeface="+mn-cs"/>
                        </a:rPr>
                        <a: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OR</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a:solidFill>
                            <a:schemeClr val="tx1"/>
                          </a:solidFill>
                          <a:effectLst/>
                          <a:latin typeface="+mn-lt"/>
                          <a:ea typeface="+mn-ea"/>
                          <a:cs typeface="+mn-cs"/>
                        </a:rPr>
                        <a:t>Sets each bit to 1 if one of two bits is 1</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6170514"/>
                  </a:ext>
                </a:extLst>
              </a:tr>
              <a:tr h="564803">
                <a:tc>
                  <a:txBody>
                    <a:bodyPr/>
                    <a:lstStyle/>
                    <a:p>
                      <a:pPr algn="l" fontAlgn="t"/>
                      <a:r>
                        <a:rPr lang="en-IN" sz="2000" b="1" kern="1200">
                          <a:solidFill>
                            <a:schemeClr val="tx1"/>
                          </a:solidFill>
                          <a:effectLst/>
                          <a:latin typeface="+mn-lt"/>
                          <a:ea typeface="+mn-ea"/>
                          <a:cs typeface="+mn-cs"/>
                        </a:rPr>
                        <a:t> ^</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a:solidFill>
                            <a:schemeClr val="tx1"/>
                          </a:solidFill>
                          <a:effectLst/>
                          <a:latin typeface="+mn-lt"/>
                          <a:ea typeface="+mn-ea"/>
                          <a:cs typeface="+mn-cs"/>
                        </a:rPr>
                        <a:t>XOR</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a:solidFill>
                            <a:schemeClr val="tx1"/>
                          </a:solidFill>
                          <a:effectLst/>
                          <a:latin typeface="+mn-lt"/>
                          <a:ea typeface="+mn-ea"/>
                          <a:cs typeface="+mn-cs"/>
                        </a:rPr>
                        <a:t>Sets each bit to 1 if only one of two bits is 1</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180020781"/>
                  </a:ext>
                </a:extLst>
              </a:tr>
              <a:tr h="564803">
                <a:tc>
                  <a:txBody>
                    <a:bodyPr/>
                    <a:lstStyle/>
                    <a:p>
                      <a:pPr algn="l" fontAlgn="t"/>
                      <a:r>
                        <a:rPr lang="en-IN" sz="2000" b="1" kern="1200">
                          <a:solidFill>
                            <a:schemeClr val="tx1"/>
                          </a:solidFill>
                          <a:effectLst/>
                          <a:latin typeface="+mn-lt"/>
                          <a:ea typeface="+mn-ea"/>
                          <a:cs typeface="+mn-cs"/>
                        </a:rPr>
                        <a:t>~ </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NOT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Inverts all the bits</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15318599"/>
                  </a:ext>
                </a:extLst>
              </a:tr>
              <a:tr h="963284">
                <a:tc>
                  <a:txBody>
                    <a:bodyPr/>
                    <a:lstStyle/>
                    <a:p>
                      <a:pPr algn="l" fontAlgn="t"/>
                      <a:r>
                        <a:rPr lang="en-IN" sz="2000" b="1" kern="1200">
                          <a:solidFill>
                            <a:schemeClr val="tx1"/>
                          </a:solidFill>
                          <a:effectLst/>
                          <a:latin typeface="+mn-lt"/>
                          <a:ea typeface="+mn-ea"/>
                          <a:cs typeface="+mn-cs"/>
                        </a:rPr>
                        <a:t>&lt;&lt;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a:solidFill>
                            <a:schemeClr val="tx1"/>
                          </a:solidFill>
                          <a:effectLst/>
                          <a:latin typeface="+mn-lt"/>
                          <a:ea typeface="+mn-ea"/>
                          <a:cs typeface="+mn-cs"/>
                        </a:rPr>
                        <a:t>Zero fill left shift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a:solidFill>
                            <a:schemeClr val="tx1"/>
                          </a:solidFill>
                          <a:effectLst/>
                          <a:latin typeface="+mn-lt"/>
                          <a:ea typeface="+mn-ea"/>
                          <a:cs typeface="+mn-cs"/>
                        </a:rPr>
                        <a:t>Shift left by pushing zeros in from the right and let the leftmost bits fall off</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064214526"/>
                  </a:ext>
                </a:extLst>
              </a:tr>
              <a:tr h="963284">
                <a:tc>
                  <a:txBody>
                    <a:bodyPr/>
                    <a:lstStyle/>
                    <a:p>
                      <a:pPr algn="l" fontAlgn="t"/>
                      <a:r>
                        <a:rPr lang="en-IN" sz="2000" b="1" kern="1200">
                          <a:solidFill>
                            <a:schemeClr val="tx1"/>
                          </a:solidFill>
                          <a:effectLst/>
                          <a:latin typeface="+mn-lt"/>
                          <a:ea typeface="+mn-ea"/>
                          <a:cs typeface="+mn-cs"/>
                        </a:rPr>
                        <a:t>&gt;&gt;</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a:solidFill>
                            <a:schemeClr val="tx1"/>
                          </a:solidFill>
                          <a:effectLst/>
                          <a:latin typeface="+mn-lt"/>
                          <a:ea typeface="+mn-ea"/>
                          <a:cs typeface="+mn-cs"/>
                        </a:rPr>
                        <a:t>Signed right shift</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dirty="0">
                          <a:solidFill>
                            <a:schemeClr val="tx1"/>
                          </a:solidFill>
                          <a:effectLst/>
                          <a:latin typeface="+mn-lt"/>
                          <a:ea typeface="+mn-ea"/>
                          <a:cs typeface="+mn-cs"/>
                        </a:rPr>
                        <a:t>Shift right by pushing copies of the leftmost bit in from the left, and let the rightmost bits fall off</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51163279"/>
                  </a:ext>
                </a:extLst>
              </a:tr>
            </a:tbl>
          </a:graphicData>
        </a:graphic>
      </p:graphicFrame>
    </p:spTree>
    <p:extLst>
      <p:ext uri="{BB962C8B-B14F-4D97-AF65-F5344CB8AC3E}">
        <p14:creationId xmlns:p14="http://schemas.microsoft.com/office/powerpoint/2010/main" val="77120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7B9F-3EAF-326A-BEE9-7A88FF95337C}"/>
              </a:ext>
            </a:extLst>
          </p:cNvPr>
          <p:cNvSpPr>
            <a:spLocks noGrp="1"/>
          </p:cNvSpPr>
          <p:nvPr>
            <p:ph type="title"/>
          </p:nvPr>
        </p:nvSpPr>
        <p:spPr>
          <a:xfrm>
            <a:off x="838200" y="365125"/>
            <a:ext cx="10515600" cy="1043051"/>
          </a:xfrm>
        </p:spPr>
        <p:txBody>
          <a:bodyPr/>
          <a:lstStyle/>
          <a:p>
            <a:pPr algn="ctr"/>
            <a:r>
              <a:rPr lang="en-US" b="1" dirty="0">
                <a:solidFill>
                  <a:schemeClr val="accent1">
                    <a:lumMod val="75000"/>
                  </a:schemeClr>
                </a:solidFill>
                <a:latin typeface="+mn-lt"/>
              </a:rPr>
              <a:t>OPERATORS/OPERAND</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1298448"/>
            <a:ext cx="10515600" cy="4878515"/>
          </a:xfrm>
        </p:spPr>
        <p:txBody>
          <a:bodyPr>
            <a:normAutofit/>
          </a:bodyPr>
          <a:lstStyle/>
          <a:p>
            <a:r>
              <a:rPr lang="en-US" sz="2600" dirty="0">
                <a:latin typeface="urw-din"/>
              </a:rPr>
              <a:t>The value/variable that the operator operates on is called the operand. An operand can be a constant, a variable or a function result. Operators are arithmetic, logical, and relational. </a:t>
            </a:r>
          </a:p>
          <a:p>
            <a:endParaRPr lang="en-IN" sz="2600" dirty="0">
              <a:latin typeface="urw-din"/>
            </a:endParaRPr>
          </a:p>
          <a:p>
            <a:pPr algn="just" fontAlgn="base">
              <a:buFont typeface="Wingdings" panose="05000000000000000000" pitchFamily="2" charset="2"/>
              <a:buChar char="Ø"/>
            </a:pPr>
            <a:r>
              <a:rPr lang="en-US" sz="2400" u="sng" dirty="0">
                <a:latin typeface="urw-din"/>
              </a:rPr>
              <a:t>OPERATORS:</a:t>
            </a:r>
            <a:r>
              <a:rPr lang="en-US" sz="2400" dirty="0">
                <a:latin typeface="urw-din"/>
              </a:rPr>
              <a:t>  Are the special symbols. E.g. + , * , /, etc.</a:t>
            </a:r>
          </a:p>
          <a:p>
            <a:pPr algn="just" fontAlgn="base">
              <a:buFont typeface="Wingdings" panose="05000000000000000000" pitchFamily="2" charset="2"/>
              <a:buChar char="Ø"/>
            </a:pPr>
            <a:r>
              <a:rPr lang="en-US" sz="2400" u="sng" dirty="0">
                <a:latin typeface="urw-din"/>
              </a:rPr>
              <a:t>OPERAND:</a:t>
            </a:r>
            <a:r>
              <a:rPr lang="en-US" sz="2400" dirty="0">
                <a:latin typeface="urw-din"/>
              </a:rPr>
              <a:t>  It is the value on which the operator is applied.</a:t>
            </a:r>
          </a:p>
          <a:p>
            <a:pPr marL="0" indent="0" algn="just" fontAlgn="base">
              <a:buNone/>
            </a:pPr>
            <a:endParaRPr lang="en-US" sz="2400" dirty="0">
              <a:latin typeface="urw-din"/>
            </a:endParaRPr>
          </a:p>
        </p:txBody>
      </p:sp>
      <p:pic>
        <p:nvPicPr>
          <p:cNvPr id="4" name="Picture 2" descr="Arithmetic Operators in C - C Programming Tutorial - OverIQ.com">
            <a:extLst>
              <a:ext uri="{FF2B5EF4-FFF2-40B4-BE49-F238E27FC236}">
                <a16:creationId xmlns:a16="http://schemas.microsoft.com/office/drawing/2014/main" id="{72B3545E-1DCF-50CD-F3EB-A5573993F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 y="4148138"/>
            <a:ext cx="3671127"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00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896112"/>
            <a:ext cx="10515600" cy="5280851"/>
          </a:xfrm>
        </p:spPr>
        <p:txBody>
          <a:bodyPr>
            <a:normAutofit fontScale="92500"/>
          </a:bodyPr>
          <a:lstStyle/>
          <a:p>
            <a:pPr marL="0" indent="0">
              <a:buNone/>
            </a:pPr>
            <a:r>
              <a:rPr lang="en-US" b="0" i="0" dirty="0">
                <a:solidFill>
                  <a:srgbClr val="000000"/>
                </a:solidFill>
                <a:effectLst/>
                <a:latin typeface="Verdana" panose="020B0604030504040204" pitchFamily="34" charset="0"/>
              </a:rPr>
              <a:t>There are various type of Python-Operators:</a:t>
            </a:r>
          </a:p>
          <a:p>
            <a:pPr marL="0" indent="0">
              <a:buNone/>
            </a:pPr>
            <a:endParaRPr lang="en-IN" b="0" i="0" dirty="0">
              <a:solidFill>
                <a:srgbClr val="000000"/>
              </a:solidFill>
              <a:effectLst/>
              <a:latin typeface="Verdana" panose="020B0604030504040204" pitchFamily="34" charset="0"/>
            </a:endParaRP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Arithmetic operators</a:t>
            </a: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Assignment operators</a:t>
            </a: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Comparison operators</a:t>
            </a: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Logical operators</a:t>
            </a: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Identity operators</a:t>
            </a: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Membership operators</a:t>
            </a:r>
          </a:p>
          <a:p>
            <a:pPr marL="457200" indent="-457200" algn="l">
              <a:lnSpc>
                <a:spcPct val="150000"/>
              </a:lnSpc>
              <a:buFont typeface="+mj-lt"/>
              <a:buAutoNum type="arabicPeriod"/>
            </a:pPr>
            <a:r>
              <a:rPr lang="en-US" sz="2400" b="0" i="0" dirty="0">
                <a:solidFill>
                  <a:srgbClr val="000000"/>
                </a:solidFill>
                <a:effectLst/>
                <a:latin typeface="Verdana" panose="020B0604030504040204" pitchFamily="34" charset="0"/>
              </a:rPr>
              <a:t>Bitwise operators</a:t>
            </a:r>
          </a:p>
        </p:txBody>
      </p:sp>
    </p:spTree>
    <p:extLst>
      <p:ext uri="{BB962C8B-B14F-4D97-AF65-F5344CB8AC3E}">
        <p14:creationId xmlns:p14="http://schemas.microsoft.com/office/powerpoint/2010/main" val="217169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813816"/>
            <a:ext cx="10866120" cy="5363147"/>
          </a:xfrm>
        </p:spPr>
        <p:txBody>
          <a:bodyPr>
            <a:normAutofit/>
          </a:bodyPr>
          <a:lstStyle/>
          <a:p>
            <a:pPr marL="5715" indent="-6350">
              <a:lnSpc>
                <a:spcPct val="107000"/>
              </a:lnSpc>
              <a:spcAft>
                <a:spcPts val="340"/>
              </a:spcAft>
            </a:pPr>
            <a:r>
              <a:rPr lang="en-IN" b="1" dirty="0">
                <a:solidFill>
                  <a:srgbClr val="8E3253"/>
                </a:solidFill>
                <a:effectLst/>
                <a:latin typeface="Bookman Old Style" panose="02050604050505020204" pitchFamily="18" charset="0"/>
                <a:ea typeface="Bookman Old Style" panose="02050604050505020204" pitchFamily="18" charset="0"/>
                <a:cs typeface="Bookman Old Style" panose="02050604050505020204" pitchFamily="18" charset="0"/>
              </a:rPr>
              <a:t> Python Arithmetic Operators</a:t>
            </a:r>
          </a:p>
          <a:p>
            <a:pPr marL="5715" marR="2207895" indent="-6350" algn="just">
              <a:lnSpc>
                <a:spcPct val="103000"/>
              </a:lnSpc>
              <a:spcAft>
                <a:spcPts val="20"/>
              </a:spcAft>
            </a:pPr>
            <a:r>
              <a:rPr lang="en-IN" sz="2400" dirty="0">
                <a:solidFill>
                  <a:srgbClr val="181717"/>
                </a:solidFill>
                <a:effectLst/>
                <a:latin typeface="Bookman Old Style" panose="02050604050505020204" pitchFamily="18" charset="0"/>
                <a:ea typeface="Bookman Old Style" panose="02050604050505020204" pitchFamily="18" charset="0"/>
                <a:cs typeface="Bookman Old Style" panose="02050604050505020204" pitchFamily="18" charset="0"/>
              </a:rPr>
              <a:t> Python supports arithmetic operators to perform the  basic arithmetic operations as well as modular division, floor division and exponentiation.</a:t>
            </a:r>
          </a:p>
          <a:p>
            <a:pPr marL="0" marR="2207895" indent="0" algn="just">
              <a:lnSpc>
                <a:spcPct val="103000"/>
              </a:lnSpc>
              <a:spcAft>
                <a:spcPts val="20"/>
              </a:spcAft>
              <a:buNone/>
            </a:pPr>
            <a:endParaRPr lang="en-IN" sz="2400" dirty="0">
              <a:solidFill>
                <a:srgbClr val="181717"/>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6350" marR="2207895" indent="0" algn="just">
              <a:lnSpc>
                <a:spcPct val="103000"/>
              </a:lnSpc>
              <a:spcAft>
                <a:spcPts val="20"/>
              </a:spcAft>
              <a:buNone/>
            </a:pPr>
            <a:r>
              <a:rPr lang="en-IN" sz="2200" u="sng" dirty="0">
                <a:solidFill>
                  <a:srgbClr val="181717"/>
                </a:solidFill>
                <a:effectLst/>
                <a:latin typeface="Bookman Old Style" panose="02050604050505020204" pitchFamily="18" charset="0"/>
                <a:ea typeface="Bookman Old Style" panose="02050604050505020204" pitchFamily="18" charset="0"/>
                <a:cs typeface="Bookman Old Style" panose="02050604050505020204" pitchFamily="18" charset="0"/>
              </a:rPr>
              <a:t>Note-</a:t>
            </a:r>
            <a:r>
              <a:rPr lang="en-IN" sz="2200" dirty="0">
                <a:solidFill>
                  <a:srgbClr val="181717"/>
                </a:solidFill>
                <a:effectLst/>
                <a:latin typeface="Bookman Old Style" panose="02050604050505020204" pitchFamily="18" charset="0"/>
                <a:ea typeface="Bookman Old Style" panose="02050604050505020204" pitchFamily="18" charset="0"/>
                <a:cs typeface="Bookman Old Style" panose="02050604050505020204" pitchFamily="18" charset="0"/>
              </a:rPr>
              <a:t> '+' operator can also be used to concatenate two strings on either side of the operator.</a:t>
            </a:r>
          </a:p>
          <a:p>
            <a:pPr marL="287655" marR="2207895" indent="0" algn="l">
              <a:lnSpc>
                <a:spcPct val="100000"/>
              </a:lnSpc>
              <a:spcAft>
                <a:spcPts val="60"/>
              </a:spcAft>
              <a:buNone/>
            </a:pPr>
            <a:r>
              <a:rPr lang="en-IN" sz="2000" dirty="0">
                <a:solidFill>
                  <a:srgbClr val="181717"/>
                </a:solidFill>
                <a:latin typeface="Bookman Old Style" panose="02050604050505020204" pitchFamily="18" charset="0"/>
              </a:rPr>
              <a:t>str1 = "Hello"</a:t>
            </a:r>
          </a:p>
          <a:p>
            <a:pPr marL="287655" marR="2207895" indent="0" algn="l">
              <a:lnSpc>
                <a:spcPct val="100000"/>
              </a:lnSpc>
              <a:spcAft>
                <a:spcPts val="60"/>
              </a:spcAft>
              <a:buNone/>
            </a:pPr>
            <a:r>
              <a:rPr lang="en-IN" sz="2000" dirty="0">
                <a:solidFill>
                  <a:srgbClr val="181717"/>
                </a:solidFill>
                <a:latin typeface="Bookman Old Style" panose="02050604050505020204" pitchFamily="18" charset="0"/>
              </a:rPr>
              <a:t>str2 = "India"</a:t>
            </a:r>
          </a:p>
          <a:p>
            <a:pPr marL="287655" marR="2207895" indent="0" algn="l">
              <a:lnSpc>
                <a:spcPct val="100000"/>
              </a:lnSpc>
              <a:spcAft>
                <a:spcPts val="60"/>
              </a:spcAft>
              <a:buNone/>
            </a:pPr>
            <a:r>
              <a:rPr lang="en-IN" sz="2000" dirty="0">
                <a:solidFill>
                  <a:srgbClr val="181717"/>
                </a:solidFill>
                <a:latin typeface="Bookman Old Style" panose="02050604050505020204" pitchFamily="18" charset="0"/>
              </a:rPr>
              <a:t>str1 + str2</a:t>
            </a:r>
          </a:p>
          <a:p>
            <a:pPr marL="287655" marR="2207895" indent="0">
              <a:lnSpc>
                <a:spcPct val="100000"/>
              </a:lnSpc>
              <a:spcAft>
                <a:spcPts val="60"/>
              </a:spcAft>
              <a:buNone/>
            </a:pPr>
            <a:r>
              <a:rPr lang="en-IN" sz="2000" dirty="0">
                <a:solidFill>
                  <a:srgbClr val="181717"/>
                </a:solidFill>
                <a:latin typeface="Bookman Old Style" panose="02050604050505020204" pitchFamily="18" charset="0"/>
              </a:rPr>
              <a:t>'</a:t>
            </a:r>
            <a:r>
              <a:rPr lang="en-IN" sz="2000" dirty="0" err="1">
                <a:solidFill>
                  <a:srgbClr val="181717"/>
                </a:solidFill>
                <a:latin typeface="Bookman Old Style" panose="02050604050505020204" pitchFamily="18" charset="0"/>
              </a:rPr>
              <a:t>HelloIndia</a:t>
            </a:r>
            <a:r>
              <a:rPr lang="en-IN" sz="2000" dirty="0">
                <a:solidFill>
                  <a:srgbClr val="181717"/>
                </a:solidFill>
                <a:latin typeface="Bookman Old Style" panose="02050604050505020204" pitchFamily="18" charset="0"/>
              </a:rPr>
              <a:t>'</a:t>
            </a:r>
          </a:p>
          <a:p>
            <a:pPr marL="287655" marR="2207895" indent="0" algn="l">
              <a:lnSpc>
                <a:spcPct val="100000"/>
              </a:lnSpc>
              <a:spcAft>
                <a:spcPts val="60"/>
              </a:spcAft>
              <a:buNone/>
            </a:pPr>
            <a:endParaRPr lang="en-IN" sz="2400" dirty="0">
              <a:solidFill>
                <a:srgbClr val="181717"/>
              </a:solidFill>
              <a:latin typeface="Bookman Old Style" panose="02050604050505020204" pitchFamily="18" charset="0"/>
            </a:endParaRPr>
          </a:p>
          <a:p>
            <a:pPr marL="6350" marR="2207895" indent="0" algn="just">
              <a:lnSpc>
                <a:spcPct val="103000"/>
              </a:lnSpc>
              <a:spcAft>
                <a:spcPts val="20"/>
              </a:spcAft>
              <a:buNone/>
            </a:pPr>
            <a:endParaRPr lang="en-IN" sz="2400" dirty="0">
              <a:solidFill>
                <a:srgbClr val="181717"/>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23881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D6295A-BE68-3822-6EF0-39BFDC1E97CD}"/>
              </a:ext>
            </a:extLst>
          </p:cNvPr>
          <p:cNvGraphicFramePr>
            <a:graphicFrameLocks noGrp="1"/>
          </p:cNvGraphicFramePr>
          <p:nvPr>
            <p:extLst>
              <p:ext uri="{D42A27DB-BD31-4B8C-83A1-F6EECF244321}">
                <p14:modId xmlns:p14="http://schemas.microsoft.com/office/powerpoint/2010/main" val="131020921"/>
              </p:ext>
            </p:extLst>
          </p:nvPr>
        </p:nvGraphicFramePr>
        <p:xfrm>
          <a:off x="1550381" y="1549907"/>
          <a:ext cx="9091237" cy="4672585"/>
        </p:xfrm>
        <a:graphic>
          <a:graphicData uri="http://schemas.openxmlformats.org/drawingml/2006/table">
            <a:tbl>
              <a:tblPr/>
              <a:tblGrid>
                <a:gridCol w="2517649">
                  <a:extLst>
                    <a:ext uri="{9D8B030D-6E8A-4147-A177-3AD203B41FA5}">
                      <a16:colId xmlns:a16="http://schemas.microsoft.com/office/drawing/2014/main" val="879275008"/>
                    </a:ext>
                  </a:extLst>
                </a:gridCol>
                <a:gridCol w="1847088">
                  <a:extLst>
                    <a:ext uri="{9D8B030D-6E8A-4147-A177-3AD203B41FA5}">
                      <a16:colId xmlns:a16="http://schemas.microsoft.com/office/drawing/2014/main" val="2439197846"/>
                    </a:ext>
                  </a:extLst>
                </a:gridCol>
                <a:gridCol w="4726500">
                  <a:extLst>
                    <a:ext uri="{9D8B030D-6E8A-4147-A177-3AD203B41FA5}">
                      <a16:colId xmlns:a16="http://schemas.microsoft.com/office/drawing/2014/main" val="3392263486"/>
                    </a:ext>
                  </a:extLst>
                </a:gridCol>
              </a:tblGrid>
              <a:tr h="604265">
                <a:tc>
                  <a:txBody>
                    <a:bodyPr/>
                    <a:lstStyle/>
                    <a:p>
                      <a:pPr algn="l" fontAlgn="t"/>
                      <a:r>
                        <a:rPr lang="en-IN" sz="2000" b="1" kern="1200" dirty="0">
                          <a:solidFill>
                            <a:schemeClr val="tx1"/>
                          </a:solidFill>
                          <a:effectLst/>
                          <a:latin typeface="+mn-lt"/>
                          <a:ea typeface="+mn-ea"/>
                          <a:cs typeface="+mn-cs"/>
                        </a:rPr>
                        <a:t>Operator</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dirty="0">
                          <a:solidFill>
                            <a:schemeClr val="tx1"/>
                          </a:solidFill>
                          <a:effectLst/>
                          <a:latin typeface="+mn-lt"/>
                          <a:ea typeface="+mn-ea"/>
                          <a:cs typeface="+mn-cs"/>
                        </a:rPr>
                        <a:t>Result</a:t>
                      </a:r>
                      <a:endParaRPr lang="en-IN" sz="2000" b="1" kern="1200" dirty="0">
                        <a:solidFill>
                          <a:schemeClr val="tx1"/>
                        </a:solidFill>
                        <a:effectLst/>
                        <a:latin typeface="+mn-lt"/>
                        <a:ea typeface="+mn-ea"/>
                        <a:cs typeface="+mn-cs"/>
                      </a:endParaRP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Example</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3626098"/>
                  </a:ext>
                </a:extLst>
              </a:tr>
              <a:tr h="1017080">
                <a:tc>
                  <a:txBody>
                    <a:bodyPr/>
                    <a:lstStyle/>
                    <a:p>
                      <a:pPr algn="l" fontAlgn="t"/>
                      <a:r>
                        <a:rPr lang="en-US" sz="2000" b="1" kern="1200" dirty="0">
                          <a:solidFill>
                            <a:schemeClr val="tx1"/>
                          </a:solidFill>
                          <a:effectLst/>
                          <a:latin typeface="+mn-lt"/>
                          <a:ea typeface="+mn-ea"/>
                          <a:cs typeface="+mn-cs"/>
                        </a:rPr>
                        <a:t>String </a:t>
                      </a:r>
                      <a:r>
                        <a:rPr lang="en-US" sz="2000" b="1" kern="1200">
                          <a:solidFill>
                            <a:schemeClr val="tx1"/>
                          </a:solidFill>
                          <a:effectLst/>
                          <a:latin typeface="+mn-lt"/>
                          <a:ea typeface="+mn-ea"/>
                          <a:cs typeface="+mn-cs"/>
                        </a:rPr>
                        <a:t>+ String</a:t>
                      </a: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err="1">
                          <a:solidFill>
                            <a:schemeClr val="tx1"/>
                          </a:solidFill>
                          <a:effectLst/>
                          <a:latin typeface="+mn-lt"/>
                          <a:ea typeface="+mn-ea"/>
                          <a:cs typeface="+mn-cs"/>
                        </a:rPr>
                        <a:t>StringString</a:t>
                      </a:r>
                      <a:endParaRPr lang="en-IN" sz="2000" b="1" kern="1200" dirty="0">
                        <a:solidFill>
                          <a:schemeClr val="tx1"/>
                        </a:solidFill>
                        <a:effectLst/>
                        <a:latin typeface="+mn-lt"/>
                        <a:ea typeface="+mn-ea"/>
                        <a:cs typeface="+mn-cs"/>
                      </a:endParaRP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Hello + Sir</a:t>
                      </a:r>
                    </a:p>
                    <a:p>
                      <a:pPr algn="l" fontAlgn="t"/>
                      <a:r>
                        <a:rPr lang="en-IN" sz="2000" b="1" kern="1200" dirty="0" err="1">
                          <a:solidFill>
                            <a:schemeClr val="tx1"/>
                          </a:solidFill>
                          <a:effectLst/>
                          <a:latin typeface="+mn-lt"/>
                          <a:ea typeface="+mn-ea"/>
                          <a:cs typeface="+mn-cs"/>
                        </a:rPr>
                        <a:t>HelloSir</a:t>
                      </a:r>
                      <a:endParaRPr lang="en-IN" sz="2000" b="1" kern="1200" dirty="0">
                        <a:solidFill>
                          <a:schemeClr val="tx1"/>
                        </a:solidFill>
                        <a:effectLst/>
                        <a:latin typeface="+mn-lt"/>
                        <a:ea typeface="+mn-ea"/>
                        <a:cs typeface="+mn-cs"/>
                      </a:endParaRP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722401460"/>
                  </a:ext>
                </a:extLst>
              </a:tr>
              <a:tr h="10170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1" kern="1200" dirty="0">
                          <a:solidFill>
                            <a:schemeClr val="tx1"/>
                          </a:solidFill>
                          <a:effectLst/>
                          <a:latin typeface="+mn-lt"/>
                          <a:ea typeface="+mn-ea"/>
                          <a:cs typeface="+mn-cs"/>
                        </a:rPr>
                        <a:t>String + Number</a:t>
                      </a:r>
                      <a:endParaRPr lang="en-IN" sz="2000" b="1" kern="1200" dirty="0">
                        <a:solidFill>
                          <a:schemeClr val="tx1"/>
                        </a:solidFill>
                        <a:effectLst/>
                        <a:latin typeface="+mn-lt"/>
                        <a:ea typeface="+mn-ea"/>
                        <a:cs typeface="+mn-cs"/>
                      </a:endParaRPr>
                    </a:p>
                    <a:p>
                      <a:pPr algn="l" fontAlgn="t"/>
                      <a:endParaRPr lang="en-IN" sz="2000" b="1" kern="1200" dirty="0">
                        <a:solidFill>
                          <a:schemeClr val="tx1"/>
                        </a:solidFill>
                        <a:effectLst/>
                        <a:latin typeface="+mn-lt"/>
                        <a:ea typeface="+mn-ea"/>
                        <a:cs typeface="+mn-cs"/>
                      </a:endParaRP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Error</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kern="1200" dirty="0" err="1">
                          <a:solidFill>
                            <a:schemeClr val="tx1"/>
                          </a:solidFill>
                          <a:effectLst/>
                          <a:latin typeface="+mn-lt"/>
                          <a:ea typeface="+mn-ea"/>
                          <a:cs typeface="+mn-cs"/>
                        </a:rPr>
                        <a:t>TypeError</a:t>
                      </a:r>
                      <a:r>
                        <a:rPr lang="en-US" sz="2000" b="1" kern="1200" dirty="0">
                          <a:solidFill>
                            <a:schemeClr val="tx1"/>
                          </a:solidFill>
                          <a:effectLst/>
                          <a:latin typeface="+mn-lt"/>
                          <a:ea typeface="+mn-ea"/>
                          <a:cs typeface="+mn-cs"/>
                        </a:rPr>
                        <a:t>: can only concatenate str to str (not "int") </a:t>
                      </a:r>
                      <a:endParaRPr lang="en-IN" sz="2000" b="1" kern="1200" dirty="0">
                        <a:solidFill>
                          <a:schemeClr val="tx1"/>
                        </a:solidFill>
                        <a:effectLst/>
                        <a:latin typeface="+mn-lt"/>
                        <a:ea typeface="+mn-ea"/>
                        <a:cs typeface="+mn-cs"/>
                      </a:endParaRP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62313656"/>
                  </a:ext>
                </a:extLst>
              </a:tr>
              <a:tr h="10170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1" kern="1200" dirty="0">
                          <a:solidFill>
                            <a:schemeClr val="tx1"/>
                          </a:solidFill>
                          <a:effectLst/>
                          <a:latin typeface="+mn-lt"/>
                          <a:ea typeface="+mn-ea"/>
                          <a:cs typeface="+mn-cs"/>
                        </a:rPr>
                        <a:t>Number + String</a:t>
                      </a:r>
                      <a:endParaRPr lang="en-IN" sz="2000" b="1" kern="1200" dirty="0">
                        <a:solidFill>
                          <a:schemeClr val="tx1"/>
                        </a:solidFill>
                        <a:effectLst/>
                        <a:latin typeface="+mn-lt"/>
                        <a:ea typeface="+mn-ea"/>
                        <a:cs typeface="+mn-cs"/>
                      </a:endParaRPr>
                    </a:p>
                    <a:p>
                      <a:pPr algn="l" fontAlgn="t"/>
                      <a:endParaRPr lang="en-IN" sz="2000" b="1" kern="1200" dirty="0">
                        <a:solidFill>
                          <a:schemeClr val="tx1"/>
                        </a:solidFill>
                        <a:effectLst/>
                        <a:latin typeface="+mn-lt"/>
                        <a:ea typeface="+mn-ea"/>
                        <a:cs typeface="+mn-cs"/>
                      </a:endParaRP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kern="1200" dirty="0">
                          <a:solidFill>
                            <a:schemeClr val="tx1"/>
                          </a:solidFill>
                          <a:effectLst/>
                          <a:latin typeface="+mn-lt"/>
                          <a:ea typeface="+mn-ea"/>
                          <a:cs typeface="+mn-cs"/>
                        </a:rPr>
                        <a:t>Error</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kern="1200" dirty="0" err="1">
                          <a:solidFill>
                            <a:schemeClr val="tx1"/>
                          </a:solidFill>
                          <a:effectLst/>
                          <a:latin typeface="+mn-lt"/>
                          <a:ea typeface="+mn-ea"/>
                          <a:cs typeface="+mn-cs"/>
                        </a:rPr>
                        <a:t>TypeError</a:t>
                      </a:r>
                      <a:r>
                        <a:rPr lang="en-US" sz="2000" b="1" kern="1200" dirty="0">
                          <a:solidFill>
                            <a:schemeClr val="tx1"/>
                          </a:solidFill>
                          <a:effectLst/>
                          <a:latin typeface="+mn-lt"/>
                          <a:ea typeface="+mn-ea"/>
                          <a:cs typeface="+mn-cs"/>
                        </a:rPr>
                        <a:t>: can only concatenate str to str (not "int") </a:t>
                      </a:r>
                      <a:endParaRPr lang="en-IN" sz="2000" b="1" kern="1200" dirty="0">
                        <a:solidFill>
                          <a:schemeClr val="tx1"/>
                        </a:solidFill>
                        <a:effectLst/>
                        <a:latin typeface="+mn-lt"/>
                        <a:ea typeface="+mn-ea"/>
                        <a:cs typeface="+mn-cs"/>
                      </a:endParaRP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403871096"/>
                  </a:ext>
                </a:extLst>
              </a:tr>
              <a:tr h="10170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b="1" kern="1200" dirty="0">
                          <a:solidFill>
                            <a:schemeClr val="tx1"/>
                          </a:solidFill>
                          <a:effectLst/>
                          <a:latin typeface="+mn-lt"/>
                          <a:ea typeface="+mn-ea"/>
                          <a:cs typeface="+mn-cs"/>
                        </a:rPr>
                        <a:t>Number + Number</a:t>
                      </a:r>
                      <a:endParaRPr lang="en-IN" sz="2000" b="1" kern="1200" dirty="0">
                        <a:solidFill>
                          <a:schemeClr val="tx1"/>
                        </a:solidFill>
                        <a:effectLst/>
                        <a:latin typeface="+mn-lt"/>
                        <a:ea typeface="+mn-ea"/>
                        <a:cs typeface="+mn-cs"/>
                      </a:endParaRPr>
                    </a:p>
                    <a:p>
                      <a:pPr algn="l" fontAlgn="t"/>
                      <a:endParaRPr lang="en-IN" sz="2000" b="1" kern="1200" dirty="0">
                        <a:solidFill>
                          <a:schemeClr val="tx1"/>
                        </a:solidFill>
                        <a:effectLst/>
                        <a:latin typeface="+mn-lt"/>
                        <a:ea typeface="+mn-ea"/>
                        <a:cs typeface="+mn-cs"/>
                      </a:endParaRPr>
                    </a:p>
                  </a:txBody>
                  <a:tcPr marL="127221"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Number</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kern="1200" dirty="0">
                          <a:solidFill>
                            <a:schemeClr val="tx1"/>
                          </a:solidFill>
                          <a:effectLst/>
                          <a:latin typeface="+mn-lt"/>
                          <a:ea typeface="+mn-ea"/>
                          <a:cs typeface="+mn-cs"/>
                        </a:rPr>
                        <a:t>50 + 20</a:t>
                      </a:r>
                    </a:p>
                    <a:p>
                      <a:pPr algn="l" fontAlgn="t"/>
                      <a:r>
                        <a:rPr lang="en-IN" sz="2000" b="1" kern="1200" dirty="0">
                          <a:solidFill>
                            <a:schemeClr val="tx1"/>
                          </a:solidFill>
                          <a:effectLst/>
                          <a:latin typeface="+mn-lt"/>
                          <a:ea typeface="+mn-ea"/>
                          <a:cs typeface="+mn-cs"/>
                        </a:rPr>
                        <a:t>70</a:t>
                      </a:r>
                    </a:p>
                  </a:txBody>
                  <a:tcPr marL="63610" marR="63610" marT="63610" marB="6361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2363378"/>
                  </a:ext>
                </a:extLst>
              </a:tr>
            </a:tbl>
          </a:graphicData>
        </a:graphic>
      </p:graphicFrame>
      <p:sp>
        <p:nvSpPr>
          <p:cNvPr id="5" name="Title 1">
            <a:extLst>
              <a:ext uri="{FF2B5EF4-FFF2-40B4-BE49-F238E27FC236}">
                <a16:creationId xmlns:a16="http://schemas.microsoft.com/office/drawing/2014/main" id="{F1BCC88D-D38F-B126-6ED9-68FEEC56F9A7}"/>
              </a:ext>
            </a:extLst>
          </p:cNvPr>
          <p:cNvSpPr>
            <a:spLocks noGrp="1"/>
          </p:cNvSpPr>
          <p:nvPr>
            <p:ph type="title"/>
          </p:nvPr>
        </p:nvSpPr>
        <p:spPr>
          <a:xfrm>
            <a:off x="838200" y="365125"/>
            <a:ext cx="10515600" cy="1043051"/>
          </a:xfrm>
        </p:spPr>
        <p:txBody>
          <a:bodyPr/>
          <a:lstStyle/>
          <a:p>
            <a:pPr algn="ctr"/>
            <a:r>
              <a:rPr lang="en-US" b="1" dirty="0">
                <a:solidFill>
                  <a:schemeClr val="accent1">
                    <a:lumMod val="75000"/>
                  </a:schemeClr>
                </a:solidFill>
                <a:latin typeface="+mn-lt"/>
              </a:rPr>
              <a:t>+ (Plus) OPERATORS</a:t>
            </a:r>
            <a:endParaRPr lang="en-IN" b="1" dirty="0">
              <a:solidFill>
                <a:schemeClr val="accent1">
                  <a:lumMod val="75000"/>
                </a:schemeClr>
              </a:solidFill>
              <a:latin typeface="+mn-lt"/>
            </a:endParaRPr>
          </a:p>
        </p:txBody>
      </p:sp>
    </p:spTree>
    <p:extLst>
      <p:ext uri="{BB962C8B-B14F-4D97-AF65-F5344CB8AC3E}">
        <p14:creationId xmlns:p14="http://schemas.microsoft.com/office/powerpoint/2010/main" val="224269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D3EA303-4C0B-26D8-80D6-5516B8DE6E0B}"/>
              </a:ext>
            </a:extLst>
          </p:cNvPr>
          <p:cNvGraphicFramePr>
            <a:graphicFrameLocks noGrp="1"/>
          </p:cNvGraphicFramePr>
          <p:nvPr>
            <p:extLst>
              <p:ext uri="{D42A27DB-BD31-4B8C-83A1-F6EECF244321}">
                <p14:modId xmlns:p14="http://schemas.microsoft.com/office/powerpoint/2010/main" val="596184651"/>
              </p:ext>
            </p:extLst>
          </p:nvPr>
        </p:nvGraphicFramePr>
        <p:xfrm>
          <a:off x="1143000" y="411480"/>
          <a:ext cx="9966960" cy="5980457"/>
        </p:xfrm>
        <a:graphic>
          <a:graphicData uri="http://schemas.openxmlformats.org/drawingml/2006/table">
            <a:tbl>
              <a:tblPr/>
              <a:tblGrid>
                <a:gridCol w="2491737">
                  <a:extLst>
                    <a:ext uri="{9D8B030D-6E8A-4147-A177-3AD203B41FA5}">
                      <a16:colId xmlns:a16="http://schemas.microsoft.com/office/drawing/2014/main" val="3522704452"/>
                    </a:ext>
                  </a:extLst>
                </a:gridCol>
                <a:gridCol w="3488392">
                  <a:extLst>
                    <a:ext uri="{9D8B030D-6E8A-4147-A177-3AD203B41FA5}">
                      <a16:colId xmlns:a16="http://schemas.microsoft.com/office/drawing/2014/main" val="3398260165"/>
                    </a:ext>
                  </a:extLst>
                </a:gridCol>
                <a:gridCol w="1216199">
                  <a:extLst>
                    <a:ext uri="{9D8B030D-6E8A-4147-A177-3AD203B41FA5}">
                      <a16:colId xmlns:a16="http://schemas.microsoft.com/office/drawing/2014/main" val="2368436072"/>
                    </a:ext>
                  </a:extLst>
                </a:gridCol>
                <a:gridCol w="2770632">
                  <a:extLst>
                    <a:ext uri="{9D8B030D-6E8A-4147-A177-3AD203B41FA5}">
                      <a16:colId xmlns:a16="http://schemas.microsoft.com/office/drawing/2014/main" val="3616712157"/>
                    </a:ext>
                  </a:extLst>
                </a:gridCol>
              </a:tblGrid>
              <a:tr h="476525">
                <a:tc>
                  <a:txBody>
                    <a:bodyPr/>
                    <a:lstStyle/>
                    <a:p>
                      <a:pPr algn="l" fontAlgn="t"/>
                      <a:r>
                        <a:rPr lang="en-IN" sz="2000" b="1">
                          <a:effectLst/>
                        </a:rPr>
                        <a:t>Operator</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a:effectLst/>
                        </a:rPr>
                        <a:t>Name</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a:effectLst/>
                        </a:rPr>
                        <a:t>Example</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23694780"/>
                  </a:ext>
                </a:extLst>
              </a:tr>
              <a:tr h="802072">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a:effectLst/>
                        </a:rPr>
                        <a:t>Addition</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dirty="0">
                          <a:effectLst/>
                        </a:rPr>
                        <a:t>3+5</a:t>
                      </a:r>
                    </a:p>
                    <a:p>
                      <a:pPr algn="l" fontAlgn="t"/>
                      <a:r>
                        <a:rPr lang="en-US" sz="2000" b="1" dirty="0">
                          <a:effectLst/>
                        </a:rPr>
                        <a:t>8</a:t>
                      </a:r>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627924805"/>
                  </a:ext>
                </a:extLst>
              </a:tr>
              <a:tr h="802072">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dirty="0">
                          <a:effectLst/>
                        </a:rPr>
                        <a:t>Subtraction</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dirty="0">
                          <a:effectLst/>
                        </a:rPr>
                        <a:t>5-3</a:t>
                      </a:r>
                    </a:p>
                    <a:p>
                      <a:pPr algn="l" fontAlgn="t"/>
                      <a:r>
                        <a:rPr lang="en-US" sz="2000" b="1" dirty="0">
                          <a:effectLst/>
                        </a:rPr>
                        <a:t>2</a:t>
                      </a:r>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34204567"/>
                  </a:ext>
                </a:extLst>
              </a:tr>
              <a:tr h="802072">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Multiplication</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dirty="0">
                          <a:effectLst/>
                        </a:rPr>
                        <a:t>5*3</a:t>
                      </a:r>
                    </a:p>
                    <a:p>
                      <a:pPr algn="l" fontAlgn="t"/>
                      <a:r>
                        <a:rPr lang="en-US" sz="2000" b="1" dirty="0">
                          <a:effectLst/>
                        </a:rPr>
                        <a:t>15</a:t>
                      </a:r>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1768705194"/>
                  </a:ext>
                </a:extLst>
              </a:tr>
              <a:tr h="802072">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dirty="0">
                          <a:effectLst/>
                        </a:rPr>
                        <a:t>Division</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dirty="0">
                          <a:effectLst/>
                        </a:rPr>
                        <a:t>20/4</a:t>
                      </a:r>
                    </a:p>
                    <a:p>
                      <a:pPr algn="l" fontAlgn="t"/>
                      <a:r>
                        <a:rPr lang="en-US" sz="2000" b="1" dirty="0">
                          <a:effectLst/>
                        </a:rPr>
                        <a:t>5</a:t>
                      </a:r>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0359478"/>
                  </a:ext>
                </a:extLst>
              </a:tr>
              <a:tr h="802072">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Modulus</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US" sz="2000" b="1" dirty="0">
                          <a:effectLst/>
                        </a:rPr>
                        <a:t>8%2</a:t>
                      </a:r>
                    </a:p>
                    <a:p>
                      <a:pPr algn="l" fontAlgn="t"/>
                      <a:r>
                        <a:rPr lang="en-US" sz="2000" b="1" dirty="0">
                          <a:effectLst/>
                        </a:rPr>
                        <a:t>0</a:t>
                      </a:r>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4130729598"/>
                  </a:ext>
                </a:extLst>
              </a:tr>
              <a:tr h="802072">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dirty="0">
                          <a:effectLst/>
                        </a:rPr>
                        <a:t>Exponentiation</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b="1" dirty="0">
                          <a:effectLst/>
                        </a:rPr>
                        <a:t>5**3</a:t>
                      </a:r>
                    </a:p>
                    <a:p>
                      <a:pPr algn="l" fontAlgn="t"/>
                      <a:r>
                        <a:rPr lang="en-US" sz="2000" b="1" dirty="0">
                          <a:effectLst/>
                        </a:rPr>
                        <a:t>15</a:t>
                      </a:r>
                      <a:endParaRPr lang="en-IN" sz="2000" b="1" dirty="0">
                        <a:effectLst/>
                      </a:endParaRP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68573155"/>
                  </a:ext>
                </a:extLst>
              </a:tr>
              <a:tr h="476525">
                <a:tc>
                  <a:txBody>
                    <a:bodyPr/>
                    <a:lstStyle/>
                    <a:p>
                      <a:pPr algn="l" fontAlgn="t"/>
                      <a:r>
                        <a:rPr lang="en-IN" sz="2000" b="1" dirty="0">
                          <a:effectLst/>
                        </a:rPr>
                        <a:t>//</a:t>
                      </a:r>
                    </a:p>
                  </a:txBody>
                  <a:tcPr marL="113947"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Floor division</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algn="l" fontAlgn="t"/>
                      <a:r>
                        <a:rPr lang="en-IN" sz="2000" b="1" dirty="0">
                          <a:effectLst/>
                        </a:rPr>
                        <a:t>x // y</a:t>
                      </a:r>
                    </a:p>
                  </a:txBody>
                  <a:tcPr marL="56973" marR="56973" marT="56973" marB="56973">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r>
                        <a:rPr lang="en-US" sz="2000" b="1" dirty="0"/>
                        <a:t>5//3</a:t>
                      </a:r>
                    </a:p>
                    <a:p>
                      <a:r>
                        <a:rPr lang="en-US" sz="2000" b="1" dirty="0"/>
                        <a:t>1</a:t>
                      </a:r>
                      <a:endParaRPr lang="en-IN" sz="2000" b="1" dirty="0"/>
                    </a:p>
                  </a:txBody>
                  <a:tcPr marL="81899" marR="81899" marT="40950" marB="4095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80688"/>
                  </a:ext>
                </a:extLst>
              </a:tr>
            </a:tbl>
          </a:graphicData>
        </a:graphic>
      </p:graphicFrame>
    </p:spTree>
    <p:extLst>
      <p:ext uri="{BB962C8B-B14F-4D97-AF65-F5344CB8AC3E}">
        <p14:creationId xmlns:p14="http://schemas.microsoft.com/office/powerpoint/2010/main" val="93200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813816"/>
            <a:ext cx="10866120" cy="5363147"/>
          </a:xfrm>
        </p:spPr>
        <p:txBody>
          <a:bodyPr>
            <a:normAutofit/>
          </a:bodyPr>
          <a:lstStyle/>
          <a:p>
            <a:r>
              <a:rPr lang="en-IN" b="1" dirty="0">
                <a:solidFill>
                  <a:srgbClr val="8E3253"/>
                </a:solidFill>
                <a:latin typeface="Bookman Old Style" panose="02050604050505020204" pitchFamily="18" charset="0"/>
              </a:rPr>
              <a:t>Python Assignment Operators</a:t>
            </a:r>
          </a:p>
          <a:p>
            <a:pPr marL="287655" marR="2207895" indent="0" algn="l">
              <a:lnSpc>
                <a:spcPct val="100000"/>
              </a:lnSpc>
              <a:spcAft>
                <a:spcPts val="60"/>
              </a:spcAft>
              <a:buNone/>
            </a:pPr>
            <a:endParaRPr lang="en-IN" sz="2400" dirty="0">
              <a:solidFill>
                <a:srgbClr val="181717"/>
              </a:solidFill>
              <a:latin typeface="Bookman Old Style" panose="02050604050505020204" pitchFamily="18" charset="0"/>
            </a:endParaRPr>
          </a:p>
          <a:p>
            <a:pPr marL="287655" marR="2207895" indent="0">
              <a:lnSpc>
                <a:spcPct val="100000"/>
              </a:lnSpc>
              <a:spcAft>
                <a:spcPts val="60"/>
              </a:spcAft>
              <a:buNone/>
            </a:pPr>
            <a:r>
              <a:rPr lang="en-US" sz="2200" dirty="0">
                <a:solidFill>
                  <a:srgbClr val="181717"/>
                </a:solidFill>
                <a:latin typeface="Bookman Old Style" panose="02050604050505020204" pitchFamily="18" charset="0"/>
              </a:rPr>
              <a:t>Assignment operators are used in Python to assign values to variables. a = 5 is a simple assignment operator that assigns the value 5 on the right to the variable a on the left. There </a:t>
            </a:r>
            <a:r>
              <a:rPr lang="en-US" sz="2200" dirty="0" err="1">
                <a:solidFill>
                  <a:srgbClr val="181717"/>
                </a:solidFill>
                <a:latin typeface="Bookman Old Style" panose="02050604050505020204" pitchFamily="18" charset="0"/>
              </a:rPr>
              <a:t>ar</a:t>
            </a:r>
            <a:r>
              <a:rPr lang="en-US" sz="2200" dirty="0">
                <a:solidFill>
                  <a:srgbClr val="181717"/>
                </a:solidFill>
                <a:latin typeface="Bookman Old Style" panose="02050604050505020204" pitchFamily="18" charset="0"/>
              </a:rPr>
              <a:t> various compound operators in Python like a += 5 that adds to the variable and later assigns the same.</a:t>
            </a:r>
            <a:endParaRPr lang="en-IN" sz="2200" dirty="0">
              <a:solidFill>
                <a:srgbClr val="181717"/>
              </a:solidFill>
              <a:latin typeface="Bookman Old Style" panose="02050604050505020204" pitchFamily="18" charset="0"/>
            </a:endParaRPr>
          </a:p>
        </p:txBody>
      </p:sp>
    </p:spTree>
    <p:extLst>
      <p:ext uri="{BB962C8B-B14F-4D97-AF65-F5344CB8AC3E}">
        <p14:creationId xmlns:p14="http://schemas.microsoft.com/office/powerpoint/2010/main" val="362445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5E88E27-DC51-5F54-BB89-DD1879C74D4C}"/>
              </a:ext>
            </a:extLst>
          </p:cNvPr>
          <p:cNvGraphicFramePr>
            <a:graphicFrameLocks noGrp="1"/>
          </p:cNvGraphicFramePr>
          <p:nvPr>
            <p:extLst>
              <p:ext uri="{D42A27DB-BD31-4B8C-83A1-F6EECF244321}">
                <p14:modId xmlns:p14="http://schemas.microsoft.com/office/powerpoint/2010/main" val="1284732445"/>
              </p:ext>
            </p:extLst>
          </p:nvPr>
        </p:nvGraphicFramePr>
        <p:xfrm>
          <a:off x="1612950" y="420624"/>
          <a:ext cx="8799142" cy="3867912"/>
        </p:xfrm>
        <a:graphic>
          <a:graphicData uri="http://schemas.openxmlformats.org/drawingml/2006/table">
            <a:tbl>
              <a:tblPr/>
              <a:tblGrid>
                <a:gridCol w="2049569">
                  <a:extLst>
                    <a:ext uri="{9D8B030D-6E8A-4147-A177-3AD203B41FA5}">
                      <a16:colId xmlns:a16="http://schemas.microsoft.com/office/drawing/2014/main" val="3447264182"/>
                    </a:ext>
                  </a:extLst>
                </a:gridCol>
                <a:gridCol w="3312423">
                  <a:extLst>
                    <a:ext uri="{9D8B030D-6E8A-4147-A177-3AD203B41FA5}">
                      <a16:colId xmlns:a16="http://schemas.microsoft.com/office/drawing/2014/main" val="2143894257"/>
                    </a:ext>
                  </a:extLst>
                </a:gridCol>
                <a:gridCol w="3437150">
                  <a:extLst>
                    <a:ext uri="{9D8B030D-6E8A-4147-A177-3AD203B41FA5}">
                      <a16:colId xmlns:a16="http://schemas.microsoft.com/office/drawing/2014/main" val="199480869"/>
                    </a:ext>
                  </a:extLst>
                </a:gridCol>
              </a:tblGrid>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Operator</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Example</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Same As</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244188"/>
                  </a:ext>
                </a:extLst>
              </a:tr>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5</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5</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708406172"/>
                  </a:ext>
                </a:extLst>
              </a:tr>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63505298"/>
                  </a:ext>
                </a:extLst>
              </a:tr>
              <a:tr h="429768">
                <a:tc>
                  <a:txBody>
                    <a:bodyPr/>
                    <a:lstStyle/>
                    <a:p>
                      <a:pPr marL="0" algn="l" defTabSz="914400" rtl="0" eaLnBrk="1" fontAlgn="t" latinLnBrk="0" hangingPunct="1"/>
                      <a:r>
                        <a:rPr lang="en-IN" sz="2000" b="1" kern="120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dirty="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4162502632"/>
                  </a:ext>
                </a:extLst>
              </a:tr>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8075853"/>
                  </a:ext>
                </a:extLst>
              </a:tr>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dirty="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2185270643"/>
                  </a:ext>
                </a:extLst>
              </a:tr>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dirty="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4235977"/>
                  </a:ext>
                </a:extLst>
              </a:tr>
              <a:tr h="429768">
                <a:tc>
                  <a:txBody>
                    <a:bodyPr/>
                    <a:lstStyle/>
                    <a:p>
                      <a:pPr marL="0" algn="l" defTabSz="914400" rtl="0" eaLnBrk="1" fontAlgn="t" latinLnBrk="0" hangingPunct="1"/>
                      <a:r>
                        <a:rPr lang="en-IN" sz="2000" b="1" kern="1200" dirty="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E7E9EB"/>
                    </a:solidFill>
                  </a:tcPr>
                </a:tc>
                <a:extLst>
                  <a:ext uri="{0D108BD9-81ED-4DB2-BD59-A6C34878D82A}">
                    <a16:rowId xmlns:a16="http://schemas.microsoft.com/office/drawing/2014/main" val="3928377878"/>
                  </a:ext>
                </a:extLst>
              </a:tr>
              <a:tr h="429768">
                <a:tc>
                  <a:txBody>
                    <a:bodyPr/>
                    <a:lstStyle/>
                    <a:p>
                      <a:pPr marL="0" algn="l" defTabSz="914400" rtl="0" eaLnBrk="1" fontAlgn="t" latinLnBrk="0" hangingPunct="1"/>
                      <a:r>
                        <a:rPr lang="en-IN" sz="2000" b="1" kern="1200">
                          <a:solidFill>
                            <a:schemeClr val="tx1"/>
                          </a:solidFill>
                          <a:effectLst/>
                          <a:latin typeface="+mn-lt"/>
                          <a:ea typeface="+mn-ea"/>
                          <a:cs typeface="+mn-cs"/>
                        </a:rPr>
                        <a:t>**=</a:t>
                      </a:r>
                    </a:p>
                  </a:txBody>
                  <a:tcPr marL="98475"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a:solidFill>
                            <a:schemeClr val="tx1"/>
                          </a:solidFill>
                          <a:effectLst/>
                          <a:latin typeface="+mn-lt"/>
                          <a:ea typeface="+mn-ea"/>
                          <a:cs typeface="+mn-cs"/>
                        </a:rPr>
                        <a:t>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2000" b="1" kern="1200" dirty="0">
                          <a:solidFill>
                            <a:schemeClr val="tx1"/>
                          </a:solidFill>
                          <a:effectLst/>
                          <a:latin typeface="+mn-lt"/>
                          <a:ea typeface="+mn-ea"/>
                          <a:cs typeface="+mn-cs"/>
                        </a:rPr>
                        <a:t>x = x ** 3</a:t>
                      </a:r>
                    </a:p>
                  </a:txBody>
                  <a:tcPr marL="49237" marR="49237" marT="49237" marB="49237">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55986555"/>
                  </a:ext>
                </a:extLst>
              </a:tr>
            </a:tbl>
          </a:graphicData>
        </a:graphic>
      </p:graphicFrame>
    </p:spTree>
    <p:extLst>
      <p:ext uri="{BB962C8B-B14F-4D97-AF65-F5344CB8AC3E}">
        <p14:creationId xmlns:p14="http://schemas.microsoft.com/office/powerpoint/2010/main" val="219387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04F7C-9A4D-49D0-01DB-0AE413B23655}"/>
              </a:ext>
            </a:extLst>
          </p:cNvPr>
          <p:cNvSpPr>
            <a:spLocks noGrp="1"/>
          </p:cNvSpPr>
          <p:nvPr>
            <p:ph idx="1"/>
          </p:nvPr>
        </p:nvSpPr>
        <p:spPr>
          <a:xfrm>
            <a:off x="838200" y="813816"/>
            <a:ext cx="10866120" cy="5363147"/>
          </a:xfrm>
        </p:spPr>
        <p:txBody>
          <a:bodyPr>
            <a:normAutofit/>
          </a:bodyPr>
          <a:lstStyle/>
          <a:p>
            <a:pPr algn="l"/>
            <a:r>
              <a:rPr lang="en-IN" b="1" dirty="0">
                <a:solidFill>
                  <a:srgbClr val="8E3253"/>
                </a:solidFill>
                <a:latin typeface="Bookman Old Style" panose="02050604050505020204" pitchFamily="18" charset="0"/>
              </a:rPr>
              <a:t>Python Comparison Operators</a:t>
            </a:r>
          </a:p>
          <a:p>
            <a:pPr marL="287655" marR="2207895" indent="0" algn="l">
              <a:lnSpc>
                <a:spcPct val="100000"/>
              </a:lnSpc>
              <a:spcAft>
                <a:spcPts val="60"/>
              </a:spcAft>
              <a:buNone/>
            </a:pPr>
            <a:endParaRPr lang="en-IN" sz="2400" dirty="0">
              <a:solidFill>
                <a:srgbClr val="181717"/>
              </a:solidFill>
              <a:latin typeface="Bookman Old Style" panose="02050604050505020204" pitchFamily="18" charset="0"/>
            </a:endParaRPr>
          </a:p>
          <a:p>
            <a:pPr marL="287655" marR="2207895" indent="0">
              <a:lnSpc>
                <a:spcPct val="100000"/>
              </a:lnSpc>
              <a:spcAft>
                <a:spcPts val="60"/>
              </a:spcAft>
              <a:buNone/>
            </a:pPr>
            <a:r>
              <a:rPr lang="en-US" sz="2200" dirty="0">
                <a:solidFill>
                  <a:srgbClr val="181717"/>
                </a:solidFill>
                <a:latin typeface="Bookman Old Style" panose="02050604050505020204" pitchFamily="18" charset="0"/>
              </a:rPr>
              <a:t>Comparison operator in python, also called python relational operator, compares the values of two operands and returns True or False based on whether the condition is met.</a:t>
            </a:r>
            <a:endParaRPr lang="en-IN" sz="2200" dirty="0">
              <a:solidFill>
                <a:srgbClr val="181717"/>
              </a:solidFill>
              <a:latin typeface="Bookman Old Style" panose="02050604050505020204" pitchFamily="18" charset="0"/>
            </a:endParaRPr>
          </a:p>
        </p:txBody>
      </p:sp>
    </p:spTree>
    <p:extLst>
      <p:ext uri="{BB962C8B-B14F-4D97-AF65-F5344CB8AC3E}">
        <p14:creationId xmlns:p14="http://schemas.microsoft.com/office/powerpoint/2010/main" val="375930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959</Words>
  <Application>Microsoft Office PowerPoint</Application>
  <PresentationFormat>Widescreen</PresentationFormat>
  <Paragraphs>199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urw-din</vt:lpstr>
      <vt:lpstr>Verdana</vt:lpstr>
      <vt:lpstr>Wingdings</vt:lpstr>
      <vt:lpstr>Office Theme</vt:lpstr>
      <vt:lpstr>OPERATORS</vt:lpstr>
      <vt:lpstr>OPERATORS/OPERAND</vt:lpstr>
      <vt:lpstr>PowerPoint Presentation</vt:lpstr>
      <vt:lpstr>PowerPoint Presentation</vt:lpstr>
      <vt:lpstr>+ (Plus)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PARTEEK</dc:creator>
  <cp:lastModifiedBy>PARTEEK</cp:lastModifiedBy>
  <cp:revision>13</cp:revision>
  <dcterms:created xsi:type="dcterms:W3CDTF">2022-06-29T16:38:25Z</dcterms:created>
  <dcterms:modified xsi:type="dcterms:W3CDTF">2022-06-30T09:29:31Z</dcterms:modified>
</cp:coreProperties>
</file>