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0" r:id="rId3"/>
    <p:sldId id="261" r:id="rId4"/>
    <p:sldId id="262" r:id="rId5"/>
    <p:sldId id="263" r:id="rId6"/>
    <p:sldId id="264" r:id="rId7"/>
    <p:sldId id="258" r:id="rId8"/>
    <p:sldId id="274" r:id="rId9"/>
    <p:sldId id="259" r:id="rId10"/>
    <p:sldId id="265" r:id="rId11"/>
    <p:sldId id="267" r:id="rId12"/>
    <p:sldId id="268" r:id="rId13"/>
    <p:sldId id="266"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166" autoAdjust="0"/>
  </p:normalViewPr>
  <p:slideViewPr>
    <p:cSldViewPr snapToGrid="0">
      <p:cViewPr varScale="1">
        <p:scale>
          <a:sx n="78" d="100"/>
          <a:sy n="78" d="100"/>
        </p:scale>
        <p:origin x="927"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E14E-BFAE-418B-A2B7-BA6AEDDB76D1}" type="datetimeFigureOut">
              <a:rPr lang="en-IN" smtClean="0"/>
              <a:t>10-07-2022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058D-F0B9-4978-995E-AA7369139D87}" type="slidenum">
              <a:rPr lang="en-IN" smtClean="0"/>
              <a:t>‹#›</a:t>
            </a:fld>
            <a:endParaRPr lang="en-IN"/>
          </a:p>
        </p:txBody>
      </p:sp>
    </p:spTree>
    <p:extLst>
      <p:ext uri="{BB962C8B-B14F-4D97-AF65-F5344CB8AC3E}">
        <p14:creationId xmlns:p14="http://schemas.microsoft.com/office/powerpoint/2010/main" val="241421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EF058D-F0B9-4978-995E-AA7369139D87}" type="slidenum">
              <a:rPr lang="en-IN" smtClean="0"/>
              <a:t>15</a:t>
            </a:fld>
            <a:endParaRPr lang="en-IN"/>
          </a:p>
        </p:txBody>
      </p:sp>
    </p:spTree>
    <p:extLst>
      <p:ext uri="{BB962C8B-B14F-4D97-AF65-F5344CB8AC3E}">
        <p14:creationId xmlns:p14="http://schemas.microsoft.com/office/powerpoint/2010/main" val="3917211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EF058D-F0B9-4978-995E-AA7369139D87}" type="slidenum">
              <a:rPr lang="en-IN" smtClean="0"/>
              <a:t>16</a:t>
            </a:fld>
            <a:endParaRPr lang="en-IN"/>
          </a:p>
        </p:txBody>
      </p:sp>
    </p:spTree>
    <p:extLst>
      <p:ext uri="{BB962C8B-B14F-4D97-AF65-F5344CB8AC3E}">
        <p14:creationId xmlns:p14="http://schemas.microsoft.com/office/powerpoint/2010/main" val="260462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EF058D-F0B9-4978-995E-AA7369139D87}" type="slidenum">
              <a:rPr lang="en-IN" smtClean="0"/>
              <a:t>17</a:t>
            </a:fld>
            <a:endParaRPr lang="en-IN"/>
          </a:p>
        </p:txBody>
      </p:sp>
    </p:spTree>
    <p:extLst>
      <p:ext uri="{BB962C8B-B14F-4D97-AF65-F5344CB8AC3E}">
        <p14:creationId xmlns:p14="http://schemas.microsoft.com/office/powerpoint/2010/main" val="200487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EF058D-F0B9-4978-995E-AA7369139D87}" type="slidenum">
              <a:rPr lang="en-IN" smtClean="0"/>
              <a:t>18</a:t>
            </a:fld>
            <a:endParaRPr lang="en-IN"/>
          </a:p>
        </p:txBody>
      </p:sp>
    </p:spTree>
    <p:extLst>
      <p:ext uri="{BB962C8B-B14F-4D97-AF65-F5344CB8AC3E}">
        <p14:creationId xmlns:p14="http://schemas.microsoft.com/office/powerpoint/2010/main" val="3798862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01FA-ADF7-B721-C9E0-91B197868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621762-DB82-7104-99FD-71E3807E9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AC68EF-EA7B-BE1C-A588-E02ACB083D1A}"/>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5" name="Footer Placeholder 4">
            <a:extLst>
              <a:ext uri="{FF2B5EF4-FFF2-40B4-BE49-F238E27FC236}">
                <a16:creationId xmlns:a16="http://schemas.microsoft.com/office/drawing/2014/main" id="{46693665-B452-4AA0-A66F-0DD18397A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5C896-126A-E6F2-F37D-10FB983FBBD1}"/>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156127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0583-CDC2-B0FB-4761-F2F0E7CC9B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28B71A-CEEE-AAA3-3326-CFF566C064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5E35A-4AFD-75D9-723E-48D57C011ABC}"/>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5" name="Footer Placeholder 4">
            <a:extLst>
              <a:ext uri="{FF2B5EF4-FFF2-40B4-BE49-F238E27FC236}">
                <a16:creationId xmlns:a16="http://schemas.microsoft.com/office/drawing/2014/main" id="{09F42CA5-2BEF-0F40-92E7-81EB42E35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51B53A-A472-AFA3-6EED-EAE512C6E925}"/>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93576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7950E4-4230-03EF-139F-8B1AEE93BA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E68633-606D-D18B-D850-33DDEEC710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C877A-8EEF-9BE3-515D-3065A5413583}"/>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5" name="Footer Placeholder 4">
            <a:extLst>
              <a:ext uri="{FF2B5EF4-FFF2-40B4-BE49-F238E27FC236}">
                <a16:creationId xmlns:a16="http://schemas.microsoft.com/office/drawing/2014/main" id="{C7B4C987-B45B-0927-F036-CF4712698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ED91B-FC50-FFFE-6292-3B5F09F6FBFC}"/>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151206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DAE5-3A50-F43F-3BBF-7BBBFB75CC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2EAB1-8C9A-EE1A-F455-80EA5E2B3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028D0-257E-380B-8CEC-6E3B3645003F}"/>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5" name="Footer Placeholder 4">
            <a:extLst>
              <a:ext uri="{FF2B5EF4-FFF2-40B4-BE49-F238E27FC236}">
                <a16:creationId xmlns:a16="http://schemas.microsoft.com/office/drawing/2014/main" id="{C2F47F08-7D32-64F2-53A2-AD12D3471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40133-8ECA-1164-9567-A9DBA8ECB5D0}"/>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310678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08D4-AF37-4008-4AA1-C78271DE31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23F2D5-C8B1-AD64-11DC-D57616D6F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EEC9F-E339-B834-AD80-BE75FC25226A}"/>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5" name="Footer Placeholder 4">
            <a:extLst>
              <a:ext uri="{FF2B5EF4-FFF2-40B4-BE49-F238E27FC236}">
                <a16:creationId xmlns:a16="http://schemas.microsoft.com/office/drawing/2014/main" id="{AEF09987-3AA5-A4EE-3D62-9C84872D9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08E47-CED9-91F4-AF25-C78F65D815F5}"/>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195307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01D4-9C94-A9E6-6544-04D7D7E997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A7E202-2F1E-4DD3-688D-461990E217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40A693-0B9C-DC0B-1180-051B348CC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484576-18A0-0F0E-A2A9-12772E8AE5BE}"/>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6" name="Footer Placeholder 5">
            <a:extLst>
              <a:ext uri="{FF2B5EF4-FFF2-40B4-BE49-F238E27FC236}">
                <a16:creationId xmlns:a16="http://schemas.microsoft.com/office/drawing/2014/main" id="{F0320BD7-9632-EA00-96A2-1C313407F3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BAA876-1C15-6C03-6533-C64AEBF6F6ED}"/>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1704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E13E-BC11-BD4D-3A53-B81DCDB6F5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88928D-F526-C277-182D-794ACE200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361763-1655-C7AD-6DFB-BD05B8B8DB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CF6870-3407-9C6A-F79B-3F21FFF46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9D1BC-E6FA-37FE-2C06-A22F7A0ED2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59FAE2-23D1-2CCC-0F63-3846E952C097}"/>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8" name="Footer Placeholder 7">
            <a:extLst>
              <a:ext uri="{FF2B5EF4-FFF2-40B4-BE49-F238E27FC236}">
                <a16:creationId xmlns:a16="http://schemas.microsoft.com/office/drawing/2014/main" id="{B97BCE6B-DC13-2EB1-7798-2B0FAC3BF2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1CF6FB-5D9C-C895-A3A4-4262F116A2C2}"/>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3821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5DFE-A760-010A-9724-79CB8E4D05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92BE16-00DB-3416-111E-164908CB1A52}"/>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4" name="Footer Placeholder 3">
            <a:extLst>
              <a:ext uri="{FF2B5EF4-FFF2-40B4-BE49-F238E27FC236}">
                <a16:creationId xmlns:a16="http://schemas.microsoft.com/office/drawing/2014/main" id="{8183FBD4-DA6C-CE26-4C98-1CD4F74302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D8A2E3-4104-CC2E-D48B-97C0C751FA0C}"/>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314102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463B05-F798-1B62-BB74-1D50BDD10529}"/>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3" name="Footer Placeholder 2">
            <a:extLst>
              <a:ext uri="{FF2B5EF4-FFF2-40B4-BE49-F238E27FC236}">
                <a16:creationId xmlns:a16="http://schemas.microsoft.com/office/drawing/2014/main" id="{3916A490-116D-B03A-EA46-A7BD6C743F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C2E2AB-2605-C9C6-EEAE-7C9FAC18261B}"/>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316329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766D-ADED-514A-69D1-562A48CC9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8537D7-38CA-E2A3-950F-B3C387052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C9266E-1B3B-0DB2-019E-675ABE4AD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A6F1E-CEEC-8740-BA39-1879616CA77B}"/>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6" name="Footer Placeholder 5">
            <a:extLst>
              <a:ext uri="{FF2B5EF4-FFF2-40B4-BE49-F238E27FC236}">
                <a16:creationId xmlns:a16="http://schemas.microsoft.com/office/drawing/2014/main" id="{C0573026-8350-49C6-3B5F-24A64C2A98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10801C-6041-93A2-D6FC-1199E9EDD785}"/>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242751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4464-1BD8-D522-5398-8606D6A22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95BA35-01E5-FCDB-D195-A3A220D57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C8AC3A-B481-9E46-4B73-AAADFA931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130C1-329F-3B90-6910-7222A34AA95F}"/>
              </a:ext>
            </a:extLst>
          </p:cNvPr>
          <p:cNvSpPr>
            <a:spLocks noGrp="1"/>
          </p:cNvSpPr>
          <p:nvPr>
            <p:ph type="dt" sz="half" idx="10"/>
          </p:nvPr>
        </p:nvSpPr>
        <p:spPr/>
        <p:txBody>
          <a:bodyPr/>
          <a:lstStyle/>
          <a:p>
            <a:fld id="{3D94AFA0-1F9F-402F-9BCA-5E5784BADC80}" type="datetimeFigureOut">
              <a:rPr lang="en-IN" smtClean="0"/>
              <a:t>10-07-2022</a:t>
            </a:fld>
            <a:endParaRPr lang="en-IN"/>
          </a:p>
        </p:txBody>
      </p:sp>
      <p:sp>
        <p:nvSpPr>
          <p:cNvPr id="6" name="Footer Placeholder 5">
            <a:extLst>
              <a:ext uri="{FF2B5EF4-FFF2-40B4-BE49-F238E27FC236}">
                <a16:creationId xmlns:a16="http://schemas.microsoft.com/office/drawing/2014/main" id="{167D1916-5A52-9342-379F-7AC528F17F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3F5C51-C084-8144-E845-D3CA05B89BB9}"/>
              </a:ext>
            </a:extLst>
          </p:cNvPr>
          <p:cNvSpPr>
            <a:spLocks noGrp="1"/>
          </p:cNvSpPr>
          <p:nvPr>
            <p:ph type="sldNum" sz="quarter" idx="12"/>
          </p:nvPr>
        </p:nvSpPr>
        <p:spPr/>
        <p:txBody>
          <a:bodyPr/>
          <a:lstStyle/>
          <a:p>
            <a:fld id="{C42F88B1-5BC9-4A0D-B5AB-9A216BC13CBF}" type="slidenum">
              <a:rPr lang="en-IN" smtClean="0"/>
              <a:t>‹#›</a:t>
            </a:fld>
            <a:endParaRPr lang="en-IN"/>
          </a:p>
        </p:txBody>
      </p:sp>
    </p:spTree>
    <p:extLst>
      <p:ext uri="{BB962C8B-B14F-4D97-AF65-F5344CB8AC3E}">
        <p14:creationId xmlns:p14="http://schemas.microsoft.com/office/powerpoint/2010/main" val="315541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214557-4130-0E37-F306-C89C9111A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7AD14E-483B-2C76-C15D-C9F6137AB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5560B-3462-F36F-BA6A-EF8D1DA3B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4AFA0-1F9F-402F-9BCA-5E5784BADC80}" type="datetimeFigureOut">
              <a:rPr lang="en-IN" smtClean="0"/>
              <a:t>10-07-2022</a:t>
            </a:fld>
            <a:endParaRPr lang="en-IN"/>
          </a:p>
        </p:txBody>
      </p:sp>
      <p:sp>
        <p:nvSpPr>
          <p:cNvPr id="5" name="Footer Placeholder 4">
            <a:extLst>
              <a:ext uri="{FF2B5EF4-FFF2-40B4-BE49-F238E27FC236}">
                <a16:creationId xmlns:a16="http://schemas.microsoft.com/office/drawing/2014/main" id="{6DDBFC56-00A3-F3AE-0628-0AFBE8155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331280-EBB7-D130-68C2-55F077E82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F88B1-5BC9-4A0D-B5AB-9A216BC13CBF}" type="slidenum">
              <a:rPr lang="en-IN" smtClean="0"/>
              <a:t>‹#›</a:t>
            </a:fld>
            <a:endParaRPr lang="en-IN"/>
          </a:p>
        </p:txBody>
      </p:sp>
    </p:spTree>
    <p:extLst>
      <p:ext uri="{BB962C8B-B14F-4D97-AF65-F5344CB8AC3E}">
        <p14:creationId xmlns:p14="http://schemas.microsoft.com/office/powerpoint/2010/main" val="2160639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geeksforgeeks.org/python-math-gcd-function/" TargetMode="External"/><Relationship Id="rId13" Type="http://schemas.openxmlformats.org/officeDocument/2006/relationships/hyperlink" Target="https://www.geeksforgeeks.org/python-ldexp-function/" TargetMode="External"/><Relationship Id="rId18" Type="http://schemas.openxmlformats.org/officeDocument/2006/relationships/hyperlink" Target="https://www.geeksforgeeks.org/pow-in-python/" TargetMode="External"/><Relationship Id="rId3" Type="http://schemas.openxmlformats.org/officeDocument/2006/relationships/hyperlink" Target="https://www.geeksforgeeks.org/python-math-ceil-function/" TargetMode="External"/><Relationship Id="rId21" Type="http://schemas.openxmlformats.org/officeDocument/2006/relationships/hyperlink" Target="https://www.geeksforgeeks.org/python-math-asin-function/" TargetMode="External"/><Relationship Id="rId7" Type="http://schemas.openxmlformats.org/officeDocument/2006/relationships/hyperlink" Target="https://www.geeksforgeeks.org/python-math-floor-function/" TargetMode="External"/><Relationship Id="rId12" Type="http://schemas.openxmlformats.org/officeDocument/2006/relationships/hyperlink" Target="https://www.geeksforgeeks.org/python-math-library-isnan-method/" TargetMode="External"/><Relationship Id="rId17" Type="http://schemas.openxmlformats.org/officeDocument/2006/relationships/hyperlink" Target="https://www.geeksforgeeks.org/python-math-library-expm1-method/" TargetMode="External"/><Relationship Id="rId2" Type="http://schemas.openxmlformats.org/officeDocument/2006/relationships/notesSlide" Target="../notesSlides/notesSlide3.xml"/><Relationship Id="rId16" Type="http://schemas.openxmlformats.org/officeDocument/2006/relationships/hyperlink" Target="https://www.geeksforgeeks.org/python-math-library-exp-method/" TargetMode="External"/><Relationship Id="rId20" Type="http://schemas.openxmlformats.org/officeDocument/2006/relationships/hyperlink" Target="https://www.geeksforgeeks.org/python-math-acos-function/" TargetMode="External"/><Relationship Id="rId1" Type="http://schemas.openxmlformats.org/officeDocument/2006/relationships/slideLayout" Target="../slideLayouts/slideLayout2.xml"/><Relationship Id="rId6" Type="http://schemas.openxmlformats.org/officeDocument/2006/relationships/hyperlink" Target="https://www.geeksforgeeks.org/python-math-factorial-function/" TargetMode="External"/><Relationship Id="rId11" Type="http://schemas.openxmlformats.org/officeDocument/2006/relationships/hyperlink" Target="https://www.geeksforgeeks.org/python-fsum-function/" TargetMode="External"/><Relationship Id="rId5" Type="http://schemas.openxmlformats.org/officeDocument/2006/relationships/hyperlink" Target="https://www.geeksforgeeks.org/python-math-fabs-function/" TargetMode="External"/><Relationship Id="rId15" Type="http://schemas.openxmlformats.org/officeDocument/2006/relationships/hyperlink" Target="https://www.geeksforgeeks.org/g-fact-35-truncate-in-python/" TargetMode="External"/><Relationship Id="rId10" Type="http://schemas.openxmlformats.org/officeDocument/2006/relationships/hyperlink" Target="https://www.geeksforgeeks.org/python-frexp-function/" TargetMode="External"/><Relationship Id="rId19" Type="http://schemas.openxmlformats.org/officeDocument/2006/relationships/hyperlink" Target="https://www.geeksforgeeks.org/python-math-function-sqrt/" TargetMode="External"/><Relationship Id="rId4" Type="http://schemas.openxmlformats.org/officeDocument/2006/relationships/hyperlink" Target="https://www.geeksforgeeks.org/python-math-function-copysign/" TargetMode="External"/><Relationship Id="rId9" Type="http://schemas.openxmlformats.org/officeDocument/2006/relationships/hyperlink" Target="https://www.geeksforgeeks.org/python-fmod-function/" TargetMode="External"/><Relationship Id="rId14" Type="http://schemas.openxmlformats.org/officeDocument/2006/relationships/hyperlink" Target="https://www.geeksforgeeks.org/python-math-module/geeksforgeeks.org/python-modf-function/" TargetMode="External"/><Relationship Id="rId22" Type="http://schemas.openxmlformats.org/officeDocument/2006/relationships/hyperlink" Target="https://www.geeksforgeeks.org/python-math-atan-function/"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geeksforgeeks.org/python-math-acosh-function/" TargetMode="External"/><Relationship Id="rId13" Type="http://schemas.openxmlformats.org/officeDocument/2006/relationships/hyperlink" Target="https://www.geeksforgeeks.org/python-math-tanh-function/" TargetMode="External"/><Relationship Id="rId3" Type="http://schemas.openxmlformats.org/officeDocument/2006/relationships/hyperlink" Target="https://www.geeksforgeeks.org/atan2-function-python/" TargetMode="External"/><Relationship Id="rId7" Type="http://schemas.openxmlformats.org/officeDocument/2006/relationships/hyperlink" Target="https://www.geeksforgeeks.org/python-math-tan-function/" TargetMode="External"/><Relationship Id="rId12" Type="http://schemas.openxmlformats.org/officeDocument/2006/relationships/hyperlink" Target="https://www.geeksforgeeks.org/python-math-sinh-func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geeksforgeeks.org/python-math-sin-function/" TargetMode="External"/><Relationship Id="rId11" Type="http://schemas.openxmlformats.org/officeDocument/2006/relationships/hyperlink" Target="https://www.geeksforgeeks.org/python-math-cosh-function/" TargetMode="External"/><Relationship Id="rId5" Type="http://schemas.openxmlformats.org/officeDocument/2006/relationships/hyperlink" Target="https://www.geeksforgeeks.org/python-math-function-hypot/" TargetMode="External"/><Relationship Id="rId10" Type="http://schemas.openxmlformats.org/officeDocument/2006/relationships/hyperlink" Target="https://www.geeksforgeeks.org/python-math-atanh-function/" TargetMode="External"/><Relationship Id="rId4" Type="http://schemas.openxmlformats.org/officeDocument/2006/relationships/hyperlink" Target="https://www.geeksforgeeks.org/python-math-cos-function/" TargetMode="External"/><Relationship Id="rId9" Type="http://schemas.openxmlformats.org/officeDocument/2006/relationships/hyperlink" Target="https://www.geeksforgeeks.org/python-math-asinh-function/" TargetMode="External"/><Relationship Id="rId14" Type="http://schemas.openxmlformats.org/officeDocument/2006/relationships/hyperlink" Target="https://www.geeksforgeeks.org/python-math-library-gamma-fun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4511792"/>
          </a:xfrm>
        </p:spPr>
        <p:txBody>
          <a:bodyPr>
            <a:normAutofit lnSpcReduction="10000"/>
          </a:bodyPr>
          <a:lstStyle/>
          <a:p>
            <a:r>
              <a:rPr lang="en-US" dirty="0"/>
              <a:t>In Python, Modules are simply files with the “. </a:t>
            </a:r>
            <a:r>
              <a:rPr lang="en-US" dirty="0" err="1"/>
              <a:t>py</a:t>
            </a:r>
            <a:r>
              <a:rPr lang="en-US" dirty="0"/>
              <a:t>” extension containing Python code that can be imported inside another Python Program. </a:t>
            </a:r>
          </a:p>
          <a:p>
            <a:r>
              <a:rPr lang="en-US" dirty="0"/>
              <a:t>we can consider a module to be the same as a code library or a file that contains a set of functions that you want to include in your application.</a:t>
            </a:r>
          </a:p>
          <a:p>
            <a:r>
              <a:rPr lang="en-US" dirty="0"/>
              <a:t>In other words, a file containing definitions and statements in Python is known as a module. A module can define functions, classes and variables.</a:t>
            </a:r>
          </a:p>
          <a:p>
            <a:r>
              <a:rPr lang="en-US" u="sng" dirty="0"/>
              <a:t>Note:-</a:t>
            </a:r>
            <a:r>
              <a:rPr lang="en-US" dirty="0"/>
              <a:t> When using a function from a module, use the syntax:</a:t>
            </a:r>
          </a:p>
          <a:p>
            <a:pPr marL="0" indent="0">
              <a:buNone/>
            </a:pPr>
            <a:r>
              <a:rPr lang="en-US" dirty="0"/>
              <a:t>		 </a:t>
            </a:r>
            <a:r>
              <a:rPr lang="en-US" dirty="0" err="1"/>
              <a:t>module_name.function_name</a:t>
            </a:r>
            <a:r>
              <a:rPr lang="en-US" dirty="0"/>
              <a:t>.</a:t>
            </a:r>
          </a:p>
        </p:txBody>
      </p:sp>
    </p:spTree>
    <p:extLst>
      <p:ext uri="{BB962C8B-B14F-4D97-AF65-F5344CB8AC3E}">
        <p14:creationId xmlns:p14="http://schemas.microsoft.com/office/powerpoint/2010/main" val="205775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4511792"/>
          </a:xfrm>
        </p:spPr>
        <p:txBody>
          <a:bodyPr>
            <a:noAutofit/>
          </a:bodyPr>
          <a:lstStyle/>
          <a:p>
            <a:r>
              <a:rPr lang="en-US" b="1" dirty="0"/>
              <a:t>Date and Time Module</a:t>
            </a:r>
          </a:p>
          <a:p>
            <a:r>
              <a:rPr lang="en-US" dirty="0"/>
              <a:t>A date in Python is not a data type of its own, but we can import a module named datetime to work with dates as date objects. The date contains year, month, day, hour, minute, second, and microsecond. The datetime module has many methods to return information about the date object. The datetime object has a method for formatting date objects into readable strings. The method is called </a:t>
            </a:r>
            <a:r>
              <a:rPr lang="en-US" dirty="0" err="1"/>
              <a:t>strftime</a:t>
            </a:r>
            <a:r>
              <a:rPr lang="en-US" dirty="0"/>
              <a:t> (), and takes one parameter, format, to specify the format of the returned string. As the name suggests Python time module allows to work with time in Python. It allows functionality like getting the current time, pausing the Program from executing, etc.</a:t>
            </a:r>
            <a:endParaRPr lang="en-IN" dirty="0"/>
          </a:p>
        </p:txBody>
      </p:sp>
    </p:spTree>
    <p:extLst>
      <p:ext uri="{BB962C8B-B14F-4D97-AF65-F5344CB8AC3E}">
        <p14:creationId xmlns:p14="http://schemas.microsoft.com/office/powerpoint/2010/main" val="835528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328286"/>
            <a:ext cx="10515600" cy="5316353"/>
          </a:xfrm>
        </p:spPr>
        <p:txBody>
          <a:bodyPr>
            <a:noAutofit/>
          </a:bodyPr>
          <a:lstStyle/>
          <a:p>
            <a:r>
              <a:rPr lang="en-US" u="sng" dirty="0"/>
              <a:t>Example:-</a:t>
            </a:r>
            <a:endParaRPr lang="en-IN" dirty="0"/>
          </a:p>
          <a:p>
            <a:pPr marL="0" indent="0">
              <a:buNone/>
            </a:pPr>
            <a:r>
              <a:rPr lang="en-IN" dirty="0"/>
              <a:t>import datetime as dt</a:t>
            </a:r>
          </a:p>
          <a:p>
            <a:pPr marL="0" indent="0">
              <a:buNone/>
            </a:pPr>
            <a:r>
              <a:rPr lang="en-IN" dirty="0"/>
              <a:t>x=</a:t>
            </a:r>
            <a:r>
              <a:rPr lang="en-IN" dirty="0" err="1"/>
              <a:t>dt.datetime.now</a:t>
            </a:r>
            <a:r>
              <a:rPr lang="en-IN" dirty="0"/>
              <a:t>()</a:t>
            </a:r>
          </a:p>
          <a:p>
            <a:pPr marL="0" indent="0">
              <a:buNone/>
            </a:pPr>
            <a:r>
              <a:rPr lang="en-IN" dirty="0"/>
              <a:t>print("1:-",x)</a:t>
            </a:r>
          </a:p>
          <a:p>
            <a:pPr marL="0" indent="0">
              <a:buNone/>
            </a:pPr>
            <a:r>
              <a:rPr lang="en-IN" dirty="0"/>
              <a:t>print("2:-",</a:t>
            </a:r>
            <a:r>
              <a:rPr lang="en-IN" dirty="0" err="1"/>
              <a:t>x.year</a:t>
            </a:r>
            <a:r>
              <a:rPr lang="en-IN" dirty="0"/>
              <a:t>)</a:t>
            </a:r>
          </a:p>
          <a:p>
            <a:pPr marL="0" indent="0">
              <a:buNone/>
            </a:pPr>
            <a:r>
              <a:rPr lang="en-IN" dirty="0"/>
              <a:t>print("3:-",</a:t>
            </a:r>
            <a:r>
              <a:rPr lang="en-IN" dirty="0" err="1"/>
              <a:t>x.strftime</a:t>
            </a:r>
            <a:r>
              <a:rPr lang="en-IN" dirty="0"/>
              <a:t>("%A"))</a:t>
            </a:r>
          </a:p>
          <a:p>
            <a:pPr marL="0" indent="0">
              <a:buNone/>
            </a:pPr>
            <a:r>
              <a:rPr lang="en-IN" dirty="0"/>
              <a:t>print("4:-",</a:t>
            </a:r>
            <a:r>
              <a:rPr lang="en-IN" dirty="0" err="1"/>
              <a:t>x.strftime</a:t>
            </a:r>
            <a:r>
              <a:rPr lang="en-IN" dirty="0"/>
              <a:t>("%a"))</a:t>
            </a:r>
          </a:p>
          <a:p>
            <a:pPr marL="0" indent="0">
              <a:buNone/>
            </a:pPr>
            <a:r>
              <a:rPr lang="en-IN" dirty="0"/>
              <a:t>print("5:-",</a:t>
            </a:r>
            <a:r>
              <a:rPr lang="en-IN" dirty="0" err="1"/>
              <a:t>x.strftime</a:t>
            </a:r>
            <a:r>
              <a:rPr lang="en-IN" dirty="0"/>
              <a:t>("%w"))</a:t>
            </a:r>
          </a:p>
          <a:p>
            <a:pPr marL="0" indent="0">
              <a:buNone/>
            </a:pPr>
            <a:r>
              <a:rPr lang="en-IN" dirty="0"/>
              <a:t>print("6:-",</a:t>
            </a:r>
            <a:r>
              <a:rPr lang="en-IN" dirty="0" err="1"/>
              <a:t>x.strftime</a:t>
            </a:r>
            <a:r>
              <a:rPr lang="en-IN" dirty="0"/>
              <a:t>("%d"))</a:t>
            </a:r>
          </a:p>
          <a:p>
            <a:pPr marL="0" indent="0">
              <a:buNone/>
            </a:pPr>
            <a:r>
              <a:rPr lang="en-IN" dirty="0"/>
              <a:t>print("7:-",</a:t>
            </a:r>
            <a:r>
              <a:rPr lang="en-IN" dirty="0" err="1"/>
              <a:t>x.strftime</a:t>
            </a:r>
            <a:r>
              <a:rPr lang="en-IN" dirty="0"/>
              <a:t>("%j"))</a:t>
            </a:r>
          </a:p>
        </p:txBody>
      </p:sp>
    </p:spTree>
    <p:extLst>
      <p:ext uri="{BB962C8B-B14F-4D97-AF65-F5344CB8AC3E}">
        <p14:creationId xmlns:p14="http://schemas.microsoft.com/office/powerpoint/2010/main" val="154691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328286"/>
            <a:ext cx="10515600" cy="5316353"/>
          </a:xfrm>
        </p:spPr>
        <p:txBody>
          <a:bodyPr>
            <a:noAutofit/>
          </a:bodyPr>
          <a:lstStyle/>
          <a:p>
            <a:pPr marL="0" indent="0">
              <a:buNone/>
            </a:pPr>
            <a:r>
              <a:rPr lang="en-IN" u="sng" dirty="0"/>
              <a:t>Output:-</a:t>
            </a:r>
          </a:p>
          <a:p>
            <a:pPr marL="0" indent="0">
              <a:buNone/>
            </a:pPr>
            <a:r>
              <a:rPr lang="en-US" dirty="0"/>
              <a:t>1:- 2822-07-02   07:43:37.026929</a:t>
            </a:r>
          </a:p>
          <a:p>
            <a:pPr marL="0" indent="0">
              <a:buNone/>
            </a:pPr>
            <a:r>
              <a:rPr lang="en-US" dirty="0"/>
              <a:t>2:- 2822 </a:t>
            </a:r>
          </a:p>
          <a:p>
            <a:pPr marL="0" indent="0">
              <a:buNone/>
            </a:pPr>
            <a:r>
              <a:rPr lang="en-US" dirty="0"/>
              <a:t>3:- Saturday</a:t>
            </a:r>
          </a:p>
          <a:p>
            <a:pPr marL="0" indent="0">
              <a:buNone/>
            </a:pPr>
            <a:r>
              <a:rPr lang="en-US" dirty="0"/>
              <a:t>4:- Sat</a:t>
            </a:r>
          </a:p>
          <a:p>
            <a:pPr marL="0" indent="0">
              <a:buNone/>
            </a:pPr>
            <a:r>
              <a:rPr lang="en-US" dirty="0"/>
              <a:t>5:- 6 </a:t>
            </a:r>
          </a:p>
          <a:p>
            <a:pPr marL="0" indent="0">
              <a:buNone/>
            </a:pPr>
            <a:r>
              <a:rPr lang="en-US" dirty="0"/>
              <a:t>6:- 02</a:t>
            </a:r>
          </a:p>
          <a:p>
            <a:pPr marL="0" indent="0">
              <a:buNone/>
            </a:pPr>
            <a:r>
              <a:rPr lang="en-US" dirty="0"/>
              <a:t>7:- 183</a:t>
            </a:r>
            <a:endParaRPr lang="en-IN" dirty="0"/>
          </a:p>
        </p:txBody>
      </p:sp>
    </p:spTree>
    <p:extLst>
      <p:ext uri="{BB962C8B-B14F-4D97-AF65-F5344CB8AC3E}">
        <p14:creationId xmlns:p14="http://schemas.microsoft.com/office/powerpoint/2010/main" val="87405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8648E10-2A67-1C65-0310-F6049EAD1EB7}"/>
              </a:ext>
            </a:extLst>
          </p:cNvPr>
          <p:cNvGraphicFramePr>
            <a:graphicFrameLocks noGrp="1"/>
          </p:cNvGraphicFramePr>
          <p:nvPr>
            <p:extLst>
              <p:ext uri="{D42A27DB-BD31-4B8C-83A1-F6EECF244321}">
                <p14:modId xmlns:p14="http://schemas.microsoft.com/office/powerpoint/2010/main" val="1665060823"/>
              </p:ext>
            </p:extLst>
          </p:nvPr>
        </p:nvGraphicFramePr>
        <p:xfrm>
          <a:off x="231807" y="233051"/>
          <a:ext cx="5453514" cy="6486758"/>
        </p:xfrm>
        <a:graphic>
          <a:graphicData uri="http://schemas.openxmlformats.org/drawingml/2006/table">
            <a:tbl>
              <a:tblPr/>
              <a:tblGrid>
                <a:gridCol w="1817838">
                  <a:extLst>
                    <a:ext uri="{9D8B030D-6E8A-4147-A177-3AD203B41FA5}">
                      <a16:colId xmlns:a16="http://schemas.microsoft.com/office/drawing/2014/main" val="3029705829"/>
                    </a:ext>
                  </a:extLst>
                </a:gridCol>
                <a:gridCol w="1817838">
                  <a:extLst>
                    <a:ext uri="{9D8B030D-6E8A-4147-A177-3AD203B41FA5}">
                      <a16:colId xmlns:a16="http://schemas.microsoft.com/office/drawing/2014/main" val="2931491156"/>
                    </a:ext>
                  </a:extLst>
                </a:gridCol>
                <a:gridCol w="1817838">
                  <a:extLst>
                    <a:ext uri="{9D8B030D-6E8A-4147-A177-3AD203B41FA5}">
                      <a16:colId xmlns:a16="http://schemas.microsoft.com/office/drawing/2014/main" val="3054327267"/>
                    </a:ext>
                  </a:extLst>
                </a:gridCol>
              </a:tblGrid>
              <a:tr h="546978">
                <a:tc>
                  <a:txBody>
                    <a:bodyPr/>
                    <a:lstStyle/>
                    <a:p>
                      <a:pPr algn="l" fontAlgn="t"/>
                      <a:r>
                        <a:rPr lang="en-IN" sz="1600" b="1" dirty="0">
                          <a:effectLst/>
                        </a:rPr>
                        <a:t>%a</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Weekday, short version</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Wed</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524366780"/>
                  </a:ext>
                </a:extLst>
              </a:tr>
              <a:tr h="439963">
                <a:tc>
                  <a:txBody>
                    <a:bodyPr/>
                    <a:lstStyle/>
                    <a:p>
                      <a:pPr algn="l" fontAlgn="t"/>
                      <a:r>
                        <a:rPr lang="en-IN" sz="1600" b="1" dirty="0">
                          <a:effectLst/>
                        </a:rPr>
                        <a:t>%A</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Weekday, full version</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Wednesday</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79519341"/>
                  </a:ext>
                </a:extLst>
              </a:tr>
              <a:tr h="783747">
                <a:tc>
                  <a:txBody>
                    <a:bodyPr/>
                    <a:lstStyle/>
                    <a:p>
                      <a:pPr algn="l" fontAlgn="t"/>
                      <a:r>
                        <a:rPr lang="en-IN" sz="1600" b="1" dirty="0">
                          <a:effectLst/>
                        </a:rPr>
                        <a:t>%w</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600" b="1" dirty="0">
                          <a:effectLst/>
                        </a:rPr>
                        <a:t>Weekday as a number 0-6, 0 is Sunday</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dirty="0">
                          <a:effectLst/>
                        </a:rPr>
                        <a:t>3</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518605164"/>
                  </a:ext>
                </a:extLst>
              </a:tr>
              <a:tr h="439963">
                <a:tc>
                  <a:txBody>
                    <a:bodyPr/>
                    <a:lstStyle/>
                    <a:p>
                      <a:pPr algn="l" fontAlgn="t"/>
                      <a:r>
                        <a:rPr lang="en-IN" sz="1600" b="1" dirty="0">
                          <a:effectLst/>
                        </a:rPr>
                        <a:t>%d</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dirty="0">
                          <a:effectLst/>
                        </a:rPr>
                        <a:t>Day of month 01-31</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31</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26111010"/>
                  </a:ext>
                </a:extLst>
              </a:tr>
              <a:tr h="546978">
                <a:tc>
                  <a:txBody>
                    <a:bodyPr/>
                    <a:lstStyle/>
                    <a:p>
                      <a:pPr algn="l" fontAlgn="t"/>
                      <a:r>
                        <a:rPr lang="en-IN" sz="1600" b="1" dirty="0">
                          <a:effectLst/>
                        </a:rPr>
                        <a:t>%b</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Month name, short version</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Dec</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47556140"/>
                  </a:ext>
                </a:extLst>
              </a:tr>
              <a:tr h="546978">
                <a:tc>
                  <a:txBody>
                    <a:bodyPr/>
                    <a:lstStyle/>
                    <a:p>
                      <a:pPr algn="l" fontAlgn="t"/>
                      <a:r>
                        <a:rPr lang="en-IN" sz="1600" b="1" dirty="0">
                          <a:effectLst/>
                        </a:rPr>
                        <a:t>%B</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Month name, full version</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dirty="0">
                          <a:effectLst/>
                        </a:rPr>
                        <a:t>December</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00263893"/>
                  </a:ext>
                </a:extLst>
              </a:tr>
              <a:tr h="546978">
                <a:tc>
                  <a:txBody>
                    <a:bodyPr/>
                    <a:lstStyle/>
                    <a:p>
                      <a:pPr algn="l" fontAlgn="t"/>
                      <a:r>
                        <a:rPr lang="en-IN" sz="1600" b="1" dirty="0">
                          <a:effectLst/>
                        </a:rPr>
                        <a:t>%m</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600" b="1">
                          <a:effectLst/>
                        </a:rPr>
                        <a:t>Month as a number 01-12</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12</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623093006"/>
                  </a:ext>
                </a:extLst>
              </a:tr>
              <a:tr h="618535">
                <a:tc>
                  <a:txBody>
                    <a:bodyPr/>
                    <a:lstStyle/>
                    <a:p>
                      <a:pPr algn="l" fontAlgn="t"/>
                      <a:r>
                        <a:rPr lang="en-IN" sz="1600" b="1" dirty="0">
                          <a:effectLst/>
                        </a:rPr>
                        <a:t>%y</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a:effectLst/>
                        </a:rPr>
                        <a:t>Year, short version, without century</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18</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1272832"/>
                  </a:ext>
                </a:extLst>
              </a:tr>
              <a:tr h="310210">
                <a:tc>
                  <a:txBody>
                    <a:bodyPr/>
                    <a:lstStyle/>
                    <a:p>
                      <a:pPr algn="l" fontAlgn="t"/>
                      <a:r>
                        <a:rPr lang="en-IN" sz="1600" b="1" dirty="0">
                          <a:effectLst/>
                        </a:rPr>
                        <a:t>%Y</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Year, full version</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2018</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814399700"/>
                  </a:ext>
                </a:extLst>
              </a:tr>
              <a:tr h="310210">
                <a:tc>
                  <a:txBody>
                    <a:bodyPr/>
                    <a:lstStyle/>
                    <a:p>
                      <a:pPr algn="l" fontAlgn="t"/>
                      <a:r>
                        <a:rPr lang="en-IN" sz="1600" b="1" dirty="0">
                          <a:effectLst/>
                        </a:rPr>
                        <a:t>%H</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Hour 00-23</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17</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6764950"/>
                  </a:ext>
                </a:extLst>
              </a:tr>
              <a:tr h="310210">
                <a:tc>
                  <a:txBody>
                    <a:bodyPr/>
                    <a:lstStyle/>
                    <a:p>
                      <a:pPr algn="l" fontAlgn="t"/>
                      <a:r>
                        <a:rPr lang="en-IN" sz="1600" b="1" dirty="0">
                          <a:effectLst/>
                        </a:rPr>
                        <a:t>%I</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dirty="0">
                          <a:effectLst/>
                        </a:rPr>
                        <a:t>Hour 00-12</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05</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675091691"/>
                  </a:ext>
                </a:extLst>
              </a:tr>
              <a:tr h="310210">
                <a:tc>
                  <a:txBody>
                    <a:bodyPr/>
                    <a:lstStyle/>
                    <a:p>
                      <a:pPr algn="l" fontAlgn="t"/>
                      <a:r>
                        <a:rPr lang="en-IN" sz="1600" b="1" dirty="0">
                          <a:effectLst/>
                        </a:rPr>
                        <a:t>%p</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AM/PM</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PM</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34955719"/>
                  </a:ext>
                </a:extLst>
              </a:tr>
              <a:tr h="310210">
                <a:tc>
                  <a:txBody>
                    <a:bodyPr/>
                    <a:lstStyle/>
                    <a:p>
                      <a:pPr algn="l" fontAlgn="t"/>
                      <a:r>
                        <a:rPr lang="en-IN" sz="1600" b="1" dirty="0">
                          <a:effectLst/>
                        </a:rPr>
                        <a:t>%M</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Minute 00-59</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41</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657516789"/>
                  </a:ext>
                </a:extLst>
              </a:tr>
              <a:tr h="310210">
                <a:tc>
                  <a:txBody>
                    <a:bodyPr/>
                    <a:lstStyle/>
                    <a:p>
                      <a:pPr algn="l" fontAlgn="t"/>
                      <a:r>
                        <a:rPr lang="en-IN" sz="1600" b="1" dirty="0">
                          <a:effectLst/>
                        </a:rPr>
                        <a:t>%S</a:t>
                      </a:r>
                    </a:p>
                  </a:txBody>
                  <a:tcPr marL="6618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Second 00-59</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dirty="0">
                          <a:effectLst/>
                        </a:rPr>
                        <a:t>08</a:t>
                      </a:r>
                    </a:p>
                  </a:txBody>
                  <a:tcPr marL="33090" marR="33090" marT="33090" marB="330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83875571"/>
                  </a:ext>
                </a:extLst>
              </a:tr>
            </a:tbl>
          </a:graphicData>
        </a:graphic>
      </p:graphicFrame>
      <p:graphicFrame>
        <p:nvGraphicFramePr>
          <p:cNvPr id="8" name="Table 7">
            <a:extLst>
              <a:ext uri="{FF2B5EF4-FFF2-40B4-BE49-F238E27FC236}">
                <a16:creationId xmlns:a16="http://schemas.microsoft.com/office/drawing/2014/main" id="{F72403BA-59D3-5933-D160-7E01CA99EA82}"/>
              </a:ext>
            </a:extLst>
          </p:cNvPr>
          <p:cNvGraphicFramePr>
            <a:graphicFrameLocks noGrp="1"/>
          </p:cNvGraphicFramePr>
          <p:nvPr>
            <p:extLst>
              <p:ext uri="{D42A27DB-BD31-4B8C-83A1-F6EECF244321}">
                <p14:modId xmlns:p14="http://schemas.microsoft.com/office/powerpoint/2010/main" val="1694638250"/>
              </p:ext>
            </p:extLst>
          </p:nvPr>
        </p:nvGraphicFramePr>
        <p:xfrm>
          <a:off x="6506678" y="233051"/>
          <a:ext cx="5453517" cy="6593322"/>
        </p:xfrm>
        <a:graphic>
          <a:graphicData uri="http://schemas.openxmlformats.org/drawingml/2006/table">
            <a:tbl>
              <a:tblPr/>
              <a:tblGrid>
                <a:gridCol w="1817839">
                  <a:extLst>
                    <a:ext uri="{9D8B030D-6E8A-4147-A177-3AD203B41FA5}">
                      <a16:colId xmlns:a16="http://schemas.microsoft.com/office/drawing/2014/main" val="3954263444"/>
                    </a:ext>
                  </a:extLst>
                </a:gridCol>
                <a:gridCol w="2263272">
                  <a:extLst>
                    <a:ext uri="{9D8B030D-6E8A-4147-A177-3AD203B41FA5}">
                      <a16:colId xmlns:a16="http://schemas.microsoft.com/office/drawing/2014/main" val="2977620472"/>
                    </a:ext>
                  </a:extLst>
                </a:gridCol>
                <a:gridCol w="1372406">
                  <a:extLst>
                    <a:ext uri="{9D8B030D-6E8A-4147-A177-3AD203B41FA5}">
                      <a16:colId xmlns:a16="http://schemas.microsoft.com/office/drawing/2014/main" val="2479814600"/>
                    </a:ext>
                  </a:extLst>
                </a:gridCol>
              </a:tblGrid>
              <a:tr h="533882">
                <a:tc>
                  <a:txBody>
                    <a:bodyPr/>
                    <a:lstStyle/>
                    <a:p>
                      <a:pPr algn="l" fontAlgn="t"/>
                      <a:r>
                        <a:rPr lang="en-IN" sz="1600" b="1" dirty="0">
                          <a:effectLst/>
                        </a:rPr>
                        <a:t>%f</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dirty="0">
                          <a:effectLst/>
                        </a:rPr>
                        <a:t>Microsecond 000000-999999</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548513</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007820241"/>
                  </a:ext>
                </a:extLst>
              </a:tr>
              <a:tr h="295535">
                <a:tc>
                  <a:txBody>
                    <a:bodyPr/>
                    <a:lstStyle/>
                    <a:p>
                      <a:pPr algn="l" fontAlgn="t"/>
                      <a:r>
                        <a:rPr lang="en-IN" sz="1600" b="1">
                          <a:effectLst/>
                        </a:rPr>
                        <a:t>%z</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UTC offset</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+0100</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7817112"/>
                  </a:ext>
                </a:extLst>
              </a:tr>
              <a:tr h="295535">
                <a:tc>
                  <a:txBody>
                    <a:bodyPr/>
                    <a:lstStyle/>
                    <a:p>
                      <a:pPr algn="l" fontAlgn="t"/>
                      <a:r>
                        <a:rPr lang="en-IN" sz="1600" b="1">
                          <a:effectLst/>
                        </a:rPr>
                        <a:t>%Z</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Timezone</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CST</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2391261843"/>
                  </a:ext>
                </a:extLst>
              </a:tr>
              <a:tr h="533882">
                <a:tc>
                  <a:txBody>
                    <a:bodyPr/>
                    <a:lstStyle/>
                    <a:p>
                      <a:pPr algn="l" fontAlgn="t"/>
                      <a:r>
                        <a:rPr lang="en-IN" sz="1600" b="1" dirty="0">
                          <a:effectLst/>
                        </a:rPr>
                        <a:t>%j</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a:effectLst/>
                        </a:rPr>
                        <a:t>Day number of year 001-366</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365</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10283839"/>
                  </a:ext>
                </a:extLst>
              </a:tr>
              <a:tr h="772228">
                <a:tc>
                  <a:txBody>
                    <a:bodyPr/>
                    <a:lstStyle/>
                    <a:p>
                      <a:pPr algn="l" fontAlgn="t"/>
                      <a:r>
                        <a:rPr lang="en-IN" sz="1600" b="1" dirty="0">
                          <a:effectLst/>
                        </a:rPr>
                        <a:t>%U</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600" b="1">
                          <a:effectLst/>
                        </a:rPr>
                        <a:t>Week number of year, Sunday as the first day of week, 00-53</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dirty="0">
                          <a:effectLst/>
                        </a:rPr>
                        <a:t>52</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2062354329"/>
                  </a:ext>
                </a:extLst>
              </a:tr>
              <a:tr h="772228">
                <a:tc>
                  <a:txBody>
                    <a:bodyPr/>
                    <a:lstStyle/>
                    <a:p>
                      <a:pPr algn="l" fontAlgn="t"/>
                      <a:r>
                        <a:rPr lang="en-IN" sz="1600" b="1" dirty="0">
                          <a:effectLst/>
                        </a:rPr>
                        <a:t>%W</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a:effectLst/>
                        </a:rPr>
                        <a:t>Week number of year, Monday as the first day of week, 00-53</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52</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73832517"/>
                  </a:ext>
                </a:extLst>
              </a:tr>
              <a:tr h="533882">
                <a:tc>
                  <a:txBody>
                    <a:bodyPr/>
                    <a:lstStyle/>
                    <a:p>
                      <a:pPr algn="l" fontAlgn="t"/>
                      <a:r>
                        <a:rPr lang="en-IN" sz="1600" b="1">
                          <a:effectLst/>
                        </a:rPr>
                        <a:t>%c</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600" b="1">
                          <a:effectLst/>
                        </a:rPr>
                        <a:t>Local version of date and time</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fr-FR" sz="1600" b="1">
                          <a:effectLst/>
                        </a:rPr>
                        <a:t>Mon Dec 31 17:41:00 2018</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655232993"/>
                  </a:ext>
                </a:extLst>
              </a:tr>
              <a:tr h="295535">
                <a:tc>
                  <a:txBody>
                    <a:bodyPr/>
                    <a:lstStyle/>
                    <a:p>
                      <a:pPr algn="l" fontAlgn="t"/>
                      <a:r>
                        <a:rPr lang="en-IN" sz="1600" b="1">
                          <a:effectLst/>
                        </a:rPr>
                        <a:t>%C</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Century</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20</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01161987"/>
                  </a:ext>
                </a:extLst>
              </a:tr>
              <a:tr h="422840">
                <a:tc>
                  <a:txBody>
                    <a:bodyPr/>
                    <a:lstStyle/>
                    <a:p>
                      <a:pPr algn="l" fontAlgn="t"/>
                      <a:r>
                        <a:rPr lang="en-IN" sz="1600" b="1">
                          <a:effectLst/>
                        </a:rPr>
                        <a:t>%x</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Local version of date</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12/31/18</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575404732"/>
                  </a:ext>
                </a:extLst>
              </a:tr>
              <a:tr h="422840">
                <a:tc>
                  <a:txBody>
                    <a:bodyPr/>
                    <a:lstStyle/>
                    <a:p>
                      <a:pPr algn="l" fontAlgn="t"/>
                      <a:r>
                        <a:rPr lang="en-IN" sz="1600" b="1">
                          <a:effectLst/>
                        </a:rPr>
                        <a:t>%X</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Local version of time</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17:41:00</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24018746"/>
                  </a:ext>
                </a:extLst>
              </a:tr>
              <a:tr h="295535">
                <a:tc>
                  <a:txBody>
                    <a:bodyPr/>
                    <a:lstStyle/>
                    <a:p>
                      <a:pPr algn="l" fontAlgn="t"/>
                      <a:r>
                        <a:rPr lang="en-IN" sz="1600" b="1">
                          <a:effectLst/>
                        </a:rPr>
                        <a:t>%%</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A % character</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2759204747"/>
                  </a:ext>
                </a:extLst>
              </a:tr>
              <a:tr h="295535">
                <a:tc>
                  <a:txBody>
                    <a:bodyPr/>
                    <a:lstStyle/>
                    <a:p>
                      <a:pPr algn="l" fontAlgn="t"/>
                      <a:r>
                        <a:rPr lang="en-IN" sz="1600" b="1">
                          <a:effectLst/>
                        </a:rPr>
                        <a:t>%G</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ISO 8601 year</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2018</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39673429"/>
                  </a:ext>
                </a:extLst>
              </a:tr>
              <a:tr h="422840">
                <a:tc>
                  <a:txBody>
                    <a:bodyPr/>
                    <a:lstStyle/>
                    <a:p>
                      <a:pPr algn="l" fontAlgn="t"/>
                      <a:r>
                        <a:rPr lang="en-IN" sz="1600" b="1" dirty="0">
                          <a:effectLst/>
                        </a:rPr>
                        <a:t>%u</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ISO 8601 weekday (1-7)</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600" b="1">
                          <a:effectLst/>
                        </a:rPr>
                        <a:t>1</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4045747874"/>
                  </a:ext>
                </a:extLst>
              </a:tr>
              <a:tr h="594462">
                <a:tc>
                  <a:txBody>
                    <a:bodyPr/>
                    <a:lstStyle/>
                    <a:p>
                      <a:pPr algn="l" fontAlgn="t"/>
                      <a:r>
                        <a:rPr lang="en-IN" sz="1600" b="1" dirty="0">
                          <a:effectLst/>
                        </a:rPr>
                        <a:t>%V</a:t>
                      </a:r>
                    </a:p>
                  </a:txBody>
                  <a:tcPr marL="58506"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ISO 8601 weeknumber (01-53)</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dirty="0">
                          <a:effectLst/>
                        </a:rPr>
                        <a:t>01</a:t>
                      </a:r>
                    </a:p>
                  </a:txBody>
                  <a:tcPr marL="29253" marR="29253" marT="29253" marB="2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4923890"/>
                  </a:ext>
                </a:extLst>
              </a:tr>
            </a:tbl>
          </a:graphicData>
        </a:graphic>
      </p:graphicFrame>
    </p:spTree>
    <p:extLst>
      <p:ext uri="{BB962C8B-B14F-4D97-AF65-F5344CB8AC3E}">
        <p14:creationId xmlns:p14="http://schemas.microsoft.com/office/powerpoint/2010/main" val="42016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328286"/>
            <a:ext cx="10515600" cy="5316353"/>
          </a:xfrm>
        </p:spPr>
        <p:txBody>
          <a:bodyPr>
            <a:noAutofit/>
          </a:bodyPr>
          <a:lstStyle/>
          <a:p>
            <a:r>
              <a:rPr lang="en-US" b="1" dirty="0"/>
              <a:t>Random Modules</a:t>
            </a:r>
          </a:p>
          <a:p>
            <a:pPr marL="0" indent="0">
              <a:buNone/>
            </a:pPr>
            <a:r>
              <a:rPr lang="en-US" dirty="0"/>
              <a:t>The random module is a built-in module to generate the pseudo-random variables. It can be used perform some action randomly such as to get a random number, selecting a random element from a list, shuffle elements randomly, etc.</a:t>
            </a:r>
          </a:p>
          <a:p>
            <a:pPr marL="0" indent="0">
              <a:buNone/>
            </a:pPr>
            <a:endParaRPr lang="en-US" dirty="0"/>
          </a:p>
          <a:p>
            <a:pPr marL="0" indent="0">
              <a:buNone/>
            </a:pPr>
            <a:r>
              <a:rPr lang="en-US" dirty="0"/>
              <a:t>➢ Generate Random Floats: The </a:t>
            </a:r>
            <a:r>
              <a:rPr lang="en-US" dirty="0" err="1"/>
              <a:t>random.random</a:t>
            </a:r>
            <a:r>
              <a:rPr lang="en-US" dirty="0"/>
              <a:t>() method returns a random float number between 0.0 to 1.0. The function doesn't need any arguments.</a:t>
            </a:r>
          </a:p>
          <a:p>
            <a:pPr marL="0" indent="0">
              <a:buNone/>
            </a:pPr>
            <a:endParaRPr lang="en-US" dirty="0"/>
          </a:p>
          <a:p>
            <a:pPr marL="0" indent="0">
              <a:buNone/>
            </a:pPr>
            <a:r>
              <a:rPr lang="en-US" dirty="0"/>
              <a:t>➢ Generate Random Integers: The </a:t>
            </a:r>
            <a:r>
              <a:rPr lang="en-US" dirty="0" err="1"/>
              <a:t>random.randint</a:t>
            </a:r>
            <a:r>
              <a:rPr lang="en-US" dirty="0"/>
              <a:t>() method returns a random integer between the specified integers.</a:t>
            </a:r>
          </a:p>
        </p:txBody>
      </p:sp>
    </p:spTree>
    <p:extLst>
      <p:ext uri="{BB962C8B-B14F-4D97-AF65-F5344CB8AC3E}">
        <p14:creationId xmlns:p14="http://schemas.microsoft.com/office/powerpoint/2010/main" val="322308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328286"/>
            <a:ext cx="10515600" cy="5316353"/>
          </a:xfrm>
        </p:spPr>
        <p:txBody>
          <a:bodyPr>
            <a:noAutofit/>
          </a:bodyPr>
          <a:lstStyle/>
          <a:p>
            <a:pPr marL="0" indent="0">
              <a:buNone/>
            </a:pPr>
            <a:r>
              <a:rPr lang="en-US" dirty="0"/>
              <a:t>➢ Generate Random Numbers within Range: The </a:t>
            </a:r>
            <a:r>
              <a:rPr lang="en-US" dirty="0" err="1"/>
              <a:t>random.randrange</a:t>
            </a:r>
            <a:r>
              <a:rPr lang="en-US" dirty="0"/>
              <a:t>() method returns a randomly selected element from the range created by the start, stop and step arguments. The value of start is 0 by default. Similarly, the value of step is 1 by default.</a:t>
            </a:r>
          </a:p>
          <a:p>
            <a:pPr marL="0" indent="0">
              <a:buNone/>
            </a:pPr>
            <a:endParaRPr lang="en-US" dirty="0"/>
          </a:p>
          <a:p>
            <a:pPr marL="0" indent="0">
              <a:buNone/>
            </a:pPr>
            <a:r>
              <a:rPr lang="en-US" dirty="0"/>
              <a:t>➢ Select Random Elements: The </a:t>
            </a:r>
            <a:r>
              <a:rPr lang="en-US" dirty="0" err="1"/>
              <a:t>random.choice</a:t>
            </a:r>
            <a:r>
              <a:rPr lang="en-US" dirty="0"/>
              <a:t>() method returns a randomly selected element from a non-empty sequence. An empty sequence as argument raises an Index Error.</a:t>
            </a:r>
          </a:p>
          <a:p>
            <a:pPr marL="0" indent="0">
              <a:buNone/>
            </a:pPr>
            <a:endParaRPr lang="en-US" dirty="0"/>
          </a:p>
          <a:p>
            <a:pPr marL="0" indent="0">
              <a:buNone/>
            </a:pPr>
            <a:r>
              <a:rPr lang="en-US" dirty="0"/>
              <a:t>➢ Shuffle Elements Randomly: The </a:t>
            </a:r>
            <a:r>
              <a:rPr lang="en-US" dirty="0" err="1"/>
              <a:t>random.shuffle</a:t>
            </a:r>
            <a:r>
              <a:rPr lang="en-US" dirty="0"/>
              <a:t>() method randomly reorders the elements in a list.</a:t>
            </a:r>
            <a:endParaRPr lang="en-IN" dirty="0"/>
          </a:p>
        </p:txBody>
      </p:sp>
    </p:spTree>
    <p:extLst>
      <p:ext uri="{BB962C8B-B14F-4D97-AF65-F5344CB8AC3E}">
        <p14:creationId xmlns:p14="http://schemas.microsoft.com/office/powerpoint/2010/main" val="129126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328286"/>
            <a:ext cx="10515600" cy="5316353"/>
          </a:xfrm>
        </p:spPr>
        <p:txBody>
          <a:bodyPr>
            <a:noAutofit/>
          </a:bodyPr>
          <a:lstStyle/>
          <a:p>
            <a:r>
              <a:rPr lang="en-US" b="1" dirty="0"/>
              <a:t>Math Modules</a:t>
            </a:r>
          </a:p>
          <a:p>
            <a:pPr marL="0" indent="0">
              <a:buNone/>
            </a:pPr>
            <a:r>
              <a:rPr lang="en-US" dirty="0"/>
              <a:t>Python has a set of built-in math functions, including an extensive math module, that allows you to perform mathematical tasks on numbers.</a:t>
            </a:r>
          </a:p>
          <a:p>
            <a:pPr marL="0" indent="0">
              <a:buNone/>
            </a:pPr>
            <a:r>
              <a:rPr lang="en-US" dirty="0"/>
              <a:t>Python math module is defined as the most famous mathematical functions, which includes trigonometric functions, representation functions, logarithmic functions, etc. Furthermore, it also defines two mathematical constants</a:t>
            </a:r>
          </a:p>
          <a:p>
            <a:pPr marL="0" indent="0">
              <a:buNone/>
            </a:pPr>
            <a:r>
              <a:rPr lang="fr-FR" u="sng" dirty="0"/>
              <a:t>Example:-</a:t>
            </a:r>
          </a:p>
          <a:p>
            <a:pPr marL="0" indent="0">
              <a:buNone/>
            </a:pPr>
            <a:r>
              <a:rPr lang="fr-FR" dirty="0"/>
              <a:t>  import math					</a:t>
            </a:r>
            <a:r>
              <a:rPr lang="fr-FR" u="sng" dirty="0"/>
              <a:t>output:-</a:t>
            </a:r>
            <a:endParaRPr lang="fr-FR" dirty="0"/>
          </a:p>
          <a:p>
            <a:pPr marL="0" indent="0">
              <a:buNone/>
            </a:pPr>
            <a:r>
              <a:rPr lang="fr-FR" dirty="0"/>
              <a:t>  x = </a:t>
            </a:r>
            <a:r>
              <a:rPr lang="fr-FR" dirty="0" err="1"/>
              <a:t>math.sqrt</a:t>
            </a:r>
            <a:r>
              <a:rPr lang="fr-FR" dirty="0"/>
              <a:t>(64)					8.0</a:t>
            </a:r>
          </a:p>
          <a:p>
            <a:pPr marL="0" indent="0">
              <a:buNone/>
            </a:pPr>
            <a:r>
              <a:rPr lang="fr-FR" dirty="0"/>
              <a:t>  </a:t>
            </a:r>
            <a:r>
              <a:rPr lang="fr-FR" dirty="0" err="1"/>
              <a:t>print</a:t>
            </a:r>
            <a:r>
              <a:rPr lang="fr-FR" dirty="0"/>
              <a:t>(x)</a:t>
            </a:r>
            <a:endParaRPr lang="en-IN" dirty="0"/>
          </a:p>
        </p:txBody>
      </p:sp>
    </p:spTree>
    <p:extLst>
      <p:ext uri="{BB962C8B-B14F-4D97-AF65-F5344CB8AC3E}">
        <p14:creationId xmlns:p14="http://schemas.microsoft.com/office/powerpoint/2010/main" val="4087032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FE3BB9D-E39D-E9A8-F80B-9C367D9F9EAF}"/>
              </a:ext>
            </a:extLst>
          </p:cNvPr>
          <p:cNvGraphicFramePr>
            <a:graphicFrameLocks noGrp="1"/>
          </p:cNvGraphicFramePr>
          <p:nvPr>
            <p:extLst>
              <p:ext uri="{D42A27DB-BD31-4B8C-83A1-F6EECF244321}">
                <p14:modId xmlns:p14="http://schemas.microsoft.com/office/powerpoint/2010/main" val="922870619"/>
              </p:ext>
            </p:extLst>
          </p:nvPr>
        </p:nvGraphicFramePr>
        <p:xfrm>
          <a:off x="214095" y="182878"/>
          <a:ext cx="5618814" cy="6575174"/>
        </p:xfrm>
        <a:graphic>
          <a:graphicData uri="http://schemas.openxmlformats.org/drawingml/2006/table">
            <a:tbl>
              <a:tblPr>
                <a:tableStyleId>{2D5ABB26-0587-4C30-8999-92F81FD0307C}</a:tableStyleId>
              </a:tblPr>
              <a:tblGrid>
                <a:gridCol w="1419496">
                  <a:extLst>
                    <a:ext uri="{9D8B030D-6E8A-4147-A177-3AD203B41FA5}">
                      <a16:colId xmlns:a16="http://schemas.microsoft.com/office/drawing/2014/main" val="148447618"/>
                    </a:ext>
                  </a:extLst>
                </a:gridCol>
                <a:gridCol w="4199318">
                  <a:extLst>
                    <a:ext uri="{9D8B030D-6E8A-4147-A177-3AD203B41FA5}">
                      <a16:colId xmlns:a16="http://schemas.microsoft.com/office/drawing/2014/main" val="3961075024"/>
                    </a:ext>
                  </a:extLst>
                </a:gridCol>
              </a:tblGrid>
              <a:tr h="388408">
                <a:tc>
                  <a:txBody>
                    <a:bodyPr/>
                    <a:lstStyle/>
                    <a:p>
                      <a:pPr algn="l" fontAlgn="base"/>
                      <a:r>
                        <a:rPr lang="en-IN" sz="1200" b="1" kern="1200" dirty="0">
                          <a:solidFill>
                            <a:schemeClr val="tx1"/>
                          </a:solidFill>
                          <a:effectLst/>
                          <a:latin typeface="+mn-lt"/>
                          <a:ea typeface="+mn-ea"/>
                          <a:cs typeface="+mn-cs"/>
                        </a:rPr>
                        <a:t>Function Name</a:t>
                      </a:r>
                    </a:p>
                  </a:txBody>
                  <a:tcPr marL="56637" marR="56637" marT="56637" marB="56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200" b="1" dirty="0">
                          <a:effectLst/>
                        </a:rPr>
                        <a:t>Description</a:t>
                      </a:r>
                    </a:p>
                  </a:txBody>
                  <a:tcPr marL="56637" marR="56637" marT="56637" marB="56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316136"/>
                  </a:ext>
                </a:extLst>
              </a:tr>
              <a:tr h="513599">
                <a:tc>
                  <a:txBody>
                    <a:bodyPr/>
                    <a:lstStyle/>
                    <a:p>
                      <a:pPr algn="l" fontAlgn="base"/>
                      <a:r>
                        <a:rPr lang="en-IN" sz="1200" b="1" kern="120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ceil(x)</a:t>
                      </a:r>
                      <a:endParaRPr lang="en-IN" sz="1200" b="1" kern="120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smallest integral value greater than the number</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402245"/>
                  </a:ext>
                </a:extLst>
              </a:tr>
              <a:tr h="513599">
                <a:tc>
                  <a:txBody>
                    <a:bodyPr/>
                    <a:lstStyle/>
                    <a:p>
                      <a:pPr algn="l" fontAlgn="base"/>
                      <a:r>
                        <a:rPr lang="en-IN" sz="1200" b="1"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copysign</a:t>
                      </a:r>
                      <a:r>
                        <a:rPr lang="en-IN" sz="1200" b="1"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(x, y)</a:t>
                      </a:r>
                      <a:endParaRPr lang="en-IN" sz="1200" b="1" kern="1200" dirty="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number with the value of ‘x’ but with the sign of ‘y’</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59037"/>
                  </a:ext>
                </a:extLst>
              </a:tr>
              <a:tr h="388408">
                <a:tc>
                  <a:txBody>
                    <a:bodyPr/>
                    <a:lstStyle/>
                    <a:p>
                      <a:pPr algn="l" fontAlgn="base"/>
                      <a:r>
                        <a:rPr lang="en-IN" sz="1200" b="1" kern="120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fabs(x)</a:t>
                      </a:r>
                      <a:endParaRPr lang="en-IN" sz="1200" b="1" kern="120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absolute value of the number</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302855"/>
                  </a:ext>
                </a:extLst>
              </a:tr>
              <a:tr h="388408">
                <a:tc>
                  <a:txBody>
                    <a:bodyPr/>
                    <a:lstStyle/>
                    <a:p>
                      <a:pPr algn="l" fontAlgn="base"/>
                      <a:r>
                        <a:rPr lang="en-IN" sz="1200" b="1" kern="120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factorial(x)</a:t>
                      </a:r>
                      <a:endParaRPr lang="en-IN" sz="1200" b="1" kern="120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factorial of the number</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67501"/>
                  </a:ext>
                </a:extLst>
              </a:tr>
              <a:tr h="513599">
                <a:tc>
                  <a:txBody>
                    <a:bodyPr/>
                    <a:lstStyle/>
                    <a:p>
                      <a:pPr algn="l" fontAlgn="base"/>
                      <a:r>
                        <a:rPr lang="en-IN" sz="1200" b="1" kern="120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floor(x)</a:t>
                      </a:r>
                      <a:endParaRPr lang="en-IN" sz="1200" b="1" kern="120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greatest integral value smaller than the number</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225136"/>
                  </a:ext>
                </a:extLst>
              </a:tr>
              <a:tr h="513599">
                <a:tc>
                  <a:txBody>
                    <a:bodyPr/>
                    <a:lstStyle/>
                    <a:p>
                      <a:pPr algn="l" fontAlgn="base"/>
                      <a:r>
                        <a:rPr lang="en-IN" sz="1200" b="1" kern="1200" dirty="0" err="1">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gcd</a:t>
                      </a:r>
                      <a:r>
                        <a:rPr lang="en-IN" sz="1200" b="1"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(x, y)</a:t>
                      </a:r>
                      <a:endParaRPr lang="en-IN" sz="1200" b="1" kern="1200" dirty="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dirty="0">
                          <a:effectLst/>
                        </a:rPr>
                        <a:t>Compute the greatest common divisor of 2 numbers</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1603491"/>
                  </a:ext>
                </a:extLst>
              </a:tr>
              <a:tr h="513599">
                <a:tc>
                  <a:txBody>
                    <a:bodyPr/>
                    <a:lstStyle/>
                    <a:p>
                      <a:pPr algn="l" fontAlgn="base"/>
                      <a:r>
                        <a:rPr lang="en-IN" sz="1200" b="1" kern="120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fmod(x, y)</a:t>
                      </a:r>
                      <a:endParaRPr lang="en-IN" sz="1200" b="1" kern="120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remainder when x is divided by y</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49504"/>
                  </a:ext>
                </a:extLst>
              </a:tr>
              <a:tr h="513599">
                <a:tc>
                  <a:txBody>
                    <a:bodyPr/>
                    <a:lstStyle/>
                    <a:p>
                      <a:pPr algn="l" fontAlgn="base"/>
                      <a:r>
                        <a:rPr lang="en-IN" sz="1200" b="1" kern="120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frexp(x)</a:t>
                      </a:r>
                      <a:endParaRPr lang="en-IN" sz="1200" b="1" kern="120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mantissa and exponent of x as the pair (m, e)</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304720"/>
                  </a:ext>
                </a:extLst>
              </a:tr>
              <a:tr h="513599">
                <a:tc>
                  <a:txBody>
                    <a:bodyPr/>
                    <a:lstStyle/>
                    <a:p>
                      <a:pPr algn="l" fontAlgn="base"/>
                      <a:r>
                        <a:rPr lang="en-IN" sz="1200" b="1" kern="120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fsum(iterable)</a:t>
                      </a:r>
                      <a:endParaRPr lang="en-IN" sz="1200" b="1" kern="120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precise floating-point value of sum of elements in an iterable </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793402"/>
                  </a:ext>
                </a:extLst>
              </a:tr>
              <a:tr h="513599">
                <a:tc>
                  <a:txBody>
                    <a:bodyPr/>
                    <a:lstStyle/>
                    <a:p>
                      <a:pPr algn="l" fontAlgn="base"/>
                      <a:r>
                        <a:rPr lang="en-IN" sz="1200" b="1" kern="1200">
                          <a:solidFill>
                            <a:schemeClr val="tx1"/>
                          </a:solidFill>
                          <a:effectLst/>
                          <a:latin typeface="+mn-lt"/>
                          <a:ea typeface="+mn-ea"/>
                          <a:cs typeface="+mn-cs"/>
                        </a:rPr>
                        <a:t>isfinite(x)</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Check whether the value is neither infinity not Nan</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196351"/>
                  </a:ext>
                </a:extLst>
              </a:tr>
              <a:tr h="388408">
                <a:tc>
                  <a:txBody>
                    <a:bodyPr/>
                    <a:lstStyle/>
                    <a:p>
                      <a:pPr algn="l" fontAlgn="base"/>
                      <a:r>
                        <a:rPr lang="en-IN" sz="1200" b="1" kern="1200">
                          <a:solidFill>
                            <a:schemeClr val="tx1"/>
                          </a:solidFill>
                          <a:effectLst/>
                          <a:latin typeface="+mn-lt"/>
                          <a:ea typeface="+mn-ea"/>
                          <a:cs typeface="+mn-cs"/>
                        </a:rPr>
                        <a:t>isinf(x)</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Check whether the value is infinity or not</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289248"/>
                  </a:ext>
                </a:extLst>
              </a:tr>
              <a:tr h="513599">
                <a:tc>
                  <a:txBody>
                    <a:bodyPr/>
                    <a:lstStyle/>
                    <a:p>
                      <a:pPr algn="l" fontAlgn="base"/>
                      <a:r>
                        <a:rPr lang="en-IN" sz="1200" b="1" kern="1200">
                          <a:solidFill>
                            <a:schemeClr val="tx1"/>
                          </a:solidFill>
                          <a:effectLst/>
                          <a:latin typeface="+mn-lt"/>
                          <a:ea typeface="+mn-ea"/>
                          <a:cs typeface="+mn-cs"/>
                          <a:hlinkClick r:id="rId12">
                            <a:extLst>
                              <a:ext uri="{A12FA001-AC4F-418D-AE19-62706E023703}">
                                <ahyp:hlinkClr xmlns:ahyp="http://schemas.microsoft.com/office/drawing/2018/hyperlinkcolor" val="tx"/>
                              </a:ext>
                            </a:extLst>
                          </a:hlinkClick>
                        </a:rPr>
                        <a:t>isnan(x)</a:t>
                      </a:r>
                      <a:endParaRPr lang="en-IN" sz="1200" b="1" kern="120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true if the number is “nan” else returns false</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515150"/>
                  </a:ext>
                </a:extLst>
              </a:tr>
              <a:tr h="388408">
                <a:tc>
                  <a:txBody>
                    <a:bodyPr/>
                    <a:lstStyle/>
                    <a:p>
                      <a:pPr algn="l" fontAlgn="base"/>
                      <a:r>
                        <a:rPr lang="en-IN" sz="1200" b="1" kern="1200" dirty="0" err="1">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ldexp</a:t>
                      </a:r>
                      <a:r>
                        <a:rPr lang="en-IN" sz="1200" b="1" kern="1200" dirty="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(x, </a:t>
                      </a:r>
                      <a:r>
                        <a:rPr lang="en-IN" sz="1200" b="1" kern="1200" dirty="0" err="1">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i</a:t>
                      </a:r>
                      <a:r>
                        <a:rPr lang="en-IN" sz="1200" b="1" kern="1200" dirty="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a:t>
                      </a:r>
                      <a:endParaRPr lang="en-IN" sz="1200" b="1" kern="1200" dirty="0">
                        <a:solidFill>
                          <a:schemeClr val="tx1"/>
                        </a:solidFill>
                        <a:effectLst/>
                        <a:latin typeface="+mn-lt"/>
                        <a:ea typeface="+mn-ea"/>
                        <a:cs typeface="+mn-cs"/>
                      </a:endParaRP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200" b="1" dirty="0">
                          <a:effectLst/>
                        </a:rPr>
                        <a:t>Returns x * (2**</a:t>
                      </a:r>
                      <a:r>
                        <a:rPr lang="en-IN" sz="1200" b="1" dirty="0" err="1">
                          <a:effectLst/>
                        </a:rPr>
                        <a:t>i</a:t>
                      </a:r>
                      <a:r>
                        <a:rPr lang="en-IN" sz="1200" b="1" dirty="0">
                          <a:effectLst/>
                        </a:rPr>
                        <a:t>)</a:t>
                      </a:r>
                    </a:p>
                  </a:txBody>
                  <a:tcPr marL="56637" marR="56637" marT="79291" marB="79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4920272"/>
                  </a:ext>
                </a:extLst>
              </a:tr>
            </a:tbl>
          </a:graphicData>
        </a:graphic>
      </p:graphicFrame>
      <p:graphicFrame>
        <p:nvGraphicFramePr>
          <p:cNvPr id="8" name="Table 7">
            <a:extLst>
              <a:ext uri="{FF2B5EF4-FFF2-40B4-BE49-F238E27FC236}">
                <a16:creationId xmlns:a16="http://schemas.microsoft.com/office/drawing/2014/main" id="{DA92587D-984F-580E-63DC-1BFA4F6063E1}"/>
              </a:ext>
            </a:extLst>
          </p:cNvPr>
          <p:cNvGraphicFramePr>
            <a:graphicFrameLocks noGrp="1"/>
          </p:cNvGraphicFramePr>
          <p:nvPr>
            <p:extLst>
              <p:ext uri="{D42A27DB-BD31-4B8C-83A1-F6EECF244321}">
                <p14:modId xmlns:p14="http://schemas.microsoft.com/office/powerpoint/2010/main" val="4196519009"/>
              </p:ext>
            </p:extLst>
          </p:nvPr>
        </p:nvGraphicFramePr>
        <p:xfrm>
          <a:off x="6359093" y="197321"/>
          <a:ext cx="5618812" cy="6560736"/>
        </p:xfrm>
        <a:graphic>
          <a:graphicData uri="http://schemas.openxmlformats.org/drawingml/2006/table">
            <a:tbl>
              <a:tblPr>
                <a:tableStyleId>{2D5ABB26-0587-4C30-8999-92F81FD0307C}</a:tableStyleId>
              </a:tblPr>
              <a:tblGrid>
                <a:gridCol w="1079397">
                  <a:extLst>
                    <a:ext uri="{9D8B030D-6E8A-4147-A177-3AD203B41FA5}">
                      <a16:colId xmlns:a16="http://schemas.microsoft.com/office/drawing/2014/main" val="341120544"/>
                    </a:ext>
                  </a:extLst>
                </a:gridCol>
                <a:gridCol w="4539415">
                  <a:extLst>
                    <a:ext uri="{9D8B030D-6E8A-4147-A177-3AD203B41FA5}">
                      <a16:colId xmlns:a16="http://schemas.microsoft.com/office/drawing/2014/main" val="3907101698"/>
                    </a:ext>
                  </a:extLst>
                </a:gridCol>
              </a:tblGrid>
              <a:tr h="504672">
                <a:tc>
                  <a:txBody>
                    <a:bodyPr/>
                    <a:lstStyle/>
                    <a:p>
                      <a:pPr algn="l" fontAlgn="base"/>
                      <a:r>
                        <a:rPr lang="en-IN" sz="1200" b="1" kern="1200">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modf(x)</a:t>
                      </a:r>
                      <a:endParaRPr lang="en-IN" sz="1200" b="1" kern="1200">
                        <a:solidFill>
                          <a:schemeClr val="tx1"/>
                        </a:solidFill>
                        <a:effectLst/>
                        <a:latin typeface="+mn-lt"/>
                        <a:ea typeface="+mn-ea"/>
                        <a:cs typeface="+mn-cs"/>
                      </a:endParaRP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fractional and integer parts of x</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237009"/>
                  </a:ext>
                </a:extLst>
              </a:tr>
              <a:tr h="504672">
                <a:tc>
                  <a:txBody>
                    <a:bodyPr/>
                    <a:lstStyle/>
                    <a:p>
                      <a:pPr algn="l" fontAlgn="base"/>
                      <a:r>
                        <a:rPr lang="en-IN" sz="1200" b="1" kern="1200">
                          <a:solidFill>
                            <a:schemeClr val="tx1"/>
                          </a:solidFill>
                          <a:effectLst/>
                          <a:latin typeface="+mn-lt"/>
                          <a:ea typeface="+mn-ea"/>
                          <a:cs typeface="+mn-cs"/>
                          <a:hlinkClick r:id="rId15">
                            <a:extLst>
                              <a:ext uri="{A12FA001-AC4F-418D-AE19-62706E023703}">
                                <ahyp:hlinkClr xmlns:ahyp="http://schemas.microsoft.com/office/drawing/2018/hyperlinkcolor" val="tx"/>
                              </a:ext>
                            </a:extLst>
                          </a:hlinkClick>
                        </a:rPr>
                        <a:t>trunc(x)</a:t>
                      </a:r>
                      <a:endParaRPr lang="en-IN" sz="1200" b="1" kern="1200">
                        <a:solidFill>
                          <a:schemeClr val="tx1"/>
                        </a:solidFill>
                        <a:effectLst/>
                        <a:latin typeface="+mn-lt"/>
                        <a:ea typeface="+mn-ea"/>
                        <a:cs typeface="+mn-cs"/>
                      </a:endParaRP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dirty="0">
                          <a:effectLst/>
                        </a:rPr>
                        <a:t>Returns the truncated integer value of x</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57116"/>
                  </a:ext>
                </a:extLst>
              </a:tr>
              <a:tr h="504672">
                <a:tc>
                  <a:txBody>
                    <a:bodyPr/>
                    <a:lstStyle/>
                    <a:p>
                      <a:pPr algn="l" fontAlgn="base"/>
                      <a:r>
                        <a:rPr lang="en-IN" sz="1200" b="1" kern="1200" dirty="0">
                          <a:solidFill>
                            <a:schemeClr val="tx1"/>
                          </a:solidFill>
                          <a:effectLst/>
                          <a:latin typeface="+mn-lt"/>
                          <a:ea typeface="+mn-ea"/>
                          <a:cs typeface="+mn-cs"/>
                          <a:hlinkClick r:id="rId16">
                            <a:extLst>
                              <a:ext uri="{A12FA001-AC4F-418D-AE19-62706E023703}">
                                <ahyp:hlinkClr xmlns:ahyp="http://schemas.microsoft.com/office/drawing/2018/hyperlinkcolor" val="tx"/>
                              </a:ext>
                            </a:extLst>
                          </a:hlinkClick>
                        </a:rPr>
                        <a:t>exp(x)</a:t>
                      </a:r>
                      <a:endParaRPr lang="en-IN" sz="1200" b="1" kern="1200" dirty="0">
                        <a:solidFill>
                          <a:schemeClr val="tx1"/>
                        </a:solidFill>
                        <a:effectLst/>
                        <a:latin typeface="+mn-lt"/>
                        <a:ea typeface="+mn-ea"/>
                        <a:cs typeface="+mn-cs"/>
                      </a:endParaRP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value of e raised to the power x(e**x)</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3804714"/>
                  </a:ext>
                </a:extLst>
              </a:tr>
              <a:tr h="504672">
                <a:tc>
                  <a:txBody>
                    <a:bodyPr/>
                    <a:lstStyle/>
                    <a:p>
                      <a:pPr algn="l" fontAlgn="base"/>
                      <a:r>
                        <a:rPr lang="en-IN" sz="1200" b="1" kern="1200">
                          <a:solidFill>
                            <a:schemeClr val="tx1"/>
                          </a:solidFill>
                          <a:effectLst/>
                          <a:latin typeface="+mn-lt"/>
                          <a:ea typeface="+mn-ea"/>
                          <a:cs typeface="+mn-cs"/>
                          <a:hlinkClick r:id="rId17">
                            <a:extLst>
                              <a:ext uri="{A12FA001-AC4F-418D-AE19-62706E023703}">
                                <ahyp:hlinkClr xmlns:ahyp="http://schemas.microsoft.com/office/drawing/2018/hyperlinkcolor" val="tx"/>
                              </a:ext>
                            </a:extLst>
                          </a:hlinkClick>
                        </a:rPr>
                        <a:t>expm1(x)</a:t>
                      </a:r>
                      <a:endParaRPr lang="en-IN" sz="1200" b="1" kern="1200">
                        <a:solidFill>
                          <a:schemeClr val="tx1"/>
                        </a:solidFill>
                        <a:effectLst/>
                        <a:latin typeface="+mn-lt"/>
                        <a:ea typeface="+mn-ea"/>
                        <a:cs typeface="+mn-cs"/>
                      </a:endParaRP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value of e raised to the power a (x-1)</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434068"/>
                  </a:ext>
                </a:extLst>
              </a:tr>
              <a:tr h="504672">
                <a:tc>
                  <a:txBody>
                    <a:bodyPr/>
                    <a:lstStyle/>
                    <a:p>
                      <a:pPr algn="l" fontAlgn="base"/>
                      <a:r>
                        <a:rPr lang="en-IN" sz="1200" b="1" kern="1200">
                          <a:solidFill>
                            <a:schemeClr val="tx1"/>
                          </a:solidFill>
                          <a:effectLst/>
                          <a:latin typeface="+mn-lt"/>
                          <a:ea typeface="+mn-ea"/>
                          <a:cs typeface="+mn-cs"/>
                        </a:rPr>
                        <a:t>log(x[, b])</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dirty="0">
                          <a:effectLst/>
                        </a:rPr>
                        <a:t>Returns the logarithmic value of a with base b</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6739020"/>
                  </a:ext>
                </a:extLst>
              </a:tr>
              <a:tr h="504672">
                <a:tc>
                  <a:txBody>
                    <a:bodyPr/>
                    <a:lstStyle/>
                    <a:p>
                      <a:pPr algn="l" fontAlgn="base"/>
                      <a:r>
                        <a:rPr lang="en-IN" sz="1200" b="1" kern="1200" dirty="0">
                          <a:solidFill>
                            <a:schemeClr val="tx1"/>
                          </a:solidFill>
                          <a:effectLst/>
                          <a:latin typeface="+mn-lt"/>
                          <a:ea typeface="+mn-ea"/>
                          <a:cs typeface="+mn-cs"/>
                        </a:rPr>
                        <a:t>log1p(x)</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natural logarithmic value of 1+x</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239210"/>
                  </a:ext>
                </a:extLst>
              </a:tr>
              <a:tr h="504672">
                <a:tc>
                  <a:txBody>
                    <a:bodyPr/>
                    <a:lstStyle/>
                    <a:p>
                      <a:pPr algn="l" fontAlgn="base"/>
                      <a:r>
                        <a:rPr lang="en-IN" sz="1200" b="1" kern="1200">
                          <a:solidFill>
                            <a:schemeClr val="tx1"/>
                          </a:solidFill>
                          <a:effectLst/>
                          <a:latin typeface="+mn-lt"/>
                          <a:ea typeface="+mn-ea"/>
                          <a:cs typeface="+mn-cs"/>
                        </a:rPr>
                        <a:t>log2(x)</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Computes value of log a with base 2</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073918"/>
                  </a:ext>
                </a:extLst>
              </a:tr>
              <a:tr h="504672">
                <a:tc>
                  <a:txBody>
                    <a:bodyPr/>
                    <a:lstStyle/>
                    <a:p>
                      <a:pPr algn="l" fontAlgn="base"/>
                      <a:r>
                        <a:rPr lang="en-IN" sz="1200" b="1" kern="1200">
                          <a:solidFill>
                            <a:schemeClr val="tx1"/>
                          </a:solidFill>
                          <a:effectLst/>
                          <a:latin typeface="+mn-lt"/>
                          <a:ea typeface="+mn-ea"/>
                          <a:cs typeface="+mn-cs"/>
                        </a:rPr>
                        <a:t>log10(x)</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Computes value of log a with base 10</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664306"/>
                  </a:ext>
                </a:extLst>
              </a:tr>
              <a:tr h="504672">
                <a:tc>
                  <a:txBody>
                    <a:bodyPr/>
                    <a:lstStyle/>
                    <a:p>
                      <a:pPr algn="l" fontAlgn="base"/>
                      <a:r>
                        <a:rPr lang="en-IN" sz="1200" b="1" kern="1200">
                          <a:solidFill>
                            <a:schemeClr val="tx1"/>
                          </a:solidFill>
                          <a:effectLst/>
                          <a:latin typeface="+mn-lt"/>
                          <a:ea typeface="+mn-ea"/>
                          <a:cs typeface="+mn-cs"/>
                          <a:hlinkClick r:id="rId18">
                            <a:extLst>
                              <a:ext uri="{A12FA001-AC4F-418D-AE19-62706E023703}">
                                <ahyp:hlinkClr xmlns:ahyp="http://schemas.microsoft.com/office/drawing/2018/hyperlinkcolor" val="tx"/>
                              </a:ext>
                            </a:extLst>
                          </a:hlinkClick>
                        </a:rPr>
                        <a:t>pow(x, y)</a:t>
                      </a:r>
                      <a:endParaRPr lang="en-IN" sz="1200" b="1" kern="1200">
                        <a:solidFill>
                          <a:schemeClr val="tx1"/>
                        </a:solidFill>
                        <a:effectLst/>
                        <a:latin typeface="+mn-lt"/>
                        <a:ea typeface="+mn-ea"/>
                        <a:cs typeface="+mn-cs"/>
                      </a:endParaRP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Compute value of x raised to the power y (x**y)</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148338"/>
                  </a:ext>
                </a:extLst>
              </a:tr>
              <a:tr h="504672">
                <a:tc>
                  <a:txBody>
                    <a:bodyPr/>
                    <a:lstStyle/>
                    <a:p>
                      <a:pPr algn="l" fontAlgn="base"/>
                      <a:r>
                        <a:rPr lang="en-IN" sz="1200" b="1" kern="1200">
                          <a:solidFill>
                            <a:schemeClr val="tx1"/>
                          </a:solidFill>
                          <a:effectLst/>
                          <a:latin typeface="+mn-lt"/>
                          <a:ea typeface="+mn-ea"/>
                          <a:cs typeface="+mn-cs"/>
                          <a:hlinkClick r:id="rId19">
                            <a:extLst>
                              <a:ext uri="{A12FA001-AC4F-418D-AE19-62706E023703}">
                                <ahyp:hlinkClr xmlns:ahyp="http://schemas.microsoft.com/office/drawing/2018/hyperlinkcolor" val="tx"/>
                              </a:ext>
                            </a:extLst>
                          </a:hlinkClick>
                        </a:rPr>
                        <a:t>sqrt(x)</a:t>
                      </a:r>
                      <a:endParaRPr lang="en-IN" sz="1200" b="1" kern="1200">
                        <a:solidFill>
                          <a:schemeClr val="tx1"/>
                        </a:solidFill>
                        <a:effectLst/>
                        <a:latin typeface="+mn-lt"/>
                        <a:ea typeface="+mn-ea"/>
                        <a:cs typeface="+mn-cs"/>
                      </a:endParaRP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square root of the number</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6573062"/>
                  </a:ext>
                </a:extLst>
              </a:tr>
              <a:tr h="504672">
                <a:tc>
                  <a:txBody>
                    <a:bodyPr/>
                    <a:lstStyle/>
                    <a:p>
                      <a:pPr algn="l" fontAlgn="base"/>
                      <a:r>
                        <a:rPr lang="en-IN" sz="1200" b="1" kern="1200" dirty="0" err="1">
                          <a:solidFill>
                            <a:schemeClr val="tx1"/>
                          </a:solidFill>
                          <a:effectLst/>
                          <a:latin typeface="+mn-lt"/>
                          <a:ea typeface="+mn-ea"/>
                          <a:cs typeface="+mn-cs"/>
                          <a:hlinkClick r:id="rId20">
                            <a:extLst>
                              <a:ext uri="{A12FA001-AC4F-418D-AE19-62706E023703}">
                                <ahyp:hlinkClr xmlns:ahyp="http://schemas.microsoft.com/office/drawing/2018/hyperlinkcolor" val="tx"/>
                              </a:ext>
                            </a:extLst>
                          </a:hlinkClick>
                        </a:rPr>
                        <a:t>acos</a:t>
                      </a:r>
                      <a:r>
                        <a:rPr lang="en-IN" sz="1200" b="1" kern="1200" dirty="0">
                          <a:solidFill>
                            <a:schemeClr val="tx1"/>
                          </a:solidFill>
                          <a:effectLst/>
                          <a:latin typeface="+mn-lt"/>
                          <a:ea typeface="+mn-ea"/>
                          <a:cs typeface="+mn-cs"/>
                          <a:hlinkClick r:id="rId20">
                            <a:extLst>
                              <a:ext uri="{A12FA001-AC4F-418D-AE19-62706E023703}">
                                <ahyp:hlinkClr xmlns:ahyp="http://schemas.microsoft.com/office/drawing/2018/hyperlinkcolor" val="tx"/>
                              </a:ext>
                            </a:extLst>
                          </a:hlinkClick>
                        </a:rPr>
                        <a:t>(x)</a:t>
                      </a:r>
                      <a:endParaRPr lang="en-IN" sz="1200" b="1" kern="1200" dirty="0">
                        <a:solidFill>
                          <a:schemeClr val="tx1"/>
                        </a:solidFill>
                        <a:effectLst/>
                        <a:latin typeface="+mn-lt"/>
                        <a:ea typeface="+mn-ea"/>
                        <a:cs typeface="+mn-cs"/>
                      </a:endParaRP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dirty="0">
                          <a:effectLst/>
                        </a:rPr>
                        <a:t>Returns the arc cosine of value passed as argument</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218918"/>
                  </a:ext>
                </a:extLst>
              </a:tr>
              <a:tr h="504672">
                <a:tc>
                  <a:txBody>
                    <a:bodyPr/>
                    <a:lstStyle/>
                    <a:p>
                      <a:pPr algn="l" fontAlgn="base"/>
                      <a:r>
                        <a:rPr lang="en-IN" sz="1200" b="1" kern="1200">
                          <a:solidFill>
                            <a:schemeClr val="tx1"/>
                          </a:solidFill>
                          <a:effectLst/>
                          <a:latin typeface="+mn-lt"/>
                          <a:ea typeface="+mn-ea"/>
                          <a:cs typeface="+mn-cs"/>
                          <a:hlinkClick r:id="rId21">
                            <a:extLst>
                              <a:ext uri="{A12FA001-AC4F-418D-AE19-62706E023703}">
                                <ahyp:hlinkClr xmlns:ahyp="http://schemas.microsoft.com/office/drawing/2018/hyperlinkcolor" val="tx"/>
                              </a:ext>
                            </a:extLst>
                          </a:hlinkClick>
                        </a:rPr>
                        <a:t>asin(x)</a:t>
                      </a:r>
                      <a:endParaRPr lang="en-IN" sz="1200" b="1" kern="1200">
                        <a:solidFill>
                          <a:schemeClr val="tx1"/>
                        </a:solidFill>
                        <a:effectLst/>
                        <a:latin typeface="+mn-lt"/>
                        <a:ea typeface="+mn-ea"/>
                        <a:cs typeface="+mn-cs"/>
                      </a:endParaRP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arc sine of value passed as argument</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5902076"/>
                  </a:ext>
                </a:extLst>
              </a:tr>
              <a:tr h="504672">
                <a:tc>
                  <a:txBody>
                    <a:bodyPr/>
                    <a:lstStyle/>
                    <a:p>
                      <a:pPr algn="l" fontAlgn="base"/>
                      <a:r>
                        <a:rPr lang="en-IN" sz="1200" b="1" kern="1200" dirty="0" err="1">
                          <a:solidFill>
                            <a:schemeClr val="tx1"/>
                          </a:solidFill>
                          <a:effectLst/>
                          <a:latin typeface="+mn-lt"/>
                          <a:ea typeface="+mn-ea"/>
                          <a:cs typeface="+mn-cs"/>
                          <a:hlinkClick r:id="rId22">
                            <a:extLst>
                              <a:ext uri="{A12FA001-AC4F-418D-AE19-62706E023703}">
                                <ahyp:hlinkClr xmlns:ahyp="http://schemas.microsoft.com/office/drawing/2018/hyperlinkcolor" val="tx"/>
                              </a:ext>
                            </a:extLst>
                          </a:hlinkClick>
                        </a:rPr>
                        <a:t>atan</a:t>
                      </a:r>
                      <a:r>
                        <a:rPr lang="en-IN" sz="1200" b="1" kern="1200" dirty="0">
                          <a:solidFill>
                            <a:schemeClr val="tx1"/>
                          </a:solidFill>
                          <a:effectLst/>
                          <a:latin typeface="+mn-lt"/>
                          <a:ea typeface="+mn-ea"/>
                          <a:cs typeface="+mn-cs"/>
                          <a:hlinkClick r:id="rId22">
                            <a:extLst>
                              <a:ext uri="{A12FA001-AC4F-418D-AE19-62706E023703}">
                                <ahyp:hlinkClr xmlns:ahyp="http://schemas.microsoft.com/office/drawing/2018/hyperlinkcolor" val="tx"/>
                              </a:ext>
                            </a:extLst>
                          </a:hlinkClick>
                        </a:rPr>
                        <a:t>(x)</a:t>
                      </a:r>
                      <a:endParaRPr lang="en-IN" sz="1200" b="1" kern="1200" dirty="0">
                        <a:solidFill>
                          <a:schemeClr val="tx1"/>
                        </a:solidFill>
                        <a:effectLst/>
                        <a:latin typeface="+mn-lt"/>
                        <a:ea typeface="+mn-ea"/>
                        <a:cs typeface="+mn-cs"/>
                      </a:endParaRP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dirty="0">
                          <a:effectLst/>
                        </a:rPr>
                        <a:t>Returns the arc tangent of value passed as argument</a:t>
                      </a:r>
                    </a:p>
                  </a:txBody>
                  <a:tcPr marL="64421" marR="64421" marT="90189" marB="90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4426130"/>
                  </a:ext>
                </a:extLst>
              </a:tr>
            </a:tbl>
          </a:graphicData>
        </a:graphic>
      </p:graphicFrame>
    </p:spTree>
    <p:extLst>
      <p:ext uri="{BB962C8B-B14F-4D97-AF65-F5344CB8AC3E}">
        <p14:creationId xmlns:p14="http://schemas.microsoft.com/office/powerpoint/2010/main" val="115121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A9EAEF-4879-B629-EB5F-A2187D9D38CF}"/>
              </a:ext>
            </a:extLst>
          </p:cNvPr>
          <p:cNvGraphicFramePr>
            <a:graphicFrameLocks noGrp="1"/>
          </p:cNvGraphicFramePr>
          <p:nvPr>
            <p:extLst>
              <p:ext uri="{D42A27DB-BD31-4B8C-83A1-F6EECF244321}">
                <p14:modId xmlns:p14="http://schemas.microsoft.com/office/powerpoint/2010/main" val="3141606768"/>
              </p:ext>
            </p:extLst>
          </p:nvPr>
        </p:nvGraphicFramePr>
        <p:xfrm>
          <a:off x="2332522" y="61984"/>
          <a:ext cx="7526956" cy="6639273"/>
        </p:xfrm>
        <a:graphic>
          <a:graphicData uri="http://schemas.openxmlformats.org/drawingml/2006/table">
            <a:tbl>
              <a:tblPr>
                <a:tableStyleId>{2D5ABB26-0587-4C30-8999-92F81FD0307C}</a:tableStyleId>
              </a:tblPr>
              <a:tblGrid>
                <a:gridCol w="1314804">
                  <a:extLst>
                    <a:ext uri="{9D8B030D-6E8A-4147-A177-3AD203B41FA5}">
                      <a16:colId xmlns:a16="http://schemas.microsoft.com/office/drawing/2014/main" val="3843324134"/>
                    </a:ext>
                  </a:extLst>
                </a:gridCol>
                <a:gridCol w="6212152">
                  <a:extLst>
                    <a:ext uri="{9D8B030D-6E8A-4147-A177-3AD203B41FA5}">
                      <a16:colId xmlns:a16="http://schemas.microsoft.com/office/drawing/2014/main" val="1149103647"/>
                    </a:ext>
                  </a:extLst>
                </a:gridCol>
              </a:tblGrid>
              <a:tr h="319342">
                <a:tc>
                  <a:txBody>
                    <a:bodyPr/>
                    <a:lstStyle/>
                    <a:p>
                      <a:pPr algn="l" fontAlgn="base"/>
                      <a:r>
                        <a:rPr lang="en-IN" sz="1200" b="1" kern="120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atan2(y, x)</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200" b="1">
                          <a:effectLst/>
                        </a:rPr>
                        <a:t>Returns atan(y / x)</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33409"/>
                  </a:ext>
                </a:extLst>
              </a:tr>
              <a:tr h="319342">
                <a:tc>
                  <a:txBody>
                    <a:bodyPr/>
                    <a:lstStyle/>
                    <a:p>
                      <a:pPr algn="l" fontAlgn="base"/>
                      <a:r>
                        <a:rPr lang="en-IN" sz="1200" b="1"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cos(x)</a:t>
                      </a:r>
                      <a:endParaRPr lang="en-IN" sz="1200" b="1" kern="1200" dirty="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cosine of value passed as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560032"/>
                  </a:ext>
                </a:extLst>
              </a:tr>
              <a:tr h="490159">
                <a:tc>
                  <a:txBody>
                    <a:bodyPr/>
                    <a:lstStyle/>
                    <a:p>
                      <a:pPr algn="l" fontAlgn="base"/>
                      <a:r>
                        <a:rPr lang="en-IN" sz="1200" b="1" kern="120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hypot(x, y)</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hypotenuse of the values passed in arguments</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1555134"/>
                  </a:ext>
                </a:extLst>
              </a:tr>
              <a:tr h="319342">
                <a:tc>
                  <a:txBody>
                    <a:bodyPr/>
                    <a:lstStyle/>
                    <a:p>
                      <a:pPr algn="l" fontAlgn="base"/>
                      <a:r>
                        <a:rPr lang="en-IN" sz="1200" b="1" kern="120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sin(x)</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sine of value passed as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4474715"/>
                  </a:ext>
                </a:extLst>
              </a:tr>
              <a:tr h="319342">
                <a:tc>
                  <a:txBody>
                    <a:bodyPr/>
                    <a:lstStyle/>
                    <a:p>
                      <a:pPr algn="l" fontAlgn="base"/>
                      <a:r>
                        <a:rPr lang="en-IN" sz="1200" b="1" kern="120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tan(x)</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tangent of the value passed as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9964882"/>
                  </a:ext>
                </a:extLst>
              </a:tr>
              <a:tr h="319342">
                <a:tc>
                  <a:txBody>
                    <a:bodyPr/>
                    <a:lstStyle/>
                    <a:p>
                      <a:pPr algn="l" fontAlgn="base"/>
                      <a:r>
                        <a:rPr lang="en-IN" sz="1200" b="1" kern="1200">
                          <a:solidFill>
                            <a:schemeClr val="tx1"/>
                          </a:solidFill>
                          <a:effectLst/>
                          <a:latin typeface="+mn-lt"/>
                          <a:ea typeface="+mn-ea"/>
                          <a:cs typeface="+mn-cs"/>
                        </a:rPr>
                        <a:t>degrees(x)</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Convert argument value from radians to degrees</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4665566"/>
                  </a:ext>
                </a:extLst>
              </a:tr>
              <a:tr h="319342">
                <a:tc>
                  <a:txBody>
                    <a:bodyPr/>
                    <a:lstStyle/>
                    <a:p>
                      <a:pPr algn="l" fontAlgn="base"/>
                      <a:r>
                        <a:rPr lang="en-IN" sz="1200" b="1" kern="1200">
                          <a:solidFill>
                            <a:schemeClr val="tx1"/>
                          </a:solidFill>
                          <a:effectLst/>
                          <a:latin typeface="+mn-lt"/>
                          <a:ea typeface="+mn-ea"/>
                          <a:cs typeface="+mn-cs"/>
                        </a:rPr>
                        <a:t>radians(x)</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Convert argument value from degrees to radians</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7824165"/>
                  </a:ext>
                </a:extLst>
              </a:tr>
              <a:tr h="490159">
                <a:tc>
                  <a:txBody>
                    <a:bodyPr/>
                    <a:lstStyle/>
                    <a:p>
                      <a:pPr algn="l" fontAlgn="base"/>
                      <a:r>
                        <a:rPr lang="en-IN" sz="1200" b="1" kern="120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acosh(x)</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inverse hyperbolic cosine of value passed as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277216"/>
                  </a:ext>
                </a:extLst>
              </a:tr>
              <a:tr h="490159">
                <a:tc>
                  <a:txBody>
                    <a:bodyPr/>
                    <a:lstStyle/>
                    <a:p>
                      <a:pPr algn="l" fontAlgn="base"/>
                      <a:r>
                        <a:rPr lang="en-IN" sz="1200" b="1" kern="1200" dirty="0" err="1">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asinh</a:t>
                      </a:r>
                      <a:r>
                        <a:rPr lang="en-IN" sz="1200" b="1" kern="120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(x)</a:t>
                      </a:r>
                      <a:endParaRPr lang="en-IN" sz="1200" b="1" kern="1200" dirty="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inverse hyperbolic sine of value passed as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77262"/>
                  </a:ext>
                </a:extLst>
              </a:tr>
              <a:tr h="490159">
                <a:tc>
                  <a:txBody>
                    <a:bodyPr/>
                    <a:lstStyle/>
                    <a:p>
                      <a:pPr algn="l" fontAlgn="base"/>
                      <a:r>
                        <a:rPr lang="en-IN" sz="1200" b="1" kern="120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atanh(x)</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inverse hyperbolic tangent of value passed as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0109791"/>
                  </a:ext>
                </a:extLst>
              </a:tr>
              <a:tr h="490159">
                <a:tc>
                  <a:txBody>
                    <a:bodyPr/>
                    <a:lstStyle/>
                    <a:p>
                      <a:pPr algn="l" fontAlgn="base"/>
                      <a:r>
                        <a:rPr lang="en-IN" sz="1200" b="1" kern="120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cosh(x)</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hyperbolic cosine of value passed as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161823"/>
                  </a:ext>
                </a:extLst>
              </a:tr>
              <a:tr h="319342">
                <a:tc>
                  <a:txBody>
                    <a:bodyPr/>
                    <a:lstStyle/>
                    <a:p>
                      <a:pPr algn="l" fontAlgn="base"/>
                      <a:r>
                        <a:rPr lang="en-IN" sz="1200" b="1" kern="1200">
                          <a:solidFill>
                            <a:schemeClr val="tx1"/>
                          </a:solidFill>
                          <a:effectLst/>
                          <a:latin typeface="+mn-lt"/>
                          <a:ea typeface="+mn-ea"/>
                          <a:cs typeface="+mn-cs"/>
                          <a:hlinkClick r:id="rId12">
                            <a:extLst>
                              <a:ext uri="{A12FA001-AC4F-418D-AE19-62706E023703}">
                                <ahyp:hlinkClr xmlns:ahyp="http://schemas.microsoft.com/office/drawing/2018/hyperlinkcolor" val="tx"/>
                              </a:ext>
                            </a:extLst>
                          </a:hlinkClick>
                        </a:rPr>
                        <a:t>sinh(x)</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hyperbolic sine of value passed as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7384584"/>
                  </a:ext>
                </a:extLst>
              </a:tr>
              <a:tr h="490159">
                <a:tc>
                  <a:txBody>
                    <a:bodyPr/>
                    <a:lstStyle/>
                    <a:p>
                      <a:pPr algn="l" fontAlgn="base"/>
                      <a:r>
                        <a:rPr lang="en-IN" sz="1200" b="1" kern="120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tanh(x)</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hyperbolic tangent of value passed as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5915199"/>
                  </a:ext>
                </a:extLst>
              </a:tr>
              <a:tr h="319342">
                <a:tc>
                  <a:txBody>
                    <a:bodyPr/>
                    <a:lstStyle/>
                    <a:p>
                      <a:pPr algn="l" fontAlgn="base"/>
                      <a:r>
                        <a:rPr lang="en-IN" sz="1200" b="1" kern="1200">
                          <a:solidFill>
                            <a:schemeClr val="tx1"/>
                          </a:solidFill>
                          <a:effectLst/>
                          <a:latin typeface="+mn-lt"/>
                          <a:ea typeface="+mn-ea"/>
                          <a:cs typeface="+mn-cs"/>
                        </a:rPr>
                        <a:t>erf(x)</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Returns the error function at x</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066141"/>
                  </a:ext>
                </a:extLst>
              </a:tr>
              <a:tr h="319342">
                <a:tc>
                  <a:txBody>
                    <a:bodyPr/>
                    <a:lstStyle/>
                    <a:p>
                      <a:pPr algn="l" fontAlgn="base"/>
                      <a:r>
                        <a:rPr lang="en-IN" sz="1200" b="1" kern="1200">
                          <a:solidFill>
                            <a:schemeClr val="tx1"/>
                          </a:solidFill>
                          <a:effectLst/>
                          <a:latin typeface="+mn-lt"/>
                          <a:ea typeface="+mn-ea"/>
                          <a:cs typeface="+mn-cs"/>
                        </a:rPr>
                        <a:t>erfc(x)</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dirty="0">
                          <a:effectLst/>
                        </a:rPr>
                        <a:t>Returns the complementary error function at x</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3997684"/>
                  </a:ext>
                </a:extLst>
              </a:tr>
              <a:tr h="319342">
                <a:tc>
                  <a:txBody>
                    <a:bodyPr/>
                    <a:lstStyle/>
                    <a:p>
                      <a:pPr algn="l" fontAlgn="base"/>
                      <a:r>
                        <a:rPr lang="en-IN" sz="1200" b="1" kern="1200">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gamma(x)</a:t>
                      </a:r>
                      <a:endParaRPr lang="en-IN" sz="1200" b="1" kern="1200">
                        <a:solidFill>
                          <a:schemeClr val="tx1"/>
                        </a:solidFill>
                        <a:effectLst/>
                        <a:latin typeface="+mn-lt"/>
                        <a:ea typeface="+mn-ea"/>
                        <a:cs typeface="+mn-cs"/>
                      </a:endParaRP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a:effectLst/>
                        </a:rPr>
                        <a:t>Return the gamma function of the argument</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585932"/>
                  </a:ext>
                </a:extLst>
              </a:tr>
              <a:tr h="490159">
                <a:tc>
                  <a:txBody>
                    <a:bodyPr/>
                    <a:lstStyle/>
                    <a:p>
                      <a:pPr algn="l" fontAlgn="base"/>
                      <a:r>
                        <a:rPr lang="en-IN" sz="1200" b="1" kern="1200" dirty="0" err="1">
                          <a:solidFill>
                            <a:schemeClr val="tx1"/>
                          </a:solidFill>
                          <a:effectLst/>
                          <a:latin typeface="+mn-lt"/>
                          <a:ea typeface="+mn-ea"/>
                          <a:cs typeface="+mn-cs"/>
                        </a:rPr>
                        <a:t>lgamma</a:t>
                      </a:r>
                      <a:r>
                        <a:rPr lang="en-IN" sz="1200" b="1" kern="1200" dirty="0">
                          <a:solidFill>
                            <a:schemeClr val="tx1"/>
                          </a:solidFill>
                          <a:effectLst/>
                          <a:latin typeface="+mn-lt"/>
                          <a:ea typeface="+mn-ea"/>
                          <a:cs typeface="+mn-cs"/>
                        </a:rPr>
                        <a:t>(x)</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b="1" dirty="0">
                          <a:effectLst/>
                        </a:rPr>
                        <a:t>Return the natural log of the absolute value of the gamma function </a:t>
                      </a:r>
                    </a:p>
                  </a:txBody>
                  <a:tcPr marL="49263" marR="49263" marT="68968" marB="689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82470"/>
                  </a:ext>
                </a:extLst>
              </a:tr>
            </a:tbl>
          </a:graphicData>
        </a:graphic>
      </p:graphicFrame>
    </p:spTree>
    <p:extLst>
      <p:ext uri="{BB962C8B-B14F-4D97-AF65-F5344CB8AC3E}">
        <p14:creationId xmlns:p14="http://schemas.microsoft.com/office/powerpoint/2010/main" val="235132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4511792"/>
          </a:xfrm>
        </p:spPr>
        <p:txBody>
          <a:bodyPr>
            <a:normAutofit/>
          </a:bodyPr>
          <a:lstStyle/>
          <a:p>
            <a:r>
              <a:rPr lang="en-US" b="1" dirty="0"/>
              <a:t>Create a Module</a:t>
            </a:r>
          </a:p>
          <a:p>
            <a:pPr marL="0" indent="0">
              <a:buNone/>
            </a:pPr>
            <a:r>
              <a:rPr lang="en-US" dirty="0"/>
              <a:t>To create a module just save the code you want in a file with the file extension “.</a:t>
            </a:r>
            <a:r>
              <a:rPr lang="en-US" dirty="0" err="1"/>
              <a:t>py</a:t>
            </a:r>
            <a:r>
              <a:rPr lang="en-US" dirty="0"/>
              <a:t>”</a:t>
            </a:r>
          </a:p>
          <a:p>
            <a:pPr marL="0" indent="0">
              <a:buNone/>
            </a:pPr>
            <a:endParaRPr lang="en-US" dirty="0"/>
          </a:p>
          <a:p>
            <a:r>
              <a:rPr lang="en-US" u="sng" dirty="0"/>
              <a:t>e.g.:-</a:t>
            </a:r>
            <a:r>
              <a:rPr lang="en-US" dirty="0"/>
              <a:t> Save this code in a file named mymodule.py</a:t>
            </a:r>
          </a:p>
          <a:p>
            <a:endParaRPr lang="en-US" dirty="0"/>
          </a:p>
          <a:p>
            <a:pPr marL="0" indent="0">
              <a:buNone/>
            </a:pPr>
            <a:r>
              <a:rPr lang="en-US" dirty="0"/>
              <a:t>def greeting(name):</a:t>
            </a:r>
          </a:p>
          <a:p>
            <a:pPr marL="0" indent="0">
              <a:buNone/>
            </a:pPr>
            <a:r>
              <a:rPr lang="en-US" dirty="0"/>
              <a:t>  print("Hello " , name)</a:t>
            </a:r>
            <a:endParaRPr lang="en-IN" dirty="0"/>
          </a:p>
        </p:txBody>
      </p:sp>
    </p:spTree>
    <p:extLst>
      <p:ext uri="{BB962C8B-B14F-4D97-AF65-F5344CB8AC3E}">
        <p14:creationId xmlns:p14="http://schemas.microsoft.com/office/powerpoint/2010/main" val="36235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4511792"/>
          </a:xfrm>
        </p:spPr>
        <p:txBody>
          <a:bodyPr>
            <a:normAutofit/>
          </a:bodyPr>
          <a:lstStyle/>
          <a:p>
            <a:r>
              <a:rPr lang="en-US" b="1" dirty="0"/>
              <a:t>Use a Module</a:t>
            </a:r>
          </a:p>
          <a:p>
            <a:pPr marL="0" indent="0">
              <a:buNone/>
            </a:pPr>
            <a:r>
              <a:rPr lang="en-US" dirty="0"/>
              <a:t>Now we can use the module we just created, by using the import statement:</a:t>
            </a:r>
          </a:p>
          <a:p>
            <a:pPr marL="0" indent="0">
              <a:buNone/>
            </a:pPr>
            <a:endParaRPr lang="en-US" dirty="0"/>
          </a:p>
          <a:p>
            <a:r>
              <a:rPr lang="en-US" u="sng" dirty="0"/>
              <a:t>e.g.:-</a:t>
            </a:r>
            <a:r>
              <a:rPr lang="en-US" dirty="0"/>
              <a:t> Import the module named </a:t>
            </a:r>
            <a:r>
              <a:rPr lang="en-US" dirty="0" err="1"/>
              <a:t>mymodule</a:t>
            </a:r>
            <a:r>
              <a:rPr lang="en-US" dirty="0"/>
              <a:t>, and call the greeting function:</a:t>
            </a:r>
          </a:p>
          <a:p>
            <a:endParaRPr lang="en-US" dirty="0"/>
          </a:p>
          <a:p>
            <a:pPr marL="0" indent="0">
              <a:buNone/>
            </a:pPr>
            <a:r>
              <a:rPr lang="en-US" dirty="0"/>
              <a:t>import </a:t>
            </a:r>
            <a:r>
              <a:rPr lang="en-US" dirty="0" err="1"/>
              <a:t>mymodule</a:t>
            </a:r>
            <a:endParaRPr lang="en-US" dirty="0"/>
          </a:p>
          <a:p>
            <a:pPr marL="0" indent="0">
              <a:buNone/>
            </a:pPr>
            <a:r>
              <a:rPr lang="en-US" dirty="0" err="1"/>
              <a:t>mymodule.greeting</a:t>
            </a:r>
            <a:r>
              <a:rPr lang="en-US" dirty="0"/>
              <a:t>("Jonathan")</a:t>
            </a:r>
            <a:endParaRPr lang="en-IN" dirty="0"/>
          </a:p>
        </p:txBody>
      </p:sp>
    </p:spTree>
    <p:extLst>
      <p:ext uri="{BB962C8B-B14F-4D97-AF65-F5344CB8AC3E}">
        <p14:creationId xmlns:p14="http://schemas.microsoft.com/office/powerpoint/2010/main" val="191843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4511792"/>
          </a:xfrm>
        </p:spPr>
        <p:txBody>
          <a:bodyPr>
            <a:normAutofit/>
          </a:bodyPr>
          <a:lstStyle/>
          <a:p>
            <a:r>
              <a:rPr lang="en-US" b="1" dirty="0"/>
              <a:t>Re-naming a Module</a:t>
            </a:r>
          </a:p>
          <a:p>
            <a:pPr marL="0" indent="0">
              <a:buNone/>
            </a:pPr>
            <a:r>
              <a:rPr lang="en-US" dirty="0"/>
              <a:t>You can create an alias when you import a module, by using the as keyword</a:t>
            </a:r>
          </a:p>
          <a:p>
            <a:r>
              <a:rPr lang="en-US" u="sng" dirty="0"/>
              <a:t>Example:-</a:t>
            </a:r>
            <a:r>
              <a:rPr lang="en-US" dirty="0"/>
              <a:t> Create an alias for </a:t>
            </a:r>
            <a:r>
              <a:rPr lang="en-US" dirty="0" err="1"/>
              <a:t>mymodule</a:t>
            </a:r>
            <a:r>
              <a:rPr lang="en-US" dirty="0"/>
              <a:t> called mx:</a:t>
            </a:r>
          </a:p>
          <a:p>
            <a:pPr marL="0" indent="0">
              <a:buNone/>
            </a:pPr>
            <a:endParaRPr lang="en-US" dirty="0"/>
          </a:p>
          <a:p>
            <a:pPr marL="0" indent="0">
              <a:buNone/>
            </a:pPr>
            <a:r>
              <a:rPr lang="en-US" dirty="0"/>
              <a:t>import </a:t>
            </a:r>
            <a:r>
              <a:rPr lang="en-US" dirty="0" err="1"/>
              <a:t>mymodule</a:t>
            </a:r>
            <a:r>
              <a:rPr lang="en-US" dirty="0"/>
              <a:t> as mx</a:t>
            </a:r>
          </a:p>
          <a:p>
            <a:pPr marL="0" indent="0">
              <a:buNone/>
            </a:pPr>
            <a:r>
              <a:rPr lang="en-US" dirty="0"/>
              <a:t>  a = mx.person1["age"]</a:t>
            </a:r>
          </a:p>
          <a:p>
            <a:pPr marL="0" indent="0">
              <a:buNone/>
            </a:pPr>
            <a:r>
              <a:rPr lang="en-US" dirty="0"/>
              <a:t>  print(a)</a:t>
            </a:r>
            <a:endParaRPr lang="en-IN" dirty="0"/>
          </a:p>
        </p:txBody>
      </p:sp>
    </p:spTree>
    <p:extLst>
      <p:ext uri="{BB962C8B-B14F-4D97-AF65-F5344CB8AC3E}">
        <p14:creationId xmlns:p14="http://schemas.microsoft.com/office/powerpoint/2010/main" val="366089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4827704"/>
          </a:xfrm>
        </p:spPr>
        <p:txBody>
          <a:bodyPr>
            <a:normAutofit/>
          </a:bodyPr>
          <a:lstStyle/>
          <a:p>
            <a:r>
              <a:rPr lang="en-US" b="1" dirty="0"/>
              <a:t>Using the </a:t>
            </a:r>
            <a:r>
              <a:rPr lang="en-US" b="1" dirty="0" err="1"/>
              <a:t>dir</a:t>
            </a:r>
            <a:r>
              <a:rPr lang="en-US" b="1" dirty="0"/>
              <a:t>() Function</a:t>
            </a:r>
          </a:p>
          <a:p>
            <a:pPr marL="0" indent="0">
              <a:buNone/>
            </a:pPr>
            <a:r>
              <a:rPr lang="en-US" dirty="0"/>
              <a:t>There is a built-in function to list all the function names (or variable names) in a module. The </a:t>
            </a:r>
            <a:r>
              <a:rPr lang="en-US" dirty="0" err="1"/>
              <a:t>dir</a:t>
            </a:r>
            <a:r>
              <a:rPr lang="en-US" dirty="0"/>
              <a:t>() function:</a:t>
            </a:r>
          </a:p>
          <a:p>
            <a:r>
              <a:rPr lang="en-US" u="sng" dirty="0"/>
              <a:t>Example:-</a:t>
            </a:r>
            <a:r>
              <a:rPr lang="en-US" dirty="0"/>
              <a:t> List all the defined names belonging to the platform module:</a:t>
            </a:r>
          </a:p>
          <a:p>
            <a:pPr marL="0" indent="0">
              <a:buNone/>
            </a:pPr>
            <a:r>
              <a:rPr lang="en-US" dirty="0"/>
              <a:t>		import platform</a:t>
            </a:r>
          </a:p>
          <a:p>
            <a:pPr marL="0" indent="0">
              <a:buNone/>
            </a:pPr>
            <a:r>
              <a:rPr lang="en-US" dirty="0"/>
              <a:t>		  x = </a:t>
            </a:r>
            <a:r>
              <a:rPr lang="en-US" dirty="0" err="1"/>
              <a:t>dir</a:t>
            </a:r>
            <a:r>
              <a:rPr lang="en-US" dirty="0"/>
              <a:t>(platform)</a:t>
            </a:r>
          </a:p>
          <a:p>
            <a:pPr marL="0" indent="0">
              <a:buNone/>
            </a:pPr>
            <a:r>
              <a:rPr lang="en-US" dirty="0"/>
              <a:t> 		  print(x)</a:t>
            </a:r>
          </a:p>
          <a:p>
            <a:r>
              <a:rPr lang="en-US" u="sng" dirty="0"/>
              <a:t>Note:-</a:t>
            </a:r>
            <a:r>
              <a:rPr lang="en-US" dirty="0"/>
              <a:t> The </a:t>
            </a:r>
            <a:r>
              <a:rPr lang="en-US" dirty="0" err="1"/>
              <a:t>dir</a:t>
            </a:r>
            <a:r>
              <a:rPr lang="en-US" dirty="0"/>
              <a:t>() function can be used on all modules, also the ones you create yourself.</a:t>
            </a:r>
            <a:endParaRPr lang="en-IN" dirty="0"/>
          </a:p>
        </p:txBody>
      </p:sp>
    </p:spTree>
    <p:extLst>
      <p:ext uri="{BB962C8B-B14F-4D97-AF65-F5344CB8AC3E}">
        <p14:creationId xmlns:p14="http://schemas.microsoft.com/office/powerpoint/2010/main" val="379341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4827704"/>
          </a:xfrm>
        </p:spPr>
        <p:txBody>
          <a:bodyPr>
            <a:normAutofit/>
          </a:bodyPr>
          <a:lstStyle/>
          <a:p>
            <a:r>
              <a:rPr lang="en-US" b="1" dirty="0"/>
              <a:t>Import From Module</a:t>
            </a:r>
          </a:p>
          <a:p>
            <a:pPr marL="0" indent="0">
              <a:buNone/>
            </a:pPr>
            <a:r>
              <a:rPr lang="en-US" dirty="0"/>
              <a:t>You can choose to import only parts from a module, by using the from keyword.</a:t>
            </a:r>
          </a:p>
          <a:p>
            <a:r>
              <a:rPr lang="en-US" u="sng" dirty="0"/>
              <a:t>Example:-</a:t>
            </a:r>
            <a:r>
              <a:rPr lang="en-US" dirty="0"/>
              <a:t> The module named </a:t>
            </a:r>
            <a:r>
              <a:rPr lang="en-US" dirty="0" err="1"/>
              <a:t>mymodule</a:t>
            </a:r>
            <a:r>
              <a:rPr lang="en-US" dirty="0"/>
              <a:t> has one function and one dictionary</a:t>
            </a:r>
          </a:p>
          <a:p>
            <a:pPr marL="0" indent="0">
              <a:buNone/>
            </a:pPr>
            <a:r>
              <a:rPr lang="en-US" dirty="0"/>
              <a:t>	def greeting(name):</a:t>
            </a:r>
          </a:p>
          <a:p>
            <a:pPr marL="0" indent="0">
              <a:buNone/>
            </a:pPr>
            <a:r>
              <a:rPr lang="en-US" dirty="0"/>
              <a:t>	  print("Hello, " + name)</a:t>
            </a:r>
          </a:p>
          <a:p>
            <a:pPr marL="0" indent="0">
              <a:buNone/>
            </a:pPr>
            <a:r>
              <a:rPr lang="en-US" dirty="0"/>
              <a:t>	  person1 = {  "name": "John",  "age": 36 }</a:t>
            </a:r>
            <a:endParaRPr lang="en-IN" dirty="0"/>
          </a:p>
        </p:txBody>
      </p:sp>
    </p:spTree>
    <p:extLst>
      <p:ext uri="{BB962C8B-B14F-4D97-AF65-F5344CB8AC3E}">
        <p14:creationId xmlns:p14="http://schemas.microsoft.com/office/powerpoint/2010/main" val="318952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4649002"/>
          </a:xfrm>
        </p:spPr>
        <p:txBody>
          <a:bodyPr>
            <a:normAutofit/>
          </a:bodyPr>
          <a:lstStyle/>
          <a:p>
            <a:r>
              <a:rPr lang="en-US" u="sng" dirty="0"/>
              <a:t>Example:-</a:t>
            </a:r>
            <a:r>
              <a:rPr lang="en-US" dirty="0"/>
              <a:t> Import only the person1 dictionary from the module:</a:t>
            </a:r>
          </a:p>
          <a:p>
            <a:endParaRPr lang="en-US" dirty="0"/>
          </a:p>
          <a:p>
            <a:pPr marL="0" indent="0">
              <a:buNone/>
            </a:pPr>
            <a:r>
              <a:rPr lang="en-US" dirty="0"/>
              <a:t>	from </a:t>
            </a:r>
            <a:r>
              <a:rPr lang="en-US" dirty="0" err="1"/>
              <a:t>mymodule</a:t>
            </a:r>
            <a:r>
              <a:rPr lang="en-US" dirty="0"/>
              <a:t> import person1</a:t>
            </a:r>
          </a:p>
          <a:p>
            <a:pPr marL="0" indent="0">
              <a:buNone/>
            </a:pPr>
            <a:r>
              <a:rPr lang="en-US" dirty="0"/>
              <a:t>	  print (person1["age"])</a:t>
            </a:r>
          </a:p>
          <a:p>
            <a:r>
              <a:rPr lang="en-US" u="sng" dirty="0"/>
              <a:t>Output:-</a:t>
            </a:r>
            <a:r>
              <a:rPr lang="en-US" dirty="0"/>
              <a:t> </a:t>
            </a:r>
          </a:p>
          <a:p>
            <a:pPr marL="0" indent="0">
              <a:buNone/>
            </a:pPr>
            <a:r>
              <a:rPr lang="en-US" dirty="0"/>
              <a:t>   36</a:t>
            </a:r>
          </a:p>
          <a:p>
            <a:r>
              <a:rPr lang="en-US" u="sng" dirty="0"/>
              <a:t>Note:-</a:t>
            </a:r>
            <a:r>
              <a:rPr lang="en-US" dirty="0"/>
              <a:t> When importing using the from keyword, do not use the module name when referring to elements in the module. </a:t>
            </a:r>
          </a:p>
          <a:p>
            <a:pPr marL="0" indent="0">
              <a:buNone/>
            </a:pPr>
            <a:r>
              <a:rPr lang="en-US" dirty="0"/>
              <a:t>Example: person1["age"], not mymodule.person1["age"]</a:t>
            </a:r>
            <a:endParaRPr lang="en-IN" dirty="0"/>
          </a:p>
        </p:txBody>
      </p:sp>
    </p:spTree>
    <p:extLst>
      <p:ext uri="{BB962C8B-B14F-4D97-AF65-F5344CB8AC3E}">
        <p14:creationId xmlns:p14="http://schemas.microsoft.com/office/powerpoint/2010/main" val="428153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5043854"/>
          </a:xfrm>
        </p:spPr>
        <p:txBody>
          <a:bodyPr>
            <a:normAutofit/>
          </a:bodyPr>
          <a:lstStyle/>
          <a:p>
            <a:r>
              <a:rPr lang="en-US" b="1" dirty="0"/>
              <a:t>Import all from Modules</a:t>
            </a:r>
            <a:endParaRPr lang="en-US" dirty="0"/>
          </a:p>
          <a:p>
            <a:pPr marL="0" indent="0">
              <a:buNone/>
            </a:pPr>
            <a:r>
              <a:rPr lang="en-US" dirty="0"/>
              <a:t>Here, we have imported all the definitions from the math module. This includes all names visible in our scope except those beginning with an underscore(private definitions).</a:t>
            </a:r>
          </a:p>
          <a:p>
            <a:pPr marL="0" indent="0">
              <a:buNone/>
            </a:pPr>
            <a:r>
              <a:rPr lang="en-US" dirty="0"/>
              <a:t>Importing everything with the asterisk (*) symbol is not a good programming practice. This can lead to duplicate definitions for an identifier. It also hampers the readability of our code. </a:t>
            </a:r>
          </a:p>
          <a:p>
            <a:r>
              <a:rPr lang="en-US" u="sng" dirty="0"/>
              <a:t>Example:-</a:t>
            </a:r>
            <a:endParaRPr lang="en-US" dirty="0"/>
          </a:p>
          <a:p>
            <a:pPr marL="0" indent="0">
              <a:buNone/>
            </a:pPr>
            <a:r>
              <a:rPr lang="en-US" dirty="0"/>
              <a:t>   from math import *</a:t>
            </a:r>
          </a:p>
          <a:p>
            <a:pPr marL="0" indent="0">
              <a:buNone/>
            </a:pPr>
            <a:r>
              <a:rPr lang="en-US"/>
              <a:t>   </a:t>
            </a:r>
            <a:r>
              <a:rPr lang="en-US" dirty="0"/>
              <a:t>print("The value of pi is", pi)</a:t>
            </a:r>
          </a:p>
        </p:txBody>
      </p:sp>
    </p:spTree>
    <p:extLst>
      <p:ext uri="{BB962C8B-B14F-4D97-AF65-F5344CB8AC3E}">
        <p14:creationId xmlns:p14="http://schemas.microsoft.com/office/powerpoint/2010/main" val="33688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997D-B3B3-C0F5-232B-FECD488895ED}"/>
              </a:ext>
            </a:extLst>
          </p:cNvPr>
          <p:cNvSpPr>
            <a:spLocks noGrp="1"/>
          </p:cNvSpPr>
          <p:nvPr>
            <p:ph type="title"/>
          </p:nvPr>
        </p:nvSpPr>
        <p:spPr>
          <a:xfrm>
            <a:off x="838200" y="365125"/>
            <a:ext cx="10515600" cy="963161"/>
          </a:xfrm>
        </p:spPr>
        <p:txBody>
          <a:bodyPr>
            <a:normAutofit/>
          </a:bodyPr>
          <a:lstStyle/>
          <a:p>
            <a:pPr algn="ctr"/>
            <a:r>
              <a:rPr lang="en-US" b="1" dirty="0">
                <a:solidFill>
                  <a:schemeClr val="accent1">
                    <a:lumMod val="75000"/>
                  </a:schemeClr>
                </a:solidFill>
                <a:latin typeface="+mn-lt"/>
              </a:rPr>
              <a:t>Python Modules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509237A1-EBC6-A38D-5119-45679FE07C1B}"/>
              </a:ext>
            </a:extLst>
          </p:cNvPr>
          <p:cNvSpPr>
            <a:spLocks noGrp="1"/>
          </p:cNvSpPr>
          <p:nvPr>
            <p:ph idx="1"/>
          </p:nvPr>
        </p:nvSpPr>
        <p:spPr>
          <a:xfrm>
            <a:off x="838200" y="1665171"/>
            <a:ext cx="10515600" cy="4511792"/>
          </a:xfrm>
        </p:spPr>
        <p:txBody>
          <a:bodyPr>
            <a:normAutofit/>
          </a:bodyPr>
          <a:lstStyle/>
          <a:p>
            <a:r>
              <a:rPr lang="en-US" b="1" dirty="0"/>
              <a:t>Modules used in Python</a:t>
            </a:r>
          </a:p>
          <a:p>
            <a:endParaRPr lang="en-US" b="1" dirty="0"/>
          </a:p>
          <a:p>
            <a:r>
              <a:rPr lang="en-US" dirty="0"/>
              <a:t>Date and Time</a:t>
            </a:r>
          </a:p>
          <a:p>
            <a:r>
              <a:rPr lang="en-US" dirty="0"/>
              <a:t>Random</a:t>
            </a:r>
          </a:p>
          <a:p>
            <a:r>
              <a:rPr lang="en-US" dirty="0"/>
              <a:t>Math </a:t>
            </a:r>
            <a:endParaRPr lang="en-IN" dirty="0"/>
          </a:p>
        </p:txBody>
      </p:sp>
    </p:spTree>
    <p:extLst>
      <p:ext uri="{BB962C8B-B14F-4D97-AF65-F5344CB8AC3E}">
        <p14:creationId xmlns:p14="http://schemas.microsoft.com/office/powerpoint/2010/main" val="3979837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1918</Words>
  <Application>Microsoft Office PowerPoint</Application>
  <PresentationFormat>Widescreen</PresentationFormat>
  <Paragraphs>287</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Python Modules</vt:lpstr>
      <vt:lpstr>Python Modules</vt:lpstr>
      <vt:lpstr>Python Modules</vt:lpstr>
      <vt:lpstr>Python Modules</vt:lpstr>
      <vt:lpstr>Python Modules</vt:lpstr>
      <vt:lpstr>Python Modules</vt:lpstr>
      <vt:lpstr>Python Modules</vt:lpstr>
      <vt:lpstr>Python Modules</vt:lpstr>
      <vt:lpstr>Python Modules</vt:lpstr>
      <vt:lpstr>Python Modules</vt:lpstr>
      <vt:lpstr>Python Modules</vt:lpstr>
      <vt:lpstr>Python Modules</vt:lpstr>
      <vt:lpstr>PowerPoint Presentation</vt:lpstr>
      <vt:lpstr>Python Modules</vt:lpstr>
      <vt:lpstr>Python Modules</vt:lpstr>
      <vt:lpstr>Python Modules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Modules</dc:title>
  <dc:creator>PARTEEK</dc:creator>
  <cp:lastModifiedBy>PARTEEK</cp:lastModifiedBy>
  <cp:revision>23</cp:revision>
  <dcterms:created xsi:type="dcterms:W3CDTF">2022-07-10T16:46:47Z</dcterms:created>
  <dcterms:modified xsi:type="dcterms:W3CDTF">2022-07-10T18:30:10Z</dcterms:modified>
</cp:coreProperties>
</file>