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p:cViewPr varScale="1">
        <p:scale>
          <a:sx n="83" d="100"/>
          <a:sy n="83" d="100"/>
        </p:scale>
        <p:origin x="907"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3524-D0E0-E2F2-5DE6-ECE860FECD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DDDA7D-0817-E9B4-88F6-C8465A494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343C01-B219-F195-FF80-7C8581C5676B}"/>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5" name="Footer Placeholder 4">
            <a:extLst>
              <a:ext uri="{FF2B5EF4-FFF2-40B4-BE49-F238E27FC236}">
                <a16:creationId xmlns:a16="http://schemas.microsoft.com/office/drawing/2014/main" id="{DE370090-BA46-D86B-C835-16AA11C0E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B712A-DEB2-B1F6-CC31-DA613A818239}"/>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154516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A8AF-F3AB-0121-9348-43E90FA459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3C8D8A-0EAE-5885-3C1C-837425E43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1B5F90-A98F-C6AA-BC9C-CFEA83091C57}"/>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5" name="Footer Placeholder 4">
            <a:extLst>
              <a:ext uri="{FF2B5EF4-FFF2-40B4-BE49-F238E27FC236}">
                <a16:creationId xmlns:a16="http://schemas.microsoft.com/office/drawing/2014/main" id="{3B751436-D118-E424-BC0B-C0AB644F8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0612C-8598-CE65-E187-96A4A916E386}"/>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2029423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37A39-95C9-32BD-09DB-43C6AFA809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4F1E69-4035-71AD-DE75-A91C071FA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755C28-AFAA-A65D-A52C-14E7577173ED}"/>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5" name="Footer Placeholder 4">
            <a:extLst>
              <a:ext uri="{FF2B5EF4-FFF2-40B4-BE49-F238E27FC236}">
                <a16:creationId xmlns:a16="http://schemas.microsoft.com/office/drawing/2014/main" id="{EF70A346-168B-CA18-E9F7-0A54A39F6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FA636-7BE3-37FC-EA01-DF2EAC659ACF}"/>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22975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1151-FBF4-E6F9-0BB3-933055222E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A09C64-387E-D75E-77FE-4395B1D67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B491C-164D-E2A5-7A99-AB667EA039A6}"/>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5" name="Footer Placeholder 4">
            <a:extLst>
              <a:ext uri="{FF2B5EF4-FFF2-40B4-BE49-F238E27FC236}">
                <a16:creationId xmlns:a16="http://schemas.microsoft.com/office/drawing/2014/main" id="{3FA97F72-52D8-F6CE-F28C-9876D3155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603F5D-8D9A-5F58-8E72-541AF84A05F0}"/>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195451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9C5F-4F82-E47B-9DC0-D3793D07D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5EA753-7166-F481-4A79-D119A2C0D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23B2BC-0780-E9BA-7B3C-E625CD0B5EC7}"/>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5" name="Footer Placeholder 4">
            <a:extLst>
              <a:ext uri="{FF2B5EF4-FFF2-40B4-BE49-F238E27FC236}">
                <a16:creationId xmlns:a16="http://schemas.microsoft.com/office/drawing/2014/main" id="{42C04A7C-F8EB-93A0-0628-98299ADF5E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3F566-B27E-B352-C517-A81441769F91}"/>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374038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BA99-2A7B-5A2E-A92B-E3722D935C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3A180F-D419-F4B7-AFDD-D732B66B3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D3BBA2-D435-1535-8EF0-6914B40B8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0676A3-8D4E-716B-4C5E-D657CD5E6AC0}"/>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6" name="Footer Placeholder 5">
            <a:extLst>
              <a:ext uri="{FF2B5EF4-FFF2-40B4-BE49-F238E27FC236}">
                <a16:creationId xmlns:a16="http://schemas.microsoft.com/office/drawing/2014/main" id="{20835BEC-9E0E-3447-99BC-97C487F82A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68B241-AC54-D59A-341C-6EE49005FDC4}"/>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125249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6EDF-5CAA-DF99-16B0-ABD23F4310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5899CE-5033-8186-027A-35661E2BA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932E6D-986A-4DE7-C329-9C559A8F21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3DD761-80B7-2E7D-72F6-3A1C0BE50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9673E-855D-D282-988F-930CEC60AA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67A0B0-925E-60AD-1B7D-A6AE48DFD5AA}"/>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8" name="Footer Placeholder 7">
            <a:extLst>
              <a:ext uri="{FF2B5EF4-FFF2-40B4-BE49-F238E27FC236}">
                <a16:creationId xmlns:a16="http://schemas.microsoft.com/office/drawing/2014/main" id="{355F7AEA-CFAB-51B3-3781-A8BBD7A08D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DB4672-E74F-952C-A79D-49BDC0E84A5A}"/>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57588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5947-D582-5289-F78D-A20EB0B81B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F0B580-8ED9-4A18-6F84-64C7E3F3B571}"/>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4" name="Footer Placeholder 3">
            <a:extLst>
              <a:ext uri="{FF2B5EF4-FFF2-40B4-BE49-F238E27FC236}">
                <a16:creationId xmlns:a16="http://schemas.microsoft.com/office/drawing/2014/main" id="{9840DF91-93BC-9AB3-094F-53A5814A9C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FD2D73-9EFE-68C2-29B1-2480E5C67E9B}"/>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152759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8228FE-6F16-A9C6-AD92-59EE1D6526D2}"/>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3" name="Footer Placeholder 2">
            <a:extLst>
              <a:ext uri="{FF2B5EF4-FFF2-40B4-BE49-F238E27FC236}">
                <a16:creationId xmlns:a16="http://schemas.microsoft.com/office/drawing/2014/main" id="{A7638913-C736-7E79-FB18-3100A2FFBE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F777FC-EBB9-F0E1-EC35-947BFE509CA3}"/>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173162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9D86-0603-97FE-CEFF-631AD3283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A8154B-5630-68F1-4872-19EAE8B91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AD9F27-3C31-E97C-12E0-A29099468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FF21C-64B4-93FF-3EE6-8AE490D7E4EA}"/>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6" name="Footer Placeholder 5">
            <a:extLst>
              <a:ext uri="{FF2B5EF4-FFF2-40B4-BE49-F238E27FC236}">
                <a16:creationId xmlns:a16="http://schemas.microsoft.com/office/drawing/2014/main" id="{B4AD0DEB-15CB-C02D-1A8A-2866C804D1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C2DAF-EAE4-4D7E-A1DC-D3A503299A8F}"/>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139916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E9A3-664B-6E10-5EBE-E11D244BE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7F6F5C-6D50-82F8-9C3B-E63B1D56B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EABBF9-4FBB-130C-D13F-2884D4C8F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1DF63-7F98-4288-42A2-D747684134AF}"/>
              </a:ext>
            </a:extLst>
          </p:cNvPr>
          <p:cNvSpPr>
            <a:spLocks noGrp="1"/>
          </p:cNvSpPr>
          <p:nvPr>
            <p:ph type="dt" sz="half" idx="10"/>
          </p:nvPr>
        </p:nvSpPr>
        <p:spPr/>
        <p:txBody>
          <a:bodyPr/>
          <a:lstStyle/>
          <a:p>
            <a:fld id="{8C1316C4-B595-470B-9B95-6234EEBF06D7}" type="datetimeFigureOut">
              <a:rPr lang="en-IN" smtClean="0"/>
              <a:t>25-07-2022</a:t>
            </a:fld>
            <a:endParaRPr lang="en-IN"/>
          </a:p>
        </p:txBody>
      </p:sp>
      <p:sp>
        <p:nvSpPr>
          <p:cNvPr id="6" name="Footer Placeholder 5">
            <a:extLst>
              <a:ext uri="{FF2B5EF4-FFF2-40B4-BE49-F238E27FC236}">
                <a16:creationId xmlns:a16="http://schemas.microsoft.com/office/drawing/2014/main" id="{268741CD-EA7D-A191-FB8B-57906378A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A19764-E84F-5C4E-C56B-E3DB29497283}"/>
              </a:ext>
            </a:extLst>
          </p:cNvPr>
          <p:cNvSpPr>
            <a:spLocks noGrp="1"/>
          </p:cNvSpPr>
          <p:nvPr>
            <p:ph type="sldNum" sz="quarter" idx="12"/>
          </p:nvPr>
        </p:nvSpPr>
        <p:spPr/>
        <p:txBody>
          <a:bodyPr/>
          <a:lstStyle/>
          <a:p>
            <a:fld id="{198AE626-1713-42B3-A17A-2677F9A60C91}" type="slidenum">
              <a:rPr lang="en-IN" smtClean="0"/>
              <a:t>‹#›</a:t>
            </a:fld>
            <a:endParaRPr lang="en-IN"/>
          </a:p>
        </p:txBody>
      </p:sp>
    </p:spTree>
    <p:extLst>
      <p:ext uri="{BB962C8B-B14F-4D97-AF65-F5344CB8AC3E}">
        <p14:creationId xmlns:p14="http://schemas.microsoft.com/office/powerpoint/2010/main" val="1740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1598B-68E3-C9A4-D2E6-25A807BCD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03CE0C-60B7-5362-5D8C-831E8CD73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FF3473-97CF-DB7E-8487-E798FEF8E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316C4-B595-470B-9B95-6234EEBF06D7}" type="datetimeFigureOut">
              <a:rPr lang="en-IN" smtClean="0"/>
              <a:t>25-07-2022</a:t>
            </a:fld>
            <a:endParaRPr lang="en-IN"/>
          </a:p>
        </p:txBody>
      </p:sp>
      <p:sp>
        <p:nvSpPr>
          <p:cNvPr id="5" name="Footer Placeholder 4">
            <a:extLst>
              <a:ext uri="{FF2B5EF4-FFF2-40B4-BE49-F238E27FC236}">
                <a16:creationId xmlns:a16="http://schemas.microsoft.com/office/drawing/2014/main" id="{432F9227-EBCF-2BEB-B6FF-EFCA469D0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76BA65-146C-E7E6-34A1-B2C5BAC783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AE626-1713-42B3-A17A-2677F9A60C91}" type="slidenum">
              <a:rPr lang="en-IN" smtClean="0"/>
              <a:t>‹#›</a:t>
            </a:fld>
            <a:endParaRPr lang="en-IN"/>
          </a:p>
        </p:txBody>
      </p:sp>
    </p:spTree>
    <p:extLst>
      <p:ext uri="{BB962C8B-B14F-4D97-AF65-F5344CB8AC3E}">
        <p14:creationId xmlns:p14="http://schemas.microsoft.com/office/powerpoint/2010/main" val="189091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207267"/>
          </a:xfrm>
        </p:spPr>
        <p:txBody>
          <a:bodyPr>
            <a:normAutofit/>
          </a:bodyPr>
          <a:lstStyle/>
          <a:p>
            <a:r>
              <a:rPr lang="en-US" b="1" dirty="0"/>
              <a:t>OOPs Concepts</a:t>
            </a:r>
          </a:p>
          <a:p>
            <a:pPr marL="0" indent="0">
              <a:buNone/>
            </a:pPr>
            <a:r>
              <a:rPr lang="en-US" dirty="0"/>
              <a:t>Like other general-purpose programming languages, Python is also an object-oriented language since its beginning. It allows us to develop applications using an Object-Oriented approach. In Python, we can easily create and use classes and objects.</a:t>
            </a:r>
          </a:p>
          <a:p>
            <a:pPr marL="0" indent="0">
              <a:buNone/>
            </a:pPr>
            <a:r>
              <a:rPr lang="en-US" dirty="0"/>
              <a:t>An object-oriented paradigm is to design the program using classes and objects. The object is related to real-word entities such as book, house, pencil, etc. The oops concept focuses on writing the reusable code. It is a widespread technique to solve the problem by creating objects.</a:t>
            </a:r>
          </a:p>
          <a:p>
            <a:pPr marL="0" indent="0">
              <a:buNone/>
            </a:pPr>
            <a:r>
              <a:rPr lang="en-US" dirty="0"/>
              <a:t>The main concept of OOPs is to bind the data and the functions that work on that together as a single unit so that no other part of the code can access this data.</a:t>
            </a:r>
            <a:endParaRPr lang="en-IN" dirty="0"/>
          </a:p>
        </p:txBody>
      </p:sp>
    </p:spTree>
    <p:extLst>
      <p:ext uri="{BB962C8B-B14F-4D97-AF65-F5344CB8AC3E}">
        <p14:creationId xmlns:p14="http://schemas.microsoft.com/office/powerpoint/2010/main" val="189039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544151"/>
          </a:xfrm>
        </p:spPr>
        <p:txBody>
          <a:bodyPr>
            <a:normAutofit/>
          </a:bodyPr>
          <a:lstStyle/>
          <a:p>
            <a:r>
              <a:rPr lang="en-US" b="1" dirty="0"/>
              <a:t>Types of Inheritance – </a:t>
            </a:r>
          </a:p>
          <a:p>
            <a:r>
              <a:rPr lang="en-US" dirty="0"/>
              <a:t>Single Inheritance:</a:t>
            </a:r>
          </a:p>
          <a:p>
            <a:pPr marL="0" indent="0">
              <a:buNone/>
            </a:pPr>
            <a:r>
              <a:rPr lang="en-US" dirty="0"/>
              <a:t>Single-level inheritance enables a derived class to inherit characteristics from a single-parent class.</a:t>
            </a:r>
          </a:p>
          <a:p>
            <a:r>
              <a:rPr lang="en-US" dirty="0"/>
              <a:t>Multi-level Inheritance:</a:t>
            </a:r>
          </a:p>
          <a:p>
            <a:pPr marL="0" indent="0">
              <a:buNone/>
            </a:pPr>
            <a:r>
              <a:rPr lang="en-US" dirty="0"/>
              <a:t>Multi-level inheritance enables a derived class to inherit properties from an immediate parent class which in turn inherits properties from his parent class. </a:t>
            </a:r>
          </a:p>
          <a:p>
            <a:r>
              <a:rPr lang="en-US" dirty="0"/>
              <a:t>Multiple Inheritance:</a:t>
            </a:r>
          </a:p>
          <a:p>
            <a:pPr marL="0" indent="0">
              <a:buNone/>
            </a:pPr>
            <a:r>
              <a:rPr lang="en-US" dirty="0"/>
              <a:t>Multiple level inheritance enables one derived class to inherit properties from more than one base class.</a:t>
            </a:r>
            <a:endParaRPr lang="en-IN" dirty="0"/>
          </a:p>
        </p:txBody>
      </p:sp>
    </p:spTree>
    <p:extLst>
      <p:ext uri="{BB962C8B-B14F-4D97-AF65-F5344CB8AC3E}">
        <p14:creationId xmlns:p14="http://schemas.microsoft.com/office/powerpoint/2010/main" val="219362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544151"/>
          </a:xfrm>
        </p:spPr>
        <p:txBody>
          <a:bodyPr>
            <a:normAutofit/>
          </a:bodyPr>
          <a:lstStyle/>
          <a:p>
            <a:r>
              <a:rPr lang="en-US" b="1" dirty="0"/>
              <a:t>Polymorphism</a:t>
            </a:r>
          </a:p>
          <a:p>
            <a:pPr marL="0" indent="0">
              <a:buNone/>
            </a:pPr>
            <a:r>
              <a:rPr lang="en-US" dirty="0"/>
              <a:t>Polymorphism contains two words "poly" and "morphs". Poly means many, and morph means shape. By polymorphism, we understand that one task can be performed in different ways. </a:t>
            </a:r>
          </a:p>
          <a:p>
            <a:pPr marL="0" indent="0">
              <a:buNone/>
            </a:pPr>
            <a:r>
              <a:rPr lang="en-US" dirty="0"/>
              <a:t>Polymorphism is an ability (in OOP) to use a common interface for multiple forms (data types).</a:t>
            </a:r>
          </a:p>
          <a:p>
            <a:pPr marL="0" indent="0">
              <a:buNone/>
            </a:pPr>
            <a:r>
              <a:rPr lang="en-US" dirty="0"/>
              <a:t>For example - you have a class animal, and all animals speak. But they speak differently. Here, the "speak" behavior is polymorphic in a sense and depends on the animal. So, the abstract "animal" concept does not actually "speak", but specific animals (like dogs and cats) have a concrete implementation of the action "speak".</a:t>
            </a:r>
          </a:p>
        </p:txBody>
      </p:sp>
    </p:spTree>
    <p:extLst>
      <p:ext uri="{BB962C8B-B14F-4D97-AF65-F5344CB8AC3E}">
        <p14:creationId xmlns:p14="http://schemas.microsoft.com/office/powerpoint/2010/main" val="154038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856650"/>
            <a:ext cx="10515600" cy="5601903"/>
          </a:xfrm>
        </p:spPr>
        <p:txBody>
          <a:bodyPr>
            <a:normAutofit/>
          </a:bodyPr>
          <a:lstStyle/>
          <a:p>
            <a:r>
              <a:rPr lang="en-US" b="1" dirty="0"/>
              <a:t>Encapsulation/Abstraction</a:t>
            </a:r>
          </a:p>
          <a:p>
            <a:pPr marL="0" indent="0">
              <a:buNone/>
            </a:pPr>
            <a:r>
              <a:rPr lang="en-US" dirty="0"/>
              <a:t>Using OOP in Python, we can restrict access to methods and variables. This prevents data from direct modification which is called encapsulation. In Python, we denote private attributes using underscore as the prefix </a:t>
            </a:r>
            <a:r>
              <a:rPr lang="en-US" dirty="0" err="1"/>
              <a:t>i.e</a:t>
            </a:r>
            <a:r>
              <a:rPr lang="en-US" dirty="0"/>
              <a:t> single _ or double __.</a:t>
            </a:r>
          </a:p>
          <a:p>
            <a:pPr marL="0" indent="0">
              <a:buNone/>
            </a:pPr>
            <a:endParaRPr lang="en-US" dirty="0"/>
          </a:p>
          <a:p>
            <a:pPr marL="0" indent="0">
              <a:buNone/>
            </a:pPr>
            <a:r>
              <a:rPr lang="en-US" dirty="0"/>
              <a:t>Data abstraction and encapsulation both are often used as synonyms. Both are nearly synonyms because data abstraction is achieved through encapsulation.</a:t>
            </a:r>
          </a:p>
          <a:p>
            <a:pPr marL="0" indent="0">
              <a:buNone/>
            </a:pPr>
            <a:r>
              <a:rPr lang="en-US" dirty="0"/>
              <a:t>Abstraction is used to hide internal details and show only functionalities. Abstracting something means to give names to things so that the name captures the core of what a function or a whole program does.</a:t>
            </a:r>
          </a:p>
        </p:txBody>
      </p:sp>
    </p:spTree>
    <p:extLst>
      <p:ext uri="{BB962C8B-B14F-4D97-AF65-F5344CB8AC3E}">
        <p14:creationId xmlns:p14="http://schemas.microsoft.com/office/powerpoint/2010/main" val="63577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207267"/>
          </a:xfrm>
        </p:spPr>
        <p:txBody>
          <a:bodyPr>
            <a:normAutofit/>
          </a:bodyPr>
          <a:lstStyle/>
          <a:p>
            <a:pPr marL="0" indent="0">
              <a:buNone/>
            </a:pPr>
            <a:r>
              <a:rPr lang="en-US" b="1" dirty="0"/>
              <a:t>Main Concepts of Object-Oriented Programming (OOPs)</a:t>
            </a:r>
          </a:p>
          <a:p>
            <a:pPr marL="0" indent="0">
              <a:buNone/>
            </a:pPr>
            <a:endParaRPr lang="en-US" b="1" dirty="0"/>
          </a:p>
          <a:p>
            <a:r>
              <a:rPr lang="en-US" dirty="0"/>
              <a:t>Class</a:t>
            </a:r>
          </a:p>
          <a:p>
            <a:r>
              <a:rPr lang="en-US" dirty="0"/>
              <a:t>Objects</a:t>
            </a:r>
          </a:p>
          <a:p>
            <a:r>
              <a:rPr lang="en-US" dirty="0"/>
              <a:t>Inheritance</a:t>
            </a:r>
          </a:p>
          <a:p>
            <a:r>
              <a:rPr lang="en-US" dirty="0"/>
              <a:t>Polymorphism</a:t>
            </a:r>
          </a:p>
          <a:p>
            <a:r>
              <a:rPr lang="en-US" dirty="0"/>
              <a:t>Encapsulation</a:t>
            </a:r>
          </a:p>
          <a:p>
            <a:r>
              <a:rPr lang="en-US" dirty="0"/>
              <a:t>Data Abstraction</a:t>
            </a:r>
            <a:endParaRPr lang="en-IN" dirty="0"/>
          </a:p>
        </p:txBody>
      </p:sp>
    </p:spTree>
    <p:extLst>
      <p:ext uri="{BB962C8B-B14F-4D97-AF65-F5344CB8AC3E}">
        <p14:creationId xmlns:p14="http://schemas.microsoft.com/office/powerpoint/2010/main" val="317174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207267"/>
          </a:xfrm>
        </p:spPr>
        <p:txBody>
          <a:bodyPr>
            <a:normAutofit/>
          </a:bodyPr>
          <a:lstStyle/>
          <a:p>
            <a:r>
              <a:rPr lang="en-US" b="1" dirty="0"/>
              <a:t>Class</a:t>
            </a:r>
            <a:r>
              <a:rPr lang="en-US" dirty="0"/>
              <a:t> </a:t>
            </a:r>
          </a:p>
          <a:p>
            <a:pPr marL="0" indent="0">
              <a:buNone/>
            </a:pPr>
            <a:r>
              <a:rPr lang="en-US" dirty="0"/>
              <a:t>A class is a collection of objects. A class contains the blueprints or the prototype from which the objects are being created. It is a logical entity that contains some attributes and methods.</a:t>
            </a:r>
          </a:p>
          <a:p>
            <a:pPr marL="0" indent="0">
              <a:buNone/>
            </a:pPr>
            <a:endParaRPr lang="en-US" dirty="0"/>
          </a:p>
          <a:p>
            <a:r>
              <a:rPr lang="en-US" b="1" dirty="0"/>
              <a:t>Some points on Python class:  </a:t>
            </a:r>
          </a:p>
          <a:p>
            <a:pPr marL="0" indent="0">
              <a:buNone/>
            </a:pPr>
            <a:r>
              <a:rPr lang="en-US" dirty="0"/>
              <a:t>Classes are created by keyword class.</a:t>
            </a:r>
          </a:p>
          <a:p>
            <a:pPr marL="0" indent="0">
              <a:buNone/>
            </a:pPr>
            <a:r>
              <a:rPr lang="en-US" dirty="0"/>
              <a:t>Attributes are the variables that belong to a class.</a:t>
            </a:r>
          </a:p>
          <a:p>
            <a:pPr marL="0" indent="0">
              <a:buNone/>
            </a:pPr>
            <a:r>
              <a:rPr lang="en-US" dirty="0"/>
              <a:t>Attributes are always public and can be accessed using the dot (.) operator. </a:t>
            </a:r>
            <a:r>
              <a:rPr lang="en-US" dirty="0" err="1"/>
              <a:t>Eg.</a:t>
            </a:r>
            <a:r>
              <a:rPr lang="en-US" dirty="0"/>
              <a:t>: </a:t>
            </a:r>
            <a:r>
              <a:rPr lang="en-US" dirty="0" err="1"/>
              <a:t>Myclass.Myattribute</a:t>
            </a:r>
            <a:endParaRPr lang="en-IN" dirty="0"/>
          </a:p>
        </p:txBody>
      </p:sp>
    </p:spTree>
    <p:extLst>
      <p:ext uri="{BB962C8B-B14F-4D97-AF65-F5344CB8AC3E}">
        <p14:creationId xmlns:p14="http://schemas.microsoft.com/office/powerpoint/2010/main" val="74149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207267"/>
          </a:xfrm>
        </p:spPr>
        <p:txBody>
          <a:bodyPr>
            <a:normAutofit/>
          </a:bodyPr>
          <a:lstStyle/>
          <a:p>
            <a:r>
              <a:rPr lang="en-US" b="1" dirty="0"/>
              <a:t>Class Definition Syntax:</a:t>
            </a:r>
          </a:p>
          <a:p>
            <a:endParaRPr lang="en-US" dirty="0"/>
          </a:p>
          <a:p>
            <a:pPr marL="0" indent="0">
              <a:buNone/>
            </a:pPr>
            <a:r>
              <a:rPr lang="en-US" dirty="0"/>
              <a:t>class </a:t>
            </a:r>
            <a:r>
              <a:rPr lang="en-US" dirty="0" err="1"/>
              <a:t>ClassName</a:t>
            </a:r>
            <a:r>
              <a:rPr lang="en-US" dirty="0"/>
              <a:t>:</a:t>
            </a:r>
          </a:p>
          <a:p>
            <a:pPr marL="0" indent="0">
              <a:buNone/>
            </a:pPr>
            <a:r>
              <a:rPr lang="en-US" dirty="0"/>
              <a:t>   # Statement-1</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 Statement-N</a:t>
            </a:r>
            <a:endParaRPr lang="en-IN" dirty="0"/>
          </a:p>
        </p:txBody>
      </p:sp>
    </p:spTree>
    <p:extLst>
      <p:ext uri="{BB962C8B-B14F-4D97-AF65-F5344CB8AC3E}">
        <p14:creationId xmlns:p14="http://schemas.microsoft.com/office/powerpoint/2010/main" val="53593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207267"/>
          </a:xfrm>
        </p:spPr>
        <p:txBody>
          <a:bodyPr>
            <a:normAutofit/>
          </a:bodyPr>
          <a:lstStyle/>
          <a:p>
            <a:r>
              <a:rPr lang="en-US" b="1" dirty="0"/>
              <a:t>Object</a:t>
            </a:r>
          </a:p>
          <a:p>
            <a:pPr marL="0" indent="0">
              <a:buNone/>
            </a:pPr>
            <a:r>
              <a:rPr lang="en-US" dirty="0"/>
              <a:t>An object (instance) is an instantiation of a class. When class is defined, only the description for the object is defined. Therefore, no memory or storage is allocated. The example for object of parrot class can be:</a:t>
            </a:r>
          </a:p>
          <a:p>
            <a:pPr marL="0" indent="0">
              <a:buNone/>
            </a:pPr>
            <a:endParaRPr lang="en-US" dirty="0"/>
          </a:p>
          <a:p>
            <a:pPr marL="0" indent="0">
              <a:buNone/>
            </a:pPr>
            <a:r>
              <a:rPr lang="en-US" dirty="0"/>
              <a:t>obj = Parrot()</a:t>
            </a:r>
          </a:p>
          <a:p>
            <a:pPr marL="0" indent="0">
              <a:buNone/>
            </a:pPr>
            <a:endParaRPr lang="en-US" dirty="0"/>
          </a:p>
          <a:p>
            <a:pPr marL="0" indent="0">
              <a:buNone/>
            </a:pPr>
            <a:r>
              <a:rPr lang="en-US" dirty="0"/>
              <a:t>Here, obj is an object of class Parrot.</a:t>
            </a:r>
          </a:p>
          <a:p>
            <a:pPr marL="0" indent="0">
              <a:buNone/>
            </a:pPr>
            <a:r>
              <a:rPr lang="en-US" dirty="0"/>
              <a:t>Suppose we have details of parrots. Now, we are going to show how to build the class and objects of parrots.</a:t>
            </a:r>
            <a:endParaRPr lang="en-IN" dirty="0"/>
          </a:p>
        </p:txBody>
      </p:sp>
    </p:spTree>
    <p:extLst>
      <p:ext uri="{BB962C8B-B14F-4D97-AF65-F5344CB8AC3E}">
        <p14:creationId xmlns:p14="http://schemas.microsoft.com/office/powerpoint/2010/main" val="382336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500515"/>
            <a:ext cx="10515600" cy="6083165"/>
          </a:xfrm>
        </p:spPr>
        <p:txBody>
          <a:bodyPr>
            <a:normAutofit/>
          </a:bodyPr>
          <a:lstStyle/>
          <a:p>
            <a:pPr marL="0" indent="0">
              <a:buNone/>
            </a:pPr>
            <a:r>
              <a:rPr lang="en-US" dirty="0"/>
              <a:t>class car:</a:t>
            </a:r>
          </a:p>
          <a:p>
            <a:pPr marL="0" indent="0">
              <a:buNone/>
            </a:pPr>
            <a:r>
              <a:rPr lang="en-US" dirty="0"/>
              <a:t>      def _</a:t>
            </a:r>
            <a:r>
              <a:rPr lang="en-US" dirty="0" err="1"/>
              <a:t>init</a:t>
            </a:r>
            <a:r>
              <a:rPr lang="en-US" dirty="0"/>
              <a:t>_(self, </a:t>
            </a:r>
            <a:r>
              <a:rPr lang="en-US" dirty="0" err="1"/>
              <a:t>modelname</a:t>
            </a:r>
            <a:r>
              <a:rPr lang="en-US" dirty="0"/>
              <a:t>, year):			Output:</a:t>
            </a:r>
          </a:p>
          <a:p>
            <a:pPr marL="0" indent="0">
              <a:buNone/>
            </a:pPr>
            <a:r>
              <a:rPr lang="en-US" dirty="0"/>
              <a:t>          </a:t>
            </a:r>
            <a:r>
              <a:rPr lang="en-US" dirty="0" err="1"/>
              <a:t>self.modelname</a:t>
            </a:r>
            <a:r>
              <a:rPr lang="en-US" dirty="0"/>
              <a:t> = </a:t>
            </a:r>
            <a:r>
              <a:rPr lang="en-US" dirty="0" err="1"/>
              <a:t>modelname</a:t>
            </a:r>
            <a:r>
              <a:rPr lang="en-US" dirty="0"/>
              <a:t>			Toyota 2016</a:t>
            </a:r>
          </a:p>
          <a:p>
            <a:pPr marL="0" indent="0">
              <a:buNone/>
            </a:pPr>
            <a:r>
              <a:rPr lang="en-US" dirty="0"/>
              <a:t>          </a:t>
            </a:r>
            <a:r>
              <a:rPr lang="en-US" dirty="0" err="1"/>
              <a:t>self.year</a:t>
            </a:r>
            <a:r>
              <a:rPr lang="en-US" dirty="0"/>
              <a:t> = year</a:t>
            </a:r>
          </a:p>
          <a:p>
            <a:pPr marL="0" indent="0">
              <a:buNone/>
            </a:pPr>
            <a:r>
              <a:rPr lang="en-US" dirty="0"/>
              <a:t>      def display(self):</a:t>
            </a:r>
          </a:p>
          <a:p>
            <a:pPr marL="0" indent="0">
              <a:buNone/>
            </a:pPr>
            <a:r>
              <a:rPr lang="en-US" dirty="0"/>
              <a:t>          print(</a:t>
            </a:r>
            <a:r>
              <a:rPr lang="en-US" dirty="0" err="1"/>
              <a:t>self.modelname</a:t>
            </a:r>
            <a:r>
              <a:rPr lang="en-US" dirty="0"/>
              <a:t>, </a:t>
            </a:r>
            <a:r>
              <a:rPr lang="en-US" dirty="0" err="1"/>
              <a:t>self.year</a:t>
            </a:r>
            <a:r>
              <a:rPr lang="en-US" dirty="0"/>
              <a:t>)</a:t>
            </a:r>
          </a:p>
          <a:p>
            <a:pPr marL="0" indent="0">
              <a:buNone/>
            </a:pPr>
            <a:r>
              <a:rPr lang="en-US" dirty="0"/>
              <a:t>c1 = car("Toyota", 2016)  </a:t>
            </a:r>
          </a:p>
          <a:p>
            <a:pPr marL="0" indent="0">
              <a:buNone/>
            </a:pPr>
            <a:r>
              <a:rPr lang="en-US" dirty="0"/>
              <a:t>c1.display()</a:t>
            </a:r>
          </a:p>
          <a:p>
            <a:pPr marL="0" indent="0">
              <a:buNone/>
            </a:pPr>
            <a:r>
              <a:rPr lang="en-US" dirty="0"/>
              <a:t>In the above example, we have created the class named car, and it has two attributes </a:t>
            </a:r>
            <a:r>
              <a:rPr lang="en-US" dirty="0" err="1"/>
              <a:t>modelname</a:t>
            </a:r>
            <a:r>
              <a:rPr lang="en-US" dirty="0"/>
              <a:t> and year. We have created a c1 object to access the class attribute. The c1 object will allocate memory for these values. </a:t>
            </a:r>
            <a:endParaRPr lang="en-IN" dirty="0"/>
          </a:p>
        </p:txBody>
      </p:sp>
    </p:spTree>
    <p:extLst>
      <p:ext uri="{BB962C8B-B14F-4D97-AF65-F5344CB8AC3E}">
        <p14:creationId xmlns:p14="http://schemas.microsoft.com/office/powerpoint/2010/main" val="142828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544151"/>
          </a:xfrm>
        </p:spPr>
        <p:txBody>
          <a:bodyPr>
            <a:normAutofit/>
          </a:bodyPr>
          <a:lstStyle/>
          <a:p>
            <a:r>
              <a:rPr lang="en-US" b="1" dirty="0"/>
              <a:t>Methods</a:t>
            </a:r>
          </a:p>
          <a:p>
            <a:pPr marL="0" indent="0">
              <a:buNone/>
            </a:pPr>
            <a:r>
              <a:rPr lang="en-US" dirty="0"/>
              <a:t>Methods are functions defined inside the body of a class. They are used to define the behaviors of an object.</a:t>
            </a:r>
          </a:p>
          <a:p>
            <a:pPr marL="0" indent="0">
              <a:buNone/>
            </a:pPr>
            <a:r>
              <a:rPr lang="en-US" dirty="0"/>
              <a:t>class Person:</a:t>
            </a:r>
          </a:p>
          <a:p>
            <a:pPr marL="0" indent="0">
              <a:buNone/>
            </a:pPr>
            <a:r>
              <a:rPr lang="en-US" dirty="0"/>
              <a:t>    def _</a:t>
            </a:r>
            <a:r>
              <a:rPr lang="en-US" dirty="0" err="1"/>
              <a:t>init</a:t>
            </a:r>
            <a:r>
              <a:rPr lang="en-US" dirty="0"/>
              <a:t>_(self, name, age):</a:t>
            </a:r>
          </a:p>
          <a:p>
            <a:pPr marL="0" indent="0">
              <a:buNone/>
            </a:pPr>
            <a:r>
              <a:rPr lang="en-US" dirty="0"/>
              <a:t>       self.name = name</a:t>
            </a:r>
          </a:p>
          <a:p>
            <a:pPr marL="0" indent="0">
              <a:buNone/>
            </a:pPr>
            <a:r>
              <a:rPr lang="en-US" dirty="0"/>
              <a:t>       </a:t>
            </a:r>
            <a:r>
              <a:rPr lang="en-US" dirty="0" err="1"/>
              <a:t>self.age</a:t>
            </a:r>
            <a:r>
              <a:rPr lang="en-US" dirty="0"/>
              <a:t> = age</a:t>
            </a:r>
          </a:p>
          <a:p>
            <a:pPr marL="0" indent="0">
              <a:buNone/>
            </a:pPr>
            <a:r>
              <a:rPr lang="en-US" dirty="0"/>
              <a:t>    def </a:t>
            </a:r>
            <a:r>
              <a:rPr lang="en-US" dirty="0" err="1"/>
              <a:t>myfunc</a:t>
            </a:r>
            <a:r>
              <a:rPr lang="en-US" dirty="0"/>
              <a:t>(self):</a:t>
            </a:r>
          </a:p>
          <a:p>
            <a:pPr marL="0" indent="0">
              <a:buNone/>
            </a:pPr>
            <a:r>
              <a:rPr lang="en-US" dirty="0"/>
              <a:t>       print("Hello my name is " + self.name)</a:t>
            </a:r>
          </a:p>
          <a:p>
            <a:pPr marL="0" indent="0">
              <a:buNone/>
            </a:pPr>
            <a:r>
              <a:rPr lang="en-US" dirty="0"/>
              <a:t>p1 = Person("John", 36)</a:t>
            </a:r>
          </a:p>
          <a:p>
            <a:pPr marL="0" indent="0">
              <a:buNone/>
            </a:pPr>
            <a:r>
              <a:rPr lang="en-US" dirty="0"/>
              <a:t>p1.myfunc()</a:t>
            </a:r>
            <a:endParaRPr lang="en-IN" dirty="0"/>
          </a:p>
        </p:txBody>
      </p:sp>
    </p:spTree>
    <p:extLst>
      <p:ext uri="{BB962C8B-B14F-4D97-AF65-F5344CB8AC3E}">
        <p14:creationId xmlns:p14="http://schemas.microsoft.com/office/powerpoint/2010/main" val="182142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544151"/>
          </a:xfrm>
        </p:spPr>
        <p:txBody>
          <a:bodyPr>
            <a:normAutofit lnSpcReduction="10000"/>
          </a:bodyPr>
          <a:lstStyle/>
          <a:p>
            <a:pPr marL="0" indent="0">
              <a:buNone/>
            </a:pPr>
            <a:r>
              <a:rPr lang="en-US" dirty="0"/>
              <a:t>Output:</a:t>
            </a:r>
          </a:p>
          <a:p>
            <a:pPr marL="0" indent="0">
              <a:buNone/>
            </a:pPr>
            <a:r>
              <a:rPr lang="en-US" dirty="0"/>
              <a:t>Hello my name is John</a:t>
            </a:r>
          </a:p>
          <a:p>
            <a:pPr marL="0" indent="0">
              <a:buNone/>
            </a:pPr>
            <a:endParaRPr lang="en-US" dirty="0"/>
          </a:p>
          <a:p>
            <a:pPr marL="0" indent="0">
              <a:buNone/>
            </a:pPr>
            <a:r>
              <a:rPr lang="en-US" b="1" dirty="0"/>
              <a:t>The self Parameter</a:t>
            </a:r>
          </a:p>
          <a:p>
            <a:pPr marL="0" indent="0">
              <a:buNone/>
            </a:pPr>
            <a:r>
              <a:rPr lang="en-US" dirty="0"/>
              <a:t>The self parameter is a reference to the current instance of the class, and is used to access variables that belongs to the class.</a:t>
            </a:r>
          </a:p>
          <a:p>
            <a:pPr marL="0" indent="0">
              <a:buNone/>
            </a:pPr>
            <a:r>
              <a:rPr lang="en-US" dirty="0"/>
              <a:t>It does not have to be named self , you can call it whatever you like, but it has to be the first parameter of any function in the class.</a:t>
            </a:r>
          </a:p>
          <a:p>
            <a:pPr marL="0" indent="0">
              <a:buNone/>
            </a:pPr>
            <a:r>
              <a:rPr lang="en-US" dirty="0"/>
              <a:t>class Person:</a:t>
            </a:r>
          </a:p>
          <a:p>
            <a:pPr marL="0" indent="0">
              <a:buNone/>
            </a:pPr>
            <a:r>
              <a:rPr lang="en-US" dirty="0"/>
              <a:t>    def _</a:t>
            </a:r>
            <a:r>
              <a:rPr lang="en-US" dirty="0" err="1"/>
              <a:t>init</a:t>
            </a:r>
            <a:r>
              <a:rPr lang="en-US" dirty="0"/>
              <a:t>_(</a:t>
            </a:r>
            <a:r>
              <a:rPr lang="en-US" dirty="0" err="1"/>
              <a:t>myobject</a:t>
            </a:r>
            <a:r>
              <a:rPr lang="en-US" dirty="0"/>
              <a:t>, name, age):</a:t>
            </a:r>
          </a:p>
          <a:p>
            <a:pPr marL="0" indent="0">
              <a:buNone/>
            </a:pPr>
            <a:r>
              <a:rPr lang="en-US" dirty="0"/>
              <a:t>       myobject.name = name</a:t>
            </a:r>
          </a:p>
          <a:p>
            <a:pPr marL="0" indent="0">
              <a:buNone/>
            </a:pPr>
            <a:r>
              <a:rPr lang="en-US" dirty="0"/>
              <a:t>       </a:t>
            </a:r>
            <a:r>
              <a:rPr lang="en-US" dirty="0" err="1"/>
              <a:t>myyobject.age</a:t>
            </a:r>
            <a:r>
              <a:rPr lang="en-US" dirty="0"/>
              <a:t> = age</a:t>
            </a:r>
            <a:endParaRPr lang="en-IN" dirty="0"/>
          </a:p>
        </p:txBody>
      </p:sp>
    </p:spTree>
    <p:extLst>
      <p:ext uri="{BB962C8B-B14F-4D97-AF65-F5344CB8AC3E}">
        <p14:creationId xmlns:p14="http://schemas.microsoft.com/office/powerpoint/2010/main" val="158345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BC4-3D0E-BA0A-D2F3-2EC52D39ECE4}"/>
              </a:ext>
            </a:extLst>
          </p:cNvPr>
          <p:cNvSpPr>
            <a:spLocks noGrp="1"/>
          </p:cNvSpPr>
          <p:nvPr>
            <p:ph type="title"/>
          </p:nvPr>
        </p:nvSpPr>
        <p:spPr>
          <a:xfrm>
            <a:off x="838200" y="134120"/>
            <a:ext cx="10515600" cy="722530"/>
          </a:xfrm>
        </p:spPr>
        <p:txBody>
          <a:bodyPr/>
          <a:lstStyle/>
          <a:p>
            <a:pPr algn="ctr"/>
            <a:r>
              <a:rPr lang="en-US" b="1" dirty="0">
                <a:solidFill>
                  <a:schemeClr val="accent1">
                    <a:lumMod val="75000"/>
                  </a:schemeClr>
                </a:solidFill>
                <a:latin typeface="+mn-lt"/>
              </a:rPr>
              <a:t>Python OOPs</a:t>
            </a:r>
            <a:endParaRPr lang="en-IN" dirty="0"/>
          </a:p>
        </p:txBody>
      </p:sp>
      <p:sp>
        <p:nvSpPr>
          <p:cNvPr id="3" name="Content Placeholder 2">
            <a:extLst>
              <a:ext uri="{FF2B5EF4-FFF2-40B4-BE49-F238E27FC236}">
                <a16:creationId xmlns:a16="http://schemas.microsoft.com/office/drawing/2014/main" id="{E17744C2-7C42-432C-F96C-CDDB2ED49D2F}"/>
              </a:ext>
            </a:extLst>
          </p:cNvPr>
          <p:cNvSpPr>
            <a:spLocks noGrp="1"/>
          </p:cNvSpPr>
          <p:nvPr>
            <p:ph idx="1"/>
          </p:nvPr>
        </p:nvSpPr>
        <p:spPr>
          <a:xfrm>
            <a:off x="838200" y="1049154"/>
            <a:ext cx="10515600" cy="5544151"/>
          </a:xfrm>
        </p:spPr>
        <p:txBody>
          <a:bodyPr>
            <a:normAutofit/>
          </a:bodyPr>
          <a:lstStyle/>
          <a:p>
            <a:r>
              <a:rPr lang="en-US" b="1" dirty="0"/>
              <a:t>Inheritance</a:t>
            </a:r>
          </a:p>
          <a:p>
            <a:endParaRPr lang="en-US" b="1" dirty="0"/>
          </a:p>
          <a:p>
            <a:pPr marL="0" indent="0">
              <a:buNone/>
            </a:pPr>
            <a:r>
              <a:rPr lang="en-US" dirty="0"/>
              <a:t>Inheritance is the most important aspect of object-oriented programming, which simulates the real-world concept of inheritance. It specifies that the child object acquires all the properties and behaviors of the parent object.</a:t>
            </a:r>
          </a:p>
          <a:p>
            <a:pPr marL="0" indent="0">
              <a:buNone/>
            </a:pPr>
            <a:r>
              <a:rPr lang="en-US" dirty="0"/>
              <a:t>By using inheritance, we can create a class which uses all the properties and behavior of another class. The new class is known as a derived class or child class, and the one whose properties are acquired is known as a base class or parent class.</a:t>
            </a:r>
          </a:p>
          <a:p>
            <a:pPr marL="0" indent="0">
              <a:buNone/>
            </a:pPr>
            <a:r>
              <a:rPr lang="en-US" dirty="0"/>
              <a:t>It provides the re-usability of the code.</a:t>
            </a:r>
            <a:endParaRPr lang="en-IN" dirty="0"/>
          </a:p>
        </p:txBody>
      </p:sp>
    </p:spTree>
    <p:extLst>
      <p:ext uri="{BB962C8B-B14F-4D97-AF65-F5344CB8AC3E}">
        <p14:creationId xmlns:p14="http://schemas.microsoft.com/office/powerpoint/2010/main" val="174204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1028</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Python OOPs</vt:lpstr>
      <vt:lpstr>Python OOPs</vt:lpstr>
      <vt:lpstr>Python OOPs</vt:lpstr>
      <vt:lpstr>Python OOPs</vt:lpstr>
      <vt:lpstr>Python OOPs</vt:lpstr>
      <vt:lpstr>PowerPoint Presentation</vt:lpstr>
      <vt:lpstr>Python OOPs</vt:lpstr>
      <vt:lpstr>Python OOPs</vt:lpstr>
      <vt:lpstr>Python OOPs</vt:lpstr>
      <vt:lpstr>Python OOPs</vt:lpstr>
      <vt:lpstr>Python OOPs</vt:lpstr>
      <vt:lpstr>Python 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OOPs</dc:title>
  <dc:creator>PARTEEK</dc:creator>
  <cp:lastModifiedBy>PARTEEK</cp:lastModifiedBy>
  <cp:revision>30</cp:revision>
  <dcterms:created xsi:type="dcterms:W3CDTF">2022-07-24T13:07:56Z</dcterms:created>
  <dcterms:modified xsi:type="dcterms:W3CDTF">2022-07-25T12:53:46Z</dcterms:modified>
</cp:coreProperties>
</file>