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6"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4660"/>
  </p:normalViewPr>
  <p:slideViewPr>
    <p:cSldViewPr snapToGrid="0">
      <p:cViewPr varScale="1">
        <p:scale>
          <a:sx n="96" d="100"/>
          <a:sy n="96" d="100"/>
        </p:scale>
        <p:origin x="376" y="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D9A89-05CE-31DB-949D-0E08E9AE7A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277547B-0C94-72C3-7672-B803193A78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5DB480E-118D-DD3A-7216-82FC306A4FBC}"/>
              </a:ext>
            </a:extLst>
          </p:cNvPr>
          <p:cNvSpPr>
            <a:spLocks noGrp="1"/>
          </p:cNvSpPr>
          <p:nvPr>
            <p:ph type="dt" sz="half" idx="10"/>
          </p:nvPr>
        </p:nvSpPr>
        <p:spPr/>
        <p:txBody>
          <a:bodyPr/>
          <a:lstStyle/>
          <a:p>
            <a:fld id="{15CBAF91-0725-4212-888D-15A98D7DB7DC}" type="datetimeFigureOut">
              <a:rPr lang="en-IN" smtClean="0"/>
              <a:t>21-07-2022</a:t>
            </a:fld>
            <a:endParaRPr lang="en-IN"/>
          </a:p>
        </p:txBody>
      </p:sp>
      <p:sp>
        <p:nvSpPr>
          <p:cNvPr id="5" name="Footer Placeholder 4">
            <a:extLst>
              <a:ext uri="{FF2B5EF4-FFF2-40B4-BE49-F238E27FC236}">
                <a16:creationId xmlns:a16="http://schemas.microsoft.com/office/drawing/2014/main" id="{687DE897-F65C-F620-E9F8-705947D12E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DE2D3B-3C38-119A-3F0C-8101293A027C}"/>
              </a:ext>
            </a:extLst>
          </p:cNvPr>
          <p:cNvSpPr>
            <a:spLocks noGrp="1"/>
          </p:cNvSpPr>
          <p:nvPr>
            <p:ph type="sldNum" sz="quarter" idx="12"/>
          </p:nvPr>
        </p:nvSpPr>
        <p:spPr/>
        <p:txBody>
          <a:bodyPr/>
          <a:lstStyle/>
          <a:p>
            <a:fld id="{858C2208-2176-4A52-8E53-C35CC05D240E}" type="slidenum">
              <a:rPr lang="en-IN" smtClean="0"/>
              <a:t>‹#›</a:t>
            </a:fld>
            <a:endParaRPr lang="en-IN"/>
          </a:p>
        </p:txBody>
      </p:sp>
    </p:spTree>
    <p:extLst>
      <p:ext uri="{BB962C8B-B14F-4D97-AF65-F5344CB8AC3E}">
        <p14:creationId xmlns:p14="http://schemas.microsoft.com/office/powerpoint/2010/main" val="4046417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100EB-7BD5-CC76-4CC9-7A493EF985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A85E32-B91A-D52D-B8EF-AB3D77E146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D3A42E-2D59-C4BC-0440-0ED38FF4DE74}"/>
              </a:ext>
            </a:extLst>
          </p:cNvPr>
          <p:cNvSpPr>
            <a:spLocks noGrp="1"/>
          </p:cNvSpPr>
          <p:nvPr>
            <p:ph type="dt" sz="half" idx="10"/>
          </p:nvPr>
        </p:nvSpPr>
        <p:spPr/>
        <p:txBody>
          <a:bodyPr/>
          <a:lstStyle/>
          <a:p>
            <a:fld id="{15CBAF91-0725-4212-888D-15A98D7DB7DC}" type="datetimeFigureOut">
              <a:rPr lang="en-IN" smtClean="0"/>
              <a:t>21-07-2022</a:t>
            </a:fld>
            <a:endParaRPr lang="en-IN"/>
          </a:p>
        </p:txBody>
      </p:sp>
      <p:sp>
        <p:nvSpPr>
          <p:cNvPr id="5" name="Footer Placeholder 4">
            <a:extLst>
              <a:ext uri="{FF2B5EF4-FFF2-40B4-BE49-F238E27FC236}">
                <a16:creationId xmlns:a16="http://schemas.microsoft.com/office/drawing/2014/main" id="{BBB44E48-4355-5C9E-CFFA-F12CBA7316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A47D72-F099-1F71-CF02-30DD32E4AFE2}"/>
              </a:ext>
            </a:extLst>
          </p:cNvPr>
          <p:cNvSpPr>
            <a:spLocks noGrp="1"/>
          </p:cNvSpPr>
          <p:nvPr>
            <p:ph type="sldNum" sz="quarter" idx="12"/>
          </p:nvPr>
        </p:nvSpPr>
        <p:spPr/>
        <p:txBody>
          <a:bodyPr/>
          <a:lstStyle/>
          <a:p>
            <a:fld id="{858C2208-2176-4A52-8E53-C35CC05D240E}" type="slidenum">
              <a:rPr lang="en-IN" smtClean="0"/>
              <a:t>‹#›</a:t>
            </a:fld>
            <a:endParaRPr lang="en-IN"/>
          </a:p>
        </p:txBody>
      </p:sp>
    </p:spTree>
    <p:extLst>
      <p:ext uri="{BB962C8B-B14F-4D97-AF65-F5344CB8AC3E}">
        <p14:creationId xmlns:p14="http://schemas.microsoft.com/office/powerpoint/2010/main" val="15378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45F0A1-F5A5-C94F-0DD2-147119EC2D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6A2701-B35D-C5A4-5971-CE9EEE4C8C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0AB8D2-49BD-C44F-31C3-6EBF68121F54}"/>
              </a:ext>
            </a:extLst>
          </p:cNvPr>
          <p:cNvSpPr>
            <a:spLocks noGrp="1"/>
          </p:cNvSpPr>
          <p:nvPr>
            <p:ph type="dt" sz="half" idx="10"/>
          </p:nvPr>
        </p:nvSpPr>
        <p:spPr/>
        <p:txBody>
          <a:bodyPr/>
          <a:lstStyle/>
          <a:p>
            <a:fld id="{15CBAF91-0725-4212-888D-15A98D7DB7DC}" type="datetimeFigureOut">
              <a:rPr lang="en-IN" smtClean="0"/>
              <a:t>21-07-2022</a:t>
            </a:fld>
            <a:endParaRPr lang="en-IN"/>
          </a:p>
        </p:txBody>
      </p:sp>
      <p:sp>
        <p:nvSpPr>
          <p:cNvPr id="5" name="Footer Placeholder 4">
            <a:extLst>
              <a:ext uri="{FF2B5EF4-FFF2-40B4-BE49-F238E27FC236}">
                <a16:creationId xmlns:a16="http://schemas.microsoft.com/office/drawing/2014/main" id="{3F4301B6-F5FC-B8CE-C464-34398F246A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6477E8-C392-9F3B-3479-3F898724B84E}"/>
              </a:ext>
            </a:extLst>
          </p:cNvPr>
          <p:cNvSpPr>
            <a:spLocks noGrp="1"/>
          </p:cNvSpPr>
          <p:nvPr>
            <p:ph type="sldNum" sz="quarter" idx="12"/>
          </p:nvPr>
        </p:nvSpPr>
        <p:spPr/>
        <p:txBody>
          <a:bodyPr/>
          <a:lstStyle/>
          <a:p>
            <a:fld id="{858C2208-2176-4A52-8E53-C35CC05D240E}" type="slidenum">
              <a:rPr lang="en-IN" smtClean="0"/>
              <a:t>‹#›</a:t>
            </a:fld>
            <a:endParaRPr lang="en-IN"/>
          </a:p>
        </p:txBody>
      </p:sp>
    </p:spTree>
    <p:extLst>
      <p:ext uri="{BB962C8B-B14F-4D97-AF65-F5344CB8AC3E}">
        <p14:creationId xmlns:p14="http://schemas.microsoft.com/office/powerpoint/2010/main" val="638329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982CB-129C-C436-DF5B-8D98B2A21F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2680A6-AFBB-08DB-7A66-BBEBA94E21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A938DF-3041-C417-029F-7703E590D16F}"/>
              </a:ext>
            </a:extLst>
          </p:cNvPr>
          <p:cNvSpPr>
            <a:spLocks noGrp="1"/>
          </p:cNvSpPr>
          <p:nvPr>
            <p:ph type="dt" sz="half" idx="10"/>
          </p:nvPr>
        </p:nvSpPr>
        <p:spPr/>
        <p:txBody>
          <a:bodyPr/>
          <a:lstStyle/>
          <a:p>
            <a:fld id="{15CBAF91-0725-4212-888D-15A98D7DB7DC}" type="datetimeFigureOut">
              <a:rPr lang="en-IN" smtClean="0"/>
              <a:t>21-07-2022</a:t>
            </a:fld>
            <a:endParaRPr lang="en-IN"/>
          </a:p>
        </p:txBody>
      </p:sp>
      <p:sp>
        <p:nvSpPr>
          <p:cNvPr id="5" name="Footer Placeholder 4">
            <a:extLst>
              <a:ext uri="{FF2B5EF4-FFF2-40B4-BE49-F238E27FC236}">
                <a16:creationId xmlns:a16="http://schemas.microsoft.com/office/drawing/2014/main" id="{C2FECFF3-9ED5-3B68-1481-B4FC6DEEAC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73A007-E9BB-9589-7B5A-B69AC172624D}"/>
              </a:ext>
            </a:extLst>
          </p:cNvPr>
          <p:cNvSpPr>
            <a:spLocks noGrp="1"/>
          </p:cNvSpPr>
          <p:nvPr>
            <p:ph type="sldNum" sz="quarter" idx="12"/>
          </p:nvPr>
        </p:nvSpPr>
        <p:spPr/>
        <p:txBody>
          <a:bodyPr/>
          <a:lstStyle/>
          <a:p>
            <a:fld id="{858C2208-2176-4A52-8E53-C35CC05D240E}" type="slidenum">
              <a:rPr lang="en-IN" smtClean="0"/>
              <a:t>‹#›</a:t>
            </a:fld>
            <a:endParaRPr lang="en-IN"/>
          </a:p>
        </p:txBody>
      </p:sp>
    </p:spTree>
    <p:extLst>
      <p:ext uri="{BB962C8B-B14F-4D97-AF65-F5344CB8AC3E}">
        <p14:creationId xmlns:p14="http://schemas.microsoft.com/office/powerpoint/2010/main" val="3163068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023C-DD8C-5499-A66E-4CDC5F1858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ECF4A3B-8E97-CB60-B2CA-27D33F0ED2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6E2A6A-2C9F-2649-ADD2-181D17BCCB21}"/>
              </a:ext>
            </a:extLst>
          </p:cNvPr>
          <p:cNvSpPr>
            <a:spLocks noGrp="1"/>
          </p:cNvSpPr>
          <p:nvPr>
            <p:ph type="dt" sz="half" idx="10"/>
          </p:nvPr>
        </p:nvSpPr>
        <p:spPr/>
        <p:txBody>
          <a:bodyPr/>
          <a:lstStyle/>
          <a:p>
            <a:fld id="{15CBAF91-0725-4212-888D-15A98D7DB7DC}" type="datetimeFigureOut">
              <a:rPr lang="en-IN" smtClean="0"/>
              <a:t>21-07-2022</a:t>
            </a:fld>
            <a:endParaRPr lang="en-IN"/>
          </a:p>
        </p:txBody>
      </p:sp>
      <p:sp>
        <p:nvSpPr>
          <p:cNvPr id="5" name="Footer Placeholder 4">
            <a:extLst>
              <a:ext uri="{FF2B5EF4-FFF2-40B4-BE49-F238E27FC236}">
                <a16:creationId xmlns:a16="http://schemas.microsoft.com/office/drawing/2014/main" id="{5DA23ED6-BC8D-C0A8-D620-0F25A91114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CA1BF3-B6BA-9F9E-51FD-0C53EE665AE3}"/>
              </a:ext>
            </a:extLst>
          </p:cNvPr>
          <p:cNvSpPr>
            <a:spLocks noGrp="1"/>
          </p:cNvSpPr>
          <p:nvPr>
            <p:ph type="sldNum" sz="quarter" idx="12"/>
          </p:nvPr>
        </p:nvSpPr>
        <p:spPr/>
        <p:txBody>
          <a:bodyPr/>
          <a:lstStyle/>
          <a:p>
            <a:fld id="{858C2208-2176-4A52-8E53-C35CC05D240E}" type="slidenum">
              <a:rPr lang="en-IN" smtClean="0"/>
              <a:t>‹#›</a:t>
            </a:fld>
            <a:endParaRPr lang="en-IN"/>
          </a:p>
        </p:txBody>
      </p:sp>
    </p:spTree>
    <p:extLst>
      <p:ext uri="{BB962C8B-B14F-4D97-AF65-F5344CB8AC3E}">
        <p14:creationId xmlns:p14="http://schemas.microsoft.com/office/powerpoint/2010/main" val="3428208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09751-19A7-77DC-2432-9041F6B09A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61E35C-C3BD-C2F6-5124-CDBDDB61FB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5EBC285-17D1-1E51-163E-01009DDFB5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9BFFB2-930A-E57C-D964-D9E366175E34}"/>
              </a:ext>
            </a:extLst>
          </p:cNvPr>
          <p:cNvSpPr>
            <a:spLocks noGrp="1"/>
          </p:cNvSpPr>
          <p:nvPr>
            <p:ph type="dt" sz="half" idx="10"/>
          </p:nvPr>
        </p:nvSpPr>
        <p:spPr/>
        <p:txBody>
          <a:bodyPr/>
          <a:lstStyle/>
          <a:p>
            <a:fld id="{15CBAF91-0725-4212-888D-15A98D7DB7DC}" type="datetimeFigureOut">
              <a:rPr lang="en-IN" smtClean="0"/>
              <a:t>21-07-2022</a:t>
            </a:fld>
            <a:endParaRPr lang="en-IN"/>
          </a:p>
        </p:txBody>
      </p:sp>
      <p:sp>
        <p:nvSpPr>
          <p:cNvPr id="6" name="Footer Placeholder 5">
            <a:extLst>
              <a:ext uri="{FF2B5EF4-FFF2-40B4-BE49-F238E27FC236}">
                <a16:creationId xmlns:a16="http://schemas.microsoft.com/office/drawing/2014/main" id="{8863EC4F-16E8-F1DC-AC46-A04815B33E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CEB694-0E82-47B8-02DB-0E9B2080F979}"/>
              </a:ext>
            </a:extLst>
          </p:cNvPr>
          <p:cNvSpPr>
            <a:spLocks noGrp="1"/>
          </p:cNvSpPr>
          <p:nvPr>
            <p:ph type="sldNum" sz="quarter" idx="12"/>
          </p:nvPr>
        </p:nvSpPr>
        <p:spPr/>
        <p:txBody>
          <a:bodyPr/>
          <a:lstStyle/>
          <a:p>
            <a:fld id="{858C2208-2176-4A52-8E53-C35CC05D240E}" type="slidenum">
              <a:rPr lang="en-IN" smtClean="0"/>
              <a:t>‹#›</a:t>
            </a:fld>
            <a:endParaRPr lang="en-IN"/>
          </a:p>
        </p:txBody>
      </p:sp>
    </p:spTree>
    <p:extLst>
      <p:ext uri="{BB962C8B-B14F-4D97-AF65-F5344CB8AC3E}">
        <p14:creationId xmlns:p14="http://schemas.microsoft.com/office/powerpoint/2010/main" val="147718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688C3-C54D-8B08-3D18-A4EBF09906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1656F2-EDAF-E1DA-5E91-D0BCB58AA0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F8C83C-E86E-D39E-E989-B16F419F9B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B8F58D-0BA9-12CB-AF46-E5872AF4F5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F8C1C1-4311-920B-C757-C585A4DCA9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768D50-C64E-C2BC-4906-EF40529B9D6F}"/>
              </a:ext>
            </a:extLst>
          </p:cNvPr>
          <p:cNvSpPr>
            <a:spLocks noGrp="1"/>
          </p:cNvSpPr>
          <p:nvPr>
            <p:ph type="dt" sz="half" idx="10"/>
          </p:nvPr>
        </p:nvSpPr>
        <p:spPr/>
        <p:txBody>
          <a:bodyPr/>
          <a:lstStyle/>
          <a:p>
            <a:fld id="{15CBAF91-0725-4212-888D-15A98D7DB7DC}" type="datetimeFigureOut">
              <a:rPr lang="en-IN" smtClean="0"/>
              <a:t>21-07-2022</a:t>
            </a:fld>
            <a:endParaRPr lang="en-IN"/>
          </a:p>
        </p:txBody>
      </p:sp>
      <p:sp>
        <p:nvSpPr>
          <p:cNvPr id="8" name="Footer Placeholder 7">
            <a:extLst>
              <a:ext uri="{FF2B5EF4-FFF2-40B4-BE49-F238E27FC236}">
                <a16:creationId xmlns:a16="http://schemas.microsoft.com/office/drawing/2014/main" id="{0F9D2DC4-325B-6543-7B70-BCA3385ED28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8313C1-C698-6A24-E45A-AAED16D6F466}"/>
              </a:ext>
            </a:extLst>
          </p:cNvPr>
          <p:cNvSpPr>
            <a:spLocks noGrp="1"/>
          </p:cNvSpPr>
          <p:nvPr>
            <p:ph type="sldNum" sz="quarter" idx="12"/>
          </p:nvPr>
        </p:nvSpPr>
        <p:spPr/>
        <p:txBody>
          <a:bodyPr/>
          <a:lstStyle/>
          <a:p>
            <a:fld id="{858C2208-2176-4A52-8E53-C35CC05D240E}" type="slidenum">
              <a:rPr lang="en-IN" smtClean="0"/>
              <a:t>‹#›</a:t>
            </a:fld>
            <a:endParaRPr lang="en-IN"/>
          </a:p>
        </p:txBody>
      </p:sp>
    </p:spTree>
    <p:extLst>
      <p:ext uri="{BB962C8B-B14F-4D97-AF65-F5344CB8AC3E}">
        <p14:creationId xmlns:p14="http://schemas.microsoft.com/office/powerpoint/2010/main" val="180343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DFBD2-3302-2E24-3FE5-FB9695FED3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16A8F72-A14C-89CB-8FA8-074A4E955523}"/>
              </a:ext>
            </a:extLst>
          </p:cNvPr>
          <p:cNvSpPr>
            <a:spLocks noGrp="1"/>
          </p:cNvSpPr>
          <p:nvPr>
            <p:ph type="dt" sz="half" idx="10"/>
          </p:nvPr>
        </p:nvSpPr>
        <p:spPr/>
        <p:txBody>
          <a:bodyPr/>
          <a:lstStyle/>
          <a:p>
            <a:fld id="{15CBAF91-0725-4212-888D-15A98D7DB7DC}" type="datetimeFigureOut">
              <a:rPr lang="en-IN" smtClean="0"/>
              <a:t>21-07-2022</a:t>
            </a:fld>
            <a:endParaRPr lang="en-IN"/>
          </a:p>
        </p:txBody>
      </p:sp>
      <p:sp>
        <p:nvSpPr>
          <p:cNvPr id="4" name="Footer Placeholder 3">
            <a:extLst>
              <a:ext uri="{FF2B5EF4-FFF2-40B4-BE49-F238E27FC236}">
                <a16:creationId xmlns:a16="http://schemas.microsoft.com/office/drawing/2014/main" id="{D88D61B9-42EE-B108-F2F7-A904D7391AF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CB736C-19B1-0C07-B72E-163B171E16B4}"/>
              </a:ext>
            </a:extLst>
          </p:cNvPr>
          <p:cNvSpPr>
            <a:spLocks noGrp="1"/>
          </p:cNvSpPr>
          <p:nvPr>
            <p:ph type="sldNum" sz="quarter" idx="12"/>
          </p:nvPr>
        </p:nvSpPr>
        <p:spPr/>
        <p:txBody>
          <a:bodyPr/>
          <a:lstStyle/>
          <a:p>
            <a:fld id="{858C2208-2176-4A52-8E53-C35CC05D240E}" type="slidenum">
              <a:rPr lang="en-IN" smtClean="0"/>
              <a:t>‹#›</a:t>
            </a:fld>
            <a:endParaRPr lang="en-IN"/>
          </a:p>
        </p:txBody>
      </p:sp>
    </p:spTree>
    <p:extLst>
      <p:ext uri="{BB962C8B-B14F-4D97-AF65-F5344CB8AC3E}">
        <p14:creationId xmlns:p14="http://schemas.microsoft.com/office/powerpoint/2010/main" val="1447376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384957-213B-EC54-1C14-40BDCA3C0E25}"/>
              </a:ext>
            </a:extLst>
          </p:cNvPr>
          <p:cNvSpPr>
            <a:spLocks noGrp="1"/>
          </p:cNvSpPr>
          <p:nvPr>
            <p:ph type="dt" sz="half" idx="10"/>
          </p:nvPr>
        </p:nvSpPr>
        <p:spPr/>
        <p:txBody>
          <a:bodyPr/>
          <a:lstStyle/>
          <a:p>
            <a:fld id="{15CBAF91-0725-4212-888D-15A98D7DB7DC}" type="datetimeFigureOut">
              <a:rPr lang="en-IN" smtClean="0"/>
              <a:t>21-07-2022</a:t>
            </a:fld>
            <a:endParaRPr lang="en-IN"/>
          </a:p>
        </p:txBody>
      </p:sp>
      <p:sp>
        <p:nvSpPr>
          <p:cNvPr id="3" name="Footer Placeholder 2">
            <a:extLst>
              <a:ext uri="{FF2B5EF4-FFF2-40B4-BE49-F238E27FC236}">
                <a16:creationId xmlns:a16="http://schemas.microsoft.com/office/drawing/2014/main" id="{79A267C8-0622-41BA-968B-3892EE487AC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481726F-F8A5-A5E1-80E4-D604A1491AB6}"/>
              </a:ext>
            </a:extLst>
          </p:cNvPr>
          <p:cNvSpPr>
            <a:spLocks noGrp="1"/>
          </p:cNvSpPr>
          <p:nvPr>
            <p:ph type="sldNum" sz="quarter" idx="12"/>
          </p:nvPr>
        </p:nvSpPr>
        <p:spPr/>
        <p:txBody>
          <a:bodyPr/>
          <a:lstStyle/>
          <a:p>
            <a:fld id="{858C2208-2176-4A52-8E53-C35CC05D240E}" type="slidenum">
              <a:rPr lang="en-IN" smtClean="0"/>
              <a:t>‹#›</a:t>
            </a:fld>
            <a:endParaRPr lang="en-IN"/>
          </a:p>
        </p:txBody>
      </p:sp>
    </p:spTree>
    <p:extLst>
      <p:ext uri="{BB962C8B-B14F-4D97-AF65-F5344CB8AC3E}">
        <p14:creationId xmlns:p14="http://schemas.microsoft.com/office/powerpoint/2010/main" val="977580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A59F1-C805-ADC1-4481-8A83DAA2DD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3D5B43B-86DA-CD6C-DBFB-A7E4E65EB3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1D0D79-B8D6-AD4A-B858-06A845A945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C49DE1-A623-7844-9163-8B41087AA87A}"/>
              </a:ext>
            </a:extLst>
          </p:cNvPr>
          <p:cNvSpPr>
            <a:spLocks noGrp="1"/>
          </p:cNvSpPr>
          <p:nvPr>
            <p:ph type="dt" sz="half" idx="10"/>
          </p:nvPr>
        </p:nvSpPr>
        <p:spPr/>
        <p:txBody>
          <a:bodyPr/>
          <a:lstStyle/>
          <a:p>
            <a:fld id="{15CBAF91-0725-4212-888D-15A98D7DB7DC}" type="datetimeFigureOut">
              <a:rPr lang="en-IN" smtClean="0"/>
              <a:t>21-07-2022</a:t>
            </a:fld>
            <a:endParaRPr lang="en-IN"/>
          </a:p>
        </p:txBody>
      </p:sp>
      <p:sp>
        <p:nvSpPr>
          <p:cNvPr id="6" name="Footer Placeholder 5">
            <a:extLst>
              <a:ext uri="{FF2B5EF4-FFF2-40B4-BE49-F238E27FC236}">
                <a16:creationId xmlns:a16="http://schemas.microsoft.com/office/drawing/2014/main" id="{C151F2DE-269A-12D4-0325-86C2F81271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BCA985-6897-2571-8598-F6A674834FEC}"/>
              </a:ext>
            </a:extLst>
          </p:cNvPr>
          <p:cNvSpPr>
            <a:spLocks noGrp="1"/>
          </p:cNvSpPr>
          <p:nvPr>
            <p:ph type="sldNum" sz="quarter" idx="12"/>
          </p:nvPr>
        </p:nvSpPr>
        <p:spPr/>
        <p:txBody>
          <a:bodyPr/>
          <a:lstStyle/>
          <a:p>
            <a:fld id="{858C2208-2176-4A52-8E53-C35CC05D240E}" type="slidenum">
              <a:rPr lang="en-IN" smtClean="0"/>
              <a:t>‹#›</a:t>
            </a:fld>
            <a:endParaRPr lang="en-IN"/>
          </a:p>
        </p:txBody>
      </p:sp>
    </p:spTree>
    <p:extLst>
      <p:ext uri="{BB962C8B-B14F-4D97-AF65-F5344CB8AC3E}">
        <p14:creationId xmlns:p14="http://schemas.microsoft.com/office/powerpoint/2010/main" val="1515446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41734-E06F-583D-7B94-C0226C3705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BFB044-31F5-F90A-70F6-A40D222301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C8D1A0-6AA4-E7F6-BBEC-C06EACC8C5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2EB7C5-9750-7D04-6194-5077FF9668A8}"/>
              </a:ext>
            </a:extLst>
          </p:cNvPr>
          <p:cNvSpPr>
            <a:spLocks noGrp="1"/>
          </p:cNvSpPr>
          <p:nvPr>
            <p:ph type="dt" sz="half" idx="10"/>
          </p:nvPr>
        </p:nvSpPr>
        <p:spPr/>
        <p:txBody>
          <a:bodyPr/>
          <a:lstStyle/>
          <a:p>
            <a:fld id="{15CBAF91-0725-4212-888D-15A98D7DB7DC}" type="datetimeFigureOut">
              <a:rPr lang="en-IN" smtClean="0"/>
              <a:t>21-07-2022</a:t>
            </a:fld>
            <a:endParaRPr lang="en-IN"/>
          </a:p>
        </p:txBody>
      </p:sp>
      <p:sp>
        <p:nvSpPr>
          <p:cNvPr id="6" name="Footer Placeholder 5">
            <a:extLst>
              <a:ext uri="{FF2B5EF4-FFF2-40B4-BE49-F238E27FC236}">
                <a16:creationId xmlns:a16="http://schemas.microsoft.com/office/drawing/2014/main" id="{DE116C3B-6187-7E58-1D81-211CA1780C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5FD137-2BF6-2CDB-2D81-E724E0D3433D}"/>
              </a:ext>
            </a:extLst>
          </p:cNvPr>
          <p:cNvSpPr>
            <a:spLocks noGrp="1"/>
          </p:cNvSpPr>
          <p:nvPr>
            <p:ph type="sldNum" sz="quarter" idx="12"/>
          </p:nvPr>
        </p:nvSpPr>
        <p:spPr/>
        <p:txBody>
          <a:bodyPr/>
          <a:lstStyle/>
          <a:p>
            <a:fld id="{858C2208-2176-4A52-8E53-C35CC05D240E}" type="slidenum">
              <a:rPr lang="en-IN" smtClean="0"/>
              <a:t>‹#›</a:t>
            </a:fld>
            <a:endParaRPr lang="en-IN"/>
          </a:p>
        </p:txBody>
      </p:sp>
    </p:spTree>
    <p:extLst>
      <p:ext uri="{BB962C8B-B14F-4D97-AF65-F5344CB8AC3E}">
        <p14:creationId xmlns:p14="http://schemas.microsoft.com/office/powerpoint/2010/main" val="1843484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7C7668-E767-8278-371F-E220AE3CDC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315F0A-F53D-0F64-C9D6-A1D63D79EC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6DE4B8-B246-DC91-124D-C77E8CFE33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CBAF91-0725-4212-888D-15A98D7DB7DC}" type="datetimeFigureOut">
              <a:rPr lang="en-IN" smtClean="0"/>
              <a:t>21-07-2022</a:t>
            </a:fld>
            <a:endParaRPr lang="en-IN"/>
          </a:p>
        </p:txBody>
      </p:sp>
      <p:sp>
        <p:nvSpPr>
          <p:cNvPr id="5" name="Footer Placeholder 4">
            <a:extLst>
              <a:ext uri="{FF2B5EF4-FFF2-40B4-BE49-F238E27FC236}">
                <a16:creationId xmlns:a16="http://schemas.microsoft.com/office/drawing/2014/main" id="{F90CCA81-FB47-95F8-9320-9F0C3CBE5B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47608A2-9CFA-2CC3-D479-8CCA179760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8C2208-2176-4A52-8E53-C35CC05D240E}" type="slidenum">
              <a:rPr lang="en-IN" smtClean="0"/>
              <a:t>‹#›</a:t>
            </a:fld>
            <a:endParaRPr lang="en-IN"/>
          </a:p>
        </p:txBody>
      </p:sp>
    </p:spTree>
    <p:extLst>
      <p:ext uri="{BB962C8B-B14F-4D97-AF65-F5344CB8AC3E}">
        <p14:creationId xmlns:p14="http://schemas.microsoft.com/office/powerpoint/2010/main" val="223227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w3schools.com/python/ref_set_isdisjoint.asp" TargetMode="External"/><Relationship Id="rId13" Type="http://schemas.openxmlformats.org/officeDocument/2006/relationships/hyperlink" Target="https://www.w3schools.com/python/ref_set_symmetric_difference.asp" TargetMode="External"/><Relationship Id="rId3" Type="http://schemas.openxmlformats.org/officeDocument/2006/relationships/hyperlink" Target="https://www.w3schools.com/python/ref_set_clear.asp" TargetMode="External"/><Relationship Id="rId7" Type="http://schemas.openxmlformats.org/officeDocument/2006/relationships/hyperlink" Target="https://www.w3schools.com/python/ref_set_intersection.asp" TargetMode="External"/><Relationship Id="rId12" Type="http://schemas.openxmlformats.org/officeDocument/2006/relationships/hyperlink" Target="https://www.w3schools.com/python/ref_set_remove.asp" TargetMode="External"/><Relationship Id="rId2" Type="http://schemas.openxmlformats.org/officeDocument/2006/relationships/hyperlink" Target="https://www.w3schools.com/python/ref_set_add.asp" TargetMode="External"/><Relationship Id="rId1" Type="http://schemas.openxmlformats.org/officeDocument/2006/relationships/slideLayout" Target="../slideLayouts/slideLayout2.xml"/><Relationship Id="rId6" Type="http://schemas.openxmlformats.org/officeDocument/2006/relationships/hyperlink" Target="https://www.w3schools.com/python/ref_set_discard.asp" TargetMode="External"/><Relationship Id="rId11" Type="http://schemas.openxmlformats.org/officeDocument/2006/relationships/hyperlink" Target="https://www.w3schools.com/python/ref_set_pop.asp" TargetMode="External"/><Relationship Id="rId5" Type="http://schemas.openxmlformats.org/officeDocument/2006/relationships/hyperlink" Target="https://www.w3schools.com/python/ref_set_difference.asp" TargetMode="External"/><Relationship Id="rId15" Type="http://schemas.openxmlformats.org/officeDocument/2006/relationships/hyperlink" Target="https://www.w3schools.com/python/ref_set_update.asp" TargetMode="External"/><Relationship Id="rId10" Type="http://schemas.openxmlformats.org/officeDocument/2006/relationships/hyperlink" Target="https://www.w3schools.com/python/ref_set_issuperset.asp" TargetMode="External"/><Relationship Id="rId4" Type="http://schemas.openxmlformats.org/officeDocument/2006/relationships/hyperlink" Target="https://www.w3schools.com/python/ref_set_copy.asp" TargetMode="External"/><Relationship Id="rId9" Type="http://schemas.openxmlformats.org/officeDocument/2006/relationships/hyperlink" Target="https://www.w3schools.com/python/ref_set_issubset.asp" TargetMode="External"/><Relationship Id="rId14" Type="http://schemas.openxmlformats.org/officeDocument/2006/relationships/hyperlink" Target="https://www.w3schools.com/python/ref_set_union.a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5B411-5344-6A3C-793E-39FB1172004C}"/>
              </a:ext>
            </a:extLst>
          </p:cNvPr>
          <p:cNvSpPr>
            <a:spLocks noGrp="1"/>
          </p:cNvSpPr>
          <p:nvPr>
            <p:ph type="title"/>
          </p:nvPr>
        </p:nvSpPr>
        <p:spPr>
          <a:xfrm>
            <a:off x="838200" y="365126"/>
            <a:ext cx="10515600" cy="751406"/>
          </a:xfrm>
        </p:spPr>
        <p:txBody>
          <a:bodyPr/>
          <a:lstStyle/>
          <a:p>
            <a:pPr algn="ctr"/>
            <a:r>
              <a:rPr lang="en-US" b="1" dirty="0">
                <a:solidFill>
                  <a:schemeClr val="accent1">
                    <a:lumMod val="75000"/>
                  </a:schemeClr>
                </a:solidFill>
                <a:latin typeface="+mn-lt"/>
              </a:rPr>
              <a:t>Python Sets</a:t>
            </a:r>
            <a:endParaRPr lang="en-IN" dirty="0"/>
          </a:p>
        </p:txBody>
      </p:sp>
      <p:sp>
        <p:nvSpPr>
          <p:cNvPr id="3" name="Content Placeholder 2">
            <a:extLst>
              <a:ext uri="{FF2B5EF4-FFF2-40B4-BE49-F238E27FC236}">
                <a16:creationId xmlns:a16="http://schemas.microsoft.com/office/drawing/2014/main" id="{6CDBDB10-59B9-6FDC-66A7-2095CEEA3B67}"/>
              </a:ext>
            </a:extLst>
          </p:cNvPr>
          <p:cNvSpPr>
            <a:spLocks noGrp="1"/>
          </p:cNvSpPr>
          <p:nvPr>
            <p:ph idx="1"/>
          </p:nvPr>
        </p:nvSpPr>
        <p:spPr>
          <a:xfrm>
            <a:off x="838200" y="1280160"/>
            <a:ext cx="10515600" cy="5447899"/>
          </a:xfrm>
        </p:spPr>
        <p:txBody>
          <a:bodyPr>
            <a:normAutofit/>
          </a:bodyPr>
          <a:lstStyle/>
          <a:p>
            <a:r>
              <a:rPr lang="en-US" sz="2800" i="0" dirty="0">
                <a:effectLst/>
                <a:latin typeface="urw-din"/>
              </a:rPr>
              <a:t>Sets are used to store multiple items in a single variable.</a:t>
            </a:r>
          </a:p>
          <a:p>
            <a:r>
              <a:rPr lang="en-US" sz="2800" i="0" dirty="0">
                <a:effectLst/>
                <a:latin typeface="urw-din"/>
              </a:rPr>
              <a:t>A set is created by placing all the items (elements) inside curly braces {}, separated by comma, or by using the built-in set() </a:t>
            </a:r>
            <a:r>
              <a:rPr lang="en-US" dirty="0">
                <a:latin typeface="urw-din"/>
              </a:rPr>
              <a:t>function.</a:t>
            </a:r>
          </a:p>
          <a:p>
            <a:r>
              <a:rPr lang="en-US" dirty="0">
                <a:latin typeface="urw-din"/>
              </a:rPr>
              <a:t>Sets can also be used to perform mathematical set operations like union, intersection, symmetric difference, etc.</a:t>
            </a:r>
            <a:endParaRPr lang="en-US" sz="2800" i="0" dirty="0">
              <a:effectLst/>
              <a:latin typeface="urw-din"/>
            </a:endParaRPr>
          </a:p>
          <a:p>
            <a:r>
              <a:rPr lang="en-US" sz="2800" i="0" dirty="0">
                <a:effectLst/>
                <a:latin typeface="urw-din"/>
              </a:rPr>
              <a:t>The major advantage of using a set, as opposed to a list, is that it has a highly optimized method for checking whether a specific element is contained in the set.</a:t>
            </a:r>
          </a:p>
          <a:p>
            <a:endParaRPr lang="en-US" sz="2800" i="0" dirty="0">
              <a:effectLst/>
              <a:latin typeface="urw-din"/>
            </a:endParaRPr>
          </a:p>
          <a:p>
            <a:pPr marL="0" indent="0">
              <a:buNone/>
            </a:pPr>
            <a:r>
              <a:rPr lang="en-US" sz="2800" i="0" u="sng" dirty="0">
                <a:effectLst/>
                <a:latin typeface="urw-din"/>
              </a:rPr>
              <a:t>Note:</a:t>
            </a:r>
            <a:r>
              <a:rPr lang="en-US" sz="2800" i="0" dirty="0">
                <a:effectLst/>
                <a:latin typeface="urw-din"/>
              </a:rPr>
              <a:t> Set items are unchangeable, but you can remove items and add new items.</a:t>
            </a:r>
            <a:endParaRPr lang="en-IN" dirty="0"/>
          </a:p>
        </p:txBody>
      </p:sp>
    </p:spTree>
    <p:extLst>
      <p:ext uri="{BB962C8B-B14F-4D97-AF65-F5344CB8AC3E}">
        <p14:creationId xmlns:p14="http://schemas.microsoft.com/office/powerpoint/2010/main" val="298560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5B411-5344-6A3C-793E-39FB1172004C}"/>
              </a:ext>
            </a:extLst>
          </p:cNvPr>
          <p:cNvSpPr>
            <a:spLocks noGrp="1"/>
          </p:cNvSpPr>
          <p:nvPr>
            <p:ph type="title"/>
          </p:nvPr>
        </p:nvSpPr>
        <p:spPr>
          <a:xfrm>
            <a:off x="838200" y="365126"/>
            <a:ext cx="10515600" cy="751406"/>
          </a:xfrm>
        </p:spPr>
        <p:txBody>
          <a:bodyPr/>
          <a:lstStyle/>
          <a:p>
            <a:pPr algn="ctr"/>
            <a:r>
              <a:rPr lang="en-US" b="1" dirty="0">
                <a:solidFill>
                  <a:schemeClr val="accent1">
                    <a:lumMod val="75000"/>
                  </a:schemeClr>
                </a:solidFill>
                <a:latin typeface="+mn-lt"/>
              </a:rPr>
              <a:t>Python Sets</a:t>
            </a:r>
            <a:endParaRPr lang="en-IN" dirty="0"/>
          </a:p>
        </p:txBody>
      </p:sp>
      <p:sp>
        <p:nvSpPr>
          <p:cNvPr id="3" name="Content Placeholder 2">
            <a:extLst>
              <a:ext uri="{FF2B5EF4-FFF2-40B4-BE49-F238E27FC236}">
                <a16:creationId xmlns:a16="http://schemas.microsoft.com/office/drawing/2014/main" id="{6CDBDB10-59B9-6FDC-66A7-2095CEEA3B67}"/>
              </a:ext>
            </a:extLst>
          </p:cNvPr>
          <p:cNvSpPr>
            <a:spLocks noGrp="1"/>
          </p:cNvSpPr>
          <p:nvPr>
            <p:ph idx="1"/>
          </p:nvPr>
        </p:nvSpPr>
        <p:spPr>
          <a:xfrm>
            <a:off x="838200" y="1280160"/>
            <a:ext cx="10515600" cy="5447899"/>
          </a:xfrm>
        </p:spPr>
        <p:txBody>
          <a:bodyPr>
            <a:normAutofit/>
          </a:bodyPr>
          <a:lstStyle/>
          <a:p>
            <a:r>
              <a:rPr lang="en-US" b="1" dirty="0"/>
              <a:t>Unordered</a:t>
            </a:r>
          </a:p>
          <a:p>
            <a:pPr marL="0" indent="0">
              <a:buNone/>
            </a:pPr>
            <a:r>
              <a:rPr lang="en-US" dirty="0"/>
              <a:t>Unordered means that the items in a set do not have a defined order.</a:t>
            </a:r>
          </a:p>
          <a:p>
            <a:pPr marL="0" indent="0">
              <a:buNone/>
            </a:pPr>
            <a:r>
              <a:rPr lang="en-US" dirty="0"/>
              <a:t>Set items can appear in a different order every time you use them, and cannot be referred to by index or key.</a:t>
            </a:r>
          </a:p>
          <a:p>
            <a:r>
              <a:rPr lang="en-US" b="1" dirty="0"/>
              <a:t>Unchangeable </a:t>
            </a:r>
            <a:r>
              <a:rPr lang="en-US" b="1"/>
              <a:t>but mutable</a:t>
            </a:r>
            <a:endParaRPr lang="en-US" b="1" dirty="0"/>
          </a:p>
          <a:p>
            <a:pPr marL="0" indent="0">
              <a:buNone/>
            </a:pPr>
            <a:r>
              <a:rPr lang="en-US" dirty="0"/>
              <a:t>Set items are unchangeable, meaning that we cannot change the items after the set has been created.</a:t>
            </a:r>
          </a:p>
          <a:p>
            <a:pPr marL="0" indent="0">
              <a:buNone/>
            </a:pPr>
            <a:r>
              <a:rPr lang="en-US" dirty="0"/>
              <a:t>Once a set is created, you cannot change its items, but you can remove items and add new items.</a:t>
            </a:r>
          </a:p>
          <a:p>
            <a:r>
              <a:rPr lang="en-US" b="1" dirty="0"/>
              <a:t>No Duplicates </a:t>
            </a:r>
          </a:p>
          <a:p>
            <a:pPr marL="0" indent="0">
              <a:buNone/>
            </a:pPr>
            <a:r>
              <a:rPr lang="en-US" dirty="0"/>
              <a:t>Sets cannot have two items with the same value.</a:t>
            </a:r>
            <a:endParaRPr lang="en-IN" dirty="0"/>
          </a:p>
        </p:txBody>
      </p:sp>
    </p:spTree>
    <p:extLst>
      <p:ext uri="{BB962C8B-B14F-4D97-AF65-F5344CB8AC3E}">
        <p14:creationId xmlns:p14="http://schemas.microsoft.com/office/powerpoint/2010/main" val="274994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5B411-5344-6A3C-793E-39FB1172004C}"/>
              </a:ext>
            </a:extLst>
          </p:cNvPr>
          <p:cNvSpPr>
            <a:spLocks noGrp="1"/>
          </p:cNvSpPr>
          <p:nvPr>
            <p:ph type="title"/>
          </p:nvPr>
        </p:nvSpPr>
        <p:spPr>
          <a:xfrm>
            <a:off x="838200" y="365126"/>
            <a:ext cx="10515600" cy="751406"/>
          </a:xfrm>
        </p:spPr>
        <p:txBody>
          <a:bodyPr/>
          <a:lstStyle/>
          <a:p>
            <a:pPr algn="ctr"/>
            <a:r>
              <a:rPr lang="en-US" b="1" dirty="0">
                <a:solidFill>
                  <a:schemeClr val="accent1">
                    <a:lumMod val="75000"/>
                  </a:schemeClr>
                </a:solidFill>
                <a:latin typeface="+mn-lt"/>
              </a:rPr>
              <a:t>Python Sets</a:t>
            </a:r>
            <a:endParaRPr lang="en-IN" dirty="0"/>
          </a:p>
        </p:txBody>
      </p:sp>
      <p:sp>
        <p:nvSpPr>
          <p:cNvPr id="3" name="Content Placeholder 2">
            <a:extLst>
              <a:ext uri="{FF2B5EF4-FFF2-40B4-BE49-F238E27FC236}">
                <a16:creationId xmlns:a16="http://schemas.microsoft.com/office/drawing/2014/main" id="{6CDBDB10-59B9-6FDC-66A7-2095CEEA3B67}"/>
              </a:ext>
            </a:extLst>
          </p:cNvPr>
          <p:cNvSpPr>
            <a:spLocks noGrp="1"/>
          </p:cNvSpPr>
          <p:nvPr>
            <p:ph idx="1"/>
          </p:nvPr>
        </p:nvSpPr>
        <p:spPr>
          <a:xfrm>
            <a:off x="838200" y="1280160"/>
            <a:ext cx="10515600" cy="5447899"/>
          </a:xfrm>
        </p:spPr>
        <p:txBody>
          <a:bodyPr>
            <a:normAutofit/>
          </a:bodyPr>
          <a:lstStyle/>
          <a:p>
            <a:r>
              <a:rPr lang="en-US" b="1" dirty="0"/>
              <a:t>Add Items</a:t>
            </a:r>
          </a:p>
          <a:p>
            <a:pPr marL="0" indent="0">
              <a:buNone/>
            </a:pPr>
            <a:r>
              <a:rPr lang="en-US" dirty="0"/>
              <a:t>Once a set is created, you cannot change its items, but you can add new items.</a:t>
            </a:r>
          </a:p>
          <a:p>
            <a:pPr marL="0" indent="0">
              <a:buNone/>
            </a:pPr>
            <a:r>
              <a:rPr lang="en-US" dirty="0"/>
              <a:t>To add one item to a set use the add() method.</a:t>
            </a:r>
          </a:p>
          <a:p>
            <a:pPr marL="0" indent="0">
              <a:buNone/>
            </a:pPr>
            <a:r>
              <a:rPr lang="en-US" dirty="0"/>
              <a:t>To add items from another set into the current set, use the update() method.</a:t>
            </a:r>
          </a:p>
          <a:p>
            <a:pPr marL="0" indent="0">
              <a:buNone/>
            </a:pPr>
            <a:r>
              <a:rPr lang="en-US" dirty="0"/>
              <a:t>The object in the update() method does not have to be a set, it can be any </a:t>
            </a:r>
            <a:r>
              <a:rPr lang="en-US" dirty="0" err="1"/>
              <a:t>iterable</a:t>
            </a:r>
            <a:r>
              <a:rPr lang="en-US" dirty="0"/>
              <a:t> object (tuples, lists, dictionaries etc.).</a:t>
            </a:r>
            <a:endParaRPr lang="en-IN" dirty="0"/>
          </a:p>
        </p:txBody>
      </p:sp>
    </p:spTree>
    <p:extLst>
      <p:ext uri="{BB962C8B-B14F-4D97-AF65-F5344CB8AC3E}">
        <p14:creationId xmlns:p14="http://schemas.microsoft.com/office/powerpoint/2010/main" val="2562824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5B411-5344-6A3C-793E-39FB1172004C}"/>
              </a:ext>
            </a:extLst>
          </p:cNvPr>
          <p:cNvSpPr>
            <a:spLocks noGrp="1"/>
          </p:cNvSpPr>
          <p:nvPr>
            <p:ph type="title"/>
          </p:nvPr>
        </p:nvSpPr>
        <p:spPr>
          <a:xfrm>
            <a:off x="838200" y="365126"/>
            <a:ext cx="10515600" cy="751406"/>
          </a:xfrm>
        </p:spPr>
        <p:txBody>
          <a:bodyPr/>
          <a:lstStyle/>
          <a:p>
            <a:pPr algn="ctr"/>
            <a:r>
              <a:rPr lang="en-US" b="1" dirty="0">
                <a:solidFill>
                  <a:schemeClr val="accent1">
                    <a:lumMod val="75000"/>
                  </a:schemeClr>
                </a:solidFill>
                <a:latin typeface="+mn-lt"/>
              </a:rPr>
              <a:t>Python Sets</a:t>
            </a:r>
            <a:endParaRPr lang="en-IN" dirty="0"/>
          </a:p>
        </p:txBody>
      </p:sp>
      <p:sp>
        <p:nvSpPr>
          <p:cNvPr id="3" name="Content Placeholder 2">
            <a:extLst>
              <a:ext uri="{FF2B5EF4-FFF2-40B4-BE49-F238E27FC236}">
                <a16:creationId xmlns:a16="http://schemas.microsoft.com/office/drawing/2014/main" id="{6CDBDB10-59B9-6FDC-66A7-2095CEEA3B67}"/>
              </a:ext>
            </a:extLst>
          </p:cNvPr>
          <p:cNvSpPr>
            <a:spLocks noGrp="1"/>
          </p:cNvSpPr>
          <p:nvPr>
            <p:ph idx="1"/>
          </p:nvPr>
        </p:nvSpPr>
        <p:spPr>
          <a:xfrm>
            <a:off x="838200" y="1280160"/>
            <a:ext cx="10515600" cy="5447899"/>
          </a:xfrm>
        </p:spPr>
        <p:txBody>
          <a:bodyPr>
            <a:normAutofit/>
          </a:bodyPr>
          <a:lstStyle/>
          <a:p>
            <a:r>
              <a:rPr lang="en-US" b="1" dirty="0"/>
              <a:t>Remove Item</a:t>
            </a:r>
          </a:p>
          <a:p>
            <a:pPr marL="0" indent="0">
              <a:buNone/>
            </a:pPr>
            <a:r>
              <a:rPr lang="en-US" dirty="0"/>
              <a:t>To remove an item in a set, use the remove(), or the discard() method.</a:t>
            </a:r>
          </a:p>
          <a:p>
            <a:pPr marL="0" indent="0">
              <a:buNone/>
            </a:pPr>
            <a:r>
              <a:rPr lang="en-US" dirty="0"/>
              <a:t>You can also use the pop() method to remove an item, but this method will remove the last item. Remember that sets are unordered, so you will not know what item that gets removed.</a:t>
            </a:r>
          </a:p>
          <a:p>
            <a:pPr marL="0" indent="0">
              <a:buNone/>
            </a:pPr>
            <a:r>
              <a:rPr lang="en-US" dirty="0"/>
              <a:t>The return value of the pop() method is the removed item. </a:t>
            </a:r>
          </a:p>
          <a:p>
            <a:pPr marL="0" indent="0">
              <a:buNone/>
            </a:pPr>
            <a:endParaRPr lang="en-US" dirty="0"/>
          </a:p>
          <a:p>
            <a:pPr marL="0" indent="0">
              <a:buNone/>
            </a:pPr>
            <a:r>
              <a:rPr lang="en-US" u="sng" dirty="0"/>
              <a:t>Note:</a:t>
            </a:r>
            <a:r>
              <a:rPr lang="en-US" dirty="0"/>
              <a:t> Sets are unordered, so when using the pop() method, you do not know which item that gets removed.</a:t>
            </a:r>
            <a:endParaRPr lang="en-IN" dirty="0"/>
          </a:p>
        </p:txBody>
      </p:sp>
    </p:spTree>
    <p:extLst>
      <p:ext uri="{BB962C8B-B14F-4D97-AF65-F5344CB8AC3E}">
        <p14:creationId xmlns:p14="http://schemas.microsoft.com/office/powerpoint/2010/main" val="770091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5B411-5344-6A3C-793E-39FB1172004C}"/>
              </a:ext>
            </a:extLst>
          </p:cNvPr>
          <p:cNvSpPr>
            <a:spLocks noGrp="1"/>
          </p:cNvSpPr>
          <p:nvPr>
            <p:ph type="title"/>
          </p:nvPr>
        </p:nvSpPr>
        <p:spPr>
          <a:xfrm>
            <a:off x="838200" y="365126"/>
            <a:ext cx="10515600" cy="751406"/>
          </a:xfrm>
        </p:spPr>
        <p:txBody>
          <a:bodyPr/>
          <a:lstStyle/>
          <a:p>
            <a:pPr algn="ctr"/>
            <a:r>
              <a:rPr lang="en-US" b="1" dirty="0">
                <a:solidFill>
                  <a:schemeClr val="accent1">
                    <a:lumMod val="75000"/>
                  </a:schemeClr>
                </a:solidFill>
                <a:latin typeface="+mn-lt"/>
              </a:rPr>
              <a:t>Python Sets</a:t>
            </a:r>
            <a:endParaRPr lang="en-IN" dirty="0"/>
          </a:p>
        </p:txBody>
      </p:sp>
      <p:sp>
        <p:nvSpPr>
          <p:cNvPr id="3" name="Content Placeholder 2">
            <a:extLst>
              <a:ext uri="{FF2B5EF4-FFF2-40B4-BE49-F238E27FC236}">
                <a16:creationId xmlns:a16="http://schemas.microsoft.com/office/drawing/2014/main" id="{6CDBDB10-59B9-6FDC-66A7-2095CEEA3B67}"/>
              </a:ext>
            </a:extLst>
          </p:cNvPr>
          <p:cNvSpPr>
            <a:spLocks noGrp="1"/>
          </p:cNvSpPr>
          <p:nvPr>
            <p:ph idx="1"/>
          </p:nvPr>
        </p:nvSpPr>
        <p:spPr>
          <a:xfrm>
            <a:off x="838200" y="1280160"/>
            <a:ext cx="10515600" cy="5447899"/>
          </a:xfrm>
        </p:spPr>
        <p:txBody>
          <a:bodyPr>
            <a:normAutofit/>
          </a:bodyPr>
          <a:lstStyle/>
          <a:p>
            <a:r>
              <a:rPr lang="en-US" b="1" dirty="0" err="1"/>
              <a:t>isdisjoint</a:t>
            </a:r>
            <a:endParaRPr lang="en-US" b="1" dirty="0"/>
          </a:p>
          <a:p>
            <a:r>
              <a:rPr lang="en-US" dirty="0"/>
              <a:t>The </a:t>
            </a:r>
            <a:r>
              <a:rPr lang="en-US" dirty="0" err="1"/>
              <a:t>isdisjoint</a:t>
            </a:r>
            <a:r>
              <a:rPr lang="en-US" dirty="0"/>
              <a:t>() method returns True if two sets don't have any common items between them, i.e. they are disjoint. Else the returns False.</a:t>
            </a:r>
          </a:p>
          <a:p>
            <a:r>
              <a:rPr lang="en-US" b="1" dirty="0" err="1"/>
              <a:t>issubset</a:t>
            </a:r>
            <a:endParaRPr lang="en-US" b="1" dirty="0"/>
          </a:p>
          <a:p>
            <a:r>
              <a:rPr lang="en-US" dirty="0"/>
              <a:t>The </a:t>
            </a:r>
            <a:r>
              <a:rPr lang="en-US" dirty="0" err="1"/>
              <a:t>issubset</a:t>
            </a:r>
            <a:r>
              <a:rPr lang="en-US" dirty="0"/>
              <a:t>() method returns True if set A is the subset of B, i.e. if all the elements of set A are present in set B . Else, it returns False.</a:t>
            </a:r>
          </a:p>
          <a:p>
            <a:r>
              <a:rPr lang="en-US" b="1" i="0" dirty="0" err="1">
                <a:effectLst/>
                <a:latin typeface="euclid_circular_a"/>
              </a:rPr>
              <a:t>issuperset</a:t>
            </a:r>
            <a:endParaRPr lang="en-US" b="1" dirty="0"/>
          </a:p>
          <a:p>
            <a:pPr algn="l"/>
            <a:r>
              <a:rPr lang="en-US" b="0" i="0" dirty="0">
                <a:effectLst/>
                <a:latin typeface="euclid_circular_a"/>
              </a:rPr>
              <a:t>The </a:t>
            </a:r>
            <a:r>
              <a:rPr lang="en-US" b="0" i="0" dirty="0" err="1">
                <a:effectLst/>
                <a:latin typeface="euclid_circular_a"/>
              </a:rPr>
              <a:t>issuperset</a:t>
            </a:r>
            <a:r>
              <a:rPr lang="en-US" b="0" i="0" dirty="0">
                <a:effectLst/>
                <a:latin typeface="euclid_circular_a"/>
              </a:rPr>
              <a:t>() method returns True if a set has every elements of </a:t>
            </a:r>
            <a:r>
              <a:rPr lang="en-US" dirty="0">
                <a:latin typeface="euclid_circular_a"/>
              </a:rPr>
              <a:t>another set (passed as an argument). If not, it returns False.</a:t>
            </a:r>
          </a:p>
          <a:p>
            <a:pPr algn="l"/>
            <a:r>
              <a:rPr lang="en-US" dirty="0">
                <a:latin typeface="euclid_circular_a"/>
              </a:rPr>
              <a:t>Set X is said to be the superset of set Y if all elements of Y are in X.</a:t>
            </a:r>
          </a:p>
          <a:p>
            <a:endParaRPr lang="en-IN" dirty="0"/>
          </a:p>
        </p:txBody>
      </p:sp>
    </p:spTree>
    <p:extLst>
      <p:ext uri="{BB962C8B-B14F-4D97-AF65-F5344CB8AC3E}">
        <p14:creationId xmlns:p14="http://schemas.microsoft.com/office/powerpoint/2010/main" val="1470236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5B411-5344-6A3C-793E-39FB1172004C}"/>
              </a:ext>
            </a:extLst>
          </p:cNvPr>
          <p:cNvSpPr>
            <a:spLocks noGrp="1"/>
          </p:cNvSpPr>
          <p:nvPr>
            <p:ph type="title"/>
          </p:nvPr>
        </p:nvSpPr>
        <p:spPr>
          <a:xfrm>
            <a:off x="838200" y="365126"/>
            <a:ext cx="10515600" cy="751406"/>
          </a:xfrm>
        </p:spPr>
        <p:txBody>
          <a:bodyPr/>
          <a:lstStyle/>
          <a:p>
            <a:pPr algn="ctr"/>
            <a:r>
              <a:rPr lang="en-US" b="1" dirty="0">
                <a:solidFill>
                  <a:schemeClr val="accent1">
                    <a:lumMod val="75000"/>
                  </a:schemeClr>
                </a:solidFill>
                <a:latin typeface="+mn-lt"/>
              </a:rPr>
              <a:t>Python Sets</a:t>
            </a:r>
            <a:endParaRPr lang="en-IN" dirty="0"/>
          </a:p>
        </p:txBody>
      </p:sp>
      <p:sp>
        <p:nvSpPr>
          <p:cNvPr id="3" name="Content Placeholder 2">
            <a:extLst>
              <a:ext uri="{FF2B5EF4-FFF2-40B4-BE49-F238E27FC236}">
                <a16:creationId xmlns:a16="http://schemas.microsoft.com/office/drawing/2014/main" id="{6CDBDB10-59B9-6FDC-66A7-2095CEEA3B67}"/>
              </a:ext>
            </a:extLst>
          </p:cNvPr>
          <p:cNvSpPr>
            <a:spLocks noGrp="1"/>
          </p:cNvSpPr>
          <p:nvPr>
            <p:ph idx="1"/>
          </p:nvPr>
        </p:nvSpPr>
        <p:spPr>
          <a:xfrm>
            <a:off x="838200" y="1280160"/>
            <a:ext cx="10515600" cy="5447899"/>
          </a:xfrm>
        </p:spPr>
        <p:txBody>
          <a:bodyPr>
            <a:normAutofit lnSpcReduction="10000"/>
          </a:bodyPr>
          <a:lstStyle/>
          <a:p>
            <a:r>
              <a:rPr lang="en-US" b="1" dirty="0"/>
              <a:t>Join Two</a:t>
            </a:r>
            <a:r>
              <a:rPr lang="en-US" dirty="0"/>
              <a:t> </a:t>
            </a:r>
            <a:r>
              <a:rPr lang="en-US" b="1" dirty="0"/>
              <a:t>Sets</a:t>
            </a:r>
          </a:p>
          <a:p>
            <a:pPr marL="0" indent="0">
              <a:buNone/>
            </a:pPr>
            <a:r>
              <a:rPr lang="en-US" dirty="0"/>
              <a:t>There are several ways to join two or more sets in Python.</a:t>
            </a:r>
          </a:p>
          <a:p>
            <a:pPr marL="0" indent="0">
              <a:buNone/>
            </a:pPr>
            <a:r>
              <a:rPr lang="en-US" dirty="0"/>
              <a:t>You can use the union() method that returns a new set containing all items from both sets, or the update() method that inserts all the items from one set into another.</a:t>
            </a:r>
          </a:p>
          <a:p>
            <a:r>
              <a:rPr lang="en-US" b="1" dirty="0"/>
              <a:t>Difference Two Sets</a:t>
            </a:r>
          </a:p>
          <a:p>
            <a:pPr marL="0" indent="0">
              <a:buNone/>
            </a:pPr>
            <a:r>
              <a:rPr lang="en-US" dirty="0"/>
              <a:t>The difference() method returns a set that contains the difference between two sets.</a:t>
            </a:r>
          </a:p>
          <a:p>
            <a:pPr marL="0" indent="0">
              <a:buNone/>
            </a:pPr>
            <a:r>
              <a:rPr lang="en-US" dirty="0"/>
              <a:t>Meaning: The returned set contains items that exist only in the first set, and not in both sets.</a:t>
            </a:r>
          </a:p>
          <a:p>
            <a:pPr marL="0" indent="0">
              <a:buNone/>
            </a:pPr>
            <a:endParaRPr lang="en-US" dirty="0"/>
          </a:p>
          <a:p>
            <a:pPr marL="0" indent="0">
              <a:buNone/>
            </a:pPr>
            <a:r>
              <a:rPr lang="en-US" u="sng" dirty="0"/>
              <a:t>Note:</a:t>
            </a:r>
            <a:r>
              <a:rPr lang="en-US" dirty="0"/>
              <a:t> Both union() and update() will exclude any duplicate items.</a:t>
            </a:r>
            <a:endParaRPr lang="en-IN" dirty="0"/>
          </a:p>
        </p:txBody>
      </p:sp>
    </p:spTree>
    <p:extLst>
      <p:ext uri="{BB962C8B-B14F-4D97-AF65-F5344CB8AC3E}">
        <p14:creationId xmlns:p14="http://schemas.microsoft.com/office/powerpoint/2010/main" val="1320542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5B411-5344-6A3C-793E-39FB1172004C}"/>
              </a:ext>
            </a:extLst>
          </p:cNvPr>
          <p:cNvSpPr>
            <a:spLocks noGrp="1"/>
          </p:cNvSpPr>
          <p:nvPr>
            <p:ph type="title"/>
          </p:nvPr>
        </p:nvSpPr>
        <p:spPr>
          <a:xfrm>
            <a:off x="838200" y="365126"/>
            <a:ext cx="10515600" cy="751406"/>
          </a:xfrm>
        </p:spPr>
        <p:txBody>
          <a:bodyPr/>
          <a:lstStyle/>
          <a:p>
            <a:pPr algn="ctr"/>
            <a:r>
              <a:rPr lang="en-US" b="1" dirty="0">
                <a:solidFill>
                  <a:schemeClr val="accent1">
                    <a:lumMod val="75000"/>
                  </a:schemeClr>
                </a:solidFill>
                <a:latin typeface="+mn-lt"/>
              </a:rPr>
              <a:t>Python Sets</a:t>
            </a:r>
            <a:endParaRPr lang="en-IN" dirty="0"/>
          </a:p>
        </p:txBody>
      </p:sp>
      <p:sp>
        <p:nvSpPr>
          <p:cNvPr id="3" name="Content Placeholder 2">
            <a:extLst>
              <a:ext uri="{FF2B5EF4-FFF2-40B4-BE49-F238E27FC236}">
                <a16:creationId xmlns:a16="http://schemas.microsoft.com/office/drawing/2014/main" id="{6CDBDB10-59B9-6FDC-66A7-2095CEEA3B67}"/>
              </a:ext>
            </a:extLst>
          </p:cNvPr>
          <p:cNvSpPr>
            <a:spLocks noGrp="1"/>
          </p:cNvSpPr>
          <p:nvPr>
            <p:ph idx="1"/>
          </p:nvPr>
        </p:nvSpPr>
        <p:spPr>
          <a:xfrm>
            <a:off x="838200" y="1280160"/>
            <a:ext cx="10515600" cy="5447899"/>
          </a:xfrm>
        </p:spPr>
        <p:txBody>
          <a:bodyPr>
            <a:normAutofit/>
          </a:bodyPr>
          <a:lstStyle/>
          <a:p>
            <a:pPr marL="0" indent="0">
              <a:buNone/>
            </a:pPr>
            <a:r>
              <a:rPr lang="en-US" b="1" dirty="0"/>
              <a:t>Keep ONLY the Duplicates</a:t>
            </a:r>
          </a:p>
          <a:p>
            <a:pPr marL="0" indent="0">
              <a:buNone/>
            </a:pPr>
            <a:r>
              <a:rPr lang="en-US" dirty="0"/>
              <a:t>The </a:t>
            </a:r>
            <a:r>
              <a:rPr lang="en-US" dirty="0" err="1"/>
              <a:t>intersection_update</a:t>
            </a:r>
            <a:r>
              <a:rPr lang="en-US" dirty="0"/>
              <a:t>() method will keep only the items that are present in both sets. The intersection() method will return a new set, that only contains the items that are present in both sets. </a:t>
            </a:r>
          </a:p>
          <a:p>
            <a:pPr marL="0" indent="0">
              <a:buNone/>
            </a:pPr>
            <a:endParaRPr lang="en-US" b="1" dirty="0"/>
          </a:p>
          <a:p>
            <a:pPr marL="0" indent="0">
              <a:buNone/>
            </a:pPr>
            <a:r>
              <a:rPr lang="en-US" b="1" dirty="0"/>
              <a:t>Keep All, But NOT the Duplicates</a:t>
            </a:r>
          </a:p>
          <a:p>
            <a:pPr marL="0" indent="0">
              <a:buNone/>
            </a:pPr>
            <a:r>
              <a:rPr lang="en-US" dirty="0"/>
              <a:t>The </a:t>
            </a:r>
            <a:r>
              <a:rPr lang="en-US" dirty="0" err="1"/>
              <a:t>symmetric_difference_update</a:t>
            </a:r>
            <a:r>
              <a:rPr lang="en-US" dirty="0"/>
              <a:t>() method will keep only the elements that are NOT present in both sets.</a:t>
            </a:r>
          </a:p>
          <a:p>
            <a:pPr marL="0" indent="0">
              <a:buNone/>
            </a:pPr>
            <a:r>
              <a:rPr lang="en-US" dirty="0"/>
              <a:t>The </a:t>
            </a:r>
            <a:r>
              <a:rPr lang="en-US" dirty="0" err="1"/>
              <a:t>symmetric_difference</a:t>
            </a:r>
            <a:r>
              <a:rPr lang="en-US" dirty="0"/>
              <a:t>() method will return a new set, that contains only the elements that are NOT present in both sets.</a:t>
            </a:r>
            <a:endParaRPr lang="en-IN" dirty="0"/>
          </a:p>
        </p:txBody>
      </p:sp>
    </p:spTree>
    <p:extLst>
      <p:ext uri="{BB962C8B-B14F-4D97-AF65-F5344CB8AC3E}">
        <p14:creationId xmlns:p14="http://schemas.microsoft.com/office/powerpoint/2010/main" val="1758715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5B411-5344-6A3C-793E-39FB1172004C}"/>
              </a:ext>
            </a:extLst>
          </p:cNvPr>
          <p:cNvSpPr>
            <a:spLocks noGrp="1"/>
          </p:cNvSpPr>
          <p:nvPr>
            <p:ph type="title"/>
          </p:nvPr>
        </p:nvSpPr>
        <p:spPr>
          <a:xfrm>
            <a:off x="838200" y="365126"/>
            <a:ext cx="10515600" cy="751406"/>
          </a:xfrm>
        </p:spPr>
        <p:txBody>
          <a:bodyPr/>
          <a:lstStyle/>
          <a:p>
            <a:pPr algn="ctr"/>
            <a:r>
              <a:rPr lang="en-US" b="1" dirty="0">
                <a:solidFill>
                  <a:schemeClr val="accent1">
                    <a:lumMod val="75000"/>
                  </a:schemeClr>
                </a:solidFill>
                <a:latin typeface="+mn-lt"/>
              </a:rPr>
              <a:t>Operators for Sets</a:t>
            </a:r>
            <a:endParaRPr lang="en-IN" dirty="0"/>
          </a:p>
        </p:txBody>
      </p:sp>
      <p:graphicFrame>
        <p:nvGraphicFramePr>
          <p:cNvPr id="4" name="Table 3">
            <a:extLst>
              <a:ext uri="{FF2B5EF4-FFF2-40B4-BE49-F238E27FC236}">
                <a16:creationId xmlns:a16="http://schemas.microsoft.com/office/drawing/2014/main" id="{E847EE0A-4170-1FAB-CAA1-EE01F91A0D06}"/>
              </a:ext>
            </a:extLst>
          </p:cNvPr>
          <p:cNvGraphicFramePr>
            <a:graphicFrameLocks noGrp="1"/>
          </p:cNvGraphicFramePr>
          <p:nvPr>
            <p:extLst>
              <p:ext uri="{D42A27DB-BD31-4B8C-83A1-F6EECF244321}">
                <p14:modId xmlns:p14="http://schemas.microsoft.com/office/powerpoint/2010/main" val="2224002620"/>
              </p:ext>
            </p:extLst>
          </p:nvPr>
        </p:nvGraphicFramePr>
        <p:xfrm>
          <a:off x="1443789" y="1116532"/>
          <a:ext cx="9384632" cy="5376343"/>
        </p:xfrm>
        <a:graphic>
          <a:graphicData uri="http://schemas.openxmlformats.org/drawingml/2006/table">
            <a:tbl>
              <a:tblPr>
                <a:tableStyleId>{2D5ABB26-0587-4C30-8999-92F81FD0307C}</a:tableStyleId>
              </a:tblPr>
              <a:tblGrid>
                <a:gridCol w="3532472">
                  <a:extLst>
                    <a:ext uri="{9D8B030D-6E8A-4147-A177-3AD203B41FA5}">
                      <a16:colId xmlns:a16="http://schemas.microsoft.com/office/drawing/2014/main" val="1656206489"/>
                    </a:ext>
                  </a:extLst>
                </a:gridCol>
                <a:gridCol w="5852160">
                  <a:extLst>
                    <a:ext uri="{9D8B030D-6E8A-4147-A177-3AD203B41FA5}">
                      <a16:colId xmlns:a16="http://schemas.microsoft.com/office/drawing/2014/main" val="1490517471"/>
                    </a:ext>
                  </a:extLst>
                </a:gridCol>
              </a:tblGrid>
              <a:tr h="436023">
                <a:tc>
                  <a:txBody>
                    <a:bodyPr/>
                    <a:lstStyle/>
                    <a:p>
                      <a:pPr algn="l" fontAlgn="base"/>
                      <a:r>
                        <a:rPr lang="en-IN" sz="1800" b="1">
                          <a:solidFill>
                            <a:schemeClr val="tx1"/>
                          </a:solidFill>
                          <a:effectLst/>
                        </a:rPr>
                        <a:t>Operators</a:t>
                      </a:r>
                    </a:p>
                  </a:txBody>
                  <a:tcPr marL="64913" marR="64913" marT="64913" marB="649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r>
                        <a:rPr lang="en-IN" sz="1800" b="1">
                          <a:solidFill>
                            <a:schemeClr val="tx1"/>
                          </a:solidFill>
                          <a:effectLst/>
                        </a:rPr>
                        <a:t>Notes</a:t>
                      </a:r>
                    </a:p>
                  </a:txBody>
                  <a:tcPr marL="64913" marR="64913" marT="64913" marB="649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23817936"/>
                  </a:ext>
                </a:extLst>
              </a:tr>
              <a:tr h="494032">
                <a:tc>
                  <a:txBody>
                    <a:bodyPr/>
                    <a:lstStyle/>
                    <a:p>
                      <a:pPr algn="l" fontAlgn="base"/>
                      <a:r>
                        <a:rPr lang="en-IN" sz="1800" b="1" dirty="0">
                          <a:solidFill>
                            <a:schemeClr val="tx1"/>
                          </a:solidFill>
                          <a:effectLst/>
                        </a:rPr>
                        <a:t>s1 == s2</a:t>
                      </a:r>
                    </a:p>
                  </a:txBody>
                  <a:tcPr marL="64913" marR="64913" marT="90878" marB="908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r>
                        <a:rPr lang="en-US" sz="1800" b="1" dirty="0">
                          <a:solidFill>
                            <a:schemeClr val="tx1"/>
                          </a:solidFill>
                          <a:effectLst/>
                        </a:rPr>
                        <a:t>s1 is equivalent to s2</a:t>
                      </a:r>
                    </a:p>
                  </a:txBody>
                  <a:tcPr marL="64913" marR="64913" marT="90878" marB="908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5381374"/>
                  </a:ext>
                </a:extLst>
              </a:tr>
              <a:tr h="494032">
                <a:tc>
                  <a:txBody>
                    <a:bodyPr/>
                    <a:lstStyle/>
                    <a:p>
                      <a:pPr algn="l" fontAlgn="base"/>
                      <a:r>
                        <a:rPr lang="en-IN" sz="1800" b="1">
                          <a:solidFill>
                            <a:schemeClr val="tx1"/>
                          </a:solidFill>
                          <a:effectLst/>
                        </a:rPr>
                        <a:t>s1 != s2</a:t>
                      </a:r>
                    </a:p>
                  </a:txBody>
                  <a:tcPr marL="64913" marR="64913" marT="90878" marB="908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r>
                        <a:rPr lang="en-US" sz="1800" b="1" dirty="0">
                          <a:solidFill>
                            <a:schemeClr val="tx1"/>
                          </a:solidFill>
                          <a:effectLst/>
                        </a:rPr>
                        <a:t>s1 is not equivalent to s2</a:t>
                      </a:r>
                    </a:p>
                  </a:txBody>
                  <a:tcPr marL="64913" marR="64913" marT="90878" marB="908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9462140"/>
                  </a:ext>
                </a:extLst>
              </a:tr>
              <a:tr h="494032">
                <a:tc>
                  <a:txBody>
                    <a:bodyPr/>
                    <a:lstStyle/>
                    <a:p>
                      <a:pPr algn="l" fontAlgn="base"/>
                      <a:r>
                        <a:rPr lang="en-IN" sz="1800" b="1" dirty="0">
                          <a:solidFill>
                            <a:schemeClr val="tx1"/>
                          </a:solidFill>
                          <a:effectLst/>
                        </a:rPr>
                        <a:t>s1 &lt;= s2</a:t>
                      </a:r>
                    </a:p>
                  </a:txBody>
                  <a:tcPr marL="64913" marR="64913" marT="90878" marB="908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r>
                        <a:rPr lang="en-US" sz="1800" b="1">
                          <a:solidFill>
                            <a:schemeClr val="tx1"/>
                          </a:solidFill>
                          <a:effectLst/>
                        </a:rPr>
                        <a:t>s1 is subset of s2</a:t>
                      </a:r>
                    </a:p>
                  </a:txBody>
                  <a:tcPr marL="64913" marR="64913" marT="90878" marB="908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3550130"/>
                  </a:ext>
                </a:extLst>
              </a:tr>
              <a:tr h="494032">
                <a:tc>
                  <a:txBody>
                    <a:bodyPr/>
                    <a:lstStyle/>
                    <a:p>
                      <a:pPr algn="l" fontAlgn="base"/>
                      <a:r>
                        <a:rPr lang="en-IN" sz="1800" b="1">
                          <a:solidFill>
                            <a:schemeClr val="tx1"/>
                          </a:solidFill>
                          <a:effectLst/>
                        </a:rPr>
                        <a:t>s1 &lt; s2</a:t>
                      </a:r>
                    </a:p>
                  </a:txBody>
                  <a:tcPr marL="64913" marR="64913" marT="90878" marB="908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r>
                        <a:rPr lang="en-US" sz="1800" b="1">
                          <a:solidFill>
                            <a:schemeClr val="tx1"/>
                          </a:solidFill>
                          <a:effectLst/>
                        </a:rPr>
                        <a:t>s1 is proper subset of s2</a:t>
                      </a:r>
                    </a:p>
                  </a:txBody>
                  <a:tcPr marL="64913" marR="64913" marT="90878" marB="908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68550340"/>
                  </a:ext>
                </a:extLst>
              </a:tr>
              <a:tr h="494032">
                <a:tc>
                  <a:txBody>
                    <a:bodyPr/>
                    <a:lstStyle/>
                    <a:p>
                      <a:pPr algn="l" fontAlgn="base"/>
                      <a:r>
                        <a:rPr lang="en-IN" sz="1800" b="1" dirty="0">
                          <a:solidFill>
                            <a:schemeClr val="tx1"/>
                          </a:solidFill>
                          <a:effectLst/>
                        </a:rPr>
                        <a:t>s1 &gt;= s2</a:t>
                      </a:r>
                    </a:p>
                  </a:txBody>
                  <a:tcPr marL="64913" marR="64913" marT="90878" marB="908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r>
                        <a:rPr lang="en-US" sz="1800" b="1">
                          <a:solidFill>
                            <a:schemeClr val="tx1"/>
                          </a:solidFill>
                          <a:effectLst/>
                        </a:rPr>
                        <a:t>s1 is superset of s2</a:t>
                      </a:r>
                    </a:p>
                  </a:txBody>
                  <a:tcPr marL="64913" marR="64913" marT="90878" marB="908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41513326"/>
                  </a:ext>
                </a:extLst>
              </a:tr>
              <a:tr h="494032">
                <a:tc>
                  <a:txBody>
                    <a:bodyPr/>
                    <a:lstStyle/>
                    <a:p>
                      <a:pPr algn="l" fontAlgn="base"/>
                      <a:r>
                        <a:rPr lang="en-IN" sz="1800" b="1" dirty="0">
                          <a:solidFill>
                            <a:schemeClr val="tx1"/>
                          </a:solidFill>
                          <a:effectLst/>
                        </a:rPr>
                        <a:t>s1 &gt; s2</a:t>
                      </a:r>
                    </a:p>
                  </a:txBody>
                  <a:tcPr marL="64913" marR="64913" marT="90878" marB="908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r>
                        <a:rPr lang="en-US" sz="1800" b="1">
                          <a:solidFill>
                            <a:schemeClr val="tx1"/>
                          </a:solidFill>
                          <a:effectLst/>
                        </a:rPr>
                        <a:t>s1 is proper superset of s2</a:t>
                      </a:r>
                    </a:p>
                  </a:txBody>
                  <a:tcPr marL="64913" marR="64913" marT="90878" marB="908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1957897"/>
                  </a:ext>
                </a:extLst>
              </a:tr>
              <a:tr h="494032">
                <a:tc>
                  <a:txBody>
                    <a:bodyPr/>
                    <a:lstStyle/>
                    <a:p>
                      <a:pPr algn="l" fontAlgn="base"/>
                      <a:r>
                        <a:rPr lang="en-IN" sz="1800" b="1">
                          <a:solidFill>
                            <a:schemeClr val="tx1"/>
                          </a:solidFill>
                          <a:effectLst/>
                        </a:rPr>
                        <a:t>s1 | s2</a:t>
                      </a:r>
                    </a:p>
                  </a:txBody>
                  <a:tcPr marL="64913" marR="64913" marT="90878" marB="908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r>
                        <a:rPr lang="en-US" sz="1800" b="1">
                          <a:solidFill>
                            <a:schemeClr val="tx1"/>
                          </a:solidFill>
                          <a:effectLst/>
                        </a:rPr>
                        <a:t>the union of s1 and s2</a:t>
                      </a:r>
                    </a:p>
                  </a:txBody>
                  <a:tcPr marL="64913" marR="64913" marT="90878" marB="908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0153708"/>
                  </a:ext>
                </a:extLst>
              </a:tr>
              <a:tr h="494032">
                <a:tc>
                  <a:txBody>
                    <a:bodyPr/>
                    <a:lstStyle/>
                    <a:p>
                      <a:pPr algn="l" fontAlgn="base"/>
                      <a:r>
                        <a:rPr lang="en-IN" sz="1800" b="1">
                          <a:solidFill>
                            <a:schemeClr val="tx1"/>
                          </a:solidFill>
                          <a:effectLst/>
                        </a:rPr>
                        <a:t>s1 &amp; s2</a:t>
                      </a:r>
                    </a:p>
                  </a:txBody>
                  <a:tcPr marL="64913" marR="64913" marT="90878" marB="908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r>
                        <a:rPr lang="en-US" sz="1800" b="1">
                          <a:solidFill>
                            <a:schemeClr val="tx1"/>
                          </a:solidFill>
                          <a:effectLst/>
                        </a:rPr>
                        <a:t>the intersection of s1 and s2</a:t>
                      </a:r>
                    </a:p>
                  </a:txBody>
                  <a:tcPr marL="64913" marR="64913" marT="90878" marB="908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4291859"/>
                  </a:ext>
                </a:extLst>
              </a:tr>
              <a:tr h="494032">
                <a:tc>
                  <a:txBody>
                    <a:bodyPr/>
                    <a:lstStyle/>
                    <a:p>
                      <a:pPr algn="l" fontAlgn="base"/>
                      <a:r>
                        <a:rPr lang="en-IN" sz="1800" b="1">
                          <a:solidFill>
                            <a:schemeClr val="tx1"/>
                          </a:solidFill>
                          <a:effectLst/>
                        </a:rPr>
                        <a:t>s1 – s2</a:t>
                      </a:r>
                    </a:p>
                  </a:txBody>
                  <a:tcPr marL="64913" marR="64913" marT="90878" marB="908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r>
                        <a:rPr lang="en-US" sz="1800" b="1">
                          <a:solidFill>
                            <a:schemeClr val="tx1"/>
                          </a:solidFill>
                          <a:effectLst/>
                        </a:rPr>
                        <a:t>the set of elements in s1 but not s2</a:t>
                      </a:r>
                    </a:p>
                  </a:txBody>
                  <a:tcPr marL="64913" marR="64913" marT="90878" marB="908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6724959"/>
                  </a:ext>
                </a:extLst>
              </a:tr>
              <a:tr h="494032">
                <a:tc>
                  <a:txBody>
                    <a:bodyPr/>
                    <a:lstStyle/>
                    <a:p>
                      <a:pPr algn="l" fontAlgn="base"/>
                      <a:r>
                        <a:rPr lang="en-IN" sz="1800" b="1">
                          <a:solidFill>
                            <a:schemeClr val="tx1"/>
                          </a:solidFill>
                          <a:effectLst/>
                        </a:rPr>
                        <a:t>s1 ˆ s2</a:t>
                      </a:r>
                    </a:p>
                  </a:txBody>
                  <a:tcPr marL="64913" marR="64913" marT="90878" marB="908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r>
                        <a:rPr lang="en-US" sz="1800" b="1" dirty="0">
                          <a:solidFill>
                            <a:schemeClr val="tx1"/>
                          </a:solidFill>
                          <a:effectLst/>
                        </a:rPr>
                        <a:t>the set of elements in precisely one of s1 or s2</a:t>
                      </a:r>
                    </a:p>
                  </a:txBody>
                  <a:tcPr marL="64913" marR="64913" marT="90878" marB="908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38604592"/>
                  </a:ext>
                </a:extLst>
              </a:tr>
            </a:tbl>
          </a:graphicData>
        </a:graphic>
      </p:graphicFrame>
    </p:spTree>
    <p:extLst>
      <p:ext uri="{BB962C8B-B14F-4D97-AF65-F5344CB8AC3E}">
        <p14:creationId xmlns:p14="http://schemas.microsoft.com/office/powerpoint/2010/main" val="375915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6BC737F6-7004-777A-D0E1-F895B5472643}"/>
              </a:ext>
            </a:extLst>
          </p:cNvPr>
          <p:cNvGraphicFramePr>
            <a:graphicFrameLocks noGrp="1"/>
          </p:cNvGraphicFramePr>
          <p:nvPr>
            <p:extLst>
              <p:ext uri="{D42A27DB-BD31-4B8C-83A1-F6EECF244321}">
                <p14:modId xmlns:p14="http://schemas.microsoft.com/office/powerpoint/2010/main" val="69086303"/>
              </p:ext>
            </p:extLst>
          </p:nvPr>
        </p:nvGraphicFramePr>
        <p:xfrm>
          <a:off x="474044" y="193843"/>
          <a:ext cx="11089907" cy="6470310"/>
        </p:xfrm>
        <a:graphic>
          <a:graphicData uri="http://schemas.openxmlformats.org/drawingml/2006/table">
            <a:tbl>
              <a:tblPr/>
              <a:tblGrid>
                <a:gridCol w="3416878">
                  <a:extLst>
                    <a:ext uri="{9D8B030D-6E8A-4147-A177-3AD203B41FA5}">
                      <a16:colId xmlns:a16="http://schemas.microsoft.com/office/drawing/2014/main" val="3796784425"/>
                    </a:ext>
                  </a:extLst>
                </a:gridCol>
                <a:gridCol w="7673029">
                  <a:extLst>
                    <a:ext uri="{9D8B030D-6E8A-4147-A177-3AD203B41FA5}">
                      <a16:colId xmlns:a16="http://schemas.microsoft.com/office/drawing/2014/main" val="1806508794"/>
                    </a:ext>
                  </a:extLst>
                </a:gridCol>
              </a:tblGrid>
              <a:tr h="431354">
                <a:tc>
                  <a:txBody>
                    <a:bodyPr/>
                    <a:lstStyle/>
                    <a:p>
                      <a:pPr algn="l" fontAlgn="t"/>
                      <a:r>
                        <a:rPr lang="en-IN" sz="1800" b="1">
                          <a:effectLst/>
                        </a:rPr>
                        <a:t>Method</a:t>
                      </a:r>
                    </a:p>
                  </a:txBody>
                  <a:tcPr marL="48806" marR="24403" marT="24403" marB="24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800" b="1">
                          <a:effectLst/>
                        </a:rPr>
                        <a:t>Description</a:t>
                      </a:r>
                    </a:p>
                  </a:txBody>
                  <a:tcPr marL="24403" marR="24403" marT="24403" marB="24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92558391"/>
                  </a:ext>
                </a:extLst>
              </a:tr>
              <a:tr h="431354">
                <a:tc>
                  <a:txBody>
                    <a:bodyPr/>
                    <a:lstStyle/>
                    <a:p>
                      <a:pPr algn="l" fontAlgn="t"/>
                      <a:r>
                        <a:rPr lang="en-IN" sz="1800" b="1" u="none" kern="1200">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add()</a:t>
                      </a:r>
                      <a:endParaRPr lang="en-IN" sz="1800" b="1" u="none" kern="1200">
                        <a:solidFill>
                          <a:schemeClr val="tx1"/>
                        </a:solidFill>
                        <a:effectLst/>
                        <a:latin typeface="+mn-lt"/>
                        <a:ea typeface="+mn-ea"/>
                        <a:cs typeface="+mn-cs"/>
                      </a:endParaRPr>
                    </a:p>
                  </a:txBody>
                  <a:tcPr marL="48806" marR="24403" marT="24403" marB="24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tc>
                  <a:txBody>
                    <a:bodyPr/>
                    <a:lstStyle/>
                    <a:p>
                      <a:pPr algn="l" fontAlgn="t"/>
                      <a:r>
                        <a:rPr lang="en-US" sz="1800" b="1" dirty="0">
                          <a:effectLst/>
                        </a:rPr>
                        <a:t>Adds an element to the set</a:t>
                      </a:r>
                    </a:p>
                  </a:txBody>
                  <a:tcPr marL="24403" marR="24403" marT="24403" marB="24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extLst>
                  <a:ext uri="{0D108BD9-81ED-4DB2-BD59-A6C34878D82A}">
                    <a16:rowId xmlns:a16="http://schemas.microsoft.com/office/drawing/2014/main" val="3960646497"/>
                  </a:ext>
                </a:extLst>
              </a:tr>
              <a:tr h="431354">
                <a:tc>
                  <a:txBody>
                    <a:bodyPr/>
                    <a:lstStyle/>
                    <a:p>
                      <a:pPr algn="l" fontAlgn="t"/>
                      <a:r>
                        <a:rPr lang="en-IN" sz="1800" b="1" u="non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clear()</a:t>
                      </a:r>
                      <a:endParaRPr lang="en-IN" sz="1800" b="1" u="none" kern="1200" dirty="0">
                        <a:solidFill>
                          <a:schemeClr val="tx1"/>
                        </a:solidFill>
                        <a:effectLst/>
                        <a:latin typeface="+mn-lt"/>
                        <a:ea typeface="+mn-ea"/>
                        <a:cs typeface="+mn-cs"/>
                      </a:endParaRPr>
                    </a:p>
                  </a:txBody>
                  <a:tcPr marL="48806" marR="24403" marT="24403" marB="24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b="1" dirty="0">
                          <a:effectLst/>
                        </a:rPr>
                        <a:t>Removes all the elements from the set</a:t>
                      </a:r>
                    </a:p>
                  </a:txBody>
                  <a:tcPr marL="24403" marR="24403" marT="24403" marB="24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33731728"/>
                  </a:ext>
                </a:extLst>
              </a:tr>
              <a:tr h="431354">
                <a:tc>
                  <a:txBody>
                    <a:bodyPr/>
                    <a:lstStyle/>
                    <a:p>
                      <a:pPr algn="l" fontAlgn="t"/>
                      <a:r>
                        <a:rPr lang="en-IN" sz="1800" b="1" u="none" kern="1200" dirty="0">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copy()</a:t>
                      </a:r>
                      <a:endParaRPr lang="en-IN" sz="1800" b="1" u="none" kern="1200" dirty="0">
                        <a:solidFill>
                          <a:schemeClr val="tx1"/>
                        </a:solidFill>
                        <a:effectLst/>
                        <a:latin typeface="+mn-lt"/>
                        <a:ea typeface="+mn-ea"/>
                        <a:cs typeface="+mn-cs"/>
                      </a:endParaRPr>
                    </a:p>
                  </a:txBody>
                  <a:tcPr marL="48806" marR="24403" marT="24403" marB="24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tc>
                  <a:txBody>
                    <a:bodyPr/>
                    <a:lstStyle/>
                    <a:p>
                      <a:pPr algn="l" fontAlgn="t"/>
                      <a:r>
                        <a:rPr lang="en-US" sz="1800" b="1" dirty="0">
                          <a:effectLst/>
                        </a:rPr>
                        <a:t>Returns a copy of the set</a:t>
                      </a:r>
                    </a:p>
                  </a:txBody>
                  <a:tcPr marL="24403" marR="24403" marT="24403" marB="24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extLst>
                  <a:ext uri="{0D108BD9-81ED-4DB2-BD59-A6C34878D82A}">
                    <a16:rowId xmlns:a16="http://schemas.microsoft.com/office/drawing/2014/main" val="3218119984"/>
                  </a:ext>
                </a:extLst>
              </a:tr>
              <a:tr h="431354">
                <a:tc>
                  <a:txBody>
                    <a:bodyPr/>
                    <a:lstStyle/>
                    <a:p>
                      <a:pPr algn="l" fontAlgn="t"/>
                      <a:r>
                        <a:rPr lang="en-IN" sz="1800" b="1" u="none" kern="1200" dirty="0">
                          <a:solidFill>
                            <a:schemeClr val="tx1"/>
                          </a:solidFill>
                          <a:effectLst/>
                          <a:latin typeface="+mn-lt"/>
                          <a:ea typeface="+mn-ea"/>
                          <a:cs typeface="+mn-cs"/>
                          <a:hlinkClick r:id="rId5">
                            <a:extLst>
                              <a:ext uri="{A12FA001-AC4F-418D-AE19-62706E023703}">
                                <ahyp:hlinkClr xmlns:ahyp="http://schemas.microsoft.com/office/drawing/2018/hyperlinkcolor" val="tx"/>
                              </a:ext>
                            </a:extLst>
                          </a:hlinkClick>
                        </a:rPr>
                        <a:t>difference()</a:t>
                      </a:r>
                      <a:endParaRPr lang="en-IN" sz="1800" b="1" u="none" kern="1200" dirty="0">
                        <a:solidFill>
                          <a:schemeClr val="tx1"/>
                        </a:solidFill>
                        <a:effectLst/>
                        <a:latin typeface="+mn-lt"/>
                        <a:ea typeface="+mn-ea"/>
                        <a:cs typeface="+mn-cs"/>
                      </a:endParaRPr>
                    </a:p>
                  </a:txBody>
                  <a:tcPr marL="48806" marR="24403" marT="24403" marB="24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b="1" dirty="0">
                          <a:effectLst/>
                        </a:rPr>
                        <a:t>Returns a set containing the difference between two or more sets</a:t>
                      </a:r>
                    </a:p>
                  </a:txBody>
                  <a:tcPr marL="24403" marR="24403" marT="24403" marB="24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85860931"/>
                  </a:ext>
                </a:extLst>
              </a:tr>
              <a:tr h="431354">
                <a:tc>
                  <a:txBody>
                    <a:bodyPr/>
                    <a:lstStyle/>
                    <a:p>
                      <a:pPr algn="l" fontAlgn="t"/>
                      <a:r>
                        <a:rPr lang="en-IN" sz="1800" b="1" u="none" kern="1200" dirty="0">
                          <a:solidFill>
                            <a:schemeClr val="tx1"/>
                          </a:solidFill>
                          <a:effectLst/>
                          <a:latin typeface="+mn-lt"/>
                          <a:ea typeface="+mn-ea"/>
                          <a:cs typeface="+mn-cs"/>
                          <a:hlinkClick r:id="rId6">
                            <a:extLst>
                              <a:ext uri="{A12FA001-AC4F-418D-AE19-62706E023703}">
                                <ahyp:hlinkClr xmlns:ahyp="http://schemas.microsoft.com/office/drawing/2018/hyperlinkcolor" val="tx"/>
                              </a:ext>
                            </a:extLst>
                          </a:hlinkClick>
                        </a:rPr>
                        <a:t>discard()</a:t>
                      </a:r>
                      <a:endParaRPr lang="en-IN" sz="1800" b="1" u="none" kern="1200" dirty="0">
                        <a:solidFill>
                          <a:schemeClr val="tx1"/>
                        </a:solidFill>
                        <a:effectLst/>
                        <a:latin typeface="+mn-lt"/>
                        <a:ea typeface="+mn-ea"/>
                        <a:cs typeface="+mn-cs"/>
                      </a:endParaRPr>
                    </a:p>
                  </a:txBody>
                  <a:tcPr marL="48806" marR="24403" marT="24403" marB="24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800" b="1" dirty="0">
                          <a:effectLst/>
                        </a:rPr>
                        <a:t>Remove the specified item</a:t>
                      </a:r>
                    </a:p>
                  </a:txBody>
                  <a:tcPr marL="24403" marR="24403" marT="24403" marB="24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763959316"/>
                  </a:ext>
                </a:extLst>
              </a:tr>
              <a:tr h="431354">
                <a:tc>
                  <a:txBody>
                    <a:bodyPr/>
                    <a:lstStyle/>
                    <a:p>
                      <a:pPr algn="l" fontAlgn="t"/>
                      <a:r>
                        <a:rPr lang="en-IN" sz="1800" b="1" u="none" kern="1200">
                          <a:solidFill>
                            <a:schemeClr val="tx1"/>
                          </a:solidFill>
                          <a:effectLst/>
                          <a:latin typeface="+mn-lt"/>
                          <a:ea typeface="+mn-ea"/>
                          <a:cs typeface="+mn-cs"/>
                          <a:hlinkClick r:id="rId7">
                            <a:extLst>
                              <a:ext uri="{A12FA001-AC4F-418D-AE19-62706E023703}">
                                <ahyp:hlinkClr xmlns:ahyp="http://schemas.microsoft.com/office/drawing/2018/hyperlinkcolor" val="tx"/>
                              </a:ext>
                            </a:extLst>
                          </a:hlinkClick>
                        </a:rPr>
                        <a:t>intersection()</a:t>
                      </a:r>
                      <a:endParaRPr lang="en-IN" sz="1800" b="1" u="none" kern="1200">
                        <a:solidFill>
                          <a:schemeClr val="tx1"/>
                        </a:solidFill>
                        <a:effectLst/>
                        <a:latin typeface="+mn-lt"/>
                        <a:ea typeface="+mn-ea"/>
                        <a:cs typeface="+mn-cs"/>
                      </a:endParaRPr>
                    </a:p>
                  </a:txBody>
                  <a:tcPr marL="48806" marR="24403" marT="24403" marB="24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tc>
                  <a:txBody>
                    <a:bodyPr/>
                    <a:lstStyle/>
                    <a:p>
                      <a:pPr algn="l" fontAlgn="t"/>
                      <a:r>
                        <a:rPr lang="en-US" sz="1800" b="1" dirty="0">
                          <a:effectLst/>
                        </a:rPr>
                        <a:t>Returns a set, that is the intersection of two other sets</a:t>
                      </a:r>
                    </a:p>
                  </a:txBody>
                  <a:tcPr marL="24403" marR="24403" marT="24403" marB="24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extLst>
                  <a:ext uri="{0D108BD9-81ED-4DB2-BD59-A6C34878D82A}">
                    <a16:rowId xmlns:a16="http://schemas.microsoft.com/office/drawing/2014/main" val="2933402683"/>
                  </a:ext>
                </a:extLst>
              </a:tr>
              <a:tr h="431354">
                <a:tc>
                  <a:txBody>
                    <a:bodyPr/>
                    <a:lstStyle/>
                    <a:p>
                      <a:pPr algn="l" fontAlgn="t"/>
                      <a:r>
                        <a:rPr lang="en-IN" sz="1800" b="1" u="none" kern="1200" dirty="0" err="1">
                          <a:solidFill>
                            <a:schemeClr val="tx1"/>
                          </a:solidFill>
                          <a:effectLst/>
                          <a:latin typeface="+mn-lt"/>
                          <a:ea typeface="+mn-ea"/>
                          <a:cs typeface="+mn-cs"/>
                          <a:hlinkClick r:id="rId8">
                            <a:extLst>
                              <a:ext uri="{A12FA001-AC4F-418D-AE19-62706E023703}">
                                <ahyp:hlinkClr xmlns:ahyp="http://schemas.microsoft.com/office/drawing/2018/hyperlinkcolor" val="tx"/>
                              </a:ext>
                            </a:extLst>
                          </a:hlinkClick>
                        </a:rPr>
                        <a:t>isdisjoint</a:t>
                      </a:r>
                      <a:r>
                        <a:rPr lang="en-IN" sz="1800" b="1" u="none" kern="1200" dirty="0">
                          <a:solidFill>
                            <a:schemeClr val="tx1"/>
                          </a:solidFill>
                          <a:effectLst/>
                          <a:latin typeface="+mn-lt"/>
                          <a:ea typeface="+mn-ea"/>
                          <a:cs typeface="+mn-cs"/>
                          <a:hlinkClick r:id="rId8">
                            <a:extLst>
                              <a:ext uri="{A12FA001-AC4F-418D-AE19-62706E023703}">
                                <ahyp:hlinkClr xmlns:ahyp="http://schemas.microsoft.com/office/drawing/2018/hyperlinkcolor" val="tx"/>
                              </a:ext>
                            </a:extLst>
                          </a:hlinkClick>
                        </a:rPr>
                        <a:t>()</a:t>
                      </a:r>
                      <a:endParaRPr lang="en-IN" sz="1800" b="1" u="none" kern="1200" dirty="0">
                        <a:solidFill>
                          <a:schemeClr val="tx1"/>
                        </a:solidFill>
                        <a:effectLst/>
                        <a:latin typeface="+mn-lt"/>
                        <a:ea typeface="+mn-ea"/>
                        <a:cs typeface="+mn-cs"/>
                      </a:endParaRPr>
                    </a:p>
                  </a:txBody>
                  <a:tcPr marL="48806" marR="24403" marT="24403" marB="24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tc>
                  <a:txBody>
                    <a:bodyPr/>
                    <a:lstStyle/>
                    <a:p>
                      <a:pPr algn="l" fontAlgn="t"/>
                      <a:r>
                        <a:rPr lang="en-US" sz="1800" b="1" dirty="0">
                          <a:effectLst/>
                        </a:rPr>
                        <a:t>Returns whether two sets have a intersection or not</a:t>
                      </a:r>
                    </a:p>
                  </a:txBody>
                  <a:tcPr marL="24403" marR="24403" marT="24403" marB="24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extLst>
                  <a:ext uri="{0D108BD9-81ED-4DB2-BD59-A6C34878D82A}">
                    <a16:rowId xmlns:a16="http://schemas.microsoft.com/office/drawing/2014/main" val="3150399645"/>
                  </a:ext>
                </a:extLst>
              </a:tr>
              <a:tr h="431354">
                <a:tc>
                  <a:txBody>
                    <a:bodyPr/>
                    <a:lstStyle/>
                    <a:p>
                      <a:pPr algn="l" fontAlgn="t"/>
                      <a:r>
                        <a:rPr lang="en-IN" sz="1800" b="1" u="none" kern="1200">
                          <a:solidFill>
                            <a:schemeClr val="tx1"/>
                          </a:solidFill>
                          <a:effectLst/>
                          <a:latin typeface="+mn-lt"/>
                          <a:ea typeface="+mn-ea"/>
                          <a:cs typeface="+mn-cs"/>
                          <a:hlinkClick r:id="rId9">
                            <a:extLst>
                              <a:ext uri="{A12FA001-AC4F-418D-AE19-62706E023703}">
                                <ahyp:hlinkClr xmlns:ahyp="http://schemas.microsoft.com/office/drawing/2018/hyperlinkcolor" val="tx"/>
                              </a:ext>
                            </a:extLst>
                          </a:hlinkClick>
                        </a:rPr>
                        <a:t>issubset()</a:t>
                      </a:r>
                      <a:endParaRPr lang="en-IN" sz="1800" b="1" u="none" kern="1200">
                        <a:solidFill>
                          <a:schemeClr val="tx1"/>
                        </a:solidFill>
                        <a:effectLst/>
                        <a:latin typeface="+mn-lt"/>
                        <a:ea typeface="+mn-ea"/>
                        <a:cs typeface="+mn-cs"/>
                      </a:endParaRPr>
                    </a:p>
                  </a:txBody>
                  <a:tcPr marL="48806" marR="24403" marT="24403" marB="24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b="1">
                          <a:effectLst/>
                        </a:rPr>
                        <a:t>Returns whether another set contains this set or not</a:t>
                      </a:r>
                    </a:p>
                  </a:txBody>
                  <a:tcPr marL="24403" marR="24403" marT="24403" marB="24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64996421"/>
                  </a:ext>
                </a:extLst>
              </a:tr>
              <a:tr h="431354">
                <a:tc>
                  <a:txBody>
                    <a:bodyPr/>
                    <a:lstStyle/>
                    <a:p>
                      <a:pPr algn="l" fontAlgn="t"/>
                      <a:r>
                        <a:rPr lang="en-IN" sz="1800" b="1" u="none" kern="1200">
                          <a:solidFill>
                            <a:schemeClr val="tx1"/>
                          </a:solidFill>
                          <a:effectLst/>
                          <a:latin typeface="+mn-lt"/>
                          <a:ea typeface="+mn-ea"/>
                          <a:cs typeface="+mn-cs"/>
                          <a:hlinkClick r:id="rId10">
                            <a:extLst>
                              <a:ext uri="{A12FA001-AC4F-418D-AE19-62706E023703}">
                                <ahyp:hlinkClr xmlns:ahyp="http://schemas.microsoft.com/office/drawing/2018/hyperlinkcolor" val="tx"/>
                              </a:ext>
                            </a:extLst>
                          </a:hlinkClick>
                        </a:rPr>
                        <a:t>issuperset()</a:t>
                      </a:r>
                      <a:endParaRPr lang="en-IN" sz="1800" b="1" u="none" kern="1200">
                        <a:solidFill>
                          <a:schemeClr val="tx1"/>
                        </a:solidFill>
                        <a:effectLst/>
                        <a:latin typeface="+mn-lt"/>
                        <a:ea typeface="+mn-ea"/>
                        <a:cs typeface="+mn-cs"/>
                      </a:endParaRPr>
                    </a:p>
                  </a:txBody>
                  <a:tcPr marL="48806" marR="24403" marT="24403" marB="24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tc>
                  <a:txBody>
                    <a:bodyPr/>
                    <a:lstStyle/>
                    <a:p>
                      <a:pPr algn="l" fontAlgn="t"/>
                      <a:r>
                        <a:rPr lang="en-US" sz="1800" b="1" dirty="0">
                          <a:effectLst/>
                        </a:rPr>
                        <a:t>Returns whether this set contains another set or not</a:t>
                      </a:r>
                    </a:p>
                  </a:txBody>
                  <a:tcPr marL="24403" marR="24403" marT="24403" marB="24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extLst>
                  <a:ext uri="{0D108BD9-81ED-4DB2-BD59-A6C34878D82A}">
                    <a16:rowId xmlns:a16="http://schemas.microsoft.com/office/drawing/2014/main" val="3073530914"/>
                  </a:ext>
                </a:extLst>
              </a:tr>
              <a:tr h="431354">
                <a:tc>
                  <a:txBody>
                    <a:bodyPr/>
                    <a:lstStyle/>
                    <a:p>
                      <a:pPr algn="l" fontAlgn="t"/>
                      <a:r>
                        <a:rPr lang="en-IN" sz="1800" b="1" u="none" kern="1200">
                          <a:solidFill>
                            <a:schemeClr val="tx1"/>
                          </a:solidFill>
                          <a:effectLst/>
                          <a:latin typeface="+mn-lt"/>
                          <a:ea typeface="+mn-ea"/>
                          <a:cs typeface="+mn-cs"/>
                          <a:hlinkClick r:id="rId11">
                            <a:extLst>
                              <a:ext uri="{A12FA001-AC4F-418D-AE19-62706E023703}">
                                <ahyp:hlinkClr xmlns:ahyp="http://schemas.microsoft.com/office/drawing/2018/hyperlinkcolor" val="tx"/>
                              </a:ext>
                            </a:extLst>
                          </a:hlinkClick>
                        </a:rPr>
                        <a:t>pop()</a:t>
                      </a:r>
                      <a:endParaRPr lang="en-IN" sz="1800" b="1" u="none" kern="1200">
                        <a:solidFill>
                          <a:schemeClr val="tx1"/>
                        </a:solidFill>
                        <a:effectLst/>
                        <a:latin typeface="+mn-lt"/>
                        <a:ea typeface="+mn-ea"/>
                        <a:cs typeface="+mn-cs"/>
                      </a:endParaRPr>
                    </a:p>
                  </a:txBody>
                  <a:tcPr marL="48806" marR="24403" marT="24403" marB="24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b="1">
                          <a:effectLst/>
                        </a:rPr>
                        <a:t>Removes an element from the set</a:t>
                      </a:r>
                    </a:p>
                  </a:txBody>
                  <a:tcPr marL="24403" marR="24403" marT="24403" marB="24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766338444"/>
                  </a:ext>
                </a:extLst>
              </a:tr>
              <a:tr h="431354">
                <a:tc>
                  <a:txBody>
                    <a:bodyPr/>
                    <a:lstStyle/>
                    <a:p>
                      <a:pPr algn="l" fontAlgn="t"/>
                      <a:r>
                        <a:rPr lang="en-IN" sz="1800" b="1" u="none" kern="1200" dirty="0">
                          <a:solidFill>
                            <a:schemeClr val="tx1"/>
                          </a:solidFill>
                          <a:effectLst/>
                          <a:latin typeface="+mn-lt"/>
                          <a:ea typeface="+mn-ea"/>
                          <a:cs typeface="+mn-cs"/>
                          <a:hlinkClick r:id="rId12">
                            <a:extLst>
                              <a:ext uri="{A12FA001-AC4F-418D-AE19-62706E023703}">
                                <ahyp:hlinkClr xmlns:ahyp="http://schemas.microsoft.com/office/drawing/2018/hyperlinkcolor" val="tx"/>
                              </a:ext>
                            </a:extLst>
                          </a:hlinkClick>
                        </a:rPr>
                        <a:t>remove()</a:t>
                      </a:r>
                      <a:endParaRPr lang="en-IN" sz="1800" b="1" u="none" kern="1200" dirty="0">
                        <a:solidFill>
                          <a:schemeClr val="tx1"/>
                        </a:solidFill>
                        <a:effectLst/>
                        <a:latin typeface="+mn-lt"/>
                        <a:ea typeface="+mn-ea"/>
                        <a:cs typeface="+mn-cs"/>
                      </a:endParaRPr>
                    </a:p>
                  </a:txBody>
                  <a:tcPr marL="48806" marR="24403" marT="24403" marB="24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1800" b="1">
                          <a:effectLst/>
                        </a:rPr>
                        <a:t>Removes the specified element</a:t>
                      </a:r>
                    </a:p>
                  </a:txBody>
                  <a:tcPr marL="24403" marR="24403" marT="24403" marB="24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extLst>
                  <a:ext uri="{0D108BD9-81ED-4DB2-BD59-A6C34878D82A}">
                    <a16:rowId xmlns:a16="http://schemas.microsoft.com/office/drawing/2014/main" val="411419368"/>
                  </a:ext>
                </a:extLst>
              </a:tr>
              <a:tr h="431354">
                <a:tc>
                  <a:txBody>
                    <a:bodyPr/>
                    <a:lstStyle/>
                    <a:p>
                      <a:pPr algn="l" fontAlgn="t"/>
                      <a:r>
                        <a:rPr lang="en-IN" sz="1800" b="1" u="none" kern="1200">
                          <a:solidFill>
                            <a:schemeClr val="tx1"/>
                          </a:solidFill>
                          <a:effectLst/>
                          <a:latin typeface="+mn-lt"/>
                          <a:ea typeface="+mn-ea"/>
                          <a:cs typeface="+mn-cs"/>
                          <a:hlinkClick r:id="rId13">
                            <a:extLst>
                              <a:ext uri="{A12FA001-AC4F-418D-AE19-62706E023703}">
                                <ahyp:hlinkClr xmlns:ahyp="http://schemas.microsoft.com/office/drawing/2018/hyperlinkcolor" val="tx"/>
                              </a:ext>
                            </a:extLst>
                          </a:hlinkClick>
                        </a:rPr>
                        <a:t>symmetric_difference()</a:t>
                      </a:r>
                      <a:endParaRPr lang="en-IN" sz="1800" b="1" u="none" kern="1200">
                        <a:solidFill>
                          <a:schemeClr val="tx1"/>
                        </a:solidFill>
                        <a:effectLst/>
                        <a:latin typeface="+mn-lt"/>
                        <a:ea typeface="+mn-ea"/>
                        <a:cs typeface="+mn-cs"/>
                      </a:endParaRPr>
                    </a:p>
                  </a:txBody>
                  <a:tcPr marL="48806" marR="24403" marT="24403" marB="24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b="1">
                          <a:effectLst/>
                        </a:rPr>
                        <a:t>Returns a set with the symmetric differences of two sets</a:t>
                      </a:r>
                    </a:p>
                  </a:txBody>
                  <a:tcPr marL="24403" marR="24403" marT="24403" marB="24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1013797"/>
                  </a:ext>
                </a:extLst>
              </a:tr>
              <a:tr h="431354">
                <a:tc>
                  <a:txBody>
                    <a:bodyPr/>
                    <a:lstStyle/>
                    <a:p>
                      <a:pPr algn="l" fontAlgn="t"/>
                      <a:r>
                        <a:rPr lang="en-IN" sz="1800" b="1" u="none" kern="1200" dirty="0">
                          <a:solidFill>
                            <a:schemeClr val="tx1"/>
                          </a:solidFill>
                          <a:effectLst/>
                          <a:latin typeface="+mn-lt"/>
                          <a:ea typeface="+mn-ea"/>
                          <a:cs typeface="+mn-cs"/>
                          <a:hlinkClick r:id="rId14">
                            <a:extLst>
                              <a:ext uri="{A12FA001-AC4F-418D-AE19-62706E023703}">
                                <ahyp:hlinkClr xmlns:ahyp="http://schemas.microsoft.com/office/drawing/2018/hyperlinkcolor" val="tx"/>
                              </a:ext>
                            </a:extLst>
                          </a:hlinkClick>
                        </a:rPr>
                        <a:t>union()</a:t>
                      </a:r>
                      <a:endParaRPr lang="en-IN" sz="1800" b="1" u="none" kern="1200" dirty="0">
                        <a:solidFill>
                          <a:schemeClr val="tx1"/>
                        </a:solidFill>
                        <a:effectLst/>
                        <a:latin typeface="+mn-lt"/>
                        <a:ea typeface="+mn-ea"/>
                        <a:cs typeface="+mn-cs"/>
                      </a:endParaRPr>
                    </a:p>
                  </a:txBody>
                  <a:tcPr marL="48806" marR="24403" marT="24403" marB="24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b="1" dirty="0">
                          <a:effectLst/>
                        </a:rPr>
                        <a:t>Return a set containing the union of sets</a:t>
                      </a:r>
                    </a:p>
                  </a:txBody>
                  <a:tcPr marL="24403" marR="24403" marT="24403" marB="24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100756183"/>
                  </a:ext>
                </a:extLst>
              </a:tr>
              <a:tr h="431354">
                <a:tc>
                  <a:txBody>
                    <a:bodyPr/>
                    <a:lstStyle/>
                    <a:p>
                      <a:pPr algn="l" fontAlgn="t"/>
                      <a:r>
                        <a:rPr lang="en-IN" sz="1800" b="1" u="none" kern="1200" dirty="0">
                          <a:solidFill>
                            <a:schemeClr val="tx1"/>
                          </a:solidFill>
                          <a:effectLst/>
                          <a:latin typeface="+mn-lt"/>
                          <a:ea typeface="+mn-ea"/>
                          <a:cs typeface="+mn-cs"/>
                          <a:hlinkClick r:id="rId15">
                            <a:extLst>
                              <a:ext uri="{A12FA001-AC4F-418D-AE19-62706E023703}">
                                <ahyp:hlinkClr xmlns:ahyp="http://schemas.microsoft.com/office/drawing/2018/hyperlinkcolor" val="tx"/>
                              </a:ext>
                            </a:extLst>
                          </a:hlinkClick>
                        </a:rPr>
                        <a:t>update()</a:t>
                      </a:r>
                      <a:endParaRPr lang="en-IN" sz="1800" b="1" u="none" kern="1200" dirty="0">
                        <a:solidFill>
                          <a:schemeClr val="tx1"/>
                        </a:solidFill>
                        <a:effectLst/>
                        <a:latin typeface="+mn-lt"/>
                        <a:ea typeface="+mn-ea"/>
                        <a:cs typeface="+mn-cs"/>
                      </a:endParaRPr>
                    </a:p>
                  </a:txBody>
                  <a:tcPr marL="48806" marR="24403" marT="24403" marB="24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tc>
                  <a:txBody>
                    <a:bodyPr/>
                    <a:lstStyle/>
                    <a:p>
                      <a:pPr algn="l" fontAlgn="t"/>
                      <a:r>
                        <a:rPr lang="en-US" sz="1800" b="1" dirty="0">
                          <a:effectLst/>
                        </a:rPr>
                        <a:t>Update the set with the union of this set and others</a:t>
                      </a:r>
                    </a:p>
                  </a:txBody>
                  <a:tcPr marL="24403" marR="24403" marT="24403" marB="24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9EB"/>
                    </a:solidFill>
                  </a:tcPr>
                </a:tc>
                <a:extLst>
                  <a:ext uri="{0D108BD9-81ED-4DB2-BD59-A6C34878D82A}">
                    <a16:rowId xmlns:a16="http://schemas.microsoft.com/office/drawing/2014/main" val="3433850157"/>
                  </a:ext>
                </a:extLst>
              </a:tr>
            </a:tbl>
          </a:graphicData>
        </a:graphic>
      </p:graphicFrame>
    </p:spTree>
    <p:extLst>
      <p:ext uri="{BB962C8B-B14F-4D97-AF65-F5344CB8AC3E}">
        <p14:creationId xmlns:p14="http://schemas.microsoft.com/office/powerpoint/2010/main" val="2732333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962</Words>
  <Application>Microsoft Office PowerPoint</Application>
  <PresentationFormat>Widescreen</PresentationFormat>
  <Paragraphs>106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euclid_circular_a</vt:lpstr>
      <vt:lpstr>urw-din</vt:lpstr>
      <vt:lpstr>Office Theme</vt:lpstr>
      <vt:lpstr>Python Sets</vt:lpstr>
      <vt:lpstr>Python Sets</vt:lpstr>
      <vt:lpstr>Python Sets</vt:lpstr>
      <vt:lpstr>Python Sets</vt:lpstr>
      <vt:lpstr>Python Sets</vt:lpstr>
      <vt:lpstr>Python Sets</vt:lpstr>
      <vt:lpstr>Python Sets</vt:lpstr>
      <vt:lpstr>Operators for Sets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Sets</dc:title>
  <dc:creator>PARTEEK</dc:creator>
  <cp:lastModifiedBy>PARTEEK</cp:lastModifiedBy>
  <cp:revision>6</cp:revision>
  <dcterms:created xsi:type="dcterms:W3CDTF">2022-07-08T04:50:20Z</dcterms:created>
  <dcterms:modified xsi:type="dcterms:W3CDTF">2022-07-21T12:50:38Z</dcterms:modified>
</cp:coreProperties>
</file>