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60" r:id="rId3"/>
    <p:sldId id="257" r:id="rId4"/>
    <p:sldId id="258" r:id="rId5"/>
    <p:sldId id="267" r:id="rId6"/>
    <p:sldId id="266" r:id="rId7"/>
    <p:sldId id="265" r:id="rId8"/>
    <p:sldId id="268" r:id="rId9"/>
    <p:sldId id="262" r:id="rId10"/>
    <p:sldId id="269" r:id="rId11"/>
    <p:sldId id="270" r:id="rId12"/>
    <p:sldId id="261" r:id="rId13"/>
    <p:sldId id="271" r:id="rId14"/>
    <p:sldId id="263" r:id="rId15"/>
    <p:sldId id="259" r:id="rId16"/>
    <p:sldId id="272" r:id="rId17"/>
    <p:sldId id="27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768" y="75"/>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D7837C-A97D-4B83-B37E-94FE75390411}" type="datetimeFigureOut">
              <a:rPr lang="en-IN" smtClean="0"/>
              <a:t>07-07-2022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2CDD991-A0AC-4480-AA3D-3ADBFD9B266D}" type="slidenum">
              <a:rPr lang="en-IN" smtClean="0"/>
              <a:t>‹#›</a:t>
            </a:fld>
            <a:endParaRPr lang="en-IN"/>
          </a:p>
        </p:txBody>
      </p:sp>
    </p:spTree>
    <p:extLst>
      <p:ext uri="{BB962C8B-B14F-4D97-AF65-F5344CB8AC3E}">
        <p14:creationId xmlns:p14="http://schemas.microsoft.com/office/powerpoint/2010/main" val="3344087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2CDD991-A0AC-4480-AA3D-3ADBFD9B266D}" type="slidenum">
              <a:rPr lang="en-IN" smtClean="0"/>
              <a:t>7</a:t>
            </a:fld>
            <a:endParaRPr lang="en-IN"/>
          </a:p>
        </p:txBody>
      </p:sp>
    </p:spTree>
    <p:extLst>
      <p:ext uri="{BB962C8B-B14F-4D97-AF65-F5344CB8AC3E}">
        <p14:creationId xmlns:p14="http://schemas.microsoft.com/office/powerpoint/2010/main" val="2797408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ED3AF849-C45E-4C9C-BD4C-43BFFA392C3B}" type="datetimeFigureOut">
              <a:rPr lang="en-IN" smtClean="0"/>
              <a:t>07-07-2022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B2E78C-78EF-4E7D-A490-BA7D4492596B}" type="slidenum">
              <a:rPr lang="en-IN" smtClean="0"/>
              <a:t>‹#›</a:t>
            </a:fld>
            <a:endParaRPr lang="en-IN"/>
          </a:p>
        </p:txBody>
      </p:sp>
    </p:spTree>
    <p:extLst>
      <p:ext uri="{BB962C8B-B14F-4D97-AF65-F5344CB8AC3E}">
        <p14:creationId xmlns:p14="http://schemas.microsoft.com/office/powerpoint/2010/main" val="1211340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D3AF849-C45E-4C9C-BD4C-43BFFA392C3B}" type="datetimeFigureOut">
              <a:rPr lang="en-IN" smtClean="0"/>
              <a:t>07-07-2022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B2E78C-78EF-4E7D-A490-BA7D4492596B}" type="slidenum">
              <a:rPr lang="en-IN" smtClean="0"/>
              <a:t>‹#›</a:t>
            </a:fld>
            <a:endParaRPr lang="en-IN"/>
          </a:p>
        </p:txBody>
      </p:sp>
    </p:spTree>
    <p:extLst>
      <p:ext uri="{BB962C8B-B14F-4D97-AF65-F5344CB8AC3E}">
        <p14:creationId xmlns:p14="http://schemas.microsoft.com/office/powerpoint/2010/main" val="788022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D3AF849-C45E-4C9C-BD4C-43BFFA392C3B}" type="datetimeFigureOut">
              <a:rPr lang="en-IN" smtClean="0"/>
              <a:t>07-07-2022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B2E78C-78EF-4E7D-A490-BA7D4492596B}" type="slidenum">
              <a:rPr lang="en-IN" smtClean="0"/>
              <a:t>‹#›</a:t>
            </a:fld>
            <a:endParaRPr lang="en-IN"/>
          </a:p>
        </p:txBody>
      </p:sp>
    </p:spTree>
    <p:extLst>
      <p:ext uri="{BB962C8B-B14F-4D97-AF65-F5344CB8AC3E}">
        <p14:creationId xmlns:p14="http://schemas.microsoft.com/office/powerpoint/2010/main" val="4058927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D3AF849-C45E-4C9C-BD4C-43BFFA392C3B}" type="datetimeFigureOut">
              <a:rPr lang="en-IN" smtClean="0"/>
              <a:t>07-07-2022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B2E78C-78EF-4E7D-A490-BA7D4492596B}" type="slidenum">
              <a:rPr lang="en-IN" smtClean="0"/>
              <a:t>‹#›</a:t>
            </a:fld>
            <a:endParaRPr lang="en-IN"/>
          </a:p>
        </p:txBody>
      </p:sp>
    </p:spTree>
    <p:extLst>
      <p:ext uri="{BB962C8B-B14F-4D97-AF65-F5344CB8AC3E}">
        <p14:creationId xmlns:p14="http://schemas.microsoft.com/office/powerpoint/2010/main" val="2574814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3AF849-C45E-4C9C-BD4C-43BFFA392C3B}" type="datetimeFigureOut">
              <a:rPr lang="en-IN" smtClean="0"/>
              <a:t>07-07-2022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B2E78C-78EF-4E7D-A490-BA7D4492596B}" type="slidenum">
              <a:rPr lang="en-IN" smtClean="0"/>
              <a:t>‹#›</a:t>
            </a:fld>
            <a:endParaRPr lang="en-IN"/>
          </a:p>
        </p:txBody>
      </p:sp>
    </p:spTree>
    <p:extLst>
      <p:ext uri="{BB962C8B-B14F-4D97-AF65-F5344CB8AC3E}">
        <p14:creationId xmlns:p14="http://schemas.microsoft.com/office/powerpoint/2010/main" val="2536037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ED3AF849-C45E-4C9C-BD4C-43BFFA392C3B}" type="datetimeFigureOut">
              <a:rPr lang="en-IN" smtClean="0"/>
              <a:t>07-07-2022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B2E78C-78EF-4E7D-A490-BA7D4492596B}" type="slidenum">
              <a:rPr lang="en-IN" smtClean="0"/>
              <a:t>‹#›</a:t>
            </a:fld>
            <a:endParaRPr lang="en-IN"/>
          </a:p>
        </p:txBody>
      </p:sp>
    </p:spTree>
    <p:extLst>
      <p:ext uri="{BB962C8B-B14F-4D97-AF65-F5344CB8AC3E}">
        <p14:creationId xmlns:p14="http://schemas.microsoft.com/office/powerpoint/2010/main" val="2940758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ED3AF849-C45E-4C9C-BD4C-43BFFA392C3B}" type="datetimeFigureOut">
              <a:rPr lang="en-IN" smtClean="0"/>
              <a:t>07-07-2022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AB2E78C-78EF-4E7D-A490-BA7D4492596B}" type="slidenum">
              <a:rPr lang="en-IN" smtClean="0"/>
              <a:t>‹#›</a:t>
            </a:fld>
            <a:endParaRPr lang="en-IN"/>
          </a:p>
        </p:txBody>
      </p:sp>
    </p:spTree>
    <p:extLst>
      <p:ext uri="{BB962C8B-B14F-4D97-AF65-F5344CB8AC3E}">
        <p14:creationId xmlns:p14="http://schemas.microsoft.com/office/powerpoint/2010/main" val="1138565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ED3AF849-C45E-4C9C-BD4C-43BFFA392C3B}" type="datetimeFigureOut">
              <a:rPr lang="en-IN" smtClean="0"/>
              <a:t>07-07-2022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AB2E78C-78EF-4E7D-A490-BA7D4492596B}" type="slidenum">
              <a:rPr lang="en-IN" smtClean="0"/>
              <a:t>‹#›</a:t>
            </a:fld>
            <a:endParaRPr lang="en-IN"/>
          </a:p>
        </p:txBody>
      </p:sp>
    </p:spTree>
    <p:extLst>
      <p:ext uri="{BB962C8B-B14F-4D97-AF65-F5344CB8AC3E}">
        <p14:creationId xmlns:p14="http://schemas.microsoft.com/office/powerpoint/2010/main" val="2536320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3AF849-C45E-4C9C-BD4C-43BFFA392C3B}" type="datetimeFigureOut">
              <a:rPr lang="en-IN" smtClean="0"/>
              <a:t>07-07-2022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AB2E78C-78EF-4E7D-A490-BA7D4492596B}" type="slidenum">
              <a:rPr lang="en-IN" smtClean="0"/>
              <a:t>‹#›</a:t>
            </a:fld>
            <a:endParaRPr lang="en-IN"/>
          </a:p>
        </p:txBody>
      </p:sp>
    </p:spTree>
    <p:extLst>
      <p:ext uri="{BB962C8B-B14F-4D97-AF65-F5344CB8AC3E}">
        <p14:creationId xmlns:p14="http://schemas.microsoft.com/office/powerpoint/2010/main" val="2508421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3AF849-C45E-4C9C-BD4C-43BFFA392C3B}" type="datetimeFigureOut">
              <a:rPr lang="en-IN" smtClean="0"/>
              <a:t>07-07-2022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B2E78C-78EF-4E7D-A490-BA7D4492596B}" type="slidenum">
              <a:rPr lang="en-IN" smtClean="0"/>
              <a:t>‹#›</a:t>
            </a:fld>
            <a:endParaRPr lang="en-IN"/>
          </a:p>
        </p:txBody>
      </p:sp>
    </p:spTree>
    <p:extLst>
      <p:ext uri="{BB962C8B-B14F-4D97-AF65-F5344CB8AC3E}">
        <p14:creationId xmlns:p14="http://schemas.microsoft.com/office/powerpoint/2010/main" val="2073170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3AF849-C45E-4C9C-BD4C-43BFFA392C3B}" type="datetimeFigureOut">
              <a:rPr lang="en-IN" smtClean="0"/>
              <a:t>07-07-2022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B2E78C-78EF-4E7D-A490-BA7D4492596B}" type="slidenum">
              <a:rPr lang="en-IN" smtClean="0"/>
              <a:t>‹#›</a:t>
            </a:fld>
            <a:endParaRPr lang="en-IN"/>
          </a:p>
        </p:txBody>
      </p:sp>
    </p:spTree>
    <p:extLst>
      <p:ext uri="{BB962C8B-B14F-4D97-AF65-F5344CB8AC3E}">
        <p14:creationId xmlns:p14="http://schemas.microsoft.com/office/powerpoint/2010/main" val="1018561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3AF849-C45E-4C9C-BD4C-43BFFA392C3B}" type="datetimeFigureOut">
              <a:rPr lang="en-IN" smtClean="0"/>
              <a:t>07-07-2022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B2E78C-78EF-4E7D-A490-BA7D4492596B}" type="slidenum">
              <a:rPr lang="en-IN" smtClean="0"/>
              <a:t>‹#›</a:t>
            </a:fld>
            <a:endParaRPr lang="en-IN"/>
          </a:p>
        </p:txBody>
      </p:sp>
    </p:spTree>
    <p:extLst>
      <p:ext uri="{BB962C8B-B14F-4D97-AF65-F5344CB8AC3E}">
        <p14:creationId xmlns:p14="http://schemas.microsoft.com/office/powerpoint/2010/main" val="39977779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programiz.com/python-programming/break-continu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16633"/>
            <a:ext cx="7772400" cy="1008111"/>
          </a:xfrm>
        </p:spPr>
        <p:txBody>
          <a:bodyPr/>
          <a:lstStyle/>
          <a:p>
            <a:r>
              <a:rPr lang="en-US" b="1" u="sng" dirty="0">
                <a:solidFill>
                  <a:schemeClr val="accent1"/>
                </a:solidFill>
              </a:rPr>
              <a:t>Python loops</a:t>
            </a:r>
            <a:endParaRPr lang="en-IN" b="1" u="sng" dirty="0">
              <a:solidFill>
                <a:schemeClr val="accent1"/>
              </a:solidFill>
            </a:endParaRPr>
          </a:p>
        </p:txBody>
      </p:sp>
      <p:sp>
        <p:nvSpPr>
          <p:cNvPr id="3" name="Subtitle 2"/>
          <p:cNvSpPr>
            <a:spLocks noGrp="1"/>
          </p:cNvSpPr>
          <p:nvPr>
            <p:ph type="subTitle" idx="1"/>
          </p:nvPr>
        </p:nvSpPr>
        <p:spPr>
          <a:xfrm>
            <a:off x="195554" y="1124744"/>
            <a:ext cx="8696926" cy="5400600"/>
          </a:xfrm>
        </p:spPr>
        <p:txBody>
          <a:bodyPr>
            <a:normAutofit lnSpcReduction="10000"/>
          </a:bodyPr>
          <a:lstStyle/>
          <a:p>
            <a:pPr marL="342900" indent="-342900" algn="l">
              <a:buFont typeface="Wingdings" pitchFamily="2" charset="2"/>
              <a:buChar char="Ø"/>
            </a:pPr>
            <a:r>
              <a:rPr lang="en-US" sz="2400" dirty="0">
                <a:solidFill>
                  <a:schemeClr val="tx1"/>
                </a:solidFill>
              </a:rPr>
              <a:t> The execution of a specific code may need to be repeated several numbers of times.</a:t>
            </a:r>
          </a:p>
          <a:p>
            <a:pPr marL="342900" indent="-342900" algn="l">
              <a:buFont typeface="Wingdings" pitchFamily="2" charset="2"/>
              <a:buChar char="Ø"/>
            </a:pPr>
            <a:r>
              <a:rPr lang="en-US" sz="2400" dirty="0">
                <a:solidFill>
                  <a:schemeClr val="tx1"/>
                </a:solidFill>
              </a:rPr>
              <a:t>When Compare to other languages (like-c, </a:t>
            </a:r>
            <a:r>
              <a:rPr lang="en-US" sz="2400" dirty="0" err="1">
                <a:solidFill>
                  <a:schemeClr val="tx1"/>
                </a:solidFill>
              </a:rPr>
              <a:t>c++</a:t>
            </a:r>
            <a:r>
              <a:rPr lang="en-US" sz="2400" dirty="0">
                <a:solidFill>
                  <a:schemeClr val="tx1"/>
                </a:solidFill>
              </a:rPr>
              <a:t>, java, </a:t>
            </a:r>
            <a:r>
              <a:rPr lang="en-US" sz="2400" dirty="0" err="1">
                <a:solidFill>
                  <a:schemeClr val="tx1"/>
                </a:solidFill>
              </a:rPr>
              <a:t>php</a:t>
            </a:r>
            <a:r>
              <a:rPr lang="en-US" sz="2400" dirty="0">
                <a:solidFill>
                  <a:schemeClr val="tx1"/>
                </a:solidFill>
              </a:rPr>
              <a:t> </a:t>
            </a:r>
            <a:r>
              <a:rPr lang="en-US" sz="2400" dirty="0" err="1">
                <a:solidFill>
                  <a:schemeClr val="tx1"/>
                </a:solidFill>
              </a:rPr>
              <a:t>etc</a:t>
            </a:r>
            <a:r>
              <a:rPr lang="en-US" sz="2400" dirty="0">
                <a:solidFill>
                  <a:schemeClr val="tx1"/>
                </a:solidFill>
              </a:rPr>
              <a:t>), python loops can easily define.</a:t>
            </a:r>
          </a:p>
          <a:p>
            <a:pPr marL="342900" indent="-342900" algn="l">
              <a:buFont typeface="Wingdings" pitchFamily="2" charset="2"/>
              <a:buChar char="Ø"/>
            </a:pPr>
            <a:r>
              <a:rPr lang="en-US" sz="2400" dirty="0">
                <a:solidFill>
                  <a:schemeClr val="tx1"/>
                </a:solidFill>
              </a:rPr>
              <a:t> The programming languages provide various types of loops which are capable of repeating some specific code several numbers of times. </a:t>
            </a:r>
          </a:p>
          <a:p>
            <a:pPr marL="342900" indent="-342900" algn="l">
              <a:buFont typeface="Wingdings" pitchFamily="2" charset="2"/>
              <a:buChar char="Ø"/>
            </a:pPr>
            <a:r>
              <a:rPr lang="en-US" sz="2400" dirty="0">
                <a:solidFill>
                  <a:schemeClr val="tx1"/>
                </a:solidFill>
              </a:rPr>
              <a:t>A loop statement allows us to execute a statement or group of statements multiple times.</a:t>
            </a:r>
          </a:p>
          <a:p>
            <a:pPr algn="l"/>
            <a:r>
              <a:rPr lang="en-US" sz="2400" dirty="0">
                <a:solidFill>
                  <a:schemeClr val="tx1"/>
                </a:solidFill>
              </a:rPr>
              <a:t>    </a:t>
            </a:r>
            <a:r>
              <a:rPr lang="en-US" sz="2400" b="1" u="sng" dirty="0">
                <a:solidFill>
                  <a:schemeClr val="accent1"/>
                </a:solidFill>
              </a:rPr>
              <a:t>  </a:t>
            </a:r>
          </a:p>
          <a:p>
            <a:pPr algn="l"/>
            <a:r>
              <a:rPr lang="en-US" b="1" u="sng" dirty="0">
                <a:solidFill>
                  <a:schemeClr val="accent1"/>
                </a:solidFill>
              </a:rPr>
              <a:t>Parts of loops :-</a:t>
            </a:r>
          </a:p>
          <a:p>
            <a:pPr marL="457200" indent="-457200" algn="l">
              <a:buFont typeface="Wingdings" pitchFamily="2" charset="2"/>
              <a:buChar char="Ø"/>
            </a:pPr>
            <a:r>
              <a:rPr lang="en-US" sz="2400" dirty="0">
                <a:solidFill>
                  <a:schemeClr val="tx1"/>
                </a:solidFill>
              </a:rPr>
              <a:t>Loop body</a:t>
            </a:r>
          </a:p>
          <a:p>
            <a:pPr marL="457200" indent="-457200" algn="l">
              <a:buFont typeface="Wingdings" pitchFamily="2" charset="2"/>
              <a:buChar char="Ø"/>
            </a:pPr>
            <a:r>
              <a:rPr lang="en-US" sz="2400" dirty="0">
                <a:solidFill>
                  <a:schemeClr val="tx1"/>
                </a:solidFill>
              </a:rPr>
              <a:t>Control statement</a:t>
            </a:r>
          </a:p>
          <a:p>
            <a:pPr algn="l"/>
            <a:endParaRPr lang="en-US" sz="2400" dirty="0">
              <a:solidFill>
                <a:schemeClr val="tx1"/>
              </a:solidFill>
            </a:endParaRPr>
          </a:p>
        </p:txBody>
      </p:sp>
    </p:spTree>
    <p:extLst>
      <p:ext uri="{BB962C8B-B14F-4D97-AF65-F5344CB8AC3E}">
        <p14:creationId xmlns:p14="http://schemas.microsoft.com/office/powerpoint/2010/main" val="3090220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lnSpc>
                <a:spcPct val="80000"/>
              </a:lnSpc>
              <a:spcBef>
                <a:spcPct val="20000"/>
              </a:spcBef>
            </a:pPr>
            <a:r>
              <a:rPr lang="en-US" sz="3200" b="1" u="sng" dirty="0">
                <a:solidFill>
                  <a:schemeClr val="accent1"/>
                </a:solidFill>
              </a:rPr>
              <a:t>Example</a:t>
            </a:r>
            <a:endParaRPr lang="en-IN" sz="3200" b="1" u="sng" dirty="0">
              <a:solidFill>
                <a:schemeClr val="accent1"/>
              </a:solidFill>
            </a:endParaRPr>
          </a:p>
        </p:txBody>
      </p:sp>
      <p:sp>
        <p:nvSpPr>
          <p:cNvPr id="3" name="Content Placeholder 2"/>
          <p:cNvSpPr>
            <a:spLocks noGrp="1"/>
          </p:cNvSpPr>
          <p:nvPr>
            <p:ph idx="1"/>
          </p:nvPr>
        </p:nvSpPr>
        <p:spPr/>
        <p:txBody>
          <a:bodyPr>
            <a:normAutofit fontScale="62500" lnSpcReduction="20000"/>
          </a:bodyPr>
          <a:lstStyle/>
          <a:p>
            <a:pPr marL="0" indent="0">
              <a:buNone/>
            </a:pPr>
            <a:r>
              <a:rPr lang="en-IN" b="1" dirty="0"/>
              <a:t>i= 1</a:t>
            </a:r>
          </a:p>
          <a:p>
            <a:pPr marL="0" indent="0">
              <a:buNone/>
            </a:pPr>
            <a:r>
              <a:rPr lang="en-IN" dirty="0"/>
              <a:t> </a:t>
            </a:r>
            <a:r>
              <a:rPr lang="en-IN" b="1" dirty="0"/>
              <a:t>while i&lt;=5:</a:t>
            </a:r>
            <a:r>
              <a:rPr lang="en-IN" dirty="0"/>
              <a:t> </a:t>
            </a:r>
          </a:p>
          <a:p>
            <a:pPr marL="0" indent="0">
              <a:buNone/>
            </a:pPr>
            <a:r>
              <a:rPr lang="en-IN" b="1" dirty="0"/>
              <a:t>	print ("hello word")</a:t>
            </a:r>
          </a:p>
          <a:p>
            <a:pPr marL="0" indent="0">
              <a:buNone/>
            </a:pPr>
            <a:r>
              <a:rPr lang="en-IN" dirty="0"/>
              <a:t> 	</a:t>
            </a:r>
            <a:r>
              <a:rPr lang="en-IN" b="1" dirty="0"/>
              <a:t>i=i+1</a:t>
            </a:r>
          </a:p>
          <a:p>
            <a:pPr marL="0" indent="0">
              <a:buNone/>
            </a:pPr>
            <a:r>
              <a:rPr lang="en-US" b="1" dirty="0"/>
              <a:t> else:</a:t>
            </a:r>
          </a:p>
          <a:p>
            <a:pPr marL="0" indent="0">
              <a:buNone/>
            </a:pPr>
            <a:r>
              <a:rPr lang="en-US" b="1" dirty="0"/>
              <a:t>	print(“hello ,how are you”)</a:t>
            </a:r>
          </a:p>
          <a:p>
            <a:pPr marL="0" indent="0">
              <a:buNone/>
            </a:pPr>
            <a:endParaRPr lang="en-IN" b="1" dirty="0"/>
          </a:p>
          <a:p>
            <a:pPr marL="0" indent="0" fontAlgn="base">
              <a:buNone/>
            </a:pPr>
            <a:r>
              <a:rPr lang="en-US" sz="4600" b="1" u="sng" dirty="0">
                <a:solidFill>
                  <a:schemeClr val="accent1"/>
                </a:solidFill>
                <a:latin typeface="+mj-lt"/>
                <a:ea typeface="+mj-ea"/>
                <a:cs typeface="+mj-cs"/>
              </a:rPr>
              <a:t>Output-:</a:t>
            </a:r>
          </a:p>
          <a:p>
            <a:pPr marL="0" indent="0" fontAlgn="base">
              <a:buNone/>
            </a:pPr>
            <a:r>
              <a:rPr lang="en-IN" b="1" dirty="0"/>
              <a:t>hello word</a:t>
            </a:r>
          </a:p>
          <a:p>
            <a:pPr marL="0" indent="0">
              <a:buNone/>
            </a:pPr>
            <a:r>
              <a:rPr lang="en-IN" b="1" dirty="0"/>
              <a:t>hello word</a:t>
            </a:r>
          </a:p>
          <a:p>
            <a:pPr marL="0" indent="0">
              <a:buNone/>
            </a:pPr>
            <a:r>
              <a:rPr lang="en-IN" b="1" dirty="0"/>
              <a:t>hello word</a:t>
            </a:r>
          </a:p>
          <a:p>
            <a:pPr marL="0" indent="0">
              <a:buNone/>
            </a:pPr>
            <a:r>
              <a:rPr lang="en-IN" b="1" dirty="0"/>
              <a:t>hello word</a:t>
            </a:r>
          </a:p>
          <a:p>
            <a:pPr marL="0" indent="0">
              <a:buNone/>
            </a:pPr>
            <a:r>
              <a:rPr lang="en-IN" b="1" dirty="0"/>
              <a:t>hello word</a:t>
            </a:r>
          </a:p>
          <a:p>
            <a:pPr marL="0" indent="0">
              <a:buNone/>
            </a:pPr>
            <a:r>
              <a:rPr lang="en-IN" b="1" dirty="0"/>
              <a:t>hello </a:t>
            </a:r>
            <a:r>
              <a:rPr lang="en-US" b="1" dirty="0"/>
              <a:t>,how are you</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3338288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accent1"/>
                </a:solidFill>
              </a:rPr>
              <a:t>Single statement while block</a:t>
            </a:r>
            <a:endParaRPr lang="en-IN" b="1" u="sng" dirty="0">
              <a:solidFill>
                <a:schemeClr val="accent1"/>
              </a:solidFill>
            </a:endParaRPr>
          </a:p>
        </p:txBody>
      </p:sp>
      <p:sp>
        <p:nvSpPr>
          <p:cNvPr id="3" name="Content Placeholder 2"/>
          <p:cNvSpPr>
            <a:spLocks noGrp="1"/>
          </p:cNvSpPr>
          <p:nvPr>
            <p:ph idx="1"/>
          </p:nvPr>
        </p:nvSpPr>
        <p:spPr>
          <a:xfrm>
            <a:off x="395536" y="1484784"/>
            <a:ext cx="8229600" cy="4525963"/>
          </a:xfrm>
        </p:spPr>
        <p:txBody>
          <a:bodyPr/>
          <a:lstStyle/>
          <a:p>
            <a:pPr marL="0" indent="0">
              <a:buNone/>
            </a:pPr>
            <a:r>
              <a:rPr lang="en-US" dirty="0"/>
              <a:t> if the while block consists of a single statement then we can declare the entire loop in a single line as shown below:</a:t>
            </a:r>
          </a:p>
          <a:p>
            <a:pPr marL="0" indent="0" fontAlgn="base">
              <a:buNone/>
            </a:pPr>
            <a:r>
              <a:rPr lang="en-US" b="1" dirty="0">
                <a:solidFill>
                  <a:schemeClr val="tx2"/>
                </a:solidFill>
              </a:rPr>
              <a:t>Example:</a:t>
            </a:r>
            <a:endParaRPr lang="en-US" b="1" dirty="0"/>
          </a:p>
          <a:p>
            <a:pPr marL="0" indent="0" fontAlgn="base">
              <a:buNone/>
            </a:pPr>
            <a:r>
              <a:rPr lang="en-US" dirty="0"/>
              <a:t>     count = 0</a:t>
            </a:r>
          </a:p>
          <a:p>
            <a:pPr marL="0" indent="0" fontAlgn="base">
              <a:buNone/>
            </a:pPr>
            <a:r>
              <a:rPr lang="en-US" dirty="0"/>
              <a:t>     while (count == 0): print("Hello Geek")</a:t>
            </a:r>
          </a:p>
          <a:p>
            <a:endParaRPr lang="en-IN" dirty="0"/>
          </a:p>
        </p:txBody>
      </p:sp>
    </p:spTree>
    <p:extLst>
      <p:ext uri="{BB962C8B-B14F-4D97-AF65-F5344CB8AC3E}">
        <p14:creationId xmlns:p14="http://schemas.microsoft.com/office/powerpoint/2010/main" val="1542312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764704"/>
            <a:ext cx="8229600" cy="652934"/>
          </a:xfrm>
        </p:spPr>
        <p:txBody>
          <a:bodyPr>
            <a:normAutofit fontScale="90000"/>
          </a:bodyPr>
          <a:lstStyle/>
          <a:p>
            <a:r>
              <a:rPr lang="en-US" sz="4900" b="1" u="sng" dirty="0">
                <a:solidFill>
                  <a:schemeClr val="accent1"/>
                </a:solidFill>
              </a:rPr>
              <a:t>Nested loops</a:t>
            </a:r>
            <a:br>
              <a:rPr lang="en-US" dirty="0"/>
            </a:br>
            <a:endParaRPr lang="en-IN" dirty="0"/>
          </a:p>
        </p:txBody>
      </p:sp>
      <p:sp>
        <p:nvSpPr>
          <p:cNvPr id="3" name="Content Placeholder 2"/>
          <p:cNvSpPr>
            <a:spLocks noGrp="1"/>
          </p:cNvSpPr>
          <p:nvPr>
            <p:ph idx="1"/>
          </p:nvPr>
        </p:nvSpPr>
        <p:spPr>
          <a:xfrm>
            <a:off x="457200" y="1844824"/>
            <a:ext cx="8229600" cy="4281339"/>
          </a:xfrm>
        </p:spPr>
        <p:txBody>
          <a:bodyPr>
            <a:normAutofit/>
          </a:bodyPr>
          <a:lstStyle/>
          <a:p>
            <a:pPr>
              <a:buFont typeface="Wingdings" pitchFamily="2" charset="2"/>
              <a:buChar char="Ø"/>
            </a:pPr>
            <a:r>
              <a:rPr lang="en-US" sz="2400" dirty="0"/>
              <a:t>You can use one or more loop inside any another while loop.</a:t>
            </a:r>
          </a:p>
          <a:p>
            <a:pPr>
              <a:buFont typeface="Wingdings" pitchFamily="2" charset="2"/>
              <a:buChar char="Ø"/>
            </a:pPr>
            <a:r>
              <a:rPr lang="en-US" sz="2400" dirty="0"/>
              <a:t>Python programming language allows to use one loop inside another loop. Following section shows few examples to illustrate the concept. </a:t>
            </a:r>
          </a:p>
          <a:p>
            <a:pPr marL="0" indent="0" algn="ctr" fontAlgn="base">
              <a:spcBef>
                <a:spcPct val="0"/>
              </a:spcBef>
              <a:buNone/>
            </a:pPr>
            <a:r>
              <a:rPr lang="en-US" sz="2400" dirty="0"/>
              <a:t>   </a:t>
            </a:r>
            <a:r>
              <a:rPr lang="en-US" sz="4400" b="1" u="sng" dirty="0">
                <a:solidFill>
                  <a:schemeClr val="accent1"/>
                </a:solidFill>
                <a:latin typeface="+mj-lt"/>
                <a:ea typeface="+mj-ea"/>
                <a:cs typeface="+mj-cs"/>
              </a:rPr>
              <a:t>syntax -:  (For loop)</a:t>
            </a:r>
          </a:p>
          <a:p>
            <a:pPr marL="0" indent="0" fontAlgn="base">
              <a:spcBef>
                <a:spcPct val="0"/>
              </a:spcBef>
              <a:buNone/>
            </a:pPr>
            <a:r>
              <a:rPr lang="en-US" sz="2400" dirty="0"/>
              <a:t>for </a:t>
            </a:r>
            <a:r>
              <a:rPr lang="en-US" sz="2400" dirty="0" err="1"/>
              <a:t>iterator_var</a:t>
            </a:r>
            <a:r>
              <a:rPr lang="en-US" sz="2400" dirty="0"/>
              <a:t> in sequence:</a:t>
            </a:r>
          </a:p>
          <a:p>
            <a:pPr marL="0" indent="0" fontAlgn="base">
              <a:buNone/>
            </a:pPr>
            <a:r>
              <a:rPr lang="en-US" sz="2400" dirty="0">
                <a:solidFill>
                  <a:srgbClr val="273239"/>
                </a:solidFill>
                <a:latin typeface="Consolas"/>
              </a:rPr>
              <a:t>    </a:t>
            </a:r>
            <a:r>
              <a:rPr lang="en-US" sz="2400" dirty="0"/>
              <a:t>for </a:t>
            </a:r>
            <a:r>
              <a:rPr lang="en-US" sz="2400" dirty="0" err="1"/>
              <a:t>iterator_var</a:t>
            </a:r>
            <a:r>
              <a:rPr lang="en-US" sz="2400" dirty="0"/>
              <a:t> in sequence:</a:t>
            </a:r>
          </a:p>
          <a:p>
            <a:pPr marL="0" indent="0" fontAlgn="base">
              <a:buNone/>
            </a:pPr>
            <a:r>
              <a:rPr lang="en-US" sz="2400" dirty="0"/>
              <a:t>        		statements(s)</a:t>
            </a:r>
          </a:p>
          <a:p>
            <a:pPr marL="0" indent="0" fontAlgn="base">
              <a:buNone/>
            </a:pPr>
            <a:r>
              <a:rPr lang="en-US" sz="2400" dirty="0"/>
              <a:t>         		statements(s)</a:t>
            </a:r>
          </a:p>
          <a:p>
            <a:pPr marL="0" indent="0">
              <a:buNone/>
            </a:pPr>
            <a:endParaRPr lang="en-US" sz="2400" dirty="0"/>
          </a:p>
          <a:p>
            <a:pPr marL="0" indent="0" fontAlgn="base">
              <a:buNone/>
            </a:pPr>
            <a:endParaRPr lang="en-US" sz="2400" dirty="0"/>
          </a:p>
          <a:p>
            <a:pPr marL="0" indent="0">
              <a:buNone/>
            </a:pPr>
            <a:endParaRPr lang="en-US" sz="2400" dirty="0"/>
          </a:p>
          <a:p>
            <a:pPr marL="0" indent="0">
              <a:buNone/>
            </a:pPr>
            <a:endParaRPr lang="en-US" sz="2400" dirty="0"/>
          </a:p>
          <a:p>
            <a:pPr marL="0" indent="0">
              <a:buNone/>
            </a:pPr>
            <a:endParaRPr lang="en-IN" sz="2400" dirty="0"/>
          </a:p>
        </p:txBody>
      </p:sp>
    </p:spTree>
    <p:extLst>
      <p:ext uri="{BB962C8B-B14F-4D97-AF65-F5344CB8AC3E}">
        <p14:creationId xmlns:p14="http://schemas.microsoft.com/office/powerpoint/2010/main" val="3463818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b="1" u="sng" dirty="0">
                <a:solidFill>
                  <a:schemeClr val="accent1"/>
                </a:solidFill>
              </a:rPr>
              <a:t>Syntax for while loop</a:t>
            </a:r>
            <a:endParaRPr lang="en-IN" sz="3400" b="1" u="sng" dirty="0">
              <a:solidFill>
                <a:schemeClr val="accent1"/>
              </a:solidFill>
            </a:endParaRPr>
          </a:p>
        </p:txBody>
      </p:sp>
      <p:sp>
        <p:nvSpPr>
          <p:cNvPr id="3" name="Content Placeholder 2"/>
          <p:cNvSpPr>
            <a:spLocks noGrp="1"/>
          </p:cNvSpPr>
          <p:nvPr>
            <p:ph idx="1"/>
          </p:nvPr>
        </p:nvSpPr>
        <p:spPr/>
        <p:txBody>
          <a:bodyPr/>
          <a:lstStyle/>
          <a:p>
            <a:pPr marL="0" indent="0" fontAlgn="base">
              <a:buNone/>
            </a:pPr>
            <a:r>
              <a:rPr lang="en-US" dirty="0"/>
              <a:t> while expression:</a:t>
            </a:r>
          </a:p>
          <a:p>
            <a:pPr marL="0" indent="0" fontAlgn="base">
              <a:buNone/>
            </a:pPr>
            <a:r>
              <a:rPr lang="en-US" dirty="0"/>
              <a:t>    while expression:</a:t>
            </a:r>
          </a:p>
          <a:p>
            <a:pPr marL="0" indent="0" fontAlgn="base">
              <a:buNone/>
            </a:pPr>
            <a:r>
              <a:rPr lang="en-US" dirty="0"/>
              <a:t>        statement(s)</a:t>
            </a:r>
          </a:p>
          <a:p>
            <a:pPr marL="0" indent="0" fontAlgn="base">
              <a:buNone/>
            </a:pPr>
            <a:r>
              <a:rPr lang="en-US" dirty="0"/>
              <a:t>        statement(s)</a:t>
            </a:r>
          </a:p>
          <a:p>
            <a:endParaRPr lang="en-IN" dirty="0"/>
          </a:p>
        </p:txBody>
      </p:sp>
    </p:spTree>
    <p:extLst>
      <p:ext uri="{BB962C8B-B14F-4D97-AF65-F5344CB8AC3E}">
        <p14:creationId xmlns:p14="http://schemas.microsoft.com/office/powerpoint/2010/main" val="4252788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6632"/>
            <a:ext cx="8229600" cy="6009531"/>
          </a:xfrm>
        </p:spPr>
        <p:txBody>
          <a:bodyPr/>
          <a:lstStyle/>
          <a:p>
            <a:pPr marL="0" indent="0" fontAlgn="base">
              <a:buNone/>
            </a:pPr>
            <a:r>
              <a:rPr lang="en-IN" b="1" dirty="0"/>
              <a:t>   </a:t>
            </a:r>
            <a:r>
              <a:rPr lang="en-IN" sz="4400" b="1" u="sng" dirty="0">
                <a:solidFill>
                  <a:schemeClr val="accent1"/>
                </a:solidFill>
                <a:latin typeface="+mj-lt"/>
                <a:ea typeface="+mj-ea"/>
                <a:cs typeface="+mj-cs"/>
              </a:rPr>
              <a:t>Output: </a:t>
            </a:r>
          </a:p>
          <a:p>
            <a:pPr>
              <a:buFont typeface="Wingdings" pitchFamily="2" charset="2"/>
              <a:buChar char="Ø"/>
            </a:pPr>
            <a:r>
              <a:rPr lang="en-IN" sz="2400" dirty="0"/>
              <a:t>Hello Geek </a:t>
            </a:r>
          </a:p>
          <a:p>
            <a:pPr>
              <a:buFont typeface="Wingdings" pitchFamily="2" charset="2"/>
              <a:buChar char="Ø"/>
            </a:pPr>
            <a:r>
              <a:rPr lang="en-IN" sz="2400" dirty="0"/>
              <a:t>Hello Geek </a:t>
            </a:r>
            <a:endParaRPr lang="en-US" sz="2400" dirty="0"/>
          </a:p>
          <a:p>
            <a:pPr>
              <a:buFont typeface="Wingdings" pitchFamily="2" charset="2"/>
              <a:buChar char="Ø"/>
            </a:pPr>
            <a:r>
              <a:rPr lang="en-IN" sz="2400" dirty="0"/>
              <a:t>Hello Geek </a:t>
            </a:r>
          </a:p>
          <a:p>
            <a:pPr>
              <a:buFont typeface="Wingdings" pitchFamily="2" charset="2"/>
              <a:buChar char="Ø"/>
            </a:pPr>
            <a:r>
              <a:rPr lang="en-IN" sz="2400" dirty="0"/>
              <a:t>In Else Block</a:t>
            </a:r>
          </a:p>
          <a:p>
            <a:pPr>
              <a:buFont typeface="Wingdings" pitchFamily="2" charset="2"/>
              <a:buChar char="Ø"/>
            </a:pPr>
            <a:endParaRPr lang="en-IN" sz="2400" dirty="0"/>
          </a:p>
        </p:txBody>
      </p:sp>
    </p:spTree>
    <p:extLst>
      <p:ext uri="{BB962C8B-B14F-4D97-AF65-F5344CB8AC3E}">
        <p14:creationId xmlns:p14="http://schemas.microsoft.com/office/powerpoint/2010/main" val="42676891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476672"/>
            <a:ext cx="8229600" cy="720080"/>
          </a:xfrm>
        </p:spPr>
        <p:txBody>
          <a:bodyPr>
            <a:normAutofit fontScale="90000"/>
          </a:bodyPr>
          <a:lstStyle/>
          <a:p>
            <a:r>
              <a:rPr lang="en-IN" sz="4900" b="1" u="sng" dirty="0">
                <a:solidFill>
                  <a:schemeClr val="accent1"/>
                </a:solidFill>
              </a:rPr>
              <a:t>Loop Control statements</a:t>
            </a:r>
            <a:br>
              <a:rPr lang="en-IN" dirty="0"/>
            </a:br>
            <a:endParaRPr lang="en-IN" dirty="0"/>
          </a:p>
        </p:txBody>
      </p:sp>
      <p:sp>
        <p:nvSpPr>
          <p:cNvPr id="3" name="Content Placeholder 2"/>
          <p:cNvSpPr>
            <a:spLocks noGrp="1"/>
          </p:cNvSpPr>
          <p:nvPr>
            <p:ph idx="1"/>
          </p:nvPr>
        </p:nvSpPr>
        <p:spPr/>
        <p:txBody>
          <a:bodyPr/>
          <a:lstStyle/>
          <a:p>
            <a:pPr>
              <a:buFont typeface="Wingdings" pitchFamily="2" charset="2"/>
              <a:buChar char="Ø"/>
            </a:pPr>
            <a:r>
              <a:rPr lang="en-US" sz="2400" dirty="0"/>
              <a:t>Break statement</a:t>
            </a:r>
          </a:p>
          <a:p>
            <a:pPr>
              <a:buFont typeface="Wingdings" pitchFamily="2" charset="2"/>
              <a:buChar char="Ø"/>
            </a:pPr>
            <a:r>
              <a:rPr lang="en-US" sz="2400" dirty="0"/>
              <a:t>Continue statement</a:t>
            </a:r>
          </a:p>
          <a:p>
            <a:pPr>
              <a:buFont typeface="Wingdings" pitchFamily="2" charset="2"/>
              <a:buChar char="Ø"/>
            </a:pPr>
            <a:r>
              <a:rPr lang="en-US" sz="2400" dirty="0"/>
              <a:t>Pass statement</a:t>
            </a:r>
          </a:p>
          <a:p>
            <a:endParaRPr lang="en-IN" b="1" dirty="0"/>
          </a:p>
        </p:txBody>
      </p:sp>
    </p:spTree>
    <p:extLst>
      <p:ext uri="{BB962C8B-B14F-4D97-AF65-F5344CB8AC3E}">
        <p14:creationId xmlns:p14="http://schemas.microsoft.com/office/powerpoint/2010/main" val="31000380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404664"/>
            <a:ext cx="8229600" cy="738336"/>
          </a:xfrm>
        </p:spPr>
        <p:txBody>
          <a:bodyPr>
            <a:normAutofit fontScale="90000"/>
          </a:bodyPr>
          <a:lstStyle/>
          <a:p>
            <a:r>
              <a:rPr lang="en-US" sz="4900" b="1" u="sng" dirty="0">
                <a:solidFill>
                  <a:schemeClr val="accent1"/>
                </a:solidFill>
              </a:rPr>
              <a:t>Break statement</a:t>
            </a:r>
            <a:br>
              <a:rPr lang="en-US" dirty="0"/>
            </a:br>
            <a:endParaRPr lang="en-IN" dirty="0"/>
          </a:p>
        </p:txBody>
      </p:sp>
      <p:sp>
        <p:nvSpPr>
          <p:cNvPr id="3" name="Content Placeholder 2"/>
          <p:cNvSpPr>
            <a:spLocks noGrp="1"/>
          </p:cNvSpPr>
          <p:nvPr>
            <p:ph idx="1"/>
          </p:nvPr>
        </p:nvSpPr>
        <p:spPr>
          <a:xfrm>
            <a:off x="457200" y="1196752"/>
            <a:ext cx="8229600" cy="4929411"/>
          </a:xfrm>
        </p:spPr>
        <p:txBody>
          <a:bodyPr/>
          <a:lstStyle/>
          <a:p>
            <a:pPr>
              <a:lnSpc>
                <a:spcPct val="80000"/>
              </a:lnSpc>
              <a:buFont typeface="Wingdings" pitchFamily="2" charset="2"/>
              <a:buChar char="Ø"/>
            </a:pPr>
            <a:r>
              <a:rPr lang="en-US" sz="2400" dirty="0"/>
              <a:t>The break statement in Python terminates the current loop and resumes execution at the next statement, just like the traditional break found in C.</a:t>
            </a:r>
          </a:p>
          <a:p>
            <a:pPr>
              <a:lnSpc>
                <a:spcPct val="80000"/>
              </a:lnSpc>
              <a:buFont typeface="Wingdings" pitchFamily="2" charset="2"/>
              <a:buChar char="Ø"/>
            </a:pPr>
            <a:r>
              <a:rPr lang="en-US" sz="2400" dirty="0"/>
              <a:t>The most common use for break is when some external condition is triggered requiring a hasty exit from a loop. The break statement can be used in both while and for loops.</a:t>
            </a:r>
          </a:p>
          <a:p>
            <a:pPr marL="0" indent="0">
              <a:buNone/>
            </a:pPr>
            <a:endParaRPr lang="en-US" dirty="0"/>
          </a:p>
        </p:txBody>
      </p:sp>
    </p:spTree>
    <p:extLst>
      <p:ext uri="{BB962C8B-B14F-4D97-AF65-F5344CB8AC3E}">
        <p14:creationId xmlns:p14="http://schemas.microsoft.com/office/powerpoint/2010/main" val="32925904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u="sng" dirty="0">
                <a:solidFill>
                  <a:schemeClr val="accent1"/>
                </a:solidFill>
              </a:rPr>
              <a:t>The continue Statement</a:t>
            </a:r>
            <a:br>
              <a:rPr lang="en-US" b="1" u="sng" dirty="0">
                <a:solidFill>
                  <a:schemeClr val="accent1"/>
                </a:solidFill>
              </a:rPr>
            </a:br>
            <a:endParaRPr lang="en-IN" b="1" u="sng" dirty="0">
              <a:solidFill>
                <a:schemeClr val="accent1"/>
              </a:solidFill>
            </a:endParaRPr>
          </a:p>
        </p:txBody>
      </p:sp>
      <p:sp>
        <p:nvSpPr>
          <p:cNvPr id="3" name="Content Placeholder 2"/>
          <p:cNvSpPr>
            <a:spLocks noGrp="1"/>
          </p:cNvSpPr>
          <p:nvPr>
            <p:ph idx="1"/>
          </p:nvPr>
        </p:nvSpPr>
        <p:spPr>
          <a:xfrm>
            <a:off x="457200" y="1124744"/>
            <a:ext cx="8229600" cy="5001419"/>
          </a:xfrm>
        </p:spPr>
        <p:txBody>
          <a:bodyPr>
            <a:normAutofit/>
          </a:bodyPr>
          <a:lstStyle/>
          <a:p>
            <a:r>
              <a:rPr lang="en-US" sz="2400" dirty="0"/>
              <a:t>The continue Statement:</a:t>
            </a:r>
          </a:p>
          <a:p>
            <a:r>
              <a:rPr lang="en-US" sz="2400" dirty="0"/>
              <a:t>The continue statement in Python returns the control to the beginning of the while loop. The continue statement rejects all the remaining statements in the current iteration of the loop and moves the control back to the top of the loop.</a:t>
            </a:r>
          </a:p>
          <a:p>
            <a:r>
              <a:rPr lang="en-US" sz="2400" dirty="0"/>
              <a:t>The continue statement can be used in both while and for loops.</a:t>
            </a:r>
          </a:p>
          <a:p>
            <a:endParaRPr lang="en-IN" dirty="0"/>
          </a:p>
        </p:txBody>
      </p:sp>
    </p:spTree>
    <p:extLst>
      <p:ext uri="{BB962C8B-B14F-4D97-AF65-F5344CB8AC3E}">
        <p14:creationId xmlns:p14="http://schemas.microsoft.com/office/powerpoint/2010/main" val="439202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8680"/>
            <a:ext cx="8229600" cy="868958"/>
          </a:xfrm>
        </p:spPr>
        <p:txBody>
          <a:bodyPr>
            <a:normAutofit fontScale="90000"/>
          </a:bodyPr>
          <a:lstStyle/>
          <a:p>
            <a:r>
              <a:rPr lang="en-IN" sz="4900" b="1" u="sng" dirty="0">
                <a:solidFill>
                  <a:schemeClr val="accent1"/>
                </a:solidFill>
              </a:rPr>
              <a:t>Importance</a:t>
            </a:r>
            <a:br>
              <a:rPr lang="en-IN" dirty="0"/>
            </a:br>
            <a:endParaRPr lang="en-IN" dirty="0"/>
          </a:p>
        </p:txBody>
      </p:sp>
      <p:sp>
        <p:nvSpPr>
          <p:cNvPr id="3" name="Content Placeholder 2"/>
          <p:cNvSpPr>
            <a:spLocks noGrp="1"/>
          </p:cNvSpPr>
          <p:nvPr>
            <p:ph idx="1"/>
          </p:nvPr>
        </p:nvSpPr>
        <p:spPr>
          <a:xfrm>
            <a:off x="323528" y="1484784"/>
            <a:ext cx="8229600" cy="4525963"/>
          </a:xfrm>
        </p:spPr>
        <p:txBody>
          <a:bodyPr>
            <a:normAutofit/>
          </a:bodyPr>
          <a:lstStyle/>
          <a:p>
            <a:pPr marL="0" indent="0">
              <a:buNone/>
            </a:pPr>
            <a:r>
              <a:rPr lang="en-US" sz="2400" dirty="0"/>
              <a:t>Loops help us remove the redundancy of code when a task has to be repeated several times. With the use of loops, we can cut short those hundred lines of code to a few. Suppose you want to print the text “Hello, World!” 100 times. Rather than writing a print statement 100 times, you can make use of loops by indicating the number of repetitions needed.</a:t>
            </a:r>
          </a:p>
          <a:p>
            <a:pPr marL="0" indent="0">
              <a:buNone/>
            </a:pPr>
            <a:br>
              <a:rPr lang="en-US" sz="2400" dirty="0"/>
            </a:br>
            <a:endParaRPr lang="en-IN" sz="2400" dirty="0"/>
          </a:p>
        </p:txBody>
      </p:sp>
    </p:spTree>
    <p:extLst>
      <p:ext uri="{BB962C8B-B14F-4D97-AF65-F5344CB8AC3E}">
        <p14:creationId xmlns:p14="http://schemas.microsoft.com/office/powerpoint/2010/main" val="3312248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a:solidFill>
                  <a:schemeClr val="accent1"/>
                </a:solidFill>
              </a:rPr>
              <a:t>Types of loops</a:t>
            </a:r>
            <a:endParaRPr lang="en-IN" b="1" u="sng" dirty="0">
              <a:solidFill>
                <a:schemeClr val="accent1"/>
              </a:solidFill>
            </a:endParaRPr>
          </a:p>
        </p:txBody>
      </p:sp>
      <p:sp>
        <p:nvSpPr>
          <p:cNvPr id="3" name="Content Placeholder 2"/>
          <p:cNvSpPr>
            <a:spLocks noGrp="1"/>
          </p:cNvSpPr>
          <p:nvPr>
            <p:ph idx="1"/>
          </p:nvPr>
        </p:nvSpPr>
        <p:spPr/>
        <p:txBody>
          <a:bodyPr/>
          <a:lstStyle/>
          <a:p>
            <a:pPr marL="0" indent="0">
              <a:buNone/>
            </a:pPr>
            <a:r>
              <a:rPr lang="en-US" dirty="0"/>
              <a:t> </a:t>
            </a:r>
            <a:r>
              <a:rPr lang="en-US" sz="2400" dirty="0"/>
              <a:t>In a programming languages, loops are basically three types.</a:t>
            </a:r>
          </a:p>
          <a:p>
            <a:pPr>
              <a:buFont typeface="Wingdings" pitchFamily="2" charset="2"/>
              <a:buChar char="Ø"/>
            </a:pPr>
            <a:r>
              <a:rPr lang="en-US" sz="2400" dirty="0"/>
              <a:t> For loop</a:t>
            </a:r>
          </a:p>
          <a:p>
            <a:pPr>
              <a:buFont typeface="Wingdings" pitchFamily="2" charset="2"/>
              <a:buChar char="Ø"/>
            </a:pPr>
            <a:r>
              <a:rPr lang="en-US" sz="2400" dirty="0"/>
              <a:t> While loop</a:t>
            </a:r>
          </a:p>
          <a:p>
            <a:pPr>
              <a:buFont typeface="Wingdings" pitchFamily="2" charset="2"/>
              <a:buChar char="Ø"/>
            </a:pPr>
            <a:r>
              <a:rPr lang="en-US" sz="2400" dirty="0"/>
              <a:t>Nested loop</a:t>
            </a:r>
          </a:p>
          <a:p>
            <a:pPr marL="0" indent="0" algn="just">
              <a:buNone/>
            </a:pPr>
            <a:r>
              <a:rPr lang="en-US" sz="2400" dirty="0"/>
              <a:t>                              In another languages like C,C++, PHP, JAVA use a do-while loop but in a python language does not the use of do while.</a:t>
            </a:r>
          </a:p>
          <a:p>
            <a:pPr marL="0" indent="0">
              <a:buNone/>
            </a:pPr>
            <a:endParaRPr lang="en-IN" dirty="0"/>
          </a:p>
        </p:txBody>
      </p:sp>
    </p:spTree>
    <p:extLst>
      <p:ext uri="{BB962C8B-B14F-4D97-AF65-F5344CB8AC3E}">
        <p14:creationId xmlns:p14="http://schemas.microsoft.com/office/powerpoint/2010/main" val="1145273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5937523"/>
          </a:xfrm>
        </p:spPr>
        <p:txBody>
          <a:bodyPr>
            <a:normAutofit fontScale="92500" lnSpcReduction="10000"/>
          </a:bodyPr>
          <a:lstStyle/>
          <a:p>
            <a:pPr marL="0" indent="0" algn="ctr">
              <a:spcBef>
                <a:spcPct val="0"/>
              </a:spcBef>
              <a:buNone/>
            </a:pPr>
            <a:r>
              <a:rPr lang="en-US" sz="4400" b="1" u="sng" dirty="0">
                <a:solidFill>
                  <a:schemeClr val="accent1"/>
                </a:solidFill>
                <a:latin typeface="+mj-lt"/>
                <a:ea typeface="+mj-ea"/>
                <a:cs typeface="+mj-cs"/>
              </a:rPr>
              <a:t>For loop   </a:t>
            </a:r>
            <a:endParaRPr lang="en-US" sz="4400" dirty="0"/>
          </a:p>
          <a:p>
            <a:pPr>
              <a:buFont typeface="Wingdings" pitchFamily="2" charset="2"/>
              <a:buChar char="Ø"/>
            </a:pPr>
            <a:r>
              <a:rPr lang="en-US" sz="2400" dirty="0"/>
              <a:t>A for loop is used to iterate over a sequence like lists, type, dictionaries, sets, or even strings.</a:t>
            </a:r>
          </a:p>
          <a:p>
            <a:pPr>
              <a:buFont typeface="Wingdings" pitchFamily="2" charset="2"/>
              <a:buChar char="Ø"/>
            </a:pPr>
            <a:r>
              <a:rPr lang="en-US" sz="2400" dirty="0"/>
              <a:t>Loop statements will be executed for each item of the sequence.</a:t>
            </a:r>
          </a:p>
          <a:p>
            <a:pPr>
              <a:buFont typeface="Wingdings" pitchFamily="2" charset="2"/>
              <a:buChar char="Ø"/>
            </a:pPr>
            <a:r>
              <a:rPr lang="en-US" sz="2400" dirty="0"/>
              <a:t>Executes a sequence of statements multiple times and abbreviates the code that manages the loop variable.</a:t>
            </a:r>
          </a:p>
          <a:p>
            <a:pPr>
              <a:buFont typeface="Wingdings" pitchFamily="2" charset="2"/>
              <a:buChar char="Ø"/>
            </a:pPr>
            <a:endParaRPr lang="en-US" sz="2400" dirty="0"/>
          </a:p>
          <a:p>
            <a:pPr marL="0" indent="0">
              <a:buNone/>
            </a:pPr>
            <a:r>
              <a:rPr lang="en-US" sz="4400" b="1" u="sng" dirty="0">
                <a:solidFill>
                  <a:schemeClr val="accent1"/>
                </a:solidFill>
                <a:latin typeface="+mj-lt"/>
                <a:ea typeface="+mj-ea"/>
                <a:cs typeface="+mj-cs"/>
              </a:rPr>
              <a:t>Syntax of for loop</a:t>
            </a:r>
            <a:r>
              <a:rPr lang="en-US" sz="2400" dirty="0"/>
              <a:t>:</a:t>
            </a:r>
          </a:p>
          <a:p>
            <a:pPr marL="0" indent="0">
              <a:buNone/>
            </a:pPr>
            <a:r>
              <a:rPr lang="en-US" sz="2400" dirty="0"/>
              <a:t>                          for &lt;</a:t>
            </a:r>
            <a:r>
              <a:rPr lang="en-US" sz="2400" dirty="0" err="1"/>
              <a:t>variable_name</a:t>
            </a:r>
            <a:r>
              <a:rPr lang="en-US" sz="2400" dirty="0"/>
              <a:t>&gt; in </a:t>
            </a:r>
            <a:r>
              <a:rPr lang="en-US" sz="2400" dirty="0" err="1"/>
              <a:t>sequence_name</a:t>
            </a:r>
            <a:r>
              <a:rPr lang="en-US" sz="2400" dirty="0"/>
              <a:t>:</a:t>
            </a:r>
          </a:p>
          <a:p>
            <a:pPr marL="0" indent="0">
              <a:buNone/>
            </a:pPr>
            <a:r>
              <a:rPr lang="en-US" sz="2400"/>
              <a:t>                              	statements</a:t>
            </a:r>
            <a:r>
              <a:rPr lang="en-US" sz="2400" dirty="0"/>
              <a:t>(code)</a:t>
            </a:r>
          </a:p>
          <a:p>
            <a:pPr marL="0" indent="0">
              <a:buNone/>
            </a:pPr>
            <a:endParaRPr lang="en-US" sz="2400" dirty="0"/>
          </a:p>
          <a:p>
            <a:pPr marL="0" indent="0">
              <a:buNone/>
            </a:pPr>
            <a:r>
              <a:rPr lang="en-US" sz="2400" dirty="0"/>
              <a:t>                           Takes the first item of the </a:t>
            </a:r>
            <a:r>
              <a:rPr lang="en-US" sz="2400" dirty="0" err="1"/>
              <a:t>iterable</a:t>
            </a:r>
            <a:r>
              <a:rPr lang="en-US" sz="2400" dirty="0"/>
              <a:t>, executes the statement, and moves the pointer to the next item until it reaches the last item of the sequence.</a:t>
            </a:r>
          </a:p>
        </p:txBody>
      </p:sp>
    </p:spTree>
    <p:extLst>
      <p:ext uri="{BB962C8B-B14F-4D97-AF65-F5344CB8AC3E}">
        <p14:creationId xmlns:p14="http://schemas.microsoft.com/office/powerpoint/2010/main" val="366200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a:bodyPr>
          <a:lstStyle/>
          <a:p>
            <a:r>
              <a:rPr lang="en-US" sz="4100" b="1" u="sng" dirty="0">
                <a:solidFill>
                  <a:schemeClr val="accent1"/>
                </a:solidFill>
              </a:rPr>
              <a:t>Example of For loop</a:t>
            </a:r>
            <a:endParaRPr lang="en-IN" sz="4100" b="1" u="sng" dirty="0">
              <a:solidFill>
                <a:schemeClr val="accent1"/>
              </a:solidFill>
            </a:endParaRPr>
          </a:p>
        </p:txBody>
      </p:sp>
      <p:sp>
        <p:nvSpPr>
          <p:cNvPr id="3" name="Content Placeholder 2"/>
          <p:cNvSpPr>
            <a:spLocks noGrp="1"/>
          </p:cNvSpPr>
          <p:nvPr>
            <p:ph idx="1"/>
          </p:nvPr>
        </p:nvSpPr>
        <p:spPr>
          <a:xfrm>
            <a:off x="457200" y="1268760"/>
            <a:ext cx="8229600" cy="4857403"/>
          </a:xfrm>
        </p:spPr>
        <p:txBody>
          <a:bodyPr>
            <a:normAutofit fontScale="92500" lnSpcReduction="10000"/>
          </a:bodyPr>
          <a:lstStyle/>
          <a:p>
            <a:pPr marL="0" indent="0">
              <a:buNone/>
            </a:pPr>
            <a:r>
              <a:rPr lang="en-US" dirty="0"/>
              <a:t> a=[2,5,12,4,7]</a:t>
            </a:r>
          </a:p>
          <a:p>
            <a:pPr marL="0" indent="0">
              <a:buNone/>
            </a:pPr>
            <a:r>
              <a:rPr lang="en-US" dirty="0"/>
              <a:t>For i in a:</a:t>
            </a:r>
          </a:p>
          <a:p>
            <a:pPr marL="0" indent="0">
              <a:buNone/>
            </a:pPr>
            <a:r>
              <a:rPr lang="en-US" dirty="0"/>
              <a:t>    print(i)</a:t>
            </a:r>
          </a:p>
          <a:p>
            <a:pPr marL="0" indent="0">
              <a:buNone/>
            </a:pPr>
            <a:r>
              <a:rPr lang="en-US" sz="4400" b="1" u="sng" dirty="0">
                <a:solidFill>
                  <a:schemeClr val="accent1"/>
                </a:solidFill>
                <a:latin typeface="+mj-lt"/>
                <a:ea typeface="+mj-ea"/>
                <a:cs typeface="+mj-cs"/>
              </a:rPr>
              <a:t>Output-:</a:t>
            </a:r>
          </a:p>
          <a:p>
            <a:pPr marL="0" indent="0">
              <a:buNone/>
            </a:pPr>
            <a:r>
              <a:rPr lang="en-US" dirty="0"/>
              <a:t>2</a:t>
            </a:r>
          </a:p>
          <a:p>
            <a:pPr marL="0" indent="0">
              <a:buNone/>
            </a:pPr>
            <a:r>
              <a:rPr lang="en-US" dirty="0"/>
              <a:t>5</a:t>
            </a:r>
          </a:p>
          <a:p>
            <a:pPr marL="0" indent="0">
              <a:buNone/>
            </a:pPr>
            <a:r>
              <a:rPr lang="en-US" dirty="0"/>
              <a:t>12</a:t>
            </a:r>
          </a:p>
          <a:p>
            <a:pPr marL="0" indent="0">
              <a:buNone/>
            </a:pPr>
            <a:r>
              <a:rPr lang="en-US" dirty="0"/>
              <a:t>4</a:t>
            </a:r>
          </a:p>
          <a:p>
            <a:pPr marL="0" indent="0">
              <a:buNone/>
            </a:pPr>
            <a:r>
              <a:rPr lang="en-US" dirty="0"/>
              <a:t>7</a:t>
            </a:r>
          </a:p>
          <a:p>
            <a:pPr marL="0" indent="0">
              <a:buNone/>
            </a:pPr>
            <a:endParaRPr lang="en-IN" dirty="0"/>
          </a:p>
        </p:txBody>
      </p:sp>
    </p:spTree>
    <p:extLst>
      <p:ext uri="{BB962C8B-B14F-4D97-AF65-F5344CB8AC3E}">
        <p14:creationId xmlns:p14="http://schemas.microsoft.com/office/powerpoint/2010/main" val="2208265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nSpc>
                <a:spcPct val="90000"/>
              </a:lnSpc>
            </a:pPr>
            <a:r>
              <a:rPr lang="en-US" sz="4100" b="1" u="sng" dirty="0">
                <a:solidFill>
                  <a:schemeClr val="accent1"/>
                </a:solidFill>
              </a:rPr>
              <a:t>for loop with else</a:t>
            </a:r>
            <a:br>
              <a:rPr lang="en-US" sz="4100" b="1" u="sng" dirty="0">
                <a:solidFill>
                  <a:schemeClr val="accent1"/>
                </a:solidFill>
              </a:rPr>
            </a:br>
            <a:endParaRPr lang="en-IN" sz="4100" b="1" u="sng" dirty="0">
              <a:solidFill>
                <a:schemeClr val="accent1"/>
              </a:solidFill>
            </a:endParaRPr>
          </a:p>
        </p:txBody>
      </p:sp>
      <p:sp>
        <p:nvSpPr>
          <p:cNvPr id="3" name="Content Placeholder 2"/>
          <p:cNvSpPr>
            <a:spLocks noGrp="1"/>
          </p:cNvSpPr>
          <p:nvPr>
            <p:ph idx="1"/>
          </p:nvPr>
        </p:nvSpPr>
        <p:spPr>
          <a:xfrm>
            <a:off x="457200" y="908720"/>
            <a:ext cx="8229600" cy="6120680"/>
          </a:xfrm>
        </p:spPr>
        <p:txBody>
          <a:bodyPr>
            <a:normAutofit fontScale="70000" lnSpcReduction="20000"/>
          </a:bodyPr>
          <a:lstStyle/>
          <a:p>
            <a:r>
              <a:rPr lang="en-US" dirty="0"/>
              <a:t>A for loop can have an optional else block as well. The else part is executed if the items in the sequence used in for loop exhausts.</a:t>
            </a:r>
          </a:p>
          <a:p>
            <a:r>
              <a:rPr lang="en-US" dirty="0"/>
              <a:t>The </a:t>
            </a:r>
            <a:r>
              <a:rPr lang="en-US" dirty="0">
                <a:hlinkClick r:id="rId2" tooltip="Python break statement"/>
              </a:rPr>
              <a:t>break keyword</a:t>
            </a:r>
            <a:r>
              <a:rPr lang="en-US" dirty="0"/>
              <a:t> can be used to stop a for loop. In such cases, the else part is ignored.</a:t>
            </a:r>
          </a:p>
          <a:p>
            <a:pPr marL="0" indent="0">
              <a:buNone/>
            </a:pPr>
            <a:r>
              <a:rPr lang="en-US" sz="5900" b="1" u="sng" dirty="0">
                <a:solidFill>
                  <a:schemeClr val="accent1"/>
                </a:solidFill>
                <a:latin typeface="+mj-lt"/>
                <a:ea typeface="+mj-ea"/>
                <a:cs typeface="+mj-cs"/>
              </a:rPr>
              <a:t>Example-:</a:t>
            </a:r>
          </a:p>
          <a:p>
            <a:r>
              <a:rPr lang="en-US" dirty="0"/>
              <a:t>digits = [0, 1, 5] </a:t>
            </a:r>
          </a:p>
          <a:p>
            <a:r>
              <a:rPr lang="en-US" dirty="0"/>
              <a:t>for i in digits:</a:t>
            </a:r>
          </a:p>
          <a:p>
            <a:pPr marL="0" indent="0">
              <a:buNone/>
            </a:pPr>
            <a:r>
              <a:rPr lang="en-US" dirty="0"/>
              <a:t>          print(i)</a:t>
            </a:r>
          </a:p>
          <a:p>
            <a:pPr marL="0" indent="0">
              <a:buNone/>
            </a:pPr>
            <a:r>
              <a:rPr lang="en-US" dirty="0"/>
              <a:t>      else:</a:t>
            </a:r>
          </a:p>
          <a:p>
            <a:pPr marL="0" indent="0">
              <a:buNone/>
            </a:pPr>
            <a:r>
              <a:rPr lang="en-US" dirty="0"/>
              <a:t>          print("No items left")</a:t>
            </a:r>
          </a:p>
          <a:p>
            <a:pPr marL="0" indent="0">
              <a:buNone/>
            </a:pPr>
            <a:r>
              <a:rPr lang="en-US" sz="5900" b="1" u="sng" dirty="0">
                <a:solidFill>
                  <a:schemeClr val="accent1"/>
                </a:solidFill>
                <a:latin typeface="+mj-lt"/>
                <a:ea typeface="+mj-ea"/>
                <a:cs typeface="+mj-cs"/>
              </a:rPr>
              <a:t>output:-</a:t>
            </a:r>
          </a:p>
          <a:p>
            <a:r>
              <a:rPr lang="en-US" dirty="0"/>
              <a:t>0 </a:t>
            </a:r>
          </a:p>
          <a:p>
            <a:r>
              <a:rPr lang="en-US" dirty="0"/>
              <a:t>1</a:t>
            </a:r>
          </a:p>
          <a:p>
            <a:r>
              <a:rPr lang="en-US" dirty="0"/>
              <a:t> 5 </a:t>
            </a:r>
          </a:p>
          <a:p>
            <a:r>
              <a:rPr lang="en-US" dirty="0"/>
              <a:t>No items left.</a:t>
            </a:r>
            <a:br>
              <a:rPr lang="en-US" dirty="0"/>
            </a:br>
            <a:endParaRPr lang="en-IN" dirty="0"/>
          </a:p>
        </p:txBody>
      </p:sp>
    </p:spTree>
    <p:extLst>
      <p:ext uri="{BB962C8B-B14F-4D97-AF65-F5344CB8AC3E}">
        <p14:creationId xmlns:p14="http://schemas.microsoft.com/office/powerpoint/2010/main" val="3133488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a:solidFill>
                  <a:schemeClr val="accent1"/>
                </a:solidFill>
              </a:rPr>
              <a:t>While loop</a:t>
            </a:r>
            <a:endParaRPr lang="en-IN" b="1" u="sng" dirty="0">
              <a:solidFill>
                <a:schemeClr val="accent1"/>
              </a:solidFill>
            </a:endParaRPr>
          </a:p>
        </p:txBody>
      </p:sp>
      <p:sp>
        <p:nvSpPr>
          <p:cNvPr id="3" name="Content Placeholder 2"/>
          <p:cNvSpPr>
            <a:spLocks noGrp="1"/>
          </p:cNvSpPr>
          <p:nvPr>
            <p:ph idx="1"/>
          </p:nvPr>
        </p:nvSpPr>
        <p:spPr/>
        <p:txBody>
          <a:bodyPr>
            <a:normAutofit/>
          </a:bodyPr>
          <a:lstStyle/>
          <a:p>
            <a:pPr>
              <a:buFont typeface="Wingdings" pitchFamily="2" charset="2"/>
              <a:buChar char="Ø"/>
            </a:pPr>
            <a:r>
              <a:rPr lang="en-US" sz="2400" dirty="0"/>
              <a:t>Repeats a statement or group of statements while a given condition is TRUE. It tests the condition before executing the loop body</a:t>
            </a:r>
            <a:r>
              <a:rPr lang="en-US" dirty="0"/>
              <a:t>.</a:t>
            </a:r>
          </a:p>
          <a:p>
            <a:r>
              <a:rPr lang="en-US" sz="2400" dirty="0"/>
              <a:t>The while loop in Python is used to iterate over a block of code as long as the test expression (condition) is true.</a:t>
            </a:r>
          </a:p>
          <a:p>
            <a:r>
              <a:rPr lang="en-US" sz="2400" dirty="0"/>
              <a:t>We generally use this loop when we don't know the number of times to iterate beforehand.</a:t>
            </a:r>
            <a:endParaRPr lang="en-IN" sz="2400" dirty="0"/>
          </a:p>
          <a:p>
            <a:pPr marL="0" indent="0">
              <a:buNone/>
            </a:pPr>
            <a:endParaRPr lang="en-IN" dirty="0"/>
          </a:p>
        </p:txBody>
      </p:sp>
    </p:spTree>
    <p:extLst>
      <p:ext uri="{BB962C8B-B14F-4D97-AF65-F5344CB8AC3E}">
        <p14:creationId xmlns:p14="http://schemas.microsoft.com/office/powerpoint/2010/main" val="2751504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548680"/>
            <a:ext cx="9237712" cy="796950"/>
          </a:xfrm>
        </p:spPr>
        <p:txBody>
          <a:bodyPr>
            <a:normAutofit fontScale="90000"/>
          </a:bodyPr>
          <a:lstStyle/>
          <a:p>
            <a:pPr marL="0" indent="0"/>
            <a:r>
              <a:rPr lang="en-US" dirty="0"/>
              <a:t> </a:t>
            </a:r>
            <a:r>
              <a:rPr lang="en-US" sz="3800" b="1" u="sng" dirty="0">
                <a:solidFill>
                  <a:schemeClr val="accent1"/>
                </a:solidFill>
              </a:rPr>
              <a:t>example of while loop-</a:t>
            </a:r>
            <a:r>
              <a:rPr lang="en-US" dirty="0"/>
              <a:t>:</a:t>
            </a:r>
            <a:br>
              <a:rPr lang="en-US" dirty="0"/>
            </a:br>
            <a:br>
              <a:rPr lang="en-US" dirty="0"/>
            </a:br>
            <a:endParaRPr lang="en-IN" dirty="0"/>
          </a:p>
        </p:txBody>
      </p:sp>
      <p:sp>
        <p:nvSpPr>
          <p:cNvPr id="3" name="Content Placeholder 2"/>
          <p:cNvSpPr>
            <a:spLocks noGrp="1"/>
          </p:cNvSpPr>
          <p:nvPr>
            <p:ph idx="1"/>
          </p:nvPr>
        </p:nvSpPr>
        <p:spPr>
          <a:xfrm>
            <a:off x="457200" y="1052736"/>
            <a:ext cx="8229600" cy="5073427"/>
          </a:xfrm>
        </p:spPr>
        <p:txBody>
          <a:bodyPr>
            <a:normAutofit fontScale="92500" lnSpcReduction="20000"/>
          </a:bodyPr>
          <a:lstStyle/>
          <a:p>
            <a:pPr marL="0" indent="0">
              <a:buNone/>
            </a:pPr>
            <a:r>
              <a:rPr lang="en-US" dirty="0"/>
              <a:t> i=0</a:t>
            </a:r>
          </a:p>
          <a:p>
            <a:pPr marL="0" indent="0">
              <a:buNone/>
            </a:pPr>
            <a:r>
              <a:rPr lang="en-US" dirty="0"/>
              <a:t>While i&lt;5:</a:t>
            </a:r>
          </a:p>
          <a:p>
            <a:pPr marL="0" indent="0">
              <a:buNone/>
            </a:pPr>
            <a:r>
              <a:rPr lang="en-US" dirty="0"/>
              <a:t>    print(“Hello world”)</a:t>
            </a:r>
          </a:p>
          <a:p>
            <a:pPr marL="0" indent="0">
              <a:buNone/>
            </a:pPr>
            <a:r>
              <a:rPr lang="en-US" dirty="0"/>
              <a:t>    </a:t>
            </a:r>
            <a:r>
              <a:rPr lang="en-US" dirty="0" err="1"/>
              <a:t>i</a:t>
            </a:r>
            <a:r>
              <a:rPr lang="en-US" dirty="0"/>
              <a:t>+=1</a:t>
            </a:r>
          </a:p>
          <a:p>
            <a:pPr marL="0" indent="0">
              <a:buNone/>
            </a:pPr>
            <a:r>
              <a:rPr lang="en-US" sz="3700" b="1" u="sng" dirty="0">
                <a:solidFill>
                  <a:schemeClr val="accent1"/>
                </a:solidFill>
                <a:latin typeface="+mj-lt"/>
                <a:ea typeface="+mj-ea"/>
                <a:cs typeface="+mj-cs"/>
              </a:rPr>
              <a:t>Output-:</a:t>
            </a:r>
          </a:p>
          <a:p>
            <a:pPr marL="0" indent="0">
              <a:buNone/>
            </a:pPr>
            <a:r>
              <a:rPr lang="en-US" dirty="0"/>
              <a:t>Hello world</a:t>
            </a:r>
          </a:p>
          <a:p>
            <a:pPr marL="0" indent="0">
              <a:buNone/>
            </a:pPr>
            <a:r>
              <a:rPr lang="en-US" dirty="0"/>
              <a:t>Hello world</a:t>
            </a:r>
          </a:p>
          <a:p>
            <a:pPr marL="0" indent="0">
              <a:buNone/>
            </a:pPr>
            <a:r>
              <a:rPr lang="en-US" dirty="0"/>
              <a:t>Hello world</a:t>
            </a:r>
          </a:p>
          <a:p>
            <a:pPr marL="0" indent="0">
              <a:buNone/>
            </a:pPr>
            <a:r>
              <a:rPr lang="en-US" dirty="0"/>
              <a:t>Hello world</a:t>
            </a:r>
          </a:p>
          <a:p>
            <a:pPr marL="0" indent="0">
              <a:buNone/>
            </a:pPr>
            <a:r>
              <a:rPr lang="en-US" dirty="0"/>
              <a:t>Hello world</a:t>
            </a:r>
          </a:p>
          <a:p>
            <a:pPr marL="0" indent="0">
              <a:buNone/>
            </a:pPr>
            <a:endParaRPr lang="en-US"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2255603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332656"/>
            <a:ext cx="8229600" cy="5721499"/>
          </a:xfrm>
        </p:spPr>
        <p:txBody>
          <a:bodyPr>
            <a:normAutofit fontScale="25000" lnSpcReduction="20000"/>
          </a:bodyPr>
          <a:lstStyle/>
          <a:p>
            <a:pPr marL="0" indent="0">
              <a:buNone/>
            </a:pPr>
            <a:r>
              <a:rPr lang="en-US" sz="13500" b="1" u="sng" dirty="0">
                <a:solidFill>
                  <a:schemeClr val="accent1"/>
                </a:solidFill>
                <a:latin typeface="+mj-lt"/>
                <a:ea typeface="+mj-ea"/>
                <a:cs typeface="+mj-cs"/>
              </a:rPr>
              <a:t> </a:t>
            </a:r>
            <a:r>
              <a:rPr lang="en-US" sz="11100" b="1" u="sng" dirty="0">
                <a:solidFill>
                  <a:schemeClr val="accent1"/>
                </a:solidFill>
                <a:latin typeface="+mj-lt"/>
                <a:ea typeface="+mj-ea"/>
                <a:cs typeface="+mj-cs"/>
              </a:rPr>
              <a:t>Using else statement with while loops:</a:t>
            </a:r>
            <a:r>
              <a:rPr lang="en-US" sz="11100" dirty="0"/>
              <a:t> </a:t>
            </a:r>
          </a:p>
          <a:p>
            <a:pPr>
              <a:buFont typeface="Wingdings" pitchFamily="2" charset="2"/>
              <a:buChar char="Ø"/>
            </a:pPr>
            <a:endParaRPr lang="en-US" dirty="0"/>
          </a:p>
          <a:p>
            <a:pPr>
              <a:buFont typeface="Wingdings" pitchFamily="2" charset="2"/>
              <a:buChar char="Ø"/>
            </a:pPr>
            <a:r>
              <a:rPr lang="en-US" sz="9600" dirty="0"/>
              <a:t>As discussed above, while loop executes the block until a condition is satisfied. When the condition becomes false, the statement immediately after the loop is executed. </a:t>
            </a:r>
            <a:br>
              <a:rPr lang="en-US" sz="9600" dirty="0"/>
            </a:br>
            <a:r>
              <a:rPr lang="en-US" sz="9600" dirty="0"/>
              <a:t>The else clause is only executed when your while condition becomes false.</a:t>
            </a:r>
          </a:p>
          <a:p>
            <a:pPr marL="0" indent="0">
              <a:buNone/>
            </a:pPr>
            <a:endParaRPr lang="en-US" sz="9600" dirty="0"/>
          </a:p>
          <a:p>
            <a:pPr marL="0" indent="0" fontAlgn="base">
              <a:buNone/>
            </a:pPr>
            <a:r>
              <a:rPr lang="en-US" sz="12800" b="1" u="sng" dirty="0">
                <a:solidFill>
                  <a:schemeClr val="accent1"/>
                </a:solidFill>
                <a:latin typeface="+mj-lt"/>
                <a:ea typeface="+mj-ea"/>
                <a:cs typeface="+mj-cs"/>
              </a:rPr>
              <a:t>Syntax:-</a:t>
            </a:r>
          </a:p>
          <a:p>
            <a:pPr marL="0" indent="0" fontAlgn="base">
              <a:buNone/>
            </a:pPr>
            <a:r>
              <a:rPr lang="en-US" sz="9600" dirty="0"/>
              <a:t>                   while condition:</a:t>
            </a:r>
          </a:p>
          <a:p>
            <a:pPr marL="0" indent="0" fontAlgn="base">
              <a:buNone/>
            </a:pPr>
            <a:r>
              <a:rPr lang="en-US" sz="9600" dirty="0"/>
              <a:t>                       # execute these statements</a:t>
            </a:r>
          </a:p>
          <a:p>
            <a:pPr marL="0" indent="0" fontAlgn="base">
              <a:buNone/>
            </a:pPr>
            <a:r>
              <a:rPr lang="en-US" sz="9600" dirty="0"/>
              <a:t>                   else:</a:t>
            </a:r>
          </a:p>
          <a:p>
            <a:pPr marL="0" indent="0" fontAlgn="base">
              <a:buNone/>
            </a:pPr>
            <a:r>
              <a:rPr lang="en-US" sz="9600" dirty="0"/>
              <a:t>                       # execute these statements</a:t>
            </a:r>
          </a:p>
          <a:p>
            <a:pPr marL="0" indent="0" fontAlgn="base">
              <a:buNone/>
            </a:pPr>
            <a:endParaRPr lang="en-US" sz="5100" dirty="0"/>
          </a:p>
          <a:p>
            <a:pPr marL="0" indent="0" fontAlgn="base">
              <a:buNone/>
            </a:pPr>
            <a:endParaRPr lang="en-US" sz="5100" dirty="0"/>
          </a:p>
          <a:p>
            <a:pPr marL="0" indent="0" fontAlgn="base">
              <a:buNone/>
            </a:pPr>
            <a:endParaRPr lang="en-US" sz="5100" dirty="0"/>
          </a:p>
          <a:p>
            <a:pPr marL="0" indent="0" fontAlgn="base">
              <a:buNone/>
            </a:pPr>
            <a:endParaRPr lang="en-US" dirty="0"/>
          </a:p>
          <a:p>
            <a:pPr>
              <a:buFont typeface="Wingdings" pitchFamily="2" charset="2"/>
              <a:buChar char="Ø"/>
            </a:pPr>
            <a:endParaRPr lang="en-IN" dirty="0"/>
          </a:p>
        </p:txBody>
      </p:sp>
    </p:spTree>
    <p:extLst>
      <p:ext uri="{BB962C8B-B14F-4D97-AF65-F5344CB8AC3E}">
        <p14:creationId xmlns:p14="http://schemas.microsoft.com/office/powerpoint/2010/main" val="7853696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281</TotalTime>
  <Words>973</Words>
  <Application>Microsoft Office PowerPoint</Application>
  <PresentationFormat>On-screen Show (4:3)</PresentationFormat>
  <Paragraphs>133</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Consolas</vt:lpstr>
      <vt:lpstr>Wingdings</vt:lpstr>
      <vt:lpstr>Office Theme</vt:lpstr>
      <vt:lpstr>Python loops</vt:lpstr>
      <vt:lpstr>Importance </vt:lpstr>
      <vt:lpstr>Types of loops</vt:lpstr>
      <vt:lpstr>PowerPoint Presentation</vt:lpstr>
      <vt:lpstr>Example of For loop</vt:lpstr>
      <vt:lpstr>for loop with else </vt:lpstr>
      <vt:lpstr>While loop</vt:lpstr>
      <vt:lpstr> example of while loop-:  </vt:lpstr>
      <vt:lpstr>PowerPoint Presentation</vt:lpstr>
      <vt:lpstr>Example</vt:lpstr>
      <vt:lpstr>Single statement while block</vt:lpstr>
      <vt:lpstr>Nested loops </vt:lpstr>
      <vt:lpstr>Syntax for while loop</vt:lpstr>
      <vt:lpstr>PowerPoint Presentation</vt:lpstr>
      <vt:lpstr>Loop Control statements </vt:lpstr>
      <vt:lpstr>Break statement </vt:lpstr>
      <vt:lpstr>The continue Statement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loops</dc:title>
  <dc:creator>Poonam</dc:creator>
  <cp:lastModifiedBy>PARTEEK</cp:lastModifiedBy>
  <cp:revision>60</cp:revision>
  <dcterms:created xsi:type="dcterms:W3CDTF">2022-07-03T06:35:13Z</dcterms:created>
  <dcterms:modified xsi:type="dcterms:W3CDTF">2022-07-07T03:16:41Z</dcterms:modified>
</cp:coreProperties>
</file>