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8.png" ContentType="image/png"/>
  <Override PartName="/ppt/media/image2.png" ContentType="image/png"/>
  <Override PartName="/ppt/media/image7.png" ContentType="image/png"/>
  <Override PartName="/ppt/media/image9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.jpeg" ContentType="image/jpe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88080" y="1152360"/>
            <a:ext cx="8367840" cy="15379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88080" y="2919600"/>
            <a:ext cx="836784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88080" y="3479400"/>
            <a:ext cx="836784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88080" y="1152360"/>
            <a:ext cx="8367840" cy="15379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88080" y="2919600"/>
            <a:ext cx="408348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6040" y="2919600"/>
            <a:ext cx="408348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88080" y="3479400"/>
            <a:ext cx="408348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6040" y="3479400"/>
            <a:ext cx="408348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88080" y="1152360"/>
            <a:ext cx="8367840" cy="15379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88080" y="2919600"/>
            <a:ext cx="269424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17320" y="2919600"/>
            <a:ext cx="269424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46920" y="2919600"/>
            <a:ext cx="269424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88080" y="3479400"/>
            <a:ext cx="269424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17320" y="3479400"/>
            <a:ext cx="269424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46920" y="3479400"/>
            <a:ext cx="269424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88080" y="1152360"/>
            <a:ext cx="8367840" cy="15379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88080" y="2919600"/>
            <a:ext cx="8367840" cy="10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88080" y="1152360"/>
            <a:ext cx="8367840" cy="15379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88080" y="2919600"/>
            <a:ext cx="8367840" cy="107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88080" y="1152360"/>
            <a:ext cx="8367840" cy="15379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88080" y="2919600"/>
            <a:ext cx="4083480" cy="107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6040" y="2919600"/>
            <a:ext cx="4083480" cy="107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88080" y="1152360"/>
            <a:ext cx="8367840" cy="15379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88080" y="1152360"/>
            <a:ext cx="8367840" cy="713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88080" y="1152360"/>
            <a:ext cx="8367840" cy="15379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88080" y="2919600"/>
            <a:ext cx="408348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6040" y="2919600"/>
            <a:ext cx="4083480" cy="107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88080" y="3479400"/>
            <a:ext cx="408348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88080" y="1152360"/>
            <a:ext cx="8367840" cy="15379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88080" y="2919600"/>
            <a:ext cx="8367840" cy="10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88080" y="1152360"/>
            <a:ext cx="8367840" cy="15379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88080" y="2919600"/>
            <a:ext cx="4083480" cy="107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6040" y="2919600"/>
            <a:ext cx="408348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6040" y="3479400"/>
            <a:ext cx="408348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88080" y="1152360"/>
            <a:ext cx="8367840" cy="15379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88080" y="2919600"/>
            <a:ext cx="408348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6040" y="2919600"/>
            <a:ext cx="408348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88080" y="3479400"/>
            <a:ext cx="836784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88080" y="1152360"/>
            <a:ext cx="8367840" cy="15379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88080" y="2919600"/>
            <a:ext cx="836784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88080" y="3479400"/>
            <a:ext cx="836784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88080" y="1152360"/>
            <a:ext cx="8367840" cy="15379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88080" y="2919600"/>
            <a:ext cx="408348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6040" y="2919600"/>
            <a:ext cx="408348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88080" y="3479400"/>
            <a:ext cx="408348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6040" y="3479400"/>
            <a:ext cx="408348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88080" y="1152360"/>
            <a:ext cx="8367840" cy="15379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88080" y="2919600"/>
            <a:ext cx="269424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17320" y="2919600"/>
            <a:ext cx="269424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46920" y="2919600"/>
            <a:ext cx="269424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388080" y="3479400"/>
            <a:ext cx="269424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17320" y="3479400"/>
            <a:ext cx="269424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46920" y="3479400"/>
            <a:ext cx="269424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88080" y="1152360"/>
            <a:ext cx="8367840" cy="15379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388080" y="2919600"/>
            <a:ext cx="8367840" cy="10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88080" y="1152360"/>
            <a:ext cx="8367840" cy="15379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88080" y="2919600"/>
            <a:ext cx="8367840" cy="107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88080" y="1152360"/>
            <a:ext cx="8367840" cy="15379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388080" y="2919600"/>
            <a:ext cx="4083480" cy="107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6040" y="2919600"/>
            <a:ext cx="4083480" cy="107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88080" y="1152360"/>
            <a:ext cx="8367840" cy="15379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88080" y="1152360"/>
            <a:ext cx="8367840" cy="15379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88080" y="2919600"/>
            <a:ext cx="8367840" cy="107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388080" y="1152360"/>
            <a:ext cx="8367840" cy="713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88080" y="1152360"/>
            <a:ext cx="8367840" cy="15379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88080" y="2919600"/>
            <a:ext cx="408348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6040" y="2919600"/>
            <a:ext cx="4083480" cy="107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388080" y="3479400"/>
            <a:ext cx="408348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88080" y="1152360"/>
            <a:ext cx="8367840" cy="15379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88080" y="2919600"/>
            <a:ext cx="4083480" cy="107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6040" y="2919600"/>
            <a:ext cx="408348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6040" y="3479400"/>
            <a:ext cx="408348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88080" y="1152360"/>
            <a:ext cx="8367840" cy="15379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88080" y="2919600"/>
            <a:ext cx="408348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6040" y="2919600"/>
            <a:ext cx="408348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388080" y="3479400"/>
            <a:ext cx="836784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88080" y="1152360"/>
            <a:ext cx="8367840" cy="15379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88080" y="2919600"/>
            <a:ext cx="836784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388080" y="3479400"/>
            <a:ext cx="836784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88080" y="1152360"/>
            <a:ext cx="8367840" cy="15379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388080" y="2919600"/>
            <a:ext cx="408348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6040" y="2919600"/>
            <a:ext cx="408348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388080" y="3479400"/>
            <a:ext cx="408348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676040" y="3479400"/>
            <a:ext cx="408348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88080" y="1152360"/>
            <a:ext cx="8367840" cy="15379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88080" y="2919600"/>
            <a:ext cx="269424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217320" y="2919600"/>
            <a:ext cx="269424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46920" y="2919600"/>
            <a:ext cx="269424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388080" y="3479400"/>
            <a:ext cx="269424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217320" y="3479400"/>
            <a:ext cx="269424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046920" y="3479400"/>
            <a:ext cx="269424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88080" y="1152360"/>
            <a:ext cx="8367840" cy="15379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88080" y="2919600"/>
            <a:ext cx="4083480" cy="107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6040" y="2919600"/>
            <a:ext cx="4083480" cy="107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88080" y="1152360"/>
            <a:ext cx="8367840" cy="15379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88080" y="1152360"/>
            <a:ext cx="8367840" cy="713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88080" y="1152360"/>
            <a:ext cx="8367840" cy="15379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88080" y="2919600"/>
            <a:ext cx="408348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6040" y="2919600"/>
            <a:ext cx="4083480" cy="107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88080" y="3479400"/>
            <a:ext cx="408348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88080" y="1152360"/>
            <a:ext cx="8367840" cy="15379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88080" y="2919600"/>
            <a:ext cx="4083480" cy="107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6040" y="2919600"/>
            <a:ext cx="408348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6040" y="3479400"/>
            <a:ext cx="408348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88080" y="1152360"/>
            <a:ext cx="8367840" cy="15379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88080" y="2919600"/>
            <a:ext cx="408348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6040" y="2919600"/>
            <a:ext cx="408348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88080" y="3479400"/>
            <a:ext cx="8367840" cy="5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359600" y="2817360"/>
            <a:ext cx="42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680" cy="907200"/>
          </a:xfrm>
          <a:prstGeom prst="rect">
            <a:avLst/>
          </a:prstGeom>
        </p:spPr>
        <p:txBody>
          <a:bodyPr tIns="91440" bIns="91440" anchor="b"/>
          <a:p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072A5D4-DA6A-4748-93CD-4E5D7932C50B}" type="slidenum">
              <a:rPr b="0" lang="en-I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5076720"/>
            <a:ext cx="914328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388080" y="1152360"/>
            <a:ext cx="8367840" cy="1537920"/>
          </a:xfrm>
          <a:prstGeom prst="rect">
            <a:avLst/>
          </a:prstGeom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IN" sz="13000" spc="-1" strike="noStrike">
                <a:solidFill>
                  <a:srgbClr val="8bc34a"/>
                </a:solidFill>
                <a:latin typeface="Roboto Slab"/>
                <a:ea typeface="Roboto Slab"/>
              </a:rPr>
              <a:t>xx%</a:t>
            </a:r>
            <a:endParaRPr b="0" lang="en-IN" sz="1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88080" y="2919600"/>
            <a:ext cx="8367840" cy="107136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A466D8DB-E51C-4DB0-BE52-05504FF24F70}" type="slidenum">
              <a:rPr b="0" lang="en-I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BA2B7A3-0F85-4053-86CB-37E7B9697E62}" type="slidenum">
              <a:rPr b="0" lang="en-I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hyperlink" Target="https://pennylane.ai/qml/demos/tutorial_quantum_gans.html" TargetMode="External"/><Relationship Id="rId3" Type="http://schemas.openxmlformats.org/officeDocument/2006/relationships/hyperlink" Target="https://pennylane.ai/qml/demos/tutorial_quantum_gans.html" TargetMode="External"/><Relationship Id="rId4" Type="http://schemas.openxmlformats.org/officeDocument/2006/relationships/hyperlink" Target="https://pennylane.ai/qml/demos/tutorial_quantum_gans.html" TargetMode="External"/><Relationship Id="rId5" Type="http://schemas.openxmlformats.org/officeDocument/2006/relationships/hyperlink" Target="https://pennylane.ai/qml/demos/tutorial_quantum_gans.html" TargetMode="External"/><Relationship Id="rId6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github.com/alphabet27/QGAN-2022" TargetMode="External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www.frontiersin.org/articles/10.3389/fphar.2019.00109/full" TargetMode="External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zenodo.org/record/4068040" TargetMode="External"/><Relationship Id="rId2" Type="http://schemas.openxmlformats.org/officeDocument/2006/relationships/hyperlink" Target="https://doi.org/10.5281/zenodo.4068040" TargetMode="External"/><Relationship Id="rId3" Type="http://schemas.openxmlformats.org/officeDocument/2006/relationships/hyperlink" Target="https://github.com/Biomatter-Designs/ProteinGAN" TargetMode="External"/><Relationship Id="rId4" Type="http://schemas.openxmlformats.org/officeDocument/2006/relationships/hyperlink" Target="https://machinelearningmastery.com/how-to-develop-a-generative-adversarial-network-for-an-mnist-handwritten-digits-from-scratch-in-keras/" TargetMode="External"/><Relationship Id="rId5" Type="http://schemas.openxmlformats.org/officeDocument/2006/relationships/hyperlink" Target="https://pennylane.ai/qml/demos/tutorial_quantum_gans.html" TargetMode="External"/><Relationship Id="rId6" Type="http://schemas.openxmlformats.org/officeDocument/2006/relationships/hyperlink" Target="https://www.frontiersin.org/articles/10.3389/fphar.2019.00109/full" TargetMode="External"/><Relationship Id="rId7" Type="http://schemas.openxmlformats.org/officeDocument/2006/relationships/image" Target="../media/image19.png"/><Relationship Id="rId8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drive.google.com/open?id=1IIgrpZPHgorIxI4gwZH9TcykbAS2L4bD" TargetMode="External"/><Relationship Id="rId2" Type="http://schemas.openxmlformats.org/officeDocument/2006/relationships/hyperlink" Target="https://drive.google.com/open?id=1IIgrpZPHgorIxI4gwZH9TcykbAS2L4bD" TargetMode="External"/><Relationship Id="rId3" Type="http://schemas.openxmlformats.org/officeDocument/2006/relationships/hyperlink" Target="https://zenodo.org/record/4068040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hyperlink" Target="https://machinelearningmastery.com/how-to-develop-a-generative-adversarial-network-for-an-mnist-handwritten-digits-from-scratch-in-keras/" TargetMode="External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496520" y="462960"/>
            <a:ext cx="6388920" cy="851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3000" spc="-1" strike="noStrike">
                <a:solidFill>
                  <a:srgbClr val="ffffff"/>
                </a:solidFill>
                <a:latin typeface="Roboto"/>
                <a:ea typeface="Roboto"/>
              </a:rPr>
              <a:t>Prototype Submission Phase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Google Shape;64;p1" descr=""/>
          <p:cNvPicPr/>
          <p:nvPr/>
        </p:nvPicPr>
        <p:blipFill>
          <a:blip r:embed="rId2"/>
          <a:stretch/>
        </p:blipFill>
        <p:spPr>
          <a:xfrm>
            <a:off x="8489880" y="178920"/>
            <a:ext cx="471240" cy="47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11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29;p5" descr=""/>
          <p:cNvPicPr/>
          <p:nvPr/>
        </p:nvPicPr>
        <p:blipFill>
          <a:blip r:embed="rId1"/>
          <a:stretch/>
        </p:blipFill>
        <p:spPr>
          <a:xfrm>
            <a:off x="8489880" y="178920"/>
            <a:ext cx="471240" cy="471240"/>
          </a:xfrm>
          <a:prstGeom prst="rect">
            <a:avLst/>
          </a:prstGeom>
          <a:ln>
            <a:noFill/>
          </a:ln>
        </p:spPr>
      </p:pic>
      <p:sp>
        <p:nvSpPr>
          <p:cNvPr id="150" name="CustomShape 1"/>
          <p:cNvSpPr/>
          <p:nvPr/>
        </p:nvSpPr>
        <p:spPr>
          <a:xfrm>
            <a:off x="371880" y="4401360"/>
            <a:ext cx="8589240" cy="6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98ff"/>
                </a:solidFill>
                <a:latin typeface="Roboto"/>
                <a:ea typeface="Roboto"/>
              </a:rPr>
              <a:t>Part of the quantum circuit used in the Generator. Repeated circuit is applied q_depth times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151" name="Google Shape;131;p5" descr=""/>
          <p:cNvPicPr/>
          <p:nvPr/>
        </p:nvPicPr>
        <p:blipFill>
          <a:blip r:embed="rId2"/>
          <a:stretch/>
        </p:blipFill>
        <p:spPr>
          <a:xfrm>
            <a:off x="832320" y="211680"/>
            <a:ext cx="6599880" cy="4131000"/>
          </a:xfrm>
          <a:prstGeom prst="rect">
            <a:avLst/>
          </a:prstGeom>
          <a:ln w="38160">
            <a:solidFill>
              <a:schemeClr val="dk1"/>
            </a:solidFill>
            <a:round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11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29480" y="152280"/>
            <a:ext cx="3331800" cy="634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98ff"/>
                </a:solidFill>
                <a:latin typeface="Arial"/>
                <a:ea typeface="Arial"/>
              </a:rPr>
              <a:t>METHODOLOGY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Google Shape;137;g179e506f3ae_0_14" descr=""/>
          <p:cNvPicPr/>
          <p:nvPr/>
        </p:nvPicPr>
        <p:blipFill>
          <a:blip r:embed="rId1"/>
          <a:stretch/>
        </p:blipFill>
        <p:spPr>
          <a:xfrm>
            <a:off x="8489880" y="178920"/>
            <a:ext cx="471240" cy="471240"/>
          </a:xfrm>
          <a:prstGeom prst="rect">
            <a:avLst/>
          </a:prstGeom>
          <a:ln>
            <a:noFill/>
          </a:ln>
        </p:spPr>
      </p:pic>
      <p:sp>
        <p:nvSpPr>
          <p:cNvPr id="154" name="CustomShape 2"/>
          <p:cNvSpPr/>
          <p:nvPr/>
        </p:nvSpPr>
        <p:spPr>
          <a:xfrm>
            <a:off x="557640" y="1648440"/>
            <a:ext cx="713844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3"/>
          <p:cNvSpPr/>
          <p:nvPr/>
        </p:nvSpPr>
        <p:spPr>
          <a:xfrm>
            <a:off x="277200" y="-662400"/>
            <a:ext cx="8589240" cy="532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/>
          <a:p>
            <a:pPr>
              <a:lnSpc>
                <a:spcPct val="115000"/>
              </a:lnSpc>
            </a:pPr>
            <a:r>
              <a:rPr b="0" lang="en-IN" sz="2000" spc="-1" strike="noStrike">
                <a:solidFill>
                  <a:srgbClr val="0098ff"/>
                </a:solidFill>
                <a:latin typeface="Arial"/>
                <a:ea typeface="Arial"/>
              </a:rPr>
              <a:t>1.</a:t>
            </a:r>
            <a:r>
              <a:rPr b="0" lang="en-IN" sz="2000" spc="-1" strike="noStrike">
                <a:solidFill>
                  <a:srgbClr val="0098ff"/>
                </a:solidFill>
                <a:latin typeface="Roboto"/>
                <a:ea typeface="Roboto"/>
              </a:rPr>
              <a:t>State Embedding –</a:t>
            </a: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  A latent vector, z∈R</a:t>
            </a:r>
            <a:r>
              <a:rPr b="0" lang="en-IN" sz="1800" spc="-1" strike="noStrike" baseline="30000">
                <a:solidFill>
                  <a:srgbClr val="ffffff"/>
                </a:solidFill>
                <a:latin typeface="Roboto"/>
                <a:ea typeface="Roboto"/>
              </a:rPr>
              <a:t>N</a:t>
            </a: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 ,is sampled from a uniform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    </a:t>
            </a: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distribution in the interval [0,π/2). All sub-generators receive the same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    </a:t>
            </a: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latent vector which is then embedded using RY gates. </a:t>
            </a:r>
            <a:r>
              <a:rPr b="0" lang="en-IN" sz="1800" spc="-1" strike="noStrike" u="sng" baseline="30000">
                <a:solidFill>
                  <a:srgbClr val="8bc34a"/>
                </a:solidFill>
                <a:uFillTx/>
                <a:latin typeface="Roboto"/>
                <a:ea typeface="Roboto"/>
                <a:hlinkClick r:id="rId2"/>
              </a:rPr>
              <a:t>[5]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2000" spc="-1" strike="noStrike">
                <a:solidFill>
                  <a:srgbClr val="0098ff"/>
                </a:solidFill>
                <a:latin typeface="Arial"/>
                <a:ea typeface="Arial"/>
              </a:rPr>
              <a:t>2.</a:t>
            </a:r>
            <a:r>
              <a:rPr b="0" lang="en-IN" sz="2000" spc="-1" strike="noStrike">
                <a:solidFill>
                  <a:srgbClr val="0098ff"/>
                </a:solidFill>
                <a:latin typeface="Roboto"/>
                <a:ea typeface="Roboto"/>
              </a:rPr>
              <a:t>Parameterized Layers –</a:t>
            </a:r>
            <a:r>
              <a:rPr b="0" lang="en-IN" sz="2000" spc="-1" strike="noStrike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 The parameterized layer consists of parameterized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    </a:t>
            </a: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RY gates followed by control Z gates. This layer is repeated q_depth times in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    </a:t>
            </a: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total. </a:t>
            </a:r>
            <a:r>
              <a:rPr b="0" lang="en-IN" sz="1800" spc="-1" strike="noStrike" u="sng" baseline="30000">
                <a:solidFill>
                  <a:srgbClr val="8bc34a"/>
                </a:solidFill>
                <a:uFillTx/>
                <a:latin typeface="Roboto"/>
                <a:ea typeface="Roboto"/>
                <a:hlinkClick r:id="rId3"/>
              </a:rPr>
              <a:t>[5]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2000" spc="-1" strike="noStrike">
                <a:solidFill>
                  <a:srgbClr val="0098ff"/>
                </a:solidFill>
                <a:latin typeface="Arial"/>
                <a:ea typeface="Arial"/>
              </a:rPr>
              <a:t>3.</a:t>
            </a:r>
            <a:r>
              <a:rPr b="0" lang="en-IN" sz="2000" spc="-1" strike="noStrike">
                <a:solidFill>
                  <a:srgbClr val="0098ff"/>
                </a:solidFill>
                <a:latin typeface="Roboto"/>
                <a:ea typeface="Roboto"/>
              </a:rPr>
              <a:t>Non-Linear Transform –</a:t>
            </a:r>
            <a:r>
              <a:rPr b="0" lang="en-IN" sz="2000" spc="-1" strike="noStrike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  The model we used is based upon taking a partial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     </a:t>
            </a: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measurement, and tracing out the ancillary subsystem. Such a transform is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     </a:t>
            </a: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known as non-linear transformation. </a:t>
            </a:r>
            <a:r>
              <a:rPr b="0" lang="en-IN" sz="1800" spc="-1" strike="noStrike" u="sng" baseline="30000">
                <a:solidFill>
                  <a:srgbClr val="8bc34a"/>
                </a:solidFill>
                <a:uFillTx/>
                <a:latin typeface="Roboto"/>
                <a:ea typeface="Roboto"/>
                <a:hlinkClick r:id="rId4"/>
              </a:rPr>
              <a:t>[5]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2000" spc="-1" strike="noStrike">
                <a:solidFill>
                  <a:srgbClr val="0098ff"/>
                </a:solidFill>
                <a:latin typeface="Arial"/>
                <a:ea typeface="Arial"/>
              </a:rPr>
              <a:t>4.</a:t>
            </a:r>
            <a:r>
              <a:rPr b="0" lang="en-IN" sz="2000" spc="-1" strike="noStrike">
                <a:solidFill>
                  <a:srgbClr val="0098ff"/>
                </a:solidFill>
                <a:latin typeface="Roboto"/>
                <a:ea typeface="Roboto"/>
              </a:rPr>
              <a:t> Post Processing –</a:t>
            </a:r>
            <a:r>
              <a:rPr b="0" lang="en-IN" sz="2000" spc="-1" strike="noStrike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  Due to the normalization constraint of the measurement,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      </a:t>
            </a: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we apply a post-processing technique to each patch. </a:t>
            </a:r>
            <a:r>
              <a:rPr b="0" lang="en-IN" sz="1800" spc="-1" strike="noStrike" u="sng" baseline="30000">
                <a:solidFill>
                  <a:srgbClr val="8bc34a"/>
                </a:solidFill>
                <a:uFillTx/>
                <a:latin typeface="Roboto"/>
                <a:ea typeface="Roboto"/>
                <a:hlinkClick r:id="rId5"/>
              </a:rPr>
              <a:t>[5]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11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44;g179e506f3ae_0_51" descr=""/>
          <p:cNvPicPr/>
          <p:nvPr/>
        </p:nvPicPr>
        <p:blipFill>
          <a:blip r:embed="rId1"/>
          <a:stretch/>
        </p:blipFill>
        <p:spPr>
          <a:xfrm>
            <a:off x="8489880" y="178920"/>
            <a:ext cx="471240" cy="471240"/>
          </a:xfrm>
          <a:prstGeom prst="rect">
            <a:avLst/>
          </a:prstGeom>
          <a:ln>
            <a:noFill/>
          </a:ln>
        </p:spPr>
      </p:pic>
      <p:sp>
        <p:nvSpPr>
          <p:cNvPr id="157" name="CustomShape 1"/>
          <p:cNvSpPr/>
          <p:nvPr/>
        </p:nvSpPr>
        <p:spPr>
          <a:xfrm>
            <a:off x="347040" y="336960"/>
            <a:ext cx="2239200" cy="625320"/>
          </a:xfrm>
          <a:prstGeom prst="rect">
            <a:avLst/>
          </a:prstGeom>
          <a:solidFill>
            <a:srgbClr val="0098ff"/>
          </a:solidFill>
          <a:ln w="25560">
            <a:solidFill>
              <a:srgbClr val="01568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IN" sz="1900" spc="-1" strike="noStrike">
                <a:solidFill>
                  <a:srgbClr val="ffffff"/>
                </a:solidFill>
                <a:latin typeface="Roboto"/>
                <a:ea typeface="Roboto"/>
              </a:rPr>
              <a:t>Input Protein Sequences</a:t>
            </a:r>
            <a:endParaRPr b="0" lang="en-IN" sz="19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25080" y="1324080"/>
            <a:ext cx="2239200" cy="559080"/>
          </a:xfrm>
          <a:prstGeom prst="rect">
            <a:avLst/>
          </a:prstGeom>
          <a:solidFill>
            <a:srgbClr val="0075bc"/>
          </a:solidFill>
          <a:ln w="25560">
            <a:solidFill>
              <a:srgbClr val="01568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IN" sz="1900" spc="-1" strike="noStrike">
                <a:solidFill>
                  <a:srgbClr val="ffffff"/>
                </a:solidFill>
                <a:latin typeface="Roboto"/>
                <a:ea typeface="Roboto"/>
              </a:rPr>
              <a:t>Preprocessing</a:t>
            </a:r>
            <a:endParaRPr b="0" lang="en-IN" sz="19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347040" y="2321280"/>
            <a:ext cx="2239200" cy="559080"/>
          </a:xfrm>
          <a:prstGeom prst="rect">
            <a:avLst/>
          </a:prstGeom>
          <a:solidFill>
            <a:srgbClr val="0098ff"/>
          </a:solidFill>
          <a:ln w="25560">
            <a:solidFill>
              <a:srgbClr val="01568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IN" sz="1900" spc="-1" strike="noStrike">
                <a:solidFill>
                  <a:srgbClr val="ffffff"/>
                </a:solidFill>
                <a:latin typeface="Roboto"/>
                <a:ea typeface="Roboto"/>
              </a:rPr>
              <a:t>Image Like (32x16)</a:t>
            </a:r>
            <a:endParaRPr b="0" lang="en-IN" sz="19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401040" y="3309840"/>
            <a:ext cx="2239200" cy="486720"/>
          </a:xfrm>
          <a:prstGeom prst="rect">
            <a:avLst/>
          </a:prstGeom>
          <a:solidFill>
            <a:srgbClr val="0075bc"/>
          </a:solidFill>
          <a:ln w="25560">
            <a:solidFill>
              <a:srgbClr val="01568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       </a:t>
            </a:r>
            <a:r>
              <a:rPr b="1" lang="en-IN" sz="1900" spc="-1" strike="noStrike">
                <a:solidFill>
                  <a:srgbClr val="ffffff"/>
                </a:solidFill>
                <a:latin typeface="Roboto"/>
                <a:ea typeface="Roboto"/>
              </a:rPr>
              <a:t>    </a:t>
            </a:r>
            <a:r>
              <a:rPr b="1" lang="en-IN" sz="1900" spc="-1" strike="noStrike">
                <a:solidFill>
                  <a:srgbClr val="ffffff"/>
                </a:solidFill>
                <a:latin typeface="Roboto"/>
                <a:ea typeface="Roboto"/>
              </a:rPr>
              <a:t>QGANs</a:t>
            </a:r>
            <a:endParaRPr b="0" lang="en-IN" sz="1900" spc="-1" strike="noStrike">
              <a:latin typeface="Arial"/>
            </a:endParaRPr>
          </a:p>
        </p:txBody>
      </p:sp>
      <p:sp>
        <p:nvSpPr>
          <p:cNvPr id="161" name="CustomShape 5"/>
          <p:cNvSpPr/>
          <p:nvPr/>
        </p:nvSpPr>
        <p:spPr>
          <a:xfrm>
            <a:off x="347040" y="4225680"/>
            <a:ext cx="2239200" cy="559080"/>
          </a:xfrm>
          <a:prstGeom prst="rect">
            <a:avLst/>
          </a:prstGeom>
          <a:solidFill>
            <a:srgbClr val="0098ff"/>
          </a:solidFill>
          <a:ln w="25560">
            <a:solidFill>
              <a:srgbClr val="01568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IN" sz="1900" spc="-1" strike="noStrike">
                <a:solidFill>
                  <a:srgbClr val="ffffff"/>
                </a:solidFill>
                <a:latin typeface="Roboto"/>
                <a:ea typeface="Roboto"/>
              </a:rPr>
              <a:t>Generated Sequence</a:t>
            </a:r>
            <a:r>
              <a:rPr b="1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2" name="CustomShape 6"/>
          <p:cNvSpPr/>
          <p:nvPr/>
        </p:nvSpPr>
        <p:spPr>
          <a:xfrm>
            <a:off x="3037680" y="294120"/>
            <a:ext cx="5334120" cy="708120"/>
          </a:xfrm>
          <a:prstGeom prst="rect">
            <a:avLst/>
          </a:prstGeom>
          <a:solidFill>
            <a:srgbClr val="3c78d8"/>
          </a:solidFill>
          <a:ln w="25560">
            <a:solidFill>
              <a:srgbClr val="0156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7"/>
          <p:cNvSpPr/>
          <p:nvPr/>
        </p:nvSpPr>
        <p:spPr>
          <a:xfrm>
            <a:off x="3098520" y="1230120"/>
            <a:ext cx="5334120" cy="673920"/>
          </a:xfrm>
          <a:prstGeom prst="rect">
            <a:avLst/>
          </a:prstGeom>
          <a:solidFill>
            <a:srgbClr val="3d85c6"/>
          </a:solidFill>
          <a:ln w="25560">
            <a:solidFill>
              <a:srgbClr val="0156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8"/>
          <p:cNvSpPr/>
          <p:nvPr/>
        </p:nvSpPr>
        <p:spPr>
          <a:xfrm>
            <a:off x="3098520" y="2177640"/>
            <a:ext cx="5334120" cy="717120"/>
          </a:xfrm>
          <a:prstGeom prst="rect">
            <a:avLst/>
          </a:prstGeom>
          <a:solidFill>
            <a:srgbClr val="3c78d8"/>
          </a:solidFill>
          <a:ln w="25560">
            <a:solidFill>
              <a:srgbClr val="0156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9"/>
          <p:cNvSpPr/>
          <p:nvPr/>
        </p:nvSpPr>
        <p:spPr>
          <a:xfrm>
            <a:off x="3148200" y="3174120"/>
            <a:ext cx="5284440" cy="793440"/>
          </a:xfrm>
          <a:prstGeom prst="rect">
            <a:avLst/>
          </a:prstGeom>
          <a:solidFill>
            <a:srgbClr val="3d85c6"/>
          </a:solidFill>
          <a:ln w="25560">
            <a:solidFill>
              <a:srgbClr val="01568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     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6" name="CustomShape 10"/>
          <p:cNvSpPr/>
          <p:nvPr/>
        </p:nvSpPr>
        <p:spPr>
          <a:xfrm>
            <a:off x="3148200" y="4228200"/>
            <a:ext cx="5334120" cy="672120"/>
          </a:xfrm>
          <a:prstGeom prst="rect">
            <a:avLst/>
          </a:prstGeom>
          <a:solidFill>
            <a:srgbClr val="3c78d8"/>
          </a:solidFill>
          <a:ln w="25560">
            <a:solidFill>
              <a:srgbClr val="0156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1"/>
          <p:cNvSpPr/>
          <p:nvPr/>
        </p:nvSpPr>
        <p:spPr>
          <a:xfrm>
            <a:off x="1226880" y="956520"/>
            <a:ext cx="483840" cy="36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2"/>
          <p:cNvSpPr/>
          <p:nvPr/>
        </p:nvSpPr>
        <p:spPr>
          <a:xfrm>
            <a:off x="1226880" y="1883520"/>
            <a:ext cx="483840" cy="4309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3"/>
          <p:cNvSpPr/>
          <p:nvPr/>
        </p:nvSpPr>
        <p:spPr>
          <a:xfrm>
            <a:off x="1226880" y="2874240"/>
            <a:ext cx="483840" cy="4309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14"/>
          <p:cNvSpPr/>
          <p:nvPr/>
        </p:nvSpPr>
        <p:spPr>
          <a:xfrm>
            <a:off x="1226880" y="3788640"/>
            <a:ext cx="483840" cy="4309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5"/>
          <p:cNvSpPr/>
          <p:nvPr/>
        </p:nvSpPr>
        <p:spPr>
          <a:xfrm>
            <a:off x="3415680" y="494280"/>
            <a:ext cx="4699440" cy="6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Roboto"/>
                <a:ea typeface="Roboto"/>
              </a:rPr>
              <a:t>The input data required for training and testing is fed first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2" name="CustomShape 16"/>
          <p:cNvSpPr/>
          <p:nvPr/>
        </p:nvSpPr>
        <p:spPr>
          <a:xfrm>
            <a:off x="3382920" y="1254600"/>
            <a:ext cx="558684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Roboto"/>
                <a:ea typeface="Roboto"/>
              </a:rPr>
              <a:t>The protein sequences are then converted into their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Roboto"/>
                <a:ea typeface="Roboto"/>
              </a:rPr>
              <a:t>respective IDs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3" name="CustomShape 17"/>
          <p:cNvSpPr/>
          <p:nvPr/>
        </p:nvSpPr>
        <p:spPr>
          <a:xfrm>
            <a:off x="3459240" y="2321640"/>
            <a:ext cx="558684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Roboto"/>
                <a:ea typeface="Roboto"/>
              </a:rPr>
              <a:t>Data is then reshaped into an appropriate size (32x16)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4" name="CustomShape 18"/>
          <p:cNvSpPr/>
          <p:nvPr/>
        </p:nvSpPr>
        <p:spPr>
          <a:xfrm>
            <a:off x="3459240" y="3388320"/>
            <a:ext cx="558684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Roboto"/>
                <a:ea typeface="Roboto"/>
              </a:rPr>
              <a:t>Then the QGAN network is trained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5" name="CustomShape 19"/>
          <p:cNvSpPr/>
          <p:nvPr/>
        </p:nvSpPr>
        <p:spPr>
          <a:xfrm>
            <a:off x="3459240" y="4379040"/>
            <a:ext cx="558684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Roboto"/>
                <a:ea typeface="Roboto"/>
              </a:rPr>
              <a:t>Finally the results are interpreted</a:t>
            </a: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11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226800" y="253440"/>
            <a:ext cx="5491080" cy="1537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IN" sz="3000" spc="-1" strike="noStrike">
                <a:solidFill>
                  <a:srgbClr val="ffffff"/>
                </a:solidFill>
                <a:latin typeface="Arial"/>
                <a:ea typeface="Arial"/>
              </a:rPr>
              <a:t>Attachments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468720" y="1561320"/>
            <a:ext cx="8367840" cy="3319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914400">
              <a:lnSpc>
                <a:spcPct val="115000"/>
              </a:lnSpc>
            </a:pPr>
            <a:r>
              <a:rPr b="0" i="1" lang="en-IN" sz="1800" spc="-1" strike="noStrike">
                <a:solidFill>
                  <a:srgbClr val="3d85c6"/>
                </a:solidFill>
                <a:latin typeface="Arial"/>
                <a:ea typeface="Arial"/>
              </a:rPr>
              <a:t>Link to code - </a:t>
            </a:r>
            <a:r>
              <a:rPr b="0" i="1" lang="en-IN" sz="1800" spc="-1" strike="noStrike" u="sng">
                <a:solidFill>
                  <a:srgbClr val="8bc34a"/>
                </a:solidFill>
                <a:uFillTx/>
                <a:latin typeface="Arial"/>
                <a:ea typeface="Arial"/>
                <a:hlinkClick r:id="rId1"/>
              </a:rPr>
              <a:t>https://github.com/alphabet27/QGAN-2022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Google Shape;170;g83372e3e9c_2_0" descr=""/>
          <p:cNvPicPr/>
          <p:nvPr/>
        </p:nvPicPr>
        <p:blipFill>
          <a:blip r:embed="rId2"/>
          <a:stretch/>
        </p:blipFill>
        <p:spPr>
          <a:xfrm>
            <a:off x="8489880" y="178920"/>
            <a:ext cx="471240" cy="47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11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226800" y="253440"/>
            <a:ext cx="8367840" cy="1537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IN" sz="3000" spc="-1" strike="noStrike">
                <a:solidFill>
                  <a:srgbClr val="ffffff"/>
                </a:solidFill>
                <a:latin typeface="Arial"/>
                <a:ea typeface="Arial"/>
              </a:rPr>
              <a:t>Future Endeavours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468720" y="1561320"/>
            <a:ext cx="8367840" cy="3319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We plan to cluster the protein sequences in order to enhance model performance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371600"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Clusters are said to improve the target prioritization and clusters have been considered function modules in the past decades </a:t>
            </a:r>
            <a:r>
              <a:rPr b="0" lang="en-IN" sz="1800" spc="-1" strike="noStrike" u="sng" baseline="30000">
                <a:solidFill>
                  <a:srgbClr val="8bc34a"/>
                </a:solidFill>
                <a:uFillTx/>
                <a:latin typeface="Roboto"/>
                <a:ea typeface="Roboto"/>
                <a:hlinkClick r:id="rId1"/>
              </a:rPr>
              <a:t>[6]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371600"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This can be further enhanced via clustering using Quantum Computers which would provide further advantage in processing of data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1" name="Google Shape;177;g1790eee263c_1_4" descr=""/>
          <p:cNvPicPr/>
          <p:nvPr/>
        </p:nvPicPr>
        <p:blipFill>
          <a:blip r:embed="rId2"/>
          <a:stretch/>
        </p:blipFill>
        <p:spPr>
          <a:xfrm>
            <a:off x="8489880" y="178920"/>
            <a:ext cx="471240" cy="47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11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226800" y="253440"/>
            <a:ext cx="8367840" cy="130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Arial"/>
                <a:ea typeface="Arial"/>
              </a:rPr>
              <a:t>References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68720" y="1561320"/>
            <a:ext cx="8367840" cy="3319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3d85c6"/>
              </a:buClr>
              <a:buFont typeface="Arial"/>
              <a:buAutoNum type="arabicPeriod"/>
            </a:pPr>
            <a:r>
              <a:rPr b="0" i="1" lang="en-IN" sz="1800" spc="-1" strike="noStrike" u="sng">
                <a:solidFill>
                  <a:srgbClr val="8bc34a"/>
                </a:solidFill>
                <a:uFillTx/>
                <a:latin typeface="Arial"/>
                <a:ea typeface="Arial"/>
                <a:hlinkClick r:id="rId1"/>
              </a:rPr>
              <a:t>https://zenodo.org/record/4068040</a:t>
            </a:r>
            <a:r>
              <a:rPr b="0" i="1" lang="en-IN" sz="1800" spc="-1" strike="noStrike">
                <a:solidFill>
                  <a:srgbClr val="3d85c6"/>
                </a:solidFill>
                <a:latin typeface="Arial"/>
                <a:ea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3d85c6"/>
              </a:buClr>
              <a:buFont typeface="Arial"/>
              <a:buAutoNum type="arabicPeriod"/>
            </a:pPr>
            <a:r>
              <a:rPr b="0" i="1" lang="en-IN" sz="1800" spc="-1" strike="noStrike" u="sng">
                <a:solidFill>
                  <a:srgbClr val="8bc34a"/>
                </a:solidFill>
                <a:uFillTx/>
                <a:latin typeface="Arial"/>
                <a:ea typeface="Arial"/>
                <a:hlinkClick r:id="rId2"/>
              </a:rPr>
              <a:t>https://doi.org/10.5281/zenodo.4068040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3d85c6"/>
              </a:buClr>
              <a:buFont typeface="Arial"/>
              <a:buAutoNum type="arabicPeriod"/>
            </a:pPr>
            <a:r>
              <a:rPr b="0" i="1" lang="en-IN" sz="1800" spc="-1" strike="noStrike" u="sng">
                <a:solidFill>
                  <a:srgbClr val="8bc34a"/>
                </a:solidFill>
                <a:uFillTx/>
                <a:latin typeface="Arial"/>
                <a:ea typeface="Arial"/>
                <a:hlinkClick r:id="rId3"/>
              </a:rPr>
              <a:t>https://github.com/Biomatter-Designs/ProteinGAN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3d85c6"/>
              </a:buClr>
              <a:buFont typeface="Arial"/>
              <a:buAutoNum type="arabicPeriod"/>
            </a:pPr>
            <a:r>
              <a:rPr b="0" i="1" lang="en-IN" sz="1800" spc="-1" strike="noStrike" u="sng">
                <a:solidFill>
                  <a:srgbClr val="8bc34a"/>
                </a:solidFill>
                <a:uFillTx/>
                <a:latin typeface="Arial"/>
                <a:ea typeface="Arial"/>
                <a:hlinkClick r:id="rId4"/>
              </a:rPr>
              <a:t>https://machinelearningmastery.com/how-to-develop-a-generative-adversarial-network-for-an-mnist-handwritten-digits-from-scratch-in-keras/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3d85c6"/>
              </a:buClr>
              <a:buFont typeface="Arial"/>
              <a:buAutoNum type="arabicPeriod"/>
            </a:pPr>
            <a:r>
              <a:rPr b="0" i="1" lang="en-IN" sz="1800" spc="-1" strike="noStrike" u="sng">
                <a:solidFill>
                  <a:srgbClr val="8bc34a"/>
                </a:solidFill>
                <a:uFillTx/>
                <a:latin typeface="Arial"/>
                <a:ea typeface="Arial"/>
                <a:hlinkClick r:id="rId5"/>
              </a:rPr>
              <a:t>https://pennylane.ai/qml/demos/tutorial_quantum_gans.htm</a:t>
            </a:r>
            <a:r>
              <a:rPr b="0" i="1" lang="en-IN" sz="1800" spc="-1" strike="noStrike">
                <a:solidFill>
                  <a:srgbClr val="3d85c6"/>
                </a:solidFill>
                <a:latin typeface="Arial"/>
                <a:ea typeface="Arial"/>
              </a:rPr>
              <a:t>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3d85c6"/>
              </a:buClr>
              <a:buFont typeface="Arial"/>
              <a:buAutoNum type="arabicPeriod"/>
            </a:pPr>
            <a:r>
              <a:rPr b="0" i="1" lang="en-IN" sz="1800" spc="-1" strike="noStrike" u="sng">
                <a:solidFill>
                  <a:srgbClr val="8bc34a"/>
                </a:solidFill>
                <a:uFillTx/>
                <a:latin typeface="Arial"/>
                <a:ea typeface="Arial"/>
                <a:hlinkClick r:id="rId6"/>
              </a:rPr>
              <a:t>https://www.frontiersin.org/articles/10.3389/fphar.2019.00109/full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Google Shape;184;g179e506f3ae_0_41" descr=""/>
          <p:cNvPicPr/>
          <p:nvPr/>
        </p:nvPicPr>
        <p:blipFill>
          <a:blip r:embed="rId7"/>
          <a:stretch/>
        </p:blipFill>
        <p:spPr>
          <a:xfrm>
            <a:off x="8489880" y="178920"/>
            <a:ext cx="471240" cy="47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11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0" y="710280"/>
            <a:ext cx="6580800" cy="619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IN" sz="3000" spc="-1" strike="noStrike">
                <a:solidFill>
                  <a:srgbClr val="0098ff"/>
                </a:solidFill>
                <a:latin typeface="Roboto Slab"/>
                <a:ea typeface="Roboto Slab"/>
              </a:rPr>
              <a:t>Team - mohammedzaeem_8e58</a:t>
            </a:r>
            <a:r>
              <a:rPr b="0" lang="en-IN" sz="3000" spc="-1" strike="noStrike">
                <a:solidFill>
                  <a:srgbClr val="0098ff"/>
                </a:solidFill>
                <a:latin typeface="Roboto Slab"/>
                <a:ea typeface="Roboto Slab"/>
              </a:rPr>
              <a:t> 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612720" y="1524960"/>
            <a:ext cx="2645280" cy="2603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i="1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Aaditya Deshpande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i="1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Parth Toshniwal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i="1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Mahak  Kokate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i="1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Shrijita Maitra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i="1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Mohammad Zaeem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315720" y="4156920"/>
            <a:ext cx="8367840" cy="1071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IN" sz="3000" spc="-1" strike="noStrike">
                <a:solidFill>
                  <a:srgbClr val="0098ff"/>
                </a:solidFill>
                <a:latin typeface="Roboto"/>
                <a:ea typeface="Roboto"/>
              </a:rPr>
              <a:t>THEME  :  </a:t>
            </a:r>
            <a:r>
              <a:rPr b="0" lang="en-IN" sz="3000" spc="-1" strike="noStrike">
                <a:solidFill>
                  <a:srgbClr val="0098ff"/>
                </a:solidFill>
                <a:latin typeface="Arial"/>
                <a:ea typeface="Arial"/>
              </a:rPr>
              <a:t>Bioinformatics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Google Shape;72;p2" descr=""/>
          <p:cNvPicPr/>
          <p:nvPr/>
        </p:nvPicPr>
        <p:blipFill>
          <a:blip r:embed="rId1"/>
          <a:stretch/>
        </p:blipFill>
        <p:spPr>
          <a:xfrm>
            <a:off x="8489880" y="178920"/>
            <a:ext cx="471240" cy="47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11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226800" y="253440"/>
            <a:ext cx="8367840" cy="1537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98ff"/>
                </a:solidFill>
                <a:latin typeface="Arial"/>
                <a:ea typeface="Arial"/>
              </a:rPr>
              <a:t>PROBLEM STATEMENT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619560" y="1323720"/>
            <a:ext cx="8048520" cy="3097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i="1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To make a Quantum GAN model for novel protein sequence generation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i="1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Need for Quantum GANs - Quantum GANs provide an exponential advantage in   time as compared to classical GANs.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Google Shape;79;p3" descr=""/>
          <p:cNvPicPr/>
          <p:nvPr/>
        </p:nvPicPr>
        <p:blipFill>
          <a:blip r:embed="rId1"/>
          <a:stretch/>
        </p:blipFill>
        <p:spPr>
          <a:xfrm>
            <a:off x="8489880" y="178920"/>
            <a:ext cx="471240" cy="47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11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03120" y="177480"/>
            <a:ext cx="4023720" cy="1148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98ff"/>
                </a:solidFill>
                <a:latin typeface="Arial"/>
                <a:ea typeface="Arial"/>
              </a:rPr>
              <a:t>PREPROCESSING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224280" y="1247760"/>
            <a:ext cx="5276520" cy="3097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   </a:t>
            </a: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The data used for protein sequencing was taken     from file</a:t>
            </a:r>
            <a:r>
              <a:rPr b="0" lang="en-IN" sz="1800" spc="-1" strike="noStrike" u="sng">
                <a:solidFill>
                  <a:srgbClr val="8bc34a"/>
                </a:solidFill>
                <a:uFillTx/>
                <a:latin typeface="Roboto"/>
                <a:ea typeface="Roboto"/>
                <a:hlinkClick r:id="rId1"/>
              </a:rPr>
              <a:t> </a:t>
            </a:r>
            <a:r>
              <a:rPr b="0" lang="en-IN" sz="1800" spc="-1" strike="noStrike" u="sng">
                <a:solidFill>
                  <a:srgbClr val="8bc34a"/>
                </a:solidFill>
                <a:uFillTx/>
                <a:latin typeface="Roboto"/>
                <a:ea typeface="Roboto"/>
                <a:hlinkClick r:id="rId2"/>
              </a:rPr>
              <a:t>train_sequences.csv</a:t>
            </a:r>
            <a:r>
              <a:rPr b="0" lang="en-IN" sz="1800" spc="-1" strike="noStrike" u="sng">
                <a:solidFill>
                  <a:srgbClr val="8bc34a"/>
                </a:solidFill>
                <a:uFillTx/>
                <a:latin typeface="Roboto"/>
                <a:ea typeface="Roboto"/>
              </a:rPr>
              <a:t> </a:t>
            </a:r>
            <a:r>
              <a:rPr b="0" lang="en-IN" sz="1800" spc="-1" strike="noStrike">
                <a:solidFill>
                  <a:srgbClr val="8bc34a"/>
                </a:solidFill>
                <a:latin typeface="Roboto"/>
                <a:ea typeface="Roboto"/>
              </a:rPr>
              <a:t> </a:t>
            </a:r>
            <a:r>
              <a:rPr b="0" lang="en-IN" sz="1800" spc="-1" strike="noStrike" u="sng" baseline="30000">
                <a:solidFill>
                  <a:srgbClr val="8bc34a"/>
                </a:solidFill>
                <a:uFillTx/>
                <a:latin typeface="Roboto"/>
                <a:ea typeface="Roboto"/>
                <a:hlinkClick r:id="rId3"/>
              </a:rPr>
              <a:t>[1]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  </a:t>
            </a: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To convert this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sequences to a data in format of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  </a:t>
            </a: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numbers mapping is used as shown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  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  </a:t>
            </a: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The  longest sequence was of 505 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  </a:t>
            </a: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to make it 512 , 7 Empty rows added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  </a:t>
            </a: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and reshaped into 16,000 image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  </a:t>
            </a: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like data of 32X16 each.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i="1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Google Shape;86;g179e506f3ae_0_5" descr=""/>
          <p:cNvPicPr/>
          <p:nvPr/>
        </p:nvPicPr>
        <p:blipFill>
          <a:blip r:embed="rId4"/>
          <a:stretch/>
        </p:blipFill>
        <p:spPr>
          <a:xfrm>
            <a:off x="8489880" y="178920"/>
            <a:ext cx="471240" cy="471240"/>
          </a:xfrm>
          <a:prstGeom prst="rect">
            <a:avLst/>
          </a:prstGeom>
          <a:ln>
            <a:noFill/>
          </a:ln>
        </p:spPr>
      </p:pic>
      <p:sp>
        <p:nvSpPr>
          <p:cNvPr id="131" name="CustomShape 3"/>
          <p:cNvSpPr/>
          <p:nvPr/>
        </p:nvSpPr>
        <p:spPr>
          <a:xfrm>
            <a:off x="5492520" y="458640"/>
            <a:ext cx="2967840" cy="4504680"/>
          </a:xfrm>
          <a:prstGeom prst="rect">
            <a:avLst/>
          </a:prstGeom>
          <a:solidFill>
            <a:srgbClr val="0098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2" name="Google Shape;88;g179e506f3ae_0_5" descr=""/>
          <p:cNvPicPr/>
          <p:nvPr/>
        </p:nvPicPr>
        <p:blipFill>
          <a:blip r:embed="rId5"/>
          <a:stretch/>
        </p:blipFill>
        <p:spPr>
          <a:xfrm>
            <a:off x="5566680" y="534600"/>
            <a:ext cx="2819160" cy="433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11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5400" y="245880"/>
            <a:ext cx="2536920" cy="991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98ff"/>
                </a:solidFill>
                <a:latin typeface="Arial"/>
                <a:ea typeface="Arial"/>
              </a:rPr>
              <a:t>SOLUTION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272160" y="1125000"/>
            <a:ext cx="8367840" cy="3319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IN" sz="2000" spc="-1" strike="noStrike">
                <a:solidFill>
                  <a:srgbClr val="0098ff"/>
                </a:solidFill>
                <a:latin typeface="Roboto"/>
                <a:ea typeface="Roboto"/>
              </a:rPr>
              <a:t>Ease of deployment </a:t>
            </a:r>
            <a:r>
              <a:rPr b="0" lang="en-IN" sz="2000" spc="-1" strike="noStrike">
                <a:solidFill>
                  <a:srgbClr val="0098ff"/>
                </a:solidFill>
                <a:latin typeface="Roboto"/>
                <a:ea typeface="Roboto"/>
              </a:rPr>
              <a:t>–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98ff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Solution can be deployed on cloud platforms like AWS and Azure using their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        </a:t>
            </a: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Quantum Simulators/Devices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 algn="just">
              <a:lnSpc>
                <a:spcPct val="115000"/>
              </a:lnSpc>
              <a:buClr>
                <a:srgbClr val="0098ff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Solution can be converted into an API such that all hyperparameter tuning and data injection can be performed seamlessly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98ff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Solution can be deployed as a container on any supported cloud platform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98ff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Solution can be offered as a SaaS(System as a Service) offering as well as standalone trainable marketplace offering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98ff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Eg - Hyperparameters such as embedding selection, epoch batch learning rate, q_depth, data injection in form of csv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Google Shape;95;g14e036fc182_0_11" descr=""/>
          <p:cNvPicPr/>
          <p:nvPr/>
        </p:nvPicPr>
        <p:blipFill>
          <a:blip r:embed="rId1"/>
          <a:stretch/>
        </p:blipFill>
        <p:spPr>
          <a:xfrm>
            <a:off x="8489880" y="178920"/>
            <a:ext cx="471240" cy="47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11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79440" y="253440"/>
            <a:ext cx="2437560" cy="1073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98ff"/>
                </a:solidFill>
                <a:latin typeface="Arial"/>
                <a:ea typeface="Arial"/>
              </a:rPr>
              <a:t>SOLUTION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Google Shape;101;g14e036fc182_0_17" descr=""/>
          <p:cNvPicPr/>
          <p:nvPr/>
        </p:nvPicPr>
        <p:blipFill>
          <a:blip r:embed="rId1"/>
          <a:stretch/>
        </p:blipFill>
        <p:spPr>
          <a:xfrm>
            <a:off x="8489880" y="178920"/>
            <a:ext cx="471240" cy="471240"/>
          </a:xfrm>
          <a:prstGeom prst="rect">
            <a:avLst/>
          </a:prstGeom>
          <a:ln>
            <a:noFill/>
          </a:ln>
        </p:spPr>
      </p:pic>
      <p:sp>
        <p:nvSpPr>
          <p:cNvPr id="138" name="CustomShape 2"/>
          <p:cNvSpPr/>
          <p:nvPr/>
        </p:nvSpPr>
        <p:spPr>
          <a:xfrm>
            <a:off x="173520" y="991440"/>
            <a:ext cx="8476920" cy="421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Roboto"/>
                <a:ea typeface="Roboto"/>
              </a:rPr>
              <a:t>    </a:t>
            </a:r>
            <a:r>
              <a:rPr b="1" lang="en-IN" sz="2000" spc="-1" strike="noStrike">
                <a:solidFill>
                  <a:srgbClr val="0098ff"/>
                </a:solidFill>
                <a:latin typeface="Roboto"/>
                <a:ea typeface="Roboto"/>
              </a:rPr>
              <a:t>Scalability –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       </a:t>
            </a:r>
            <a:r>
              <a:rPr b="0" lang="en-IN" sz="1800" spc="-1" strike="noStrike">
                <a:solidFill>
                  <a:srgbClr val="0098ff"/>
                </a:solidFill>
                <a:latin typeface="Roboto"/>
                <a:ea typeface="Roboto"/>
              </a:rPr>
              <a:t>● </a:t>
            </a: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Solution is scalable to a large extent using different components of   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           </a:t>
            </a: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cloud platforms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       </a:t>
            </a:r>
            <a:r>
              <a:rPr b="0" lang="en-IN" sz="1800" spc="-1" strike="noStrike">
                <a:solidFill>
                  <a:srgbClr val="0098ff"/>
                </a:solidFill>
                <a:latin typeface="Roboto"/>
                <a:ea typeface="Roboto"/>
              </a:rPr>
              <a:t>● </a:t>
            </a: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Brief description - data can be stored in s3 bucket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       </a:t>
            </a:r>
            <a:r>
              <a:rPr b="0" lang="en-IN" sz="1800" spc="-1" strike="noStrike">
                <a:solidFill>
                  <a:srgbClr val="0098ff"/>
                </a:solidFill>
                <a:latin typeface="Roboto"/>
                <a:ea typeface="Roboto"/>
              </a:rPr>
              <a:t>● </a:t>
            </a: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Model training can be performed on virtual instanced and dockerized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           </a:t>
            </a: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accordingly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       </a:t>
            </a:r>
            <a:r>
              <a:rPr b="0" lang="en-IN" sz="1800" spc="-1" strike="noStrike">
                <a:solidFill>
                  <a:srgbClr val="0098ff"/>
                </a:solidFill>
                <a:latin typeface="Roboto"/>
                <a:ea typeface="Roboto"/>
              </a:rPr>
              <a:t>● </a:t>
            </a: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Data pipeline can be created for ETL and EDA tasks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       </a:t>
            </a:r>
            <a:r>
              <a:rPr b="0" lang="en-IN" sz="1800" spc="-1" strike="noStrike">
                <a:solidFill>
                  <a:srgbClr val="0098ff"/>
                </a:solidFill>
                <a:latin typeface="Roboto"/>
                <a:ea typeface="Roboto"/>
              </a:rPr>
              <a:t>● </a:t>
            </a: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Solution can be offered as a SaaS offering as well as standalone trainable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           </a:t>
            </a: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marketplace offering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11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50840" y="252000"/>
            <a:ext cx="2437560" cy="618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98ff"/>
                </a:solidFill>
                <a:latin typeface="Arial"/>
                <a:ea typeface="Arial"/>
              </a:rPr>
              <a:t>SOLUTION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Google Shape;108;g178c0cd7eb2_0_0" descr=""/>
          <p:cNvPicPr/>
          <p:nvPr/>
        </p:nvPicPr>
        <p:blipFill>
          <a:blip r:embed="rId1"/>
          <a:stretch/>
        </p:blipFill>
        <p:spPr>
          <a:xfrm>
            <a:off x="8489880" y="178920"/>
            <a:ext cx="471240" cy="471240"/>
          </a:xfrm>
          <a:prstGeom prst="rect">
            <a:avLst/>
          </a:prstGeom>
          <a:ln>
            <a:noFill/>
          </a:ln>
        </p:spPr>
      </p:pic>
      <p:sp>
        <p:nvSpPr>
          <p:cNvPr id="141" name="CustomShape 2"/>
          <p:cNvSpPr/>
          <p:nvPr/>
        </p:nvSpPr>
        <p:spPr>
          <a:xfrm>
            <a:off x="157320" y="870480"/>
            <a:ext cx="1960200" cy="26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Roboto"/>
                <a:ea typeface="Roboto"/>
              </a:rPr>
              <a:t>Proposed AWS Cloud based development architecture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    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42" name="Google Shape;110;g178c0cd7eb2_0_0" descr=""/>
          <p:cNvPicPr/>
          <p:nvPr/>
        </p:nvPicPr>
        <p:blipFill>
          <a:blip r:embed="rId2"/>
          <a:stretch/>
        </p:blipFill>
        <p:spPr>
          <a:xfrm>
            <a:off x="2310840" y="650520"/>
            <a:ext cx="6573960" cy="433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11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226800" y="371880"/>
            <a:ext cx="4011480" cy="1040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98ff"/>
                </a:solidFill>
                <a:latin typeface="Roboto Slab"/>
                <a:ea typeface="Roboto Slab"/>
              </a:rPr>
              <a:t>SOLUTION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Google Shape;116;p4" descr=""/>
          <p:cNvPicPr/>
          <p:nvPr/>
        </p:nvPicPr>
        <p:blipFill>
          <a:blip r:embed="rId1"/>
          <a:stretch/>
        </p:blipFill>
        <p:spPr>
          <a:xfrm>
            <a:off x="8489880" y="178920"/>
            <a:ext cx="471240" cy="471240"/>
          </a:xfrm>
          <a:prstGeom prst="rect">
            <a:avLst/>
          </a:prstGeom>
          <a:ln>
            <a:noFill/>
          </a:ln>
        </p:spPr>
      </p:pic>
      <p:sp>
        <p:nvSpPr>
          <p:cNvPr id="145" name="CustomShape 2"/>
          <p:cNvSpPr/>
          <p:nvPr/>
        </p:nvSpPr>
        <p:spPr>
          <a:xfrm>
            <a:off x="774720" y="1235160"/>
            <a:ext cx="7138440" cy="32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0098ff"/>
                </a:solidFill>
                <a:latin typeface="Roboto"/>
                <a:ea typeface="Roboto"/>
              </a:rPr>
              <a:t>● </a:t>
            </a: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Quantum ML provides better generalization than classical DL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0098ff"/>
                </a:solidFill>
                <a:latin typeface="Roboto"/>
                <a:ea typeface="Roboto"/>
              </a:rPr>
              <a:t>● </a:t>
            </a: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No of training parameters are lesser than classical DL parameters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0098ff"/>
                </a:solidFill>
                <a:latin typeface="Roboto"/>
                <a:ea typeface="Roboto"/>
              </a:rPr>
              <a:t>● </a:t>
            </a: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Fewer data points required by QML in comparison to classical DL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      </a:t>
            </a: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to understand behavioral distribution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98ff"/>
                </a:solidFill>
                <a:latin typeface="Roboto"/>
                <a:ea typeface="Roboto"/>
              </a:rPr>
              <a:t>●  </a:t>
            </a: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Once system is deployed on a gate based QC machine we can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      </a:t>
            </a: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leverage Quantum speed of model training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11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226800" y="143280"/>
            <a:ext cx="5664600" cy="633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98ff"/>
                </a:solidFill>
                <a:latin typeface="Roboto Slab"/>
                <a:ea typeface="Roboto Slab"/>
              </a:rPr>
              <a:t>SOLUTION - Comparison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Google Shape;123;g1790eee263c_1_11" descr=""/>
          <p:cNvPicPr/>
          <p:nvPr/>
        </p:nvPicPr>
        <p:blipFill>
          <a:blip r:embed="rId1"/>
          <a:stretch/>
        </p:blipFill>
        <p:spPr>
          <a:xfrm>
            <a:off x="8489880" y="178920"/>
            <a:ext cx="471240" cy="471240"/>
          </a:xfrm>
          <a:prstGeom prst="rect">
            <a:avLst/>
          </a:prstGeom>
          <a:ln>
            <a:noFill/>
          </a:ln>
        </p:spPr>
      </p:pic>
      <p:sp>
        <p:nvSpPr>
          <p:cNvPr id="148" name="CustomShape 2"/>
          <p:cNvSpPr/>
          <p:nvPr/>
        </p:nvSpPr>
        <p:spPr>
          <a:xfrm>
            <a:off x="774720" y="777960"/>
            <a:ext cx="7138440" cy="39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2100" spc="-1" strike="noStrike">
                <a:solidFill>
                  <a:srgbClr val="0098ff"/>
                </a:solidFill>
                <a:latin typeface="Roboto"/>
                <a:ea typeface="Roboto"/>
              </a:rPr>
              <a:t>Parameters (For QGAN)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100" spc="-1" strike="noStrike">
                <a:solidFill>
                  <a:srgbClr val="0098ff"/>
                </a:solidFill>
                <a:latin typeface="Roboto"/>
                <a:ea typeface="Roboto"/>
              </a:rPr>
              <a:t>	</a:t>
            </a:r>
            <a:r>
              <a:rPr b="0" lang="en-IN" sz="1400" spc="-1" strike="noStrike">
                <a:solidFill>
                  <a:srgbClr val="ffffff"/>
                </a:solidFill>
                <a:latin typeface="Roboto Mono"/>
                <a:ea typeface="Roboto Mono"/>
              </a:rPr>
              <a:t>Learning rate for the generator     =  0.005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Roboto Mono"/>
                <a:ea typeface="Roboto Mono"/>
              </a:rPr>
              <a:t>Learning rate for the discriminator =  0.001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Roboto Mono"/>
                <a:ea typeface="Roboto Mono"/>
              </a:rPr>
              <a:t>Number of training iterations       =  200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Roboto Mono"/>
                <a:ea typeface="Roboto Mono"/>
              </a:rPr>
              <a:t>Batch size                          =  1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Roboto Mono"/>
                <a:ea typeface="Roboto Mono"/>
              </a:rPr>
              <a:t>Num_qubits                          =  9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Roboto Mono"/>
                <a:ea typeface="Roboto Mono"/>
              </a:rPr>
              <a:t>q_depth                             =  8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Roboto Mono"/>
                <a:ea typeface="Roboto Mono"/>
              </a:rPr>
              <a:t>Weights                             =  q_depth*num_qubits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100" spc="-1" strike="noStrike">
                <a:solidFill>
                  <a:srgbClr val="ffffff"/>
                </a:solidFill>
                <a:latin typeface="Roboto"/>
                <a:ea typeface="Roboto"/>
              </a:rPr>
              <a:t>Comparison (a similar classical model </a:t>
            </a:r>
            <a:r>
              <a:rPr b="0" lang="en-IN" sz="2100" spc="-1" strike="noStrike" u="sng" baseline="30000">
                <a:solidFill>
                  <a:srgbClr val="8bc34a"/>
                </a:solidFill>
                <a:uFillTx/>
                <a:latin typeface="Roboto"/>
                <a:ea typeface="Roboto"/>
                <a:hlinkClick r:id="rId2"/>
              </a:rPr>
              <a:t>[4]</a:t>
            </a:r>
            <a:r>
              <a:rPr b="0" lang="en-IN" sz="2100" spc="-1" strike="noStrike">
                <a:solidFill>
                  <a:srgbClr val="ffffff"/>
                </a:solidFill>
                <a:latin typeface="Roboto"/>
                <a:ea typeface="Roboto"/>
              </a:rPr>
              <a:t> was trained on the same dataset for comparison)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100" spc="-1" strike="noStrike">
                <a:solidFill>
                  <a:srgbClr val="ffffff"/>
                </a:solidFill>
                <a:latin typeface="Roboto"/>
                <a:ea typeface="Roboto"/>
              </a:rPr>
              <a:t>	</a:t>
            </a:r>
            <a:r>
              <a:rPr b="0" lang="en-IN" sz="1400" spc="-1" strike="noStrike">
                <a:solidFill>
                  <a:srgbClr val="ffffff"/>
                </a:solidFill>
                <a:latin typeface="Roboto Mono"/>
                <a:ea typeface="Roboto Mono"/>
              </a:rPr>
              <a:t>generator_loss       (quantum)  = 0.651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Roboto Mono"/>
                <a:ea typeface="Roboto Mono"/>
              </a:rPr>
              <a:t>	</a:t>
            </a:r>
            <a:r>
              <a:rPr b="0" lang="en-IN" sz="1400" spc="-1" strike="noStrike">
                <a:solidFill>
                  <a:srgbClr val="ffffff"/>
                </a:solidFill>
                <a:latin typeface="Roboto Mono"/>
                <a:ea typeface="Roboto Mono"/>
              </a:rPr>
              <a:t>discriminator_loss   (quantum)  = 1.217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Roboto Mono"/>
                <a:ea typeface="Roboto Mono"/>
              </a:rPr>
              <a:t>	</a:t>
            </a:r>
            <a:r>
              <a:rPr b="0" lang="en-IN" sz="1400" spc="-1" strike="noStrike">
                <a:solidFill>
                  <a:srgbClr val="ffffff"/>
                </a:solidFill>
                <a:latin typeface="Roboto Mono"/>
                <a:ea typeface="Roboto Mono"/>
              </a:rPr>
              <a:t>generator_loss     (classical)  = 1.216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Roboto Mono"/>
                <a:ea typeface="Roboto Mono"/>
              </a:rPr>
              <a:t>	</a:t>
            </a:r>
            <a:r>
              <a:rPr b="0" lang="en-IN" sz="1400" spc="-1" strike="noStrike">
                <a:solidFill>
                  <a:srgbClr val="ffffff"/>
                </a:solidFill>
                <a:latin typeface="Roboto Mono"/>
                <a:ea typeface="Roboto Mono"/>
              </a:rPr>
              <a:t>discriminator_loss (classical)  = 0.201</a:t>
            </a: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2022-10-31T03:01:50Z</dcterms:modified>
  <cp:revision>1</cp:revision>
  <dc:subject/>
  <dc:title/>
</cp:coreProperties>
</file>