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258" r:id="rId6"/>
    <p:sldId id="288" r:id="rId7"/>
    <p:sldId id="286" r:id="rId8"/>
    <p:sldId id="287" r:id="rId9"/>
    <p:sldId id="289" r:id="rId10"/>
    <p:sldId id="294" r:id="rId11"/>
    <p:sldId id="295" r:id="rId12"/>
    <p:sldId id="296" r:id="rId13"/>
    <p:sldId id="290" r:id="rId14"/>
    <p:sldId id="291" r:id="rId15"/>
    <p:sldId id="297" r:id="rId16"/>
    <p:sldId id="298" r:id="rId17"/>
    <p:sldId id="292" r:id="rId18"/>
    <p:sldId id="299" r:id="rId19"/>
    <p:sldId id="300" r:id="rId20"/>
    <p:sldId id="301" r:id="rId21"/>
    <p:sldId id="302" r:id="rId22"/>
    <p:sldId id="303" r:id="rId23"/>
    <p:sldId id="304" r:id="rId24"/>
    <p:sldId id="306" r:id="rId25"/>
    <p:sldId id="307" r:id="rId26"/>
    <p:sldId id="308" r:id="rId27"/>
    <p:sldId id="309" r:id="rId28"/>
    <p:sldId id="310" r:id="rId29"/>
    <p:sldId id="311" r:id="rId30"/>
    <p:sldId id="293" r:id="rId31"/>
    <p:sldId id="313"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12/10/2021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563737" cy="1243584"/>
          </a:xfrm>
        </p:spPr>
        <p:txBody>
          <a:bodyPr/>
          <a:lstStyle/>
          <a:p>
            <a:r>
              <a:rPr lang="en-US" sz="4800" dirty="0"/>
              <a:t>AICT: Assistive Image Caption and Tweet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468362" cy="1469517"/>
          </a:xfrm>
        </p:spPr>
        <p:txBody>
          <a:bodyPr>
            <a:normAutofit fontScale="85000" lnSpcReduction="20000"/>
          </a:bodyPr>
          <a:lstStyle/>
          <a:p>
            <a:pPr marL="0" indent="0">
              <a:buNone/>
            </a:pPr>
            <a:r>
              <a:rPr lang="en-US" dirty="0"/>
              <a:t>Parth Birthare</a:t>
            </a:r>
          </a:p>
          <a:p>
            <a:pPr marL="0" indent="0">
              <a:buNone/>
            </a:pPr>
            <a:r>
              <a:rPr lang="en-US" dirty="0"/>
              <a:t>19BCE1635</a:t>
            </a:r>
          </a:p>
          <a:p>
            <a:pPr marL="0" indent="0">
              <a:buNone/>
            </a:pPr>
            <a:endParaRPr lang="en-US" dirty="0"/>
          </a:p>
          <a:p>
            <a:pPr marL="0" indent="0">
              <a:buNone/>
            </a:pPr>
            <a:r>
              <a:rPr lang="en-US" dirty="0"/>
              <a:t>Sujit Kumar</a:t>
            </a:r>
          </a:p>
          <a:p>
            <a:pPr marL="0" indent="0">
              <a:buNone/>
            </a:pPr>
            <a:r>
              <a:rPr lang="en-US" dirty="0"/>
              <a:t>19BCE1544</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Related Works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2586957"/>
            <a:ext cx="6718300" cy="4093243"/>
          </a:xfrm>
        </p:spPr>
        <p:txBody>
          <a:bodyPr/>
          <a:lstStyle/>
          <a:p>
            <a:r>
              <a:rPr lang="en-US" dirty="0"/>
              <a:t>As mentioned in the beginning of the slides, this is a very recent topic and uses computer vision and deep learning techniques to solve the problems.</a:t>
            </a:r>
          </a:p>
          <a:p>
            <a:r>
              <a:rPr lang="en-US" dirty="0"/>
              <a:t>Among the ones mentioned, one such was image captioning using beam search, but the one using CNN and RNN seemed to have more accurate results.</a:t>
            </a:r>
          </a:p>
          <a:p>
            <a:r>
              <a:rPr lang="en-US" dirty="0"/>
              <a:t>In other works, they used Inception V3 model which is also an image recognition model.</a:t>
            </a:r>
          </a:p>
          <a:p>
            <a:r>
              <a:rPr lang="en-US" dirty="0"/>
              <a:t>In this work, Xception model is used which is better than the standard Inception model as in Xception model, the Inception modules are replaced by depth wise separable convolutions which lead to better performance.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95418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Methodology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2586957"/>
            <a:ext cx="6718300" cy="4093243"/>
          </a:xfrm>
        </p:spPr>
        <p:txBody>
          <a:bodyPr/>
          <a:lstStyle/>
          <a:p>
            <a:r>
              <a:rPr lang="en-US" dirty="0"/>
              <a:t>The methodology involves making an image caption generator using CNN and LSTM.</a:t>
            </a:r>
          </a:p>
          <a:p>
            <a:r>
              <a:rPr lang="en-US" dirty="0"/>
              <a:t>The features will be extracted from a CNN based model on the ImageNet dataset as mentioned earlier – Xception.</a:t>
            </a:r>
          </a:p>
          <a:p>
            <a:r>
              <a:rPr lang="en-US" dirty="0"/>
              <a:t>Xception is a CNN which is 71 layer-deep.</a:t>
            </a:r>
          </a:p>
          <a:p>
            <a:r>
              <a:rPr lang="en-US" dirty="0"/>
              <a:t>The features are then given to the LSTM model that generates the image caption.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98712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Methodology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2586957"/>
            <a:ext cx="6718300" cy="4093243"/>
          </a:xfrm>
        </p:spPr>
        <p:txBody>
          <a:bodyPr/>
          <a:lstStyle/>
          <a:p>
            <a:r>
              <a:rPr lang="en-US" dirty="0"/>
              <a:t>CNN extracts feature from the image where a pre-trained model – Xception will be used.</a:t>
            </a:r>
          </a:p>
          <a:p>
            <a:r>
              <a:rPr lang="en-US" dirty="0"/>
              <a:t>LSTM based on the information/output from CNN will generate a close description of the image.</a:t>
            </a:r>
          </a:p>
          <a:p>
            <a:r>
              <a:rPr lang="en-US" dirty="0"/>
              <a:t>The architectures are thus merged for this work.</a:t>
            </a:r>
          </a:p>
          <a:p>
            <a:r>
              <a:rPr lang="en-US" dirty="0"/>
              <a:t>The workflow and methodology for one example used for this work is displayed.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69782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Methodology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4" name="Picture 3">
            <a:extLst>
              <a:ext uri="{FF2B5EF4-FFF2-40B4-BE49-F238E27FC236}">
                <a16:creationId xmlns:a16="http://schemas.microsoft.com/office/drawing/2014/main" id="{02103DC7-A7AF-49BE-B84A-0175E61CFB14}"/>
              </a:ext>
            </a:extLst>
          </p:cNvPr>
          <p:cNvPicPr>
            <a:picLocks noChangeAspect="1"/>
          </p:cNvPicPr>
          <p:nvPr/>
        </p:nvPicPr>
        <p:blipFill>
          <a:blip r:embed="rId2"/>
          <a:stretch>
            <a:fillRect/>
          </a:stretch>
        </p:blipFill>
        <p:spPr>
          <a:xfrm>
            <a:off x="498475" y="1415788"/>
            <a:ext cx="10753725" cy="5081849"/>
          </a:xfrm>
          <a:prstGeom prst="rect">
            <a:avLst/>
          </a:prstGeom>
        </p:spPr>
      </p:pic>
      <p:pic>
        <p:nvPicPr>
          <p:cNvPr id="6" name="Picture 5">
            <a:extLst>
              <a:ext uri="{FF2B5EF4-FFF2-40B4-BE49-F238E27FC236}">
                <a16:creationId xmlns:a16="http://schemas.microsoft.com/office/drawing/2014/main" id="{FD8DE66B-40EB-42AC-A370-701E787067B0}"/>
              </a:ext>
            </a:extLst>
          </p:cNvPr>
          <p:cNvPicPr>
            <a:picLocks noChangeAspect="1"/>
          </p:cNvPicPr>
          <p:nvPr/>
        </p:nvPicPr>
        <p:blipFill>
          <a:blip r:embed="rId3"/>
          <a:stretch>
            <a:fillRect/>
          </a:stretch>
        </p:blipFill>
        <p:spPr>
          <a:xfrm>
            <a:off x="8206368" y="880257"/>
            <a:ext cx="3045832" cy="535531"/>
          </a:xfrm>
          <a:prstGeom prst="rect">
            <a:avLst/>
          </a:prstGeom>
        </p:spPr>
      </p:pic>
    </p:spTree>
    <p:extLst>
      <p:ext uri="{BB962C8B-B14F-4D97-AF65-F5344CB8AC3E}">
        <p14:creationId xmlns:p14="http://schemas.microsoft.com/office/powerpoint/2010/main" val="8670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5"/>
            <a:ext cx="7994650" cy="4784725"/>
          </a:xfrm>
        </p:spPr>
        <p:txBody>
          <a:bodyPr/>
          <a:lstStyle/>
          <a:p>
            <a:pPr marL="342900" indent="-342900">
              <a:buFont typeface="+mj-lt"/>
              <a:buAutoNum type="arabicPeriod"/>
            </a:pPr>
            <a:r>
              <a:rPr lang="en-US" dirty="0"/>
              <a:t>Import relevant packages</a:t>
            </a:r>
          </a:p>
          <a:p>
            <a:pPr marL="342900" indent="-342900">
              <a:buFont typeface="+mj-lt"/>
              <a:buAutoNum type="arabicPeriod"/>
            </a:pPr>
            <a:r>
              <a:rPr lang="en-US" dirty="0"/>
              <a:t>Acquire and perform data cleaning</a:t>
            </a:r>
          </a:p>
          <a:p>
            <a:pPr marL="342900" indent="-342900">
              <a:buFont typeface="+mj-lt"/>
              <a:buAutoNum type="arabicPeriod"/>
            </a:pPr>
            <a:r>
              <a:rPr lang="en-US" dirty="0"/>
              <a:t>Extract feature vector from images</a:t>
            </a:r>
          </a:p>
          <a:p>
            <a:pPr marL="342900" indent="-342900">
              <a:buFont typeface="+mj-lt"/>
              <a:buAutoNum type="arabicPeriod"/>
            </a:pPr>
            <a:r>
              <a:rPr lang="en-US" dirty="0"/>
              <a:t>Load dataset for training model</a:t>
            </a:r>
          </a:p>
          <a:p>
            <a:pPr marL="342900" indent="-342900">
              <a:buFont typeface="+mj-lt"/>
              <a:buAutoNum type="arabicPeriod"/>
            </a:pPr>
            <a:r>
              <a:rPr lang="en-US" dirty="0"/>
              <a:t>Tokenize vocabulary</a:t>
            </a:r>
          </a:p>
          <a:p>
            <a:pPr marL="342900" indent="-342900">
              <a:buFont typeface="+mj-lt"/>
              <a:buAutoNum type="arabicPeriod"/>
            </a:pPr>
            <a:r>
              <a:rPr lang="en-US" dirty="0"/>
              <a:t>Create a data generator</a:t>
            </a:r>
          </a:p>
          <a:p>
            <a:pPr marL="342900" indent="-342900">
              <a:buFont typeface="+mj-lt"/>
              <a:buAutoNum type="arabicPeriod"/>
            </a:pPr>
            <a:r>
              <a:rPr lang="en-US" dirty="0"/>
              <a:t>Define a CNN-RNN model</a:t>
            </a:r>
          </a:p>
          <a:p>
            <a:pPr marL="342900" indent="-342900">
              <a:buFont typeface="+mj-lt"/>
              <a:buAutoNum type="arabicPeriod"/>
            </a:pPr>
            <a:r>
              <a:rPr lang="en-US" dirty="0"/>
              <a:t>Train model</a:t>
            </a:r>
          </a:p>
          <a:p>
            <a:pPr marL="342900" indent="-342900">
              <a:buFont typeface="+mj-lt"/>
              <a:buAutoNum type="arabicPeriod"/>
            </a:pPr>
            <a:r>
              <a:rPr lang="en-US" dirty="0"/>
              <a:t>Test model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282297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356475" cy="4486274"/>
          </a:xfrm>
        </p:spPr>
        <p:txBody>
          <a:bodyPr/>
          <a:lstStyle/>
          <a:p>
            <a:pPr marL="0" indent="0">
              <a:buNone/>
            </a:pPr>
            <a:r>
              <a:rPr lang="en-US" dirty="0"/>
              <a:t>Import relevant packages</a:t>
            </a:r>
          </a:p>
          <a:p>
            <a:r>
              <a:rPr lang="en-US" dirty="0"/>
              <a:t>Here all the important packages that are necessary for the work are imported.</a:t>
            </a:r>
          </a:p>
          <a:p>
            <a:r>
              <a:rPr lang="en-US" dirty="0"/>
              <a:t>The packages include string, NumPy, PIL, os pickle, neural network packages- keras and </a:t>
            </a:r>
            <a:r>
              <a:rPr lang="en-US" dirty="0" err="1"/>
              <a:t>tqdm</a:t>
            </a:r>
            <a:r>
              <a:rPr lang="en-US" dirty="0"/>
              <a:t> for progress bar.</a:t>
            </a:r>
          </a:p>
          <a:p>
            <a:r>
              <a:rPr lang="en-US" dirty="0"/>
              <a:t>These help in string formatting, for working with arrays and matrices, manipulating and saving different image file formats, for system directory and files related tasks, for serializing and deserializing python object structure, for neural networks and progress bar respectively.</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16184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804150" cy="4210049"/>
          </a:xfrm>
        </p:spPr>
        <p:txBody>
          <a:bodyPr/>
          <a:lstStyle/>
          <a:p>
            <a:pPr marL="0" indent="0">
              <a:buNone/>
            </a:pPr>
            <a:r>
              <a:rPr lang="en-US" dirty="0"/>
              <a:t>Acquire and perform data cleaning</a:t>
            </a:r>
          </a:p>
          <a:p>
            <a:r>
              <a:rPr lang="en-US" dirty="0"/>
              <a:t>The main data files look like this – with images and their captions separated by a new line. Each image has 5 captions.</a:t>
            </a:r>
          </a:p>
          <a:p>
            <a:endParaRPr lang="en-US" dirty="0"/>
          </a:p>
          <a:p>
            <a:endParaRPr lang="en-US" dirty="0"/>
          </a:p>
          <a:p>
            <a:endParaRPr lang="en-US" dirty="0"/>
          </a:p>
          <a:p>
            <a:endParaRPr lang="en-US" dirty="0"/>
          </a:p>
          <a:p>
            <a:endParaRPr lang="en-US" dirty="0"/>
          </a:p>
          <a:p>
            <a:endParaRPr lang="en-US" dirty="0"/>
          </a:p>
          <a:p>
            <a:r>
              <a:rPr lang="en-US" dirty="0"/>
              <a:t>This step involves loading data into a string, mapping captions with their images, clean text, separate unique words to form a vocabulary and storing preprocessed data into a descriptions file.</a:t>
            </a:r>
          </a:p>
          <a:p>
            <a:pPr marL="0" indent="0">
              <a:buNone/>
            </a:pPr>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pic>
        <p:nvPicPr>
          <p:cNvPr id="4" name="Picture 3">
            <a:extLst>
              <a:ext uri="{FF2B5EF4-FFF2-40B4-BE49-F238E27FC236}">
                <a16:creationId xmlns:a16="http://schemas.microsoft.com/office/drawing/2014/main" id="{C6F8D5C0-CA34-415F-A703-612BDFBF0CD1}"/>
              </a:ext>
            </a:extLst>
          </p:cNvPr>
          <p:cNvPicPr>
            <a:picLocks noChangeAspect="1"/>
          </p:cNvPicPr>
          <p:nvPr/>
        </p:nvPicPr>
        <p:blipFill>
          <a:blip r:embed="rId2"/>
          <a:stretch>
            <a:fillRect/>
          </a:stretch>
        </p:blipFill>
        <p:spPr>
          <a:xfrm>
            <a:off x="320675" y="3006673"/>
            <a:ext cx="8445934" cy="2044805"/>
          </a:xfrm>
          <a:prstGeom prst="rect">
            <a:avLst/>
          </a:prstGeom>
        </p:spPr>
      </p:pic>
    </p:spTree>
    <p:extLst>
      <p:ext uri="{BB962C8B-B14F-4D97-AF65-F5344CB8AC3E}">
        <p14:creationId xmlns:p14="http://schemas.microsoft.com/office/powerpoint/2010/main" val="89983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356475" cy="4486274"/>
          </a:xfrm>
        </p:spPr>
        <p:txBody>
          <a:bodyPr/>
          <a:lstStyle/>
          <a:p>
            <a:pPr marL="0" indent="0">
              <a:buNone/>
            </a:pPr>
            <a:r>
              <a:rPr lang="en-US" dirty="0"/>
              <a:t>Extract feature vector from images</a:t>
            </a:r>
          </a:p>
          <a:p>
            <a:r>
              <a:rPr lang="en-US" dirty="0"/>
              <a:t>Here, I use transfer learning and use pretrained Xception model which is trained on large datasets and extract features from that model.</a:t>
            </a:r>
          </a:p>
          <a:p>
            <a:r>
              <a:rPr lang="en-US" dirty="0"/>
              <a:t>The features dictionary is dumped to features file.</a:t>
            </a:r>
          </a:p>
          <a:p>
            <a:r>
              <a:rPr lang="en-US" dirty="0"/>
              <a:t>The pickle object contains image and its feature vector extracted from the Xception pre-trained CNN model</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64816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356475" cy="4486274"/>
          </a:xfrm>
        </p:spPr>
        <p:txBody>
          <a:bodyPr/>
          <a:lstStyle/>
          <a:p>
            <a:pPr marL="0" indent="0">
              <a:buNone/>
            </a:pPr>
            <a:r>
              <a:rPr lang="en-US" dirty="0"/>
              <a:t>Load dataset for training model</a:t>
            </a:r>
          </a:p>
          <a:p>
            <a:r>
              <a:rPr lang="en-US" dirty="0"/>
              <a:t>Here, the model is trained using the Flickr_8k.trainImages.txt.</a:t>
            </a:r>
          </a:p>
          <a:p>
            <a:r>
              <a:rPr lang="en-US" dirty="0"/>
              <a:t>It contains about 6000 images for training the model.</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7729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356475" cy="4486274"/>
          </a:xfrm>
        </p:spPr>
        <p:txBody>
          <a:bodyPr/>
          <a:lstStyle/>
          <a:p>
            <a:pPr marL="0" indent="0">
              <a:buNone/>
            </a:pPr>
            <a:r>
              <a:rPr lang="en-US" dirty="0"/>
              <a:t>Tokenize vocabulary</a:t>
            </a:r>
          </a:p>
          <a:p>
            <a:r>
              <a:rPr lang="en-US" dirty="0"/>
              <a:t>Since human readable language are not understandable by computers, the data is tokenized.</a:t>
            </a:r>
          </a:p>
          <a:p>
            <a:r>
              <a:rPr lang="en-US" dirty="0"/>
              <a:t>Each word of vocabulary is mapped with a unique index value.</a:t>
            </a:r>
          </a:p>
          <a:p>
            <a:r>
              <a:rPr lang="en-US" dirty="0"/>
              <a:t>These tokens are created from the vocabulary using the keras tokenizer function and saved to tokenizer file.</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400977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Abstract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21832"/>
            <a:ext cx="6718300" cy="4093243"/>
          </a:xfrm>
        </p:spPr>
        <p:txBody>
          <a:bodyPr/>
          <a:lstStyle/>
          <a:p>
            <a:r>
              <a:rPr lang="en-US" dirty="0"/>
              <a:t>With the advent of more user applications, a larger number of visual data is generated every second.</a:t>
            </a:r>
          </a:p>
          <a:p>
            <a:r>
              <a:rPr lang="en-US" dirty="0"/>
              <a:t>To keep track of this data and to annotate this visual data with the use of artificial intelligence, opens up gates for this project.</a:t>
            </a:r>
          </a:p>
          <a:p>
            <a:r>
              <a:rPr lang="en-US" dirty="0"/>
              <a:t>And to facilitate this, several computer vision techniques help to generate captions that has applications in numerous domains.</a:t>
            </a:r>
          </a:p>
          <a:p>
            <a:r>
              <a:rPr lang="en-US" dirty="0"/>
              <a:t>Examples include editing application recommendation, virtual assistants, image indexing, for visually impaired persons, for social media, and other natural language processing applications.</a:t>
            </a:r>
          </a:p>
          <a:p>
            <a:r>
              <a:rPr lang="en-US" dirty="0"/>
              <a:t>Once such a model is developed it can be used for the above mentioned applications and for new research areas.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356475" cy="4486274"/>
          </a:xfrm>
        </p:spPr>
        <p:txBody>
          <a:bodyPr/>
          <a:lstStyle/>
          <a:p>
            <a:pPr marL="0" indent="0">
              <a:buNone/>
            </a:pPr>
            <a:r>
              <a:rPr lang="en-US" dirty="0"/>
              <a:t>Create a data generator</a:t>
            </a:r>
          </a:p>
          <a:p>
            <a:r>
              <a:rPr lang="en-US" dirty="0"/>
              <a:t>Each image from the 6000 images on which the model has to be trained has feature vector length of 2048 and even the captions are represented as numbers.</a:t>
            </a:r>
          </a:p>
          <a:p>
            <a:r>
              <a:rPr lang="en-US" dirty="0"/>
              <a:t>Since data for 6000 images is not possible to be held in memory, a generator method that derives batches is used.</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344858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356475" cy="4486274"/>
          </a:xfrm>
        </p:spPr>
        <p:txBody>
          <a:bodyPr/>
          <a:lstStyle/>
          <a:p>
            <a:pPr marL="0" indent="0">
              <a:buNone/>
            </a:pPr>
            <a:r>
              <a:rPr lang="en-US" dirty="0"/>
              <a:t>Define a CNN-RNN model</a:t>
            </a:r>
          </a:p>
          <a:p>
            <a:r>
              <a:rPr lang="en-US" dirty="0"/>
              <a:t>In the model, these are the main functions</a:t>
            </a:r>
          </a:p>
          <a:p>
            <a:r>
              <a:rPr lang="en-US" dirty="0"/>
              <a:t>Extract features from pretrained model Xception. </a:t>
            </a:r>
          </a:p>
          <a:p>
            <a:r>
              <a:rPr lang="en-US" dirty="0"/>
              <a:t>Word embedding layer that handles text, followed by LSTM </a:t>
            </a:r>
          </a:p>
          <a:p>
            <a:r>
              <a:rPr lang="en-US" dirty="0"/>
              <a:t>model 1 and model 2 are merged together and processed by dense layer to make final prediction since both 1 and 2 model produce fixed length vector.</a:t>
            </a:r>
          </a:p>
          <a:p>
            <a:r>
              <a:rPr lang="en-US" dirty="0"/>
              <a:t>A visual representation of the model is created.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181682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356475" cy="4486274"/>
          </a:xfrm>
        </p:spPr>
        <p:txBody>
          <a:bodyPr/>
          <a:lstStyle/>
          <a:p>
            <a:pPr marL="0" indent="0">
              <a:buNone/>
            </a:pPr>
            <a:r>
              <a:rPr lang="en-US" dirty="0"/>
              <a:t>Define a CNN-RNN model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pic>
        <p:nvPicPr>
          <p:cNvPr id="4" name="Picture 3">
            <a:extLst>
              <a:ext uri="{FF2B5EF4-FFF2-40B4-BE49-F238E27FC236}">
                <a16:creationId xmlns:a16="http://schemas.microsoft.com/office/drawing/2014/main" id="{92932AFE-D427-4B3D-82C7-78F1BC259118}"/>
              </a:ext>
            </a:extLst>
          </p:cNvPr>
          <p:cNvPicPr>
            <a:picLocks noChangeAspect="1"/>
          </p:cNvPicPr>
          <p:nvPr/>
        </p:nvPicPr>
        <p:blipFill>
          <a:blip r:embed="rId2"/>
          <a:stretch>
            <a:fillRect/>
          </a:stretch>
        </p:blipFill>
        <p:spPr>
          <a:xfrm>
            <a:off x="2263664" y="2265100"/>
            <a:ext cx="5070585" cy="4415100"/>
          </a:xfrm>
          <a:prstGeom prst="rect">
            <a:avLst/>
          </a:prstGeom>
        </p:spPr>
      </p:pic>
    </p:spTree>
    <p:extLst>
      <p:ext uri="{BB962C8B-B14F-4D97-AF65-F5344CB8AC3E}">
        <p14:creationId xmlns:p14="http://schemas.microsoft.com/office/powerpoint/2010/main" val="141648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1895476"/>
            <a:ext cx="7356475" cy="4486274"/>
          </a:xfrm>
        </p:spPr>
        <p:txBody>
          <a:bodyPr/>
          <a:lstStyle/>
          <a:p>
            <a:pPr marL="0" indent="0">
              <a:buNone/>
            </a:pPr>
            <a:r>
              <a:rPr lang="en-US" dirty="0"/>
              <a:t>Train model</a:t>
            </a:r>
          </a:p>
          <a:p>
            <a:r>
              <a:rPr lang="en-US" dirty="0"/>
              <a:t>Here, I use the 6000 training images by generating the input and output sequences in batches and fitting them to the model using </a:t>
            </a:r>
            <a:r>
              <a:rPr lang="en-US" dirty="0" err="1"/>
              <a:t>model.fit_generator</a:t>
            </a:r>
            <a:r>
              <a:rPr lang="en-US" dirty="0"/>
              <a:t>() method.</a:t>
            </a:r>
          </a:p>
          <a:p>
            <a:r>
              <a:rPr lang="en-US" dirty="0"/>
              <a:t>The model is saved in the models directory.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186290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82575" y="1390650"/>
            <a:ext cx="10375900" cy="5372100"/>
          </a:xfrm>
        </p:spPr>
        <p:txBody>
          <a:bodyPr/>
          <a:lstStyle/>
          <a:p>
            <a:pPr marL="0" indent="0">
              <a:buNone/>
            </a:pPr>
            <a:r>
              <a:rPr lang="en-US" dirty="0"/>
              <a:t>Test model</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dog runs through the grass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man in red jacket is walking down snowy mountain</a:t>
            </a:r>
          </a:p>
          <a:p>
            <a:pPr marL="0" indent="0">
              <a:buNone/>
            </a:pPr>
            <a:endParaRPr lang="en-US" dirty="0"/>
          </a:p>
          <a:p>
            <a:pPr marL="0" indent="0">
              <a:buNone/>
            </a:pPr>
            <a:endParaRPr lang="en-US" dirty="0"/>
          </a:p>
          <a:p>
            <a:pPr marL="0" indent="0">
              <a:buNone/>
            </a:pPr>
            <a:endParaRPr lang="en-US" dirty="0"/>
          </a:p>
          <a:p>
            <a:pPr marL="0" indent="0">
              <a:buNone/>
            </a:pPr>
            <a:r>
              <a:rPr lang="en-US" dirty="0"/>
              <a:t>				    small boy is sitting on bed</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pic>
        <p:nvPicPr>
          <p:cNvPr id="4" name="Picture 3">
            <a:extLst>
              <a:ext uri="{FF2B5EF4-FFF2-40B4-BE49-F238E27FC236}">
                <a16:creationId xmlns:a16="http://schemas.microsoft.com/office/drawing/2014/main" id="{8CA0969B-8C64-4385-B718-3A6A612A211D}"/>
              </a:ext>
            </a:extLst>
          </p:cNvPr>
          <p:cNvPicPr>
            <a:picLocks noChangeAspect="1"/>
          </p:cNvPicPr>
          <p:nvPr/>
        </p:nvPicPr>
        <p:blipFill>
          <a:blip r:embed="rId2"/>
          <a:stretch>
            <a:fillRect/>
          </a:stretch>
        </p:blipFill>
        <p:spPr>
          <a:xfrm>
            <a:off x="334127" y="1889085"/>
            <a:ext cx="2202698" cy="1498681"/>
          </a:xfrm>
          <a:prstGeom prst="rect">
            <a:avLst/>
          </a:prstGeom>
        </p:spPr>
      </p:pic>
      <p:pic>
        <p:nvPicPr>
          <p:cNvPr id="6" name="Picture 5">
            <a:extLst>
              <a:ext uri="{FF2B5EF4-FFF2-40B4-BE49-F238E27FC236}">
                <a16:creationId xmlns:a16="http://schemas.microsoft.com/office/drawing/2014/main" id="{474A2B72-7842-481A-B158-A4AF2431C295}"/>
              </a:ext>
            </a:extLst>
          </p:cNvPr>
          <p:cNvPicPr>
            <a:picLocks noChangeAspect="1"/>
          </p:cNvPicPr>
          <p:nvPr/>
        </p:nvPicPr>
        <p:blipFill>
          <a:blip r:embed="rId3"/>
          <a:stretch>
            <a:fillRect/>
          </a:stretch>
        </p:blipFill>
        <p:spPr>
          <a:xfrm>
            <a:off x="1029452" y="3429000"/>
            <a:ext cx="2202698" cy="1652024"/>
          </a:xfrm>
          <a:prstGeom prst="rect">
            <a:avLst/>
          </a:prstGeom>
        </p:spPr>
      </p:pic>
      <p:pic>
        <p:nvPicPr>
          <p:cNvPr id="9" name="Picture 8">
            <a:extLst>
              <a:ext uri="{FF2B5EF4-FFF2-40B4-BE49-F238E27FC236}">
                <a16:creationId xmlns:a16="http://schemas.microsoft.com/office/drawing/2014/main" id="{2CCC156E-27E4-4E6F-A249-361B42FE478A}"/>
              </a:ext>
            </a:extLst>
          </p:cNvPr>
          <p:cNvPicPr>
            <a:picLocks noChangeAspect="1"/>
          </p:cNvPicPr>
          <p:nvPr/>
        </p:nvPicPr>
        <p:blipFill>
          <a:blip r:embed="rId4"/>
          <a:stretch>
            <a:fillRect/>
          </a:stretch>
        </p:blipFill>
        <p:spPr>
          <a:xfrm>
            <a:off x="1762125" y="5122258"/>
            <a:ext cx="2202698" cy="1652024"/>
          </a:xfrm>
          <a:prstGeom prst="rect">
            <a:avLst/>
          </a:prstGeom>
        </p:spPr>
      </p:pic>
      <p:pic>
        <p:nvPicPr>
          <p:cNvPr id="12" name="Picture 11">
            <a:extLst>
              <a:ext uri="{FF2B5EF4-FFF2-40B4-BE49-F238E27FC236}">
                <a16:creationId xmlns:a16="http://schemas.microsoft.com/office/drawing/2014/main" id="{DF510214-B7DA-4CE4-8D32-7BD56891DCD5}"/>
              </a:ext>
            </a:extLst>
          </p:cNvPr>
          <p:cNvPicPr>
            <a:picLocks noChangeAspect="1"/>
          </p:cNvPicPr>
          <p:nvPr/>
        </p:nvPicPr>
        <p:blipFill>
          <a:blip r:embed="rId5"/>
          <a:stretch>
            <a:fillRect/>
          </a:stretch>
        </p:blipFill>
        <p:spPr>
          <a:xfrm>
            <a:off x="4279088" y="5783161"/>
            <a:ext cx="2330570" cy="330217"/>
          </a:xfrm>
          <a:prstGeom prst="rect">
            <a:avLst/>
          </a:prstGeom>
        </p:spPr>
      </p:pic>
      <p:pic>
        <p:nvPicPr>
          <p:cNvPr id="14" name="Picture 13">
            <a:extLst>
              <a:ext uri="{FF2B5EF4-FFF2-40B4-BE49-F238E27FC236}">
                <a16:creationId xmlns:a16="http://schemas.microsoft.com/office/drawing/2014/main" id="{587E48C6-6DAA-4442-A5D7-8B6F9B8C0683}"/>
              </a:ext>
            </a:extLst>
          </p:cNvPr>
          <p:cNvPicPr>
            <a:picLocks noChangeAspect="1"/>
          </p:cNvPicPr>
          <p:nvPr/>
        </p:nvPicPr>
        <p:blipFill>
          <a:blip r:embed="rId6"/>
          <a:stretch>
            <a:fillRect/>
          </a:stretch>
        </p:blipFill>
        <p:spPr>
          <a:xfrm>
            <a:off x="3609871" y="4336354"/>
            <a:ext cx="4045158" cy="273064"/>
          </a:xfrm>
          <a:prstGeom prst="rect">
            <a:avLst/>
          </a:prstGeom>
        </p:spPr>
      </p:pic>
      <p:pic>
        <p:nvPicPr>
          <p:cNvPr id="15" name="Picture 14">
            <a:extLst>
              <a:ext uri="{FF2B5EF4-FFF2-40B4-BE49-F238E27FC236}">
                <a16:creationId xmlns:a16="http://schemas.microsoft.com/office/drawing/2014/main" id="{77D38E85-5BC1-4BA7-974E-B2BFF0FA31D8}"/>
              </a:ext>
            </a:extLst>
          </p:cNvPr>
          <p:cNvPicPr>
            <a:picLocks noChangeAspect="1"/>
          </p:cNvPicPr>
          <p:nvPr/>
        </p:nvPicPr>
        <p:blipFill>
          <a:blip r:embed="rId7"/>
          <a:stretch>
            <a:fillRect/>
          </a:stretch>
        </p:blipFill>
        <p:spPr>
          <a:xfrm>
            <a:off x="2658687" y="2373523"/>
            <a:ext cx="2408614" cy="423493"/>
          </a:xfrm>
          <a:prstGeom prst="rect">
            <a:avLst/>
          </a:prstGeom>
        </p:spPr>
      </p:pic>
    </p:spTree>
    <p:extLst>
      <p:ext uri="{BB962C8B-B14F-4D97-AF65-F5344CB8AC3E}">
        <p14:creationId xmlns:p14="http://schemas.microsoft.com/office/powerpoint/2010/main" val="276675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114800" y="3605710"/>
            <a:ext cx="5895975" cy="535532"/>
          </a:xfrm>
        </p:spPr>
        <p:txBody>
          <a:bodyPr/>
          <a:lstStyle/>
          <a:p>
            <a:pPr marL="0" indent="0">
              <a:buNone/>
            </a:pPr>
            <a:r>
              <a:rPr lang="en-US" dirty="0"/>
              <a:t>Image for dog coming out of water on sand using my model.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25</a:t>
            </a:fld>
            <a:endParaRPr lang="en-US" dirty="0"/>
          </a:p>
        </p:txBody>
      </p:sp>
      <p:pic>
        <p:nvPicPr>
          <p:cNvPr id="5" name="Picture 4">
            <a:extLst>
              <a:ext uri="{FF2B5EF4-FFF2-40B4-BE49-F238E27FC236}">
                <a16:creationId xmlns:a16="http://schemas.microsoft.com/office/drawing/2014/main" id="{E4F2EA97-A22F-4C2E-BA3A-CAFB3ABC69E3}"/>
              </a:ext>
            </a:extLst>
          </p:cNvPr>
          <p:cNvPicPr>
            <a:picLocks noChangeAspect="1"/>
          </p:cNvPicPr>
          <p:nvPr/>
        </p:nvPicPr>
        <p:blipFill>
          <a:blip r:embed="rId2"/>
          <a:stretch>
            <a:fillRect/>
          </a:stretch>
        </p:blipFill>
        <p:spPr>
          <a:xfrm>
            <a:off x="349252" y="1447799"/>
            <a:ext cx="3498850" cy="2565675"/>
          </a:xfrm>
          <a:prstGeom prst="rect">
            <a:avLst/>
          </a:prstGeom>
        </p:spPr>
      </p:pic>
      <p:pic>
        <p:nvPicPr>
          <p:cNvPr id="6" name="Picture 5">
            <a:extLst>
              <a:ext uri="{FF2B5EF4-FFF2-40B4-BE49-F238E27FC236}">
                <a16:creationId xmlns:a16="http://schemas.microsoft.com/office/drawing/2014/main" id="{5FA639C7-3F14-47F4-A660-395554DF1780}"/>
              </a:ext>
            </a:extLst>
          </p:cNvPr>
          <p:cNvPicPr>
            <a:picLocks noChangeAspect="1"/>
          </p:cNvPicPr>
          <p:nvPr/>
        </p:nvPicPr>
        <p:blipFill>
          <a:blip r:embed="rId3"/>
          <a:stretch>
            <a:fillRect/>
          </a:stretch>
        </p:blipFill>
        <p:spPr>
          <a:xfrm>
            <a:off x="349251" y="4267200"/>
            <a:ext cx="3498850" cy="2493144"/>
          </a:xfrm>
          <a:prstGeom prst="rect">
            <a:avLst/>
          </a:prstGeom>
        </p:spPr>
      </p:pic>
      <p:sp>
        <p:nvSpPr>
          <p:cNvPr id="8" name="Text Placeholder 9">
            <a:extLst>
              <a:ext uri="{FF2B5EF4-FFF2-40B4-BE49-F238E27FC236}">
                <a16:creationId xmlns:a16="http://schemas.microsoft.com/office/drawing/2014/main" id="{62299133-A406-4F1D-8A02-BD3731238AD2}"/>
              </a:ext>
            </a:extLst>
          </p:cNvPr>
          <p:cNvSpPr txBox="1">
            <a:spLocks/>
          </p:cNvSpPr>
          <p:nvPr/>
        </p:nvSpPr>
        <p:spPr>
          <a:xfrm>
            <a:off x="4191000" y="6412434"/>
            <a:ext cx="6296025" cy="53553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Image for dog coming out of water on sand using existing model.</a:t>
            </a:r>
          </a:p>
        </p:txBody>
      </p:sp>
    </p:spTree>
    <p:extLst>
      <p:ext uri="{BB962C8B-B14F-4D97-AF65-F5344CB8AC3E}">
        <p14:creationId xmlns:p14="http://schemas.microsoft.com/office/powerpoint/2010/main" val="48089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Experiment &amp; 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30200" y="2380159"/>
            <a:ext cx="7651750" cy="4423865"/>
          </a:xfrm>
        </p:spPr>
        <p:txBody>
          <a:bodyPr/>
          <a:lstStyle/>
          <a:p>
            <a:pPr marL="0" indent="0">
              <a:buNone/>
            </a:pPr>
            <a:r>
              <a:rPr lang="en-US" dirty="0"/>
              <a:t>Visual results show that my model generates captions for images better than the existing model and besides that it also generates an audio for that caption with also an option for tweeting about the same.</a:t>
            </a:r>
          </a:p>
          <a:p>
            <a:pPr marL="0" indent="0">
              <a:buNone/>
            </a:pPr>
            <a:r>
              <a:rPr lang="en-US" dirty="0"/>
              <a:t>Comparing the BLEU scores of my model and the existing models, it is found that my model showed better accuracy and a good score concluding that it is better.</a:t>
            </a:r>
          </a:p>
          <a:p>
            <a:pPr marL="0" indent="0">
              <a:buNone/>
            </a:pPr>
            <a:r>
              <a:rPr lang="en-US" dirty="0"/>
              <a:t>The BLEU score for various model are compared with my and are taken from a paper where they compared their models.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11169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Conclusion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2038349"/>
            <a:ext cx="7232651" cy="4641851"/>
          </a:xfrm>
        </p:spPr>
        <p:txBody>
          <a:bodyPr/>
          <a:lstStyle/>
          <a:p>
            <a:pPr marL="22225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rPr>
              <a:t>Therefore AICT is implemented and solves the various problems mentioned in the aim and motivation by generating the image caption and narrates the same to the user. Further this model was found to be better than the previously generated models. </a:t>
            </a:r>
            <a:endParaRPr lang="en-IN" sz="1800" dirty="0">
              <a:effectLst/>
              <a:latin typeface="Calibri" panose="020F0502020204030204" pitchFamily="34" charset="0"/>
              <a:ea typeface="Calibri" panose="020F0502020204030204" pitchFamily="34" charset="0"/>
            </a:endParaRPr>
          </a:p>
          <a:p>
            <a:pPr marL="22225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rPr>
              <a:t>The proposed system will help to automatically generate captions and tweet them according to the user’s choice. Moreover, the test to speech module will allow people to listen to the audio as well.</a:t>
            </a:r>
            <a:endParaRPr lang="en-IN" sz="1800" dirty="0">
              <a:effectLst/>
              <a:latin typeface="Calibri" panose="020F0502020204030204" pitchFamily="34" charset="0"/>
              <a:ea typeface="Calibri" panose="020F0502020204030204" pitchFamily="34" charset="0"/>
            </a:endParaRPr>
          </a:p>
          <a:p>
            <a:pPr marL="22225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rPr>
              <a:t>This system model is found to be better than the model generated using Inception V3 which was used in the existing works. Therefore a better model is developed.</a:t>
            </a:r>
            <a:endParaRPr lang="en-IN" sz="1800" dirty="0">
              <a:effectLst/>
              <a:latin typeface="Calibri" panose="020F0502020204030204" pitchFamily="34" charset="0"/>
              <a:ea typeface="Calibri" panose="020F050202020403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59148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Future Works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2038349"/>
            <a:ext cx="7232651" cy="4641851"/>
          </a:xfrm>
        </p:spPr>
        <p:txBody>
          <a:bodyPr/>
          <a:lstStyle/>
          <a:p>
            <a:pPr marL="22225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rPr>
              <a:t>If better computing capacity is obtained, the images can be trained on bigger datasets and more complex models can be tried, but due to computational constraints, this is the best model with this kind of computational power and dataset.</a:t>
            </a:r>
            <a:endParaRPr lang="en-IN" sz="1800" dirty="0">
              <a:effectLst/>
              <a:latin typeface="Calibri" panose="020F0502020204030204" pitchFamily="34" charset="0"/>
              <a:ea typeface="Calibri" panose="020F0502020204030204" pitchFamily="34" charset="0"/>
            </a:endParaRPr>
          </a:p>
          <a:p>
            <a:pPr marL="22225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rPr>
              <a:t>The future works for this project at this stage is to convert this to a paper and start looking for publishers for it, and possibly create an application for opening it for public use so that people could use it in everyday life.</a:t>
            </a:r>
            <a:endParaRPr lang="en-IN" sz="1800" dirty="0">
              <a:effectLst/>
              <a:latin typeface="Calibri" panose="020F0502020204030204" pitchFamily="34" charset="0"/>
              <a:ea typeface="Calibri" panose="020F050202020403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Tree>
    <p:extLst>
      <p:ext uri="{BB962C8B-B14F-4D97-AF65-F5344CB8AC3E}">
        <p14:creationId xmlns:p14="http://schemas.microsoft.com/office/powerpoint/2010/main" val="4323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638550" y="2807208"/>
            <a:ext cx="6524290" cy="1243584"/>
          </a:xfrm>
        </p:spPr>
        <p:txBody>
          <a:bodyPr/>
          <a:lstStyle/>
          <a:p>
            <a:r>
              <a:rPr lang="en-US" dirty="0"/>
              <a:t>End of presentation</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21832"/>
            <a:ext cx="6718300" cy="4093243"/>
          </a:xfrm>
        </p:spPr>
        <p:txBody>
          <a:bodyPr/>
          <a:lstStyle/>
          <a:p>
            <a:r>
              <a:rPr lang="en-US" dirty="0"/>
              <a:t>Image caption is a very recent concept and there is a lot of research going on currently to automate the process.</a:t>
            </a:r>
          </a:p>
          <a:p>
            <a:r>
              <a:rPr lang="en-US" dirty="0"/>
              <a:t>Even though some considerable amount of accuracy has been achieved, the models developed are still not accurate enough and so explains the constant and recent use of new methods and artificial intelligence for the same.</a:t>
            </a:r>
          </a:p>
          <a:p>
            <a:r>
              <a:rPr lang="en-US" dirty="0"/>
              <a:t>There are quite some standard datasets that are used for such purposes – FLICKR 8K, FLICKR 30K, MS-COCO, even the ImageNet database that contains 4,197,122 annotated images.</a:t>
            </a:r>
          </a:p>
          <a:p>
            <a:r>
              <a:rPr lang="en-US" dirty="0"/>
              <a:t>It is the benchmark for the image classification and object detection algorithms.</a:t>
            </a:r>
          </a:p>
          <a:p>
            <a:r>
              <a:rPr lang="en-US" dirty="0"/>
              <a:t>In this work too, the models trained on the ImageNet dataset will be used for better accuracy and standard.</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60651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Objectives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2586957"/>
            <a:ext cx="6718300" cy="4093243"/>
          </a:xfrm>
        </p:spPr>
        <p:txBody>
          <a:bodyPr/>
          <a:lstStyle/>
          <a:p>
            <a:r>
              <a:rPr lang="en-US" dirty="0"/>
              <a:t>To study about NLP and computer vision and deep learning.</a:t>
            </a:r>
          </a:p>
          <a:p>
            <a:r>
              <a:rPr lang="en-US" dirty="0"/>
              <a:t>To develop an automated tool that generate image caption.</a:t>
            </a:r>
          </a:p>
          <a:p>
            <a:r>
              <a:rPr lang="en-US" dirty="0"/>
              <a:t>To make a system that automatically tweets a caption for the uploaded image.</a:t>
            </a:r>
          </a:p>
          <a:p>
            <a:r>
              <a:rPr lang="en-US" dirty="0"/>
              <a:t>To make a system that uses assistive technology to read the caption to visually impaired people.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038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Steps and Tools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0675" y="2586957"/>
            <a:ext cx="6718300" cy="4093243"/>
          </a:xfrm>
        </p:spPr>
        <p:txBody>
          <a:bodyPr/>
          <a:lstStyle/>
          <a:p>
            <a:r>
              <a:rPr lang="en-US" dirty="0"/>
              <a:t>Study the dataset. </a:t>
            </a:r>
          </a:p>
          <a:p>
            <a:r>
              <a:rPr lang="en-US" dirty="0"/>
              <a:t>Preprocess and clean the dataset.</a:t>
            </a:r>
          </a:p>
          <a:p>
            <a:r>
              <a:rPr lang="en-US" dirty="0"/>
              <a:t>Feature extraction.</a:t>
            </a:r>
          </a:p>
          <a:p>
            <a:r>
              <a:rPr lang="en-US" dirty="0"/>
              <a:t>Tokenization.</a:t>
            </a:r>
          </a:p>
          <a:p>
            <a:r>
              <a:rPr lang="en-US" dirty="0"/>
              <a:t>Define the model using CNN, LSTM.</a:t>
            </a:r>
          </a:p>
          <a:p>
            <a:r>
              <a:rPr lang="en-US" dirty="0"/>
              <a:t>Implement the algorithm.</a:t>
            </a:r>
          </a:p>
          <a:p>
            <a:r>
              <a:rPr lang="en-US" dirty="0"/>
              <a:t>Use assistive technology and Twitter API to make a tweet bot.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2388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071019"/>
            <a:ext cx="6708775" cy="4177381"/>
          </a:xfrm>
        </p:spPr>
        <p:txBody>
          <a:bodyPr/>
          <a:lstStyle/>
          <a:p>
            <a:r>
              <a:rPr lang="en-US" dirty="0"/>
              <a:t>As discussed in the starting slides, generating meaningful information from the visual data is feasible by humans but is quite tiresome and involves semantic gaps. Therefore to minimize the human involvement, computer vision, NLP and deep learning solves the issue.</a:t>
            </a:r>
          </a:p>
          <a:p>
            <a:r>
              <a:rPr lang="en-US" dirty="0"/>
              <a:t>This work involves the use of deep learning methods – convolution neural networks and recursive neural networks(LSTM – long short term memory) for generating image caption.</a:t>
            </a:r>
          </a:p>
          <a:p>
            <a:r>
              <a:rPr lang="en-US" dirty="0"/>
              <a:t>Both CNN and LSTM are artificial neural networks.</a:t>
            </a:r>
          </a:p>
          <a:p>
            <a:r>
              <a:rPr lang="en-US" dirty="0"/>
              <a:t>CNN takes in an input image, assign importance or learnable weights and biases to various aspects/objects in the image and is able to differentiate one from the other.</a:t>
            </a:r>
          </a:p>
          <a:p>
            <a:r>
              <a:rPr lang="en-US" dirty="0"/>
              <a:t>It scans images to extract useful features and combine them to classify images. It is RTS (rotation, translation and scaling) invariant like the HOG features.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33379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CNN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1026" name="Picture 2" descr="Introducing Convolutional Neural Networks in Deep Learning | by Cyrille  Kone | Towards Data Science">
            <a:extLst>
              <a:ext uri="{FF2B5EF4-FFF2-40B4-BE49-F238E27FC236}">
                <a16:creationId xmlns:a16="http://schemas.microsoft.com/office/drawing/2014/main" id="{02F630CE-4ECF-4308-8100-0FFC63E4B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2105024"/>
            <a:ext cx="10432256"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85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63525" y="1558257"/>
            <a:ext cx="6927850" cy="5121943"/>
          </a:xfrm>
        </p:spPr>
        <p:txBody>
          <a:bodyPr/>
          <a:lstStyle/>
          <a:p>
            <a:r>
              <a:rPr lang="en-US" dirty="0"/>
              <a:t>LSTM on the other hand stand for Long Short-Term Memory networks are a complex area of deep learning and a type of recurrent neural network that are capable of learning order dependence in sequence prediction problems.</a:t>
            </a:r>
          </a:p>
          <a:p>
            <a:r>
              <a:rPr lang="en-US" dirty="0"/>
              <a:t>It is a type of behavior or constraint that is required in complex problem domains like machine translation, speech recognition, and more. </a:t>
            </a:r>
          </a:p>
          <a:p>
            <a:r>
              <a:rPr lang="en-US" dirty="0"/>
              <a:t>These are having some internal mechanisms which are known as gates that facilitate the flow of information.</a:t>
            </a:r>
          </a:p>
          <a:p>
            <a:r>
              <a:rPr lang="en-US" dirty="0"/>
              <a:t>A typical LSTM unit consists of a cell, input gate, output gate and forget gate. </a:t>
            </a:r>
          </a:p>
          <a:p>
            <a:r>
              <a:rPr lang="en-US" dirty="0"/>
              <a:t>The cell is for remembering values over random time intervals whereas the gates regulate information flow ingoing and outgoing from the cell.</a:t>
            </a:r>
          </a:p>
          <a:p>
            <a:r>
              <a:rPr lang="en-US" dirty="0"/>
              <a:t>In simple words, based on the previous word, the next word can be predicted.</a:t>
            </a:r>
          </a:p>
          <a:p>
            <a:r>
              <a:rPr lang="en-US" dirty="0"/>
              <a:t>Unlike RNN which has short term memory, it overcomes it by having a forget gate.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80318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LSTM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2050" name="Picture 2" descr="Long short-term memory - Wikipedia">
            <a:extLst>
              <a:ext uri="{FF2B5EF4-FFF2-40B4-BE49-F238E27FC236}">
                <a16:creationId xmlns:a16="http://schemas.microsoft.com/office/drawing/2014/main" id="{6306D2AE-505A-4275-AE94-4A361E1F8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262699"/>
            <a:ext cx="7191375" cy="49257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78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71af3243-3dd4-4a8d-8c0d-dd76da1f02a5"/>
    <ds:schemaRef ds:uri="16c05727-aa75-4e4a-9b5f-8a80a1165891"/>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infopath/2007/PartnerControls"/>
    <ds:schemaRef ds:uri="http://schemas.microsoft.com/office/2006/documentManagement/typ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454</TotalTime>
  <Words>1787</Words>
  <Application>Microsoft Office PowerPoint</Application>
  <PresentationFormat>Widescreen</PresentationFormat>
  <Paragraphs>176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Times New Roman</vt:lpstr>
      <vt:lpstr>Trade Gothic LT Pro</vt:lpstr>
      <vt:lpstr>Trebuchet MS</vt:lpstr>
      <vt:lpstr>Office Theme</vt:lpstr>
      <vt:lpstr>AICT: Assistive Image Caption and Tweet</vt:lpstr>
      <vt:lpstr>Abstract</vt:lpstr>
      <vt:lpstr>Overview</vt:lpstr>
      <vt:lpstr>Objectives</vt:lpstr>
      <vt:lpstr>Steps and Tools</vt:lpstr>
      <vt:lpstr>Introduction</vt:lpstr>
      <vt:lpstr>CNN</vt:lpstr>
      <vt:lpstr>PowerPoint Presentation</vt:lpstr>
      <vt:lpstr>LSTM</vt:lpstr>
      <vt:lpstr>Related Works</vt:lpstr>
      <vt:lpstr>Methodology</vt:lpstr>
      <vt:lpstr>Methodology</vt:lpstr>
      <vt:lpstr>Methodology</vt:lpstr>
      <vt:lpstr>Experiment &amp; result</vt:lpstr>
      <vt:lpstr>Experiment &amp; result</vt:lpstr>
      <vt:lpstr>Experiment &amp; result</vt:lpstr>
      <vt:lpstr>Experiment &amp; result</vt:lpstr>
      <vt:lpstr>Experiment &amp; result</vt:lpstr>
      <vt:lpstr>Experiment &amp; result</vt:lpstr>
      <vt:lpstr>Experiment &amp; result</vt:lpstr>
      <vt:lpstr>Experiment &amp; result</vt:lpstr>
      <vt:lpstr>Experiment &amp; result</vt:lpstr>
      <vt:lpstr>Experiment &amp; result</vt:lpstr>
      <vt:lpstr>Experiment &amp; result</vt:lpstr>
      <vt:lpstr>Experiment &amp; result</vt:lpstr>
      <vt:lpstr>Experiment &amp; result</vt:lpstr>
      <vt:lpstr>Conclusion</vt:lpstr>
      <vt:lpstr>Future Works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AICT: Assistive Image Caption and Tweet</dc:title>
  <dc:creator>parth parth</dc:creator>
  <cp:lastModifiedBy>Lenovo</cp:lastModifiedBy>
  <cp:revision>54</cp:revision>
  <dcterms:created xsi:type="dcterms:W3CDTF">2021-08-23T02:46:52Z</dcterms:created>
  <dcterms:modified xsi:type="dcterms:W3CDTF">2021-12-10T11:50:30Z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