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28.png" ContentType="image/png"/>
  <Override PartName="/ppt/media/image34.png" ContentType="image/png"/>
  <Override PartName="/ppt/media/image7.jpeg" ContentType="image/jpeg"/>
  <Override PartName="/ppt/media/image4.png" ContentType="image/png"/>
  <Override PartName="/ppt/media/image16.png" ContentType="image/png"/>
  <Override PartName="/ppt/media/image33.png" ContentType="image/png"/>
  <Override PartName="/ppt/media/image32.png" ContentType="image/png"/>
  <Override PartName="/ppt/media/image25.jpeg" ContentType="image/jpeg"/>
  <Override PartName="/ppt/media/image31.png" ContentType="image/png"/>
  <Override PartName="/ppt/media/image18.jpeg" ContentType="image/jpeg"/>
  <Override PartName="/ppt/media/image3.png" ContentType="image/png"/>
  <Override PartName="/ppt/media/image15.png" ContentType="image/png"/>
  <Override PartName="/ppt/media/image63.png" ContentType="image/png"/>
  <Override PartName="/ppt/media/image62.png" ContentType="image/png"/>
  <Override PartName="/ppt/media/image2.png" ContentType="image/png"/>
  <Override PartName="/ppt/media/image14.png" ContentType="image/png"/>
  <Override PartName="/ppt/media/image49.png" ContentType="image/png"/>
  <Override PartName="/ppt/media/image12.png" ContentType="image/png"/>
  <Override PartName="/ppt/media/image26.jpeg" ContentType="image/jpeg"/>
  <Override PartName="/ppt/media/image42.png" ContentType="image/png"/>
  <Override PartName="/ppt/media/image22.png" ContentType="image/png"/>
  <Override PartName="/ppt/media/image24.jpeg" ContentType="image/jpeg"/>
  <Override PartName="/ppt/media/image59.png" ContentType="image/png"/>
  <Override PartName="/ppt/media/image60.png" ContentType="image/png"/>
  <Override PartName="/ppt/media/image58.png" ContentType="image/png"/>
  <Override PartName="/ppt/media/image21.png" ContentType="image/png"/>
  <Override PartName="/ppt/media/image61.png" ContentType="image/png"/>
  <Override PartName="/ppt/media/image19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27.jpeg" ContentType="image/jpeg"/>
  <Override PartName="/ppt/media/image52.png" ContentType="image/png"/>
  <Override PartName="/ppt/media/image10.png" ContentType="image/png"/>
  <Override PartName="/ppt/media/image47.png" ContentType="image/png"/>
  <Override PartName="/ppt/media/image29.png" ContentType="image/png"/>
  <Override PartName="/ppt/media/image6.png" ContentType="image/png"/>
  <Override PartName="/ppt/media/image36.png" ContentType="image/png"/>
  <Override PartName="/ppt/media/image20.png" ContentType="image/png"/>
  <Override PartName="/ppt/media/image57.png" ContentType="image/png"/>
  <Override PartName="/ppt/media/image11.png" ContentType="image/png"/>
  <Override PartName="/ppt/media/image48.png" ContentType="image/png"/>
  <Override PartName="/ppt/media/image23.jpeg" ContentType="image/jpeg"/>
  <Override PartName="/ppt/media/image8.png" ContentType="image/png"/>
  <Override PartName="/ppt/media/image38.png" ContentType="image/png"/>
  <Override PartName="/ppt/media/image1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37.png" ContentType="image/png"/>
  <Override PartName="/ppt/media/image40.png" ContentType="image/png"/>
  <Override PartName="/ppt/media/image41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0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11760" y="3087720"/>
            <a:ext cx="852012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11760" y="308772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7840" y="308772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192480" y="146880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73200" y="146880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11760" y="308772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192480" y="308772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73200" y="308772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11760" y="372600"/>
            <a:ext cx="8520120" cy="340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311760" y="308772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7840" y="308772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311760" y="3087720"/>
            <a:ext cx="852012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311760" y="3087720"/>
            <a:ext cx="852012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311760" y="308772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7840" y="308772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192480" y="146880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73200" y="146880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311760" y="308772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192480" y="308772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73200" y="308772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11760" y="372600"/>
            <a:ext cx="8520120" cy="340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311760" y="308772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7840" y="308772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311760" y="3087720"/>
            <a:ext cx="852012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11760" y="3087720"/>
            <a:ext cx="852012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11760" y="308772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7840" y="308772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192480" y="146880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73200" y="146880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311760" y="308772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192480" y="308772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73200" y="308772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311760" y="372600"/>
            <a:ext cx="8520120" cy="340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311760" y="308772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677840" y="308772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311760" y="3087720"/>
            <a:ext cx="852012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311760" y="3087720"/>
            <a:ext cx="852012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311760" y="308772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/>
          </p:nvPr>
        </p:nvSpPr>
        <p:spPr>
          <a:xfrm>
            <a:off x="4677840" y="308772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3192480" y="146880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6073200" y="146880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311760" y="308772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/>
          </p:nvPr>
        </p:nvSpPr>
        <p:spPr>
          <a:xfrm>
            <a:off x="3192480" y="308772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/>
          </p:nvPr>
        </p:nvSpPr>
        <p:spPr>
          <a:xfrm>
            <a:off x="6073200" y="308772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311760" y="372600"/>
            <a:ext cx="8520120" cy="340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311760" y="308772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4677840" y="308772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311760" y="3087720"/>
            <a:ext cx="852012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311760" y="3087720"/>
            <a:ext cx="852012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311760" y="308772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/>
          </p:nvPr>
        </p:nvSpPr>
        <p:spPr>
          <a:xfrm>
            <a:off x="4677840" y="308772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11760" y="372600"/>
            <a:ext cx="8520120" cy="340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3192480" y="146880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6073200" y="146880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311760" y="308772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/>
          </p:nvPr>
        </p:nvSpPr>
        <p:spPr>
          <a:xfrm>
            <a:off x="3192480" y="308772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/>
          </p:nvPr>
        </p:nvSpPr>
        <p:spPr>
          <a:xfrm>
            <a:off x="6073200" y="308772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ubTitle"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ubTitle"/>
          </p:nvPr>
        </p:nvSpPr>
        <p:spPr>
          <a:xfrm>
            <a:off x="311760" y="372600"/>
            <a:ext cx="8520120" cy="340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311760" y="308772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4677840" y="308772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311760" y="3087720"/>
            <a:ext cx="852012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11760" y="308772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311760" y="3087720"/>
            <a:ext cx="852012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311760" y="308772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/>
          </p:nvPr>
        </p:nvSpPr>
        <p:spPr>
          <a:xfrm>
            <a:off x="4677840" y="308772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3192480" y="146880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/>
          </p:nvPr>
        </p:nvSpPr>
        <p:spPr>
          <a:xfrm>
            <a:off x="6073200" y="146880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/>
          </p:nvPr>
        </p:nvSpPr>
        <p:spPr>
          <a:xfrm>
            <a:off x="311760" y="308772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6"/>
          <p:cNvSpPr>
            <a:spLocks noGrp="1"/>
          </p:cNvSpPr>
          <p:nvPr>
            <p:ph/>
          </p:nvPr>
        </p:nvSpPr>
        <p:spPr>
          <a:xfrm>
            <a:off x="3192480" y="308772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7"/>
          <p:cNvSpPr>
            <a:spLocks noGrp="1"/>
          </p:cNvSpPr>
          <p:nvPr>
            <p:ph/>
          </p:nvPr>
        </p:nvSpPr>
        <p:spPr>
          <a:xfrm>
            <a:off x="6073200" y="308772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7840" y="308772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11760" y="3087720"/>
            <a:ext cx="852012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42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 rot="10800000">
            <a:off x="4226400" y="2934000"/>
            <a:ext cx="691560" cy="38808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1;p2"/>
          <p:cNvSpPr/>
          <p:nvPr/>
        </p:nvSpPr>
        <p:spPr>
          <a:xfrm>
            <a:off x="0" y="0"/>
            <a:ext cx="9143640" cy="31237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11120" y="644400"/>
            <a:ext cx="8282160" cy="210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SG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SG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6049D20-9633-4015-90FB-8D0237352837}" type="slidenum">
              <a:rPr b="0" lang="en-GB" sz="1000" spc="-1" strike="noStrike">
                <a:solidFill>
                  <a:srgbClr val="ffffff"/>
                </a:solidFill>
                <a:latin typeface="Source Code Pro"/>
                <a:ea typeface="Source Code Pro"/>
              </a:rPr>
              <a:t>&lt;number&gt;</a:t>
            </a:fld>
            <a:endParaRPr b="0" lang="en-SG" sz="10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SG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SG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SG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c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2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Google Shape;43;p9"/>
          <p:cNvSpPr/>
          <p:nvPr/>
        </p:nvSpPr>
        <p:spPr>
          <a:xfrm>
            <a:off x="5029560" y="4495680"/>
            <a:ext cx="576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c000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65680" y="1078920"/>
            <a:ext cx="4044960" cy="1788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SG" sz="4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SG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4D743F9-B04E-44F1-9CB8-F7E274C9801F}" type="slidenum">
              <a:rPr b="0" lang="en-GB" sz="1000" spc="-1" strike="noStrike">
                <a:solidFill>
                  <a:srgbClr val="ffffff"/>
                </a:solidFill>
                <a:latin typeface="Source Code Pro"/>
                <a:ea typeface="Source Code Pro"/>
              </a:rPr>
              <a:t>&lt;number&gt;</a:t>
            </a:fld>
            <a:endParaRPr b="0" lang="en-SG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42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25;p5"/>
          <p:cNvSpPr/>
          <p:nvPr/>
        </p:nvSpPr>
        <p:spPr>
          <a:xfrm>
            <a:off x="429120" y="1275480"/>
            <a:ext cx="613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ffff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SG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SG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3999600" cy="3099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832280" y="1468800"/>
            <a:ext cx="3999600" cy="3099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0F64351-FB83-4E36-8713-B2FE0CC17077}" type="slidenum">
              <a:rPr b="0" lang="en-GB" sz="1000" spc="-1" strike="noStrike">
                <a:solidFill>
                  <a:srgbClr val="ffffff"/>
                </a:solidFill>
                <a:latin typeface="Source Code Pro"/>
                <a:ea typeface="Source Code Pro"/>
              </a:rPr>
              <a:t>&lt;number&gt;</a:t>
            </a:fld>
            <a:endParaRPr b="0" lang="en-SG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42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20;p4"/>
          <p:cNvSpPr/>
          <p:nvPr/>
        </p:nvSpPr>
        <p:spPr>
          <a:xfrm>
            <a:off x="429120" y="1275480"/>
            <a:ext cx="613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ffff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SG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SG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E346A23-D330-4936-8DB8-174FFF8D7AE9}" type="slidenum">
              <a:rPr b="0" lang="en-GB" sz="1000" spc="-1" strike="noStrike">
                <a:solidFill>
                  <a:srgbClr val="ffffff"/>
                </a:solidFill>
                <a:latin typeface="Source Code Pro"/>
                <a:ea typeface="Source Code Pro"/>
              </a:rPr>
              <a:t>&lt;number&gt;</a:t>
            </a:fld>
            <a:endParaRPr b="0" lang="en-SG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42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C135742-CBA8-4552-84DC-1C8E097F0A42}" type="slidenum">
              <a:rPr b="0" lang="en-GB" sz="1000" spc="-1" strike="noStrike">
                <a:solidFill>
                  <a:srgbClr val="ffffff"/>
                </a:solidFill>
                <a:latin typeface="Source Code Pro"/>
                <a:ea typeface="Source Code Pro"/>
              </a:rPr>
              <a:t>&lt;number&gt;</a:t>
            </a:fld>
            <a:endParaRPr b="0" lang="en-SG" sz="1000" spc="-1" strike="noStrike">
              <a:latin typeface="Times New Roman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SG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SG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SG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42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16;p3"/>
          <p:cNvSpPr/>
          <p:nvPr/>
        </p:nvSpPr>
        <p:spPr>
          <a:xfrm>
            <a:off x="0" y="1567440"/>
            <a:ext cx="9143640" cy="20084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30920" y="1889640"/>
            <a:ext cx="8282160" cy="1516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SG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SG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4DB690A-E77E-464F-889D-F2B6C2C4FBD1}" type="slidenum">
              <a:rPr b="0" lang="en-GB" sz="1000" spc="-1" strike="noStrike">
                <a:solidFill>
                  <a:srgbClr val="ffffff"/>
                </a:solidFill>
                <a:latin typeface="Source Code Pro"/>
                <a:ea typeface="Source Code Pro"/>
              </a:rPr>
              <a:t>&lt;number&gt;</a:t>
            </a:fld>
            <a:endParaRPr b="0" lang="en-SG" sz="1000" spc="-1" strike="noStrike">
              <a:latin typeface="Times New Roman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SG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SG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SG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3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wiki.ros.org/melodic/Installation/Ubuntu" TargetMode="Externa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28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slideLayout" Target="../slideLayouts/slideLayout4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4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slideLayout" Target="../slideLayouts/slideLayout4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49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4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49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49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hyperlink" Target="https://wiki.ros.org/ROS/Tutorials/UnderstandingTopics" TargetMode="External"/><Relationship Id="rId2" Type="http://schemas.openxmlformats.org/officeDocument/2006/relationships/hyperlink" Target="https://wiki.ros.org/ROS/Tutorials/WritingPublisherSubscriber%28python%29" TargetMode="External"/><Relationship Id="rId3" Type="http://schemas.openxmlformats.org/officeDocument/2006/relationships/slideLayout" Target="../slideLayouts/slideLayout39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jpeg"/><Relationship Id="rId3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11120" y="644400"/>
            <a:ext cx="8282160" cy="210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6000" spc="-1" strike="noStrike">
                <a:solidFill>
                  <a:srgbClr val="ffffff"/>
                </a:solidFill>
                <a:latin typeface="Oswald"/>
                <a:ea typeface="Oswald"/>
              </a:rPr>
              <a:t>Hornet 7.0 Software Workshop #1</a:t>
            </a:r>
            <a:endParaRPr b="0" lang="en-SG" sz="6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3" name="Google Shape;64;p13" descr=""/>
          <p:cNvPicPr/>
          <p:nvPr/>
        </p:nvPicPr>
        <p:blipFill>
          <a:blip r:embed="rId1"/>
          <a:stretch/>
        </p:blipFill>
        <p:spPr>
          <a:xfrm>
            <a:off x="3753000" y="192960"/>
            <a:ext cx="1638000" cy="37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187;p25" descr=""/>
          <p:cNvPicPr/>
          <p:nvPr/>
        </p:nvPicPr>
        <p:blipFill>
          <a:blip r:embed="rId1"/>
          <a:srcRect l="0" t="0" r="13807" b="0"/>
          <a:stretch/>
        </p:blipFill>
        <p:spPr>
          <a:xfrm>
            <a:off x="-28080" y="268200"/>
            <a:ext cx="9143640" cy="4055400"/>
          </a:xfrm>
          <a:prstGeom prst="rect">
            <a:avLst/>
          </a:prstGeom>
          <a:ln w="0">
            <a:noFill/>
          </a:ln>
        </p:spPr>
      </p:pic>
      <p:sp>
        <p:nvSpPr>
          <p:cNvPr id="293" name="Google Shape;188;p25"/>
          <p:cNvSpPr/>
          <p:nvPr/>
        </p:nvSpPr>
        <p:spPr>
          <a:xfrm>
            <a:off x="215280" y="4515480"/>
            <a:ext cx="8713080" cy="458280"/>
          </a:xfrm>
          <a:prstGeom prst="rect">
            <a:avLst/>
          </a:prstGeom>
          <a:solidFill>
            <a:schemeClr val="lt2"/>
          </a:solidFill>
          <a:ln w="9525">
            <a:solidFill>
              <a:srgbClr val="42424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Fira Code"/>
                <a:ea typeface="Fira Code"/>
              </a:rPr>
              <a:t>roscore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294" name="Google Shape;189;p25"/>
          <p:cNvSpPr/>
          <p:nvPr/>
        </p:nvSpPr>
        <p:spPr>
          <a:xfrm>
            <a:off x="303480" y="77760"/>
            <a:ext cx="8579160" cy="2864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Google Shape;190;p25"/>
          <p:cNvSpPr/>
          <p:nvPr/>
        </p:nvSpPr>
        <p:spPr>
          <a:xfrm>
            <a:off x="893160" y="1634040"/>
            <a:ext cx="3621960" cy="259200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Google Shape;191;p25"/>
          <p:cNvSpPr/>
          <p:nvPr/>
        </p:nvSpPr>
        <p:spPr>
          <a:xfrm>
            <a:off x="7676280" y="2617560"/>
            <a:ext cx="704880" cy="4132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Google Shape;192;p25"/>
          <p:cNvSpPr/>
          <p:nvPr/>
        </p:nvSpPr>
        <p:spPr>
          <a:xfrm>
            <a:off x="2250720" y="2977560"/>
            <a:ext cx="129096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424242"/>
                </a:solidFill>
                <a:latin typeface="Fira Code"/>
                <a:ea typeface="Fira Code"/>
              </a:rPr>
              <a:t>Subscriber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298" name="Google Shape;193;p25"/>
          <p:cNvSpPr/>
          <p:nvPr/>
        </p:nvSpPr>
        <p:spPr>
          <a:xfrm>
            <a:off x="3584520" y="3184560"/>
            <a:ext cx="803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2424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Google Shape;194;p25"/>
          <p:cNvSpPr/>
          <p:nvPr/>
        </p:nvSpPr>
        <p:spPr>
          <a:xfrm>
            <a:off x="7415280" y="2032200"/>
            <a:ext cx="122688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424242"/>
                </a:solidFill>
                <a:latin typeface="Fira Code"/>
                <a:ea typeface="Fira Code"/>
              </a:rPr>
              <a:t>Publisher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300" name="Google Shape;195;p25"/>
          <p:cNvSpPr/>
          <p:nvPr/>
        </p:nvSpPr>
        <p:spPr>
          <a:xfrm>
            <a:off x="8029080" y="2446200"/>
            <a:ext cx="360" cy="49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2424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Google Shape;196;p25"/>
          <p:cNvSpPr/>
          <p:nvPr/>
        </p:nvSpPr>
        <p:spPr>
          <a:xfrm>
            <a:off x="4423680" y="3567600"/>
            <a:ext cx="118224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424242"/>
                </a:solidFill>
                <a:latin typeface="Fira Code"/>
                <a:ea typeface="Fira Code"/>
              </a:rPr>
              <a:t>Messages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302" name="Google Shape;197;p25"/>
          <p:cNvSpPr/>
          <p:nvPr/>
        </p:nvSpPr>
        <p:spPr>
          <a:xfrm>
            <a:off x="5648760" y="3774600"/>
            <a:ext cx="803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2424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Google Shape;198;p25"/>
          <p:cNvSpPr/>
          <p:nvPr/>
        </p:nvSpPr>
        <p:spPr>
          <a:xfrm>
            <a:off x="6495480" y="2876400"/>
            <a:ext cx="122688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424242"/>
                </a:solidFill>
                <a:latin typeface="Fira Code"/>
                <a:ea typeface="Fira Code"/>
              </a:rPr>
              <a:t>/auv/imu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304" name="Google Shape;199;p25"/>
          <p:cNvSpPr/>
          <p:nvPr/>
        </p:nvSpPr>
        <p:spPr>
          <a:xfrm>
            <a:off x="6495480" y="1323720"/>
            <a:ext cx="122688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424242"/>
                </a:solidFill>
                <a:latin typeface="Fira Code"/>
                <a:ea typeface="Fira Code"/>
              </a:rPr>
              <a:t>Topic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305" name="Google Shape;200;p25"/>
          <p:cNvSpPr/>
          <p:nvPr/>
        </p:nvSpPr>
        <p:spPr>
          <a:xfrm>
            <a:off x="7108920" y="1737720"/>
            <a:ext cx="360" cy="113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2424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Google Shape;201;p25"/>
          <p:cNvSpPr/>
          <p:nvPr/>
        </p:nvSpPr>
        <p:spPr>
          <a:xfrm>
            <a:off x="571680" y="568440"/>
            <a:ext cx="2758320" cy="1065240"/>
          </a:xfrm>
          <a:prstGeom prst="rect">
            <a:avLst/>
          </a:prstGeom>
          <a:noFill/>
          <a:ln w="9525">
            <a:solidFill>
              <a:srgbClr val="999999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400" spc="-1" strike="noStrike">
                <a:solidFill>
                  <a:srgbClr val="000000"/>
                </a:solidFill>
                <a:latin typeface="Fira Code"/>
                <a:ea typeface="Fira Code"/>
              </a:rPr>
              <a:t>Message</a:t>
            </a:r>
            <a:br/>
            <a:r>
              <a:rPr b="0" lang="en-GB" sz="1400" spc="-1" strike="noStrike">
                <a:solidFill>
                  <a:srgbClr val="607d8b"/>
                </a:solidFill>
                <a:latin typeface="Fira Code"/>
                <a:ea typeface="Fira Code"/>
              </a:rPr>
              <a:t>std_msgs/Header</a:t>
            </a:r>
            <a:r>
              <a:rPr b="0" lang="en-GB" sz="1400" spc="-1" strike="noStrike">
                <a:solidFill>
                  <a:srgbClr val="000000"/>
                </a:solidFill>
                <a:latin typeface="Fira Code"/>
                <a:ea typeface="Fira Code"/>
              </a:rPr>
              <a:t> </a:t>
            </a:r>
            <a:r>
              <a:rPr b="0" lang="en-GB" sz="1400" spc="-1" strike="noStrike">
                <a:solidFill>
                  <a:srgbClr val="0090ac"/>
                </a:solidFill>
                <a:latin typeface="Fira Code"/>
                <a:ea typeface="Fira Code"/>
              </a:rPr>
              <a:t>header</a:t>
            </a:r>
            <a:endParaRPr b="0" lang="en-SG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607d8b"/>
                </a:solidFill>
                <a:latin typeface="Fira Code"/>
                <a:ea typeface="Fira Code"/>
              </a:rPr>
              <a:t>std_msgs/String</a:t>
            </a:r>
            <a:r>
              <a:rPr b="0" lang="en-GB" sz="1400" spc="-1" strike="noStrike">
                <a:solidFill>
                  <a:srgbClr val="000000"/>
                </a:solidFill>
                <a:latin typeface="Fira Code"/>
                <a:ea typeface="Fira Code"/>
              </a:rPr>
              <a:t> </a:t>
            </a:r>
            <a:r>
              <a:rPr b="0" lang="en-GB" sz="1400" spc="-1" strike="noStrike">
                <a:solidFill>
                  <a:srgbClr val="0090ac"/>
                </a:solidFill>
                <a:latin typeface="Fira Code"/>
                <a:ea typeface="Fira Code"/>
              </a:rPr>
              <a:t>author</a:t>
            </a:r>
            <a:endParaRPr b="0" lang="en-SG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607d8b"/>
                </a:solidFill>
                <a:latin typeface="Fira Code"/>
                <a:ea typeface="Fira Code"/>
              </a:rPr>
              <a:t>std_msgs/String</a:t>
            </a:r>
            <a:r>
              <a:rPr b="0" lang="en-GB" sz="1400" spc="-1" strike="noStrike">
                <a:solidFill>
                  <a:srgbClr val="000000"/>
                </a:solidFill>
                <a:latin typeface="Fira Code"/>
                <a:ea typeface="Fira Code"/>
              </a:rPr>
              <a:t> </a:t>
            </a:r>
            <a:r>
              <a:rPr b="0" lang="en-GB" sz="1400" spc="-1" strike="noStrike">
                <a:solidFill>
                  <a:srgbClr val="0090ac"/>
                </a:solidFill>
                <a:latin typeface="Fira Code"/>
                <a:ea typeface="Fira Code"/>
              </a:rPr>
              <a:t>message</a:t>
            </a:r>
            <a:endParaRPr b="0" lang="en-SG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1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1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" dur="1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1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1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1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206;p26" descr=""/>
          <p:cNvPicPr/>
          <p:nvPr/>
        </p:nvPicPr>
        <p:blipFill>
          <a:blip r:embed="rId1"/>
          <a:srcRect l="0" t="0" r="13807" b="0"/>
          <a:stretch/>
        </p:blipFill>
        <p:spPr>
          <a:xfrm>
            <a:off x="-28080" y="268200"/>
            <a:ext cx="9143640" cy="4055400"/>
          </a:xfrm>
          <a:prstGeom prst="rect">
            <a:avLst/>
          </a:prstGeom>
          <a:ln w="0">
            <a:noFill/>
          </a:ln>
        </p:spPr>
      </p:pic>
      <p:sp>
        <p:nvSpPr>
          <p:cNvPr id="308" name="Google Shape;207;p26"/>
          <p:cNvSpPr/>
          <p:nvPr/>
        </p:nvSpPr>
        <p:spPr>
          <a:xfrm>
            <a:off x="215280" y="4515480"/>
            <a:ext cx="8713080" cy="458280"/>
          </a:xfrm>
          <a:prstGeom prst="rect">
            <a:avLst/>
          </a:prstGeom>
          <a:solidFill>
            <a:schemeClr val="lt2"/>
          </a:solidFill>
          <a:ln w="9525">
            <a:solidFill>
              <a:srgbClr val="42424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Fira Code"/>
                <a:ea typeface="Fira Code"/>
              </a:rPr>
              <a:t>roscore</a:t>
            </a:r>
            <a:endParaRPr b="0" lang="en-SG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30920" y="1889640"/>
            <a:ext cx="8282160" cy="1516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3600" spc="-1" strike="noStrike">
                <a:solidFill>
                  <a:srgbClr val="ffffff"/>
                </a:solidFill>
                <a:latin typeface="Oswald"/>
                <a:ea typeface="Oswald"/>
              </a:rPr>
              <a:t>Time to build a ROS chat application!</a:t>
            </a:r>
            <a:endParaRPr b="0" lang="en-SG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217;p28"/>
          <p:cNvSpPr/>
          <p:nvPr/>
        </p:nvSpPr>
        <p:spPr>
          <a:xfrm>
            <a:off x="0" y="0"/>
            <a:ext cx="2887920" cy="51433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Oswald"/>
                <a:ea typeface="Oswald"/>
              </a:rPr>
              <a:t>ROS Workspace Folder Structure</a:t>
            </a:r>
            <a:endParaRPr b="0" lang="en-SG" sz="3000" spc="-1" strike="noStrike">
              <a:latin typeface="Arial"/>
            </a:endParaRPr>
          </a:p>
        </p:txBody>
      </p:sp>
      <p:sp>
        <p:nvSpPr>
          <p:cNvPr id="311" name="Google Shape;218;p28"/>
          <p:cNvSpPr/>
          <p:nvPr/>
        </p:nvSpPr>
        <p:spPr>
          <a:xfrm>
            <a:off x="3647880" y="970200"/>
            <a:ext cx="131652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GB" sz="1400" spc="-1" strike="noStrike">
                <a:solidFill>
                  <a:srgbClr val="ffffff"/>
                </a:solidFill>
                <a:latin typeface="Fira Code"/>
                <a:ea typeface="Fira Code"/>
              </a:rPr>
              <a:t>catkin_ws</a:t>
            </a:r>
            <a:endParaRPr b="0" lang="en-SG" sz="1400" spc="-1" strike="noStrike">
              <a:latin typeface="Arial"/>
            </a:endParaRPr>
          </a:p>
        </p:txBody>
      </p:sp>
      <p:pic>
        <p:nvPicPr>
          <p:cNvPr id="312" name="Google Shape;219;p28" descr=""/>
          <p:cNvPicPr/>
          <p:nvPr/>
        </p:nvPicPr>
        <p:blipFill>
          <a:blip r:embed="rId1"/>
          <a:stretch/>
        </p:blipFill>
        <p:spPr>
          <a:xfrm>
            <a:off x="3279240" y="992880"/>
            <a:ext cx="368280" cy="368280"/>
          </a:xfrm>
          <a:prstGeom prst="rect">
            <a:avLst/>
          </a:prstGeom>
          <a:ln w="0">
            <a:noFill/>
          </a:ln>
        </p:spPr>
      </p:pic>
      <p:sp>
        <p:nvSpPr>
          <p:cNvPr id="313" name="Google Shape;220;p28"/>
          <p:cNvSpPr/>
          <p:nvPr/>
        </p:nvSpPr>
        <p:spPr>
          <a:xfrm>
            <a:off x="3456000" y="1410480"/>
            <a:ext cx="279720" cy="162360"/>
          </a:xfrm>
          <a:prstGeom prst="bentConnector3">
            <a:avLst>
              <a:gd name="adj1" fmla="val -1972"/>
            </a:avLst>
          </a:prstGeom>
          <a:noFill/>
          <a:ln w="9525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Google Shape;221;p28"/>
          <p:cNvSpPr/>
          <p:nvPr/>
        </p:nvSpPr>
        <p:spPr>
          <a:xfrm>
            <a:off x="4200480" y="1361520"/>
            <a:ext cx="131652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Fira Code"/>
                <a:ea typeface="Fira Code"/>
              </a:rPr>
              <a:t>build</a:t>
            </a:r>
            <a:endParaRPr b="0" lang="en-SG" sz="1400" spc="-1" strike="noStrike">
              <a:latin typeface="Arial"/>
            </a:endParaRPr>
          </a:p>
        </p:txBody>
      </p:sp>
      <p:pic>
        <p:nvPicPr>
          <p:cNvPr id="315" name="Google Shape;222;p28" descr=""/>
          <p:cNvPicPr/>
          <p:nvPr/>
        </p:nvPicPr>
        <p:blipFill>
          <a:blip r:embed="rId2"/>
          <a:stretch/>
        </p:blipFill>
        <p:spPr>
          <a:xfrm>
            <a:off x="3831480" y="1384200"/>
            <a:ext cx="368280" cy="368280"/>
          </a:xfrm>
          <a:prstGeom prst="rect">
            <a:avLst/>
          </a:prstGeom>
          <a:ln w="0">
            <a:noFill/>
          </a:ln>
        </p:spPr>
      </p:pic>
      <p:sp>
        <p:nvSpPr>
          <p:cNvPr id="316" name="Google Shape;223;p28"/>
          <p:cNvSpPr/>
          <p:nvPr/>
        </p:nvSpPr>
        <p:spPr>
          <a:xfrm>
            <a:off x="3456000" y="1806480"/>
            <a:ext cx="279720" cy="162360"/>
          </a:xfrm>
          <a:prstGeom prst="bentConnector3">
            <a:avLst>
              <a:gd name="adj1" fmla="val -1972"/>
            </a:avLst>
          </a:prstGeom>
          <a:noFill/>
          <a:ln w="9525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Google Shape;224;p28"/>
          <p:cNvSpPr/>
          <p:nvPr/>
        </p:nvSpPr>
        <p:spPr>
          <a:xfrm>
            <a:off x="4200480" y="1757160"/>
            <a:ext cx="131652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Fira Code"/>
                <a:ea typeface="Fira Code"/>
              </a:rPr>
              <a:t>devel</a:t>
            </a:r>
            <a:endParaRPr b="0" lang="en-SG" sz="1400" spc="-1" strike="noStrike">
              <a:latin typeface="Arial"/>
            </a:endParaRPr>
          </a:p>
        </p:txBody>
      </p:sp>
      <p:pic>
        <p:nvPicPr>
          <p:cNvPr id="318" name="Google Shape;225;p28" descr=""/>
          <p:cNvPicPr/>
          <p:nvPr/>
        </p:nvPicPr>
        <p:blipFill>
          <a:blip r:embed="rId3"/>
          <a:stretch/>
        </p:blipFill>
        <p:spPr>
          <a:xfrm>
            <a:off x="3831480" y="1779840"/>
            <a:ext cx="368280" cy="368280"/>
          </a:xfrm>
          <a:prstGeom prst="rect">
            <a:avLst/>
          </a:prstGeom>
          <a:ln w="0">
            <a:noFill/>
          </a:ln>
        </p:spPr>
      </p:pic>
      <p:sp>
        <p:nvSpPr>
          <p:cNvPr id="319" name="Google Shape;226;p28"/>
          <p:cNvSpPr/>
          <p:nvPr/>
        </p:nvSpPr>
        <p:spPr>
          <a:xfrm>
            <a:off x="3456000" y="2202120"/>
            <a:ext cx="279720" cy="162360"/>
          </a:xfrm>
          <a:prstGeom prst="bentConnector3">
            <a:avLst>
              <a:gd name="adj1" fmla="val -1972"/>
            </a:avLst>
          </a:prstGeom>
          <a:noFill/>
          <a:ln w="9525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Google Shape;227;p28"/>
          <p:cNvSpPr/>
          <p:nvPr/>
        </p:nvSpPr>
        <p:spPr>
          <a:xfrm>
            <a:off x="4200480" y="2153160"/>
            <a:ext cx="131652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Fira Code"/>
                <a:ea typeface="Fira Code"/>
              </a:rPr>
              <a:t>logs</a:t>
            </a:r>
            <a:endParaRPr b="0" lang="en-SG" sz="1400" spc="-1" strike="noStrike">
              <a:latin typeface="Arial"/>
            </a:endParaRPr>
          </a:p>
        </p:txBody>
      </p:sp>
      <p:pic>
        <p:nvPicPr>
          <p:cNvPr id="321" name="Google Shape;228;p28" descr=""/>
          <p:cNvPicPr/>
          <p:nvPr/>
        </p:nvPicPr>
        <p:blipFill>
          <a:blip r:embed="rId4"/>
          <a:stretch/>
        </p:blipFill>
        <p:spPr>
          <a:xfrm>
            <a:off x="3831480" y="2175840"/>
            <a:ext cx="368280" cy="368280"/>
          </a:xfrm>
          <a:prstGeom prst="rect">
            <a:avLst/>
          </a:prstGeom>
          <a:ln w="0">
            <a:noFill/>
          </a:ln>
        </p:spPr>
      </p:pic>
      <p:sp>
        <p:nvSpPr>
          <p:cNvPr id="322" name="Google Shape;229;p28"/>
          <p:cNvSpPr/>
          <p:nvPr/>
        </p:nvSpPr>
        <p:spPr>
          <a:xfrm>
            <a:off x="3456000" y="2598120"/>
            <a:ext cx="279720" cy="162360"/>
          </a:xfrm>
          <a:prstGeom prst="bentConnector3">
            <a:avLst>
              <a:gd name="adj1" fmla="val -1972"/>
            </a:avLst>
          </a:prstGeom>
          <a:noFill/>
          <a:ln w="9525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Google Shape;230;p28"/>
          <p:cNvSpPr/>
          <p:nvPr/>
        </p:nvSpPr>
        <p:spPr>
          <a:xfrm>
            <a:off x="4200480" y="2549160"/>
            <a:ext cx="131652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Fira Code"/>
                <a:ea typeface="Fira Code"/>
              </a:rPr>
              <a:t>src</a:t>
            </a:r>
            <a:endParaRPr b="0" lang="en-SG" sz="1400" spc="-1" strike="noStrike">
              <a:latin typeface="Arial"/>
            </a:endParaRPr>
          </a:p>
        </p:txBody>
      </p:sp>
      <p:pic>
        <p:nvPicPr>
          <p:cNvPr id="324" name="Google Shape;231;p28" descr=""/>
          <p:cNvPicPr/>
          <p:nvPr/>
        </p:nvPicPr>
        <p:blipFill>
          <a:blip r:embed="rId5"/>
          <a:stretch/>
        </p:blipFill>
        <p:spPr>
          <a:xfrm>
            <a:off x="3831480" y="2571840"/>
            <a:ext cx="368280" cy="368280"/>
          </a:xfrm>
          <a:prstGeom prst="rect">
            <a:avLst/>
          </a:prstGeom>
          <a:ln w="0">
            <a:noFill/>
          </a:ln>
        </p:spPr>
      </p:pic>
      <p:sp>
        <p:nvSpPr>
          <p:cNvPr id="325" name="Google Shape;232;p28"/>
          <p:cNvSpPr/>
          <p:nvPr/>
        </p:nvSpPr>
        <p:spPr>
          <a:xfrm>
            <a:off x="4013280" y="3016800"/>
            <a:ext cx="279720" cy="162360"/>
          </a:xfrm>
          <a:prstGeom prst="bentConnector3">
            <a:avLst>
              <a:gd name="adj1" fmla="val -1972"/>
            </a:avLst>
          </a:prstGeom>
          <a:noFill/>
          <a:ln w="9525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Google Shape;233;p28"/>
          <p:cNvSpPr/>
          <p:nvPr/>
        </p:nvSpPr>
        <p:spPr>
          <a:xfrm>
            <a:off x="4757400" y="2967480"/>
            <a:ext cx="138816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GB" sz="1400" spc="-1" strike="noStrike">
                <a:solidFill>
                  <a:srgbClr val="ffffff"/>
                </a:solidFill>
                <a:latin typeface="Fira Code"/>
                <a:ea typeface="Fira Code"/>
              </a:rPr>
              <a:t>assignment1</a:t>
            </a:r>
            <a:endParaRPr b="0" lang="en-SG" sz="1400" spc="-1" strike="noStrike">
              <a:latin typeface="Arial"/>
            </a:endParaRPr>
          </a:p>
        </p:txBody>
      </p:sp>
      <p:pic>
        <p:nvPicPr>
          <p:cNvPr id="327" name="Google Shape;234;p28" descr=""/>
          <p:cNvPicPr/>
          <p:nvPr/>
        </p:nvPicPr>
        <p:blipFill>
          <a:blip r:embed="rId6"/>
          <a:stretch/>
        </p:blipFill>
        <p:spPr>
          <a:xfrm>
            <a:off x="4388760" y="2990160"/>
            <a:ext cx="368280" cy="368280"/>
          </a:xfrm>
          <a:prstGeom prst="rect">
            <a:avLst/>
          </a:prstGeom>
          <a:ln w="0">
            <a:noFill/>
          </a:ln>
        </p:spPr>
      </p:pic>
      <p:sp>
        <p:nvSpPr>
          <p:cNvPr id="328" name="Google Shape;235;p28"/>
          <p:cNvSpPr/>
          <p:nvPr/>
        </p:nvSpPr>
        <p:spPr>
          <a:xfrm>
            <a:off x="4013280" y="3412800"/>
            <a:ext cx="279720" cy="162360"/>
          </a:xfrm>
          <a:prstGeom prst="bentConnector3">
            <a:avLst>
              <a:gd name="adj1" fmla="val -1972"/>
            </a:avLst>
          </a:prstGeom>
          <a:noFill/>
          <a:ln w="9525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Google Shape;236;p28"/>
          <p:cNvSpPr/>
          <p:nvPr/>
        </p:nvSpPr>
        <p:spPr>
          <a:xfrm>
            <a:off x="4757400" y="3363480"/>
            <a:ext cx="138816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GB" sz="1400" spc="-1" strike="noStrike">
                <a:solidFill>
                  <a:srgbClr val="ffffff"/>
                </a:solidFill>
                <a:latin typeface="Fira Code"/>
                <a:ea typeface="Fira Code"/>
              </a:rPr>
              <a:t>assignment2</a:t>
            </a:r>
            <a:endParaRPr b="0" lang="en-SG" sz="1400" spc="-1" strike="noStrike">
              <a:latin typeface="Arial"/>
            </a:endParaRPr>
          </a:p>
        </p:txBody>
      </p:sp>
      <p:pic>
        <p:nvPicPr>
          <p:cNvPr id="330" name="Google Shape;237;p28" descr=""/>
          <p:cNvPicPr/>
          <p:nvPr/>
        </p:nvPicPr>
        <p:blipFill>
          <a:blip r:embed="rId7"/>
          <a:stretch/>
        </p:blipFill>
        <p:spPr>
          <a:xfrm>
            <a:off x="4388760" y="3386160"/>
            <a:ext cx="368280" cy="368280"/>
          </a:xfrm>
          <a:prstGeom prst="rect">
            <a:avLst/>
          </a:prstGeom>
          <a:ln w="0">
            <a:noFill/>
          </a:ln>
        </p:spPr>
      </p:pic>
      <p:sp>
        <p:nvSpPr>
          <p:cNvPr id="331" name="Google Shape;238;p28"/>
          <p:cNvSpPr/>
          <p:nvPr/>
        </p:nvSpPr>
        <p:spPr>
          <a:xfrm>
            <a:off x="4013280" y="3808440"/>
            <a:ext cx="279720" cy="162360"/>
          </a:xfrm>
          <a:prstGeom prst="bentConnector3">
            <a:avLst>
              <a:gd name="adj1" fmla="val -1972"/>
            </a:avLst>
          </a:prstGeom>
          <a:noFill/>
          <a:ln w="9525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Google Shape;239;p28"/>
          <p:cNvSpPr/>
          <p:nvPr/>
        </p:nvSpPr>
        <p:spPr>
          <a:xfrm>
            <a:off x="4757400" y="3759480"/>
            <a:ext cx="138816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GB" sz="1400" spc="-1" strike="noStrike">
                <a:solidFill>
                  <a:srgbClr val="ffffff"/>
                </a:solidFill>
                <a:latin typeface="Fira Code"/>
                <a:ea typeface="Fira Code"/>
              </a:rPr>
              <a:t>assignment3</a:t>
            </a:r>
            <a:endParaRPr b="0" lang="en-SG" sz="1400" spc="-1" strike="noStrike">
              <a:latin typeface="Arial"/>
            </a:endParaRPr>
          </a:p>
        </p:txBody>
      </p:sp>
      <p:pic>
        <p:nvPicPr>
          <p:cNvPr id="333" name="Google Shape;240;p28" descr=""/>
          <p:cNvPicPr/>
          <p:nvPr/>
        </p:nvPicPr>
        <p:blipFill>
          <a:blip r:embed="rId8"/>
          <a:stretch/>
        </p:blipFill>
        <p:spPr>
          <a:xfrm>
            <a:off x="4388760" y="3782160"/>
            <a:ext cx="368280" cy="368280"/>
          </a:xfrm>
          <a:prstGeom prst="rect">
            <a:avLst/>
          </a:prstGeom>
          <a:ln w="0">
            <a:noFill/>
          </a:ln>
        </p:spPr>
      </p:pic>
      <p:sp>
        <p:nvSpPr>
          <p:cNvPr id="334" name="Google Shape;241;p28"/>
          <p:cNvSpPr/>
          <p:nvPr/>
        </p:nvSpPr>
        <p:spPr>
          <a:xfrm>
            <a:off x="6293520" y="3363480"/>
            <a:ext cx="110808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999999"/>
                </a:solidFill>
                <a:latin typeface="Fira Code"/>
                <a:ea typeface="Fira Code"/>
              </a:rPr>
              <a:t>Packages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335" name="Google Shape;242;p28"/>
          <p:cNvSpPr/>
          <p:nvPr/>
        </p:nvSpPr>
        <p:spPr>
          <a:xfrm>
            <a:off x="6145920" y="3057480"/>
            <a:ext cx="147240" cy="1025640"/>
          </a:xfrm>
          <a:prstGeom prst="rightBrace">
            <a:avLst>
              <a:gd name="adj1" fmla="val 86534"/>
              <a:gd name="adj2" fmla="val 50000"/>
            </a:avLst>
          </a:pr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Google Shape;243;p28"/>
          <p:cNvSpPr/>
          <p:nvPr/>
        </p:nvSpPr>
        <p:spPr>
          <a:xfrm>
            <a:off x="6293520" y="2153160"/>
            <a:ext cx="12834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999999"/>
                </a:solidFill>
                <a:latin typeface="Fira Code"/>
                <a:ea typeface="Fira Code"/>
              </a:rPr>
              <a:t>Log files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337" name="Google Shape;244;p28"/>
          <p:cNvSpPr/>
          <p:nvPr/>
        </p:nvSpPr>
        <p:spPr>
          <a:xfrm>
            <a:off x="6293520" y="1757160"/>
            <a:ext cx="208188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999999"/>
                </a:solidFill>
                <a:latin typeface="Fira Code"/>
                <a:ea typeface="Fira Code"/>
              </a:rPr>
              <a:t>Setup files (e.g. setup.bash)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338" name="Google Shape;245;p28"/>
          <p:cNvSpPr/>
          <p:nvPr/>
        </p:nvSpPr>
        <p:spPr>
          <a:xfrm>
            <a:off x="6293520" y="1361520"/>
            <a:ext cx="208188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999999"/>
                </a:solidFill>
                <a:latin typeface="Fira Code"/>
                <a:ea typeface="Fira Code"/>
              </a:rPr>
              <a:t>Files created while building packages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339" name="Google Shape;246;p28"/>
          <p:cNvSpPr/>
          <p:nvPr/>
        </p:nvSpPr>
        <p:spPr>
          <a:xfrm rot="10800000">
            <a:off x="4982400" y="1567800"/>
            <a:ext cx="1250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9999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Google Shape;247;p28"/>
          <p:cNvSpPr/>
          <p:nvPr/>
        </p:nvSpPr>
        <p:spPr>
          <a:xfrm rot="10800000">
            <a:off x="4982400" y="1968120"/>
            <a:ext cx="1250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9999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Google Shape;248;p28"/>
          <p:cNvSpPr/>
          <p:nvPr/>
        </p:nvSpPr>
        <p:spPr>
          <a:xfrm rot="10800000">
            <a:off x="4903920" y="2356560"/>
            <a:ext cx="132876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9999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" dur="1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" dur="1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1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1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1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" dur="1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" dur="1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" dur="1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253;p29"/>
          <p:cNvSpPr/>
          <p:nvPr/>
        </p:nvSpPr>
        <p:spPr>
          <a:xfrm>
            <a:off x="0" y="0"/>
            <a:ext cx="2887920" cy="51433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Oswald"/>
                <a:ea typeface="Oswald"/>
              </a:rPr>
              <a:t>ROS Package Folder Structure</a:t>
            </a:r>
            <a:endParaRPr b="0" lang="en-SG" sz="3000" spc="-1" strike="noStrike">
              <a:latin typeface="Arial"/>
            </a:endParaRPr>
          </a:p>
        </p:txBody>
      </p:sp>
      <p:sp>
        <p:nvSpPr>
          <p:cNvPr id="343" name="Google Shape;254;p29"/>
          <p:cNvSpPr/>
          <p:nvPr/>
        </p:nvSpPr>
        <p:spPr>
          <a:xfrm>
            <a:off x="3647880" y="970200"/>
            <a:ext cx="146952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GB" sz="1400" spc="-1" strike="noStrike">
                <a:solidFill>
                  <a:srgbClr val="ffffff"/>
                </a:solidFill>
                <a:latin typeface="Fira Code"/>
                <a:ea typeface="Fira Code"/>
              </a:rPr>
              <a:t>assignment1</a:t>
            </a:r>
            <a:endParaRPr b="0" lang="en-SG" sz="1400" spc="-1" strike="noStrike">
              <a:latin typeface="Arial"/>
            </a:endParaRPr>
          </a:p>
        </p:txBody>
      </p:sp>
      <p:pic>
        <p:nvPicPr>
          <p:cNvPr id="344" name="Google Shape;255;p29" descr=""/>
          <p:cNvPicPr/>
          <p:nvPr/>
        </p:nvPicPr>
        <p:blipFill>
          <a:blip r:embed="rId1"/>
          <a:stretch/>
        </p:blipFill>
        <p:spPr>
          <a:xfrm>
            <a:off x="3279240" y="992880"/>
            <a:ext cx="368280" cy="368280"/>
          </a:xfrm>
          <a:prstGeom prst="rect">
            <a:avLst/>
          </a:prstGeom>
          <a:ln w="0">
            <a:noFill/>
          </a:ln>
        </p:spPr>
      </p:pic>
      <p:sp>
        <p:nvSpPr>
          <p:cNvPr id="345" name="Google Shape;256;p29"/>
          <p:cNvSpPr/>
          <p:nvPr/>
        </p:nvSpPr>
        <p:spPr>
          <a:xfrm>
            <a:off x="3456000" y="1410480"/>
            <a:ext cx="279720" cy="162360"/>
          </a:xfrm>
          <a:prstGeom prst="bentConnector3">
            <a:avLst>
              <a:gd name="adj1" fmla="val -1972"/>
            </a:avLst>
          </a:prstGeom>
          <a:noFill/>
          <a:ln w="9525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Google Shape;257;p29"/>
          <p:cNvSpPr/>
          <p:nvPr/>
        </p:nvSpPr>
        <p:spPr>
          <a:xfrm>
            <a:off x="4200480" y="1361520"/>
            <a:ext cx="131652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Fira Code"/>
                <a:ea typeface="Fira Code"/>
              </a:rPr>
              <a:t>include</a:t>
            </a:r>
            <a:endParaRPr b="0" lang="en-SG" sz="1400" spc="-1" strike="noStrike">
              <a:latin typeface="Arial"/>
            </a:endParaRPr>
          </a:p>
        </p:txBody>
      </p:sp>
      <p:pic>
        <p:nvPicPr>
          <p:cNvPr id="347" name="Google Shape;258;p29" descr=""/>
          <p:cNvPicPr/>
          <p:nvPr/>
        </p:nvPicPr>
        <p:blipFill>
          <a:blip r:embed="rId2"/>
          <a:stretch/>
        </p:blipFill>
        <p:spPr>
          <a:xfrm>
            <a:off x="3831480" y="1384200"/>
            <a:ext cx="368280" cy="368280"/>
          </a:xfrm>
          <a:prstGeom prst="rect">
            <a:avLst/>
          </a:prstGeom>
          <a:ln w="0">
            <a:noFill/>
          </a:ln>
        </p:spPr>
      </p:pic>
      <p:sp>
        <p:nvSpPr>
          <p:cNvPr id="348" name="Google Shape;259;p29"/>
          <p:cNvSpPr/>
          <p:nvPr/>
        </p:nvSpPr>
        <p:spPr>
          <a:xfrm>
            <a:off x="3456000" y="1806480"/>
            <a:ext cx="279720" cy="162360"/>
          </a:xfrm>
          <a:prstGeom prst="bentConnector3">
            <a:avLst>
              <a:gd name="adj1" fmla="val -1972"/>
            </a:avLst>
          </a:prstGeom>
          <a:noFill/>
          <a:ln w="9525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Google Shape;260;p29"/>
          <p:cNvSpPr/>
          <p:nvPr/>
        </p:nvSpPr>
        <p:spPr>
          <a:xfrm>
            <a:off x="4200480" y="1757160"/>
            <a:ext cx="131652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Fira Code"/>
                <a:ea typeface="Fira Code"/>
              </a:rPr>
              <a:t>msg</a:t>
            </a:r>
            <a:endParaRPr b="0" lang="en-SG" sz="1400" spc="-1" strike="noStrike">
              <a:latin typeface="Arial"/>
            </a:endParaRPr>
          </a:p>
        </p:txBody>
      </p:sp>
      <p:pic>
        <p:nvPicPr>
          <p:cNvPr id="350" name="Google Shape;261;p29" descr=""/>
          <p:cNvPicPr/>
          <p:nvPr/>
        </p:nvPicPr>
        <p:blipFill>
          <a:blip r:embed="rId3"/>
          <a:stretch/>
        </p:blipFill>
        <p:spPr>
          <a:xfrm>
            <a:off x="3831480" y="1779840"/>
            <a:ext cx="368280" cy="368280"/>
          </a:xfrm>
          <a:prstGeom prst="rect">
            <a:avLst/>
          </a:prstGeom>
          <a:ln w="0">
            <a:noFill/>
          </a:ln>
        </p:spPr>
      </p:pic>
      <p:sp>
        <p:nvSpPr>
          <p:cNvPr id="351" name="Google Shape;262;p29"/>
          <p:cNvSpPr/>
          <p:nvPr/>
        </p:nvSpPr>
        <p:spPr>
          <a:xfrm>
            <a:off x="3456000" y="2202120"/>
            <a:ext cx="279720" cy="162360"/>
          </a:xfrm>
          <a:prstGeom prst="bentConnector3">
            <a:avLst>
              <a:gd name="adj1" fmla="val -1972"/>
            </a:avLst>
          </a:prstGeom>
          <a:noFill/>
          <a:ln w="9525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Google Shape;263;p29"/>
          <p:cNvSpPr/>
          <p:nvPr/>
        </p:nvSpPr>
        <p:spPr>
          <a:xfrm>
            <a:off x="4200480" y="2153160"/>
            <a:ext cx="131652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Fira Code"/>
                <a:ea typeface="Fira Code"/>
              </a:rPr>
              <a:t>scripts</a:t>
            </a:r>
            <a:endParaRPr b="0" lang="en-SG" sz="1400" spc="-1" strike="noStrike">
              <a:latin typeface="Arial"/>
            </a:endParaRPr>
          </a:p>
        </p:txBody>
      </p:sp>
      <p:pic>
        <p:nvPicPr>
          <p:cNvPr id="353" name="Google Shape;264;p29" descr=""/>
          <p:cNvPicPr/>
          <p:nvPr/>
        </p:nvPicPr>
        <p:blipFill>
          <a:blip r:embed="rId4"/>
          <a:stretch/>
        </p:blipFill>
        <p:spPr>
          <a:xfrm>
            <a:off x="3831480" y="2175840"/>
            <a:ext cx="368280" cy="368280"/>
          </a:xfrm>
          <a:prstGeom prst="rect">
            <a:avLst/>
          </a:prstGeom>
          <a:ln w="0">
            <a:noFill/>
          </a:ln>
        </p:spPr>
      </p:pic>
      <p:sp>
        <p:nvSpPr>
          <p:cNvPr id="354" name="Google Shape;265;p29"/>
          <p:cNvSpPr/>
          <p:nvPr/>
        </p:nvSpPr>
        <p:spPr>
          <a:xfrm>
            <a:off x="3456000" y="2598120"/>
            <a:ext cx="279720" cy="162360"/>
          </a:xfrm>
          <a:prstGeom prst="bentConnector3">
            <a:avLst>
              <a:gd name="adj1" fmla="val -1972"/>
            </a:avLst>
          </a:prstGeom>
          <a:noFill/>
          <a:ln w="9525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Google Shape;266;p29"/>
          <p:cNvSpPr/>
          <p:nvPr/>
        </p:nvSpPr>
        <p:spPr>
          <a:xfrm>
            <a:off x="4200480" y="2549160"/>
            <a:ext cx="131652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Fira Code"/>
                <a:ea typeface="Fira Code"/>
              </a:rPr>
              <a:t>src</a:t>
            </a:r>
            <a:endParaRPr b="0" lang="en-SG" sz="1400" spc="-1" strike="noStrike">
              <a:latin typeface="Arial"/>
            </a:endParaRPr>
          </a:p>
        </p:txBody>
      </p:sp>
      <p:pic>
        <p:nvPicPr>
          <p:cNvPr id="356" name="Google Shape;267;p29" descr=""/>
          <p:cNvPicPr/>
          <p:nvPr/>
        </p:nvPicPr>
        <p:blipFill>
          <a:blip r:embed="rId5"/>
          <a:stretch/>
        </p:blipFill>
        <p:spPr>
          <a:xfrm>
            <a:off x="3831480" y="2571840"/>
            <a:ext cx="368280" cy="368280"/>
          </a:xfrm>
          <a:prstGeom prst="rect">
            <a:avLst/>
          </a:prstGeom>
          <a:ln w="0">
            <a:noFill/>
          </a:ln>
        </p:spPr>
      </p:pic>
      <p:sp>
        <p:nvSpPr>
          <p:cNvPr id="357" name="Google Shape;268;p29"/>
          <p:cNvSpPr/>
          <p:nvPr/>
        </p:nvSpPr>
        <p:spPr>
          <a:xfrm>
            <a:off x="4200480" y="2944800"/>
            <a:ext cx="178812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Fira Code"/>
                <a:ea typeface="Fira Code"/>
              </a:rPr>
              <a:t>CMakeLists.txt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358" name="Google Shape;269;p29"/>
          <p:cNvSpPr/>
          <p:nvPr/>
        </p:nvSpPr>
        <p:spPr>
          <a:xfrm>
            <a:off x="4200480" y="3340800"/>
            <a:ext cx="156312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Fira Code"/>
                <a:ea typeface="Fira Code"/>
              </a:rPr>
              <a:t>package.xml</a:t>
            </a:r>
            <a:endParaRPr b="0" lang="en-SG" sz="1400" spc="-1" strike="noStrike">
              <a:latin typeface="Arial"/>
            </a:endParaRPr>
          </a:p>
        </p:txBody>
      </p:sp>
      <p:pic>
        <p:nvPicPr>
          <p:cNvPr id="359" name="Google Shape;270;p29" descr=""/>
          <p:cNvPicPr/>
          <p:nvPr/>
        </p:nvPicPr>
        <p:blipFill>
          <a:blip r:embed="rId6"/>
          <a:stretch/>
        </p:blipFill>
        <p:spPr>
          <a:xfrm>
            <a:off x="3831480" y="2980800"/>
            <a:ext cx="368280" cy="368280"/>
          </a:xfrm>
          <a:prstGeom prst="rect">
            <a:avLst/>
          </a:prstGeom>
          <a:ln w="0">
            <a:noFill/>
          </a:ln>
        </p:spPr>
      </p:pic>
      <p:pic>
        <p:nvPicPr>
          <p:cNvPr id="360" name="Google Shape;271;p29" descr=""/>
          <p:cNvPicPr/>
          <p:nvPr/>
        </p:nvPicPr>
        <p:blipFill>
          <a:blip r:embed="rId7"/>
          <a:stretch/>
        </p:blipFill>
        <p:spPr>
          <a:xfrm>
            <a:off x="3831480" y="3390120"/>
            <a:ext cx="368280" cy="368280"/>
          </a:xfrm>
          <a:prstGeom prst="rect">
            <a:avLst/>
          </a:prstGeom>
          <a:ln w="0">
            <a:noFill/>
          </a:ln>
        </p:spPr>
      </p:pic>
      <p:sp>
        <p:nvSpPr>
          <p:cNvPr id="361" name="Google Shape;272;p29"/>
          <p:cNvSpPr/>
          <p:nvPr/>
        </p:nvSpPr>
        <p:spPr>
          <a:xfrm>
            <a:off x="6885720" y="2153160"/>
            <a:ext cx="161532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999999"/>
                </a:solidFill>
                <a:latin typeface="Fira Code"/>
                <a:ea typeface="Fira Code"/>
              </a:rPr>
              <a:t>Python scripts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362" name="Google Shape;273;p29"/>
          <p:cNvSpPr/>
          <p:nvPr/>
        </p:nvSpPr>
        <p:spPr>
          <a:xfrm>
            <a:off x="6885720" y="1757160"/>
            <a:ext cx="208188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999999"/>
                </a:solidFill>
                <a:latin typeface="Fira Code"/>
                <a:ea typeface="Fira Code"/>
              </a:rPr>
              <a:t>Custom messages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363" name="Google Shape;274;p29"/>
          <p:cNvSpPr/>
          <p:nvPr/>
        </p:nvSpPr>
        <p:spPr>
          <a:xfrm>
            <a:off x="6885720" y="1361520"/>
            <a:ext cx="208188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999999"/>
                </a:solidFill>
                <a:latin typeface="Fira Code"/>
                <a:ea typeface="Fira Code"/>
              </a:rPr>
              <a:t>C++ include headers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364" name="Google Shape;275;p29"/>
          <p:cNvSpPr/>
          <p:nvPr/>
        </p:nvSpPr>
        <p:spPr>
          <a:xfrm rot="10800000">
            <a:off x="5214600" y="1567800"/>
            <a:ext cx="1615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9999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Google Shape;276;p29"/>
          <p:cNvSpPr/>
          <p:nvPr/>
        </p:nvSpPr>
        <p:spPr>
          <a:xfrm rot="10800000">
            <a:off x="4777200" y="1968120"/>
            <a:ext cx="2052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9999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Google Shape;277;p29"/>
          <p:cNvSpPr/>
          <p:nvPr/>
        </p:nvSpPr>
        <p:spPr>
          <a:xfrm rot="10800000">
            <a:off x="5214600" y="2359440"/>
            <a:ext cx="1615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9999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Google Shape;278;p29"/>
          <p:cNvSpPr/>
          <p:nvPr/>
        </p:nvSpPr>
        <p:spPr>
          <a:xfrm>
            <a:off x="6885720" y="2549160"/>
            <a:ext cx="12834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999999"/>
                </a:solidFill>
                <a:latin typeface="Fira Code"/>
                <a:ea typeface="Fira Code"/>
              </a:rPr>
              <a:t>C++ scripts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368" name="Google Shape;279;p29"/>
          <p:cNvSpPr/>
          <p:nvPr/>
        </p:nvSpPr>
        <p:spPr>
          <a:xfrm rot="10800000">
            <a:off x="4770000" y="2755440"/>
            <a:ext cx="2059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9999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Google Shape;280;p29"/>
          <p:cNvSpPr/>
          <p:nvPr/>
        </p:nvSpPr>
        <p:spPr>
          <a:xfrm>
            <a:off x="6885720" y="3340800"/>
            <a:ext cx="208188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999999"/>
                </a:solidFill>
                <a:latin typeface="Fira Code"/>
                <a:ea typeface="Fira Code"/>
              </a:rPr>
              <a:t>Provides meta information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370" name="Google Shape;281;p29"/>
          <p:cNvSpPr/>
          <p:nvPr/>
        </p:nvSpPr>
        <p:spPr>
          <a:xfrm>
            <a:off x="6885720" y="2944800"/>
            <a:ext cx="208188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999999"/>
                </a:solidFill>
                <a:latin typeface="Fira Code"/>
                <a:ea typeface="Fira Code"/>
              </a:rPr>
              <a:t>CMake build file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371" name="Google Shape;282;p29"/>
          <p:cNvSpPr/>
          <p:nvPr/>
        </p:nvSpPr>
        <p:spPr>
          <a:xfrm rot="10800000">
            <a:off x="5941440" y="3151440"/>
            <a:ext cx="888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9999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Google Shape;283;p29"/>
          <p:cNvSpPr/>
          <p:nvPr/>
        </p:nvSpPr>
        <p:spPr>
          <a:xfrm rot="10800000">
            <a:off x="5602680" y="3551760"/>
            <a:ext cx="1227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9999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" dur="1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" dur="1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" dur="1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" dur="1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" dur="1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" dur="1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" dur="1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" dur="1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" dur="1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" dur="1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" dur="1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Oswald"/>
                <a:ea typeface="Oswald"/>
              </a:rPr>
              <a:t>Install </a:t>
            </a:r>
            <a:r>
              <a:rPr b="0" i="1" lang="en-GB" sz="3000" spc="-1" strike="noStrike">
                <a:solidFill>
                  <a:srgbClr val="ffffff"/>
                </a:solidFill>
                <a:latin typeface="Oswald"/>
                <a:ea typeface="Oswald"/>
              </a:rPr>
              <a:t>catkin_tools</a:t>
            </a:r>
            <a:endParaRPr b="0" lang="en-SG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576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Fira Code"/>
              <a:buChar char="●"/>
            </a:pPr>
            <a:r>
              <a:rPr b="0" lang="en-GB" sz="1800" spc="-1" strike="noStrike">
                <a:solidFill>
                  <a:srgbClr val="ffffff"/>
                </a:solidFill>
                <a:latin typeface="Fira Code"/>
                <a:ea typeface="Fira Code"/>
              </a:rPr>
              <a:t>A tool to compile your code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/>
          </p:nvPr>
        </p:nvSpPr>
        <p:spPr>
          <a:xfrm>
            <a:off x="311760" y="2228040"/>
            <a:ext cx="8520120" cy="23403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ff00"/>
                </a:solidFill>
                <a:latin typeface="Fira Code"/>
                <a:ea typeface="Fira Code"/>
              </a:rPr>
              <a:t>$ sudo sh -c 'echo "deb http://packages.ros.org/ros/ubuntu `lsb_release -sc` main" &gt; /etc/apt/sources.list.d/ros-latest.list'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-GB" sz="1400" spc="-1" strike="noStrike">
                <a:solidFill>
                  <a:srgbClr val="00ff00"/>
                </a:solidFill>
                <a:latin typeface="Fira Code"/>
                <a:ea typeface="Fira Code"/>
              </a:rPr>
              <a:t>$ wget http://packages.ros.org/ros.key -O - | sudo apt-key add -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-GB" sz="1400" spc="-1" strike="noStrike">
                <a:solidFill>
                  <a:srgbClr val="00ff00"/>
                </a:solidFill>
                <a:latin typeface="Fira Code"/>
                <a:ea typeface="Fira Code"/>
              </a:rPr>
              <a:t>$ sudo apt-get update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-GB" sz="1400" spc="-1" strike="noStrike">
                <a:solidFill>
                  <a:srgbClr val="00ff00"/>
                </a:solidFill>
                <a:latin typeface="Fira Code"/>
                <a:ea typeface="Fira Code"/>
              </a:rPr>
              <a:t>$ sudo apt-get install python-catkin-tools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ff00"/>
                </a:solidFill>
                <a:latin typeface="Fira Code"/>
                <a:ea typeface="Fira Code"/>
              </a:rPr>
              <a:t>$ mkdir </a:t>
            </a:r>
            <a:r>
              <a:rPr b="0" i="1" lang="en-GB" sz="1400" spc="-1" strike="noStrike">
                <a:solidFill>
                  <a:srgbClr val="00ff00"/>
                </a:solidFill>
                <a:latin typeface="Fira Code"/>
                <a:ea typeface="Fira Code"/>
              </a:rPr>
              <a:t>catkin_ws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-GB" sz="1400" spc="-1" strike="noStrike">
                <a:solidFill>
                  <a:srgbClr val="00ff00"/>
                </a:solidFill>
                <a:latin typeface="Fira Code"/>
                <a:ea typeface="Fira Code"/>
              </a:rPr>
              <a:t>$ cd </a:t>
            </a:r>
            <a:r>
              <a:rPr b="0" i="1" lang="en-GB" sz="1400" spc="-1" strike="noStrike">
                <a:solidFill>
                  <a:srgbClr val="00ff00"/>
                </a:solidFill>
                <a:latin typeface="Fira Code"/>
                <a:ea typeface="Fira Code"/>
              </a:rPr>
              <a:t>catkin_ws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-GB" sz="1400" spc="-1" strike="noStrike">
                <a:solidFill>
                  <a:srgbClr val="00ff00"/>
                </a:solidFill>
                <a:latin typeface="Fira Code"/>
                <a:ea typeface="Fira Code"/>
              </a:rPr>
              <a:t>$ mkdir src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-GB" sz="1400" spc="-1" strike="noStrike">
                <a:solidFill>
                  <a:srgbClr val="00ff00"/>
                </a:solidFill>
                <a:latin typeface="Fira Code"/>
                <a:ea typeface="Fira Code"/>
              </a:rPr>
              <a:t>$ catkin init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-GB" sz="1400" spc="-1" strike="noStrike">
                <a:solidFill>
                  <a:srgbClr val="00ff00"/>
                </a:solidFill>
                <a:latin typeface="Fira Code"/>
                <a:ea typeface="Fira Code"/>
              </a:rPr>
              <a:t>$ cd src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-GB" sz="1400" spc="-1" strike="noStrike">
                <a:solidFill>
                  <a:srgbClr val="00ff00"/>
                </a:solidFill>
                <a:latin typeface="Fira Code"/>
                <a:ea typeface="Fira Code"/>
              </a:rPr>
              <a:t>$ catkin create pkg </a:t>
            </a:r>
            <a:r>
              <a:rPr b="0" i="1" lang="en-GB" sz="1400" spc="-1" strike="noStrike">
                <a:solidFill>
                  <a:srgbClr val="00ff00"/>
                </a:solidFill>
                <a:latin typeface="Fira Code"/>
                <a:ea typeface="Fira Code"/>
              </a:rPr>
              <a:t>assignment1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Oswald"/>
                <a:ea typeface="Oswald"/>
              </a:rPr>
              <a:t>Initialise your Workspace &amp; Create your Package</a:t>
            </a:r>
            <a:endParaRPr b="0" lang="en-SG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Google Shape;297;p31"/>
          <p:cNvSpPr/>
          <p:nvPr/>
        </p:nvSpPr>
        <p:spPr>
          <a:xfrm>
            <a:off x="4910760" y="1805040"/>
            <a:ext cx="131652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GB" sz="1400" spc="-1" strike="noStrike">
                <a:solidFill>
                  <a:srgbClr val="ffffff"/>
                </a:solidFill>
                <a:latin typeface="Fira Code"/>
                <a:ea typeface="Fira Code"/>
              </a:rPr>
              <a:t>catkin_ws</a:t>
            </a:r>
            <a:endParaRPr b="0" lang="en-SG" sz="1400" spc="-1" strike="noStrike">
              <a:latin typeface="Arial"/>
            </a:endParaRPr>
          </a:p>
        </p:txBody>
      </p:sp>
      <p:pic>
        <p:nvPicPr>
          <p:cNvPr id="379" name="Google Shape;298;p31" descr=""/>
          <p:cNvPicPr/>
          <p:nvPr/>
        </p:nvPicPr>
        <p:blipFill>
          <a:blip r:embed="rId1"/>
          <a:stretch/>
        </p:blipFill>
        <p:spPr>
          <a:xfrm>
            <a:off x="4542120" y="1827720"/>
            <a:ext cx="368280" cy="368280"/>
          </a:xfrm>
          <a:prstGeom prst="rect">
            <a:avLst/>
          </a:prstGeom>
          <a:ln w="0">
            <a:noFill/>
          </a:ln>
        </p:spPr>
      </p:pic>
      <p:sp>
        <p:nvSpPr>
          <p:cNvPr id="380" name="Google Shape;299;p31"/>
          <p:cNvSpPr/>
          <p:nvPr/>
        </p:nvSpPr>
        <p:spPr>
          <a:xfrm>
            <a:off x="4718880" y="2245320"/>
            <a:ext cx="279720" cy="162360"/>
          </a:xfrm>
          <a:prstGeom prst="bentConnector3">
            <a:avLst>
              <a:gd name="adj1" fmla="val -1972"/>
            </a:avLst>
          </a:prstGeom>
          <a:noFill/>
          <a:ln w="9525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81" name="Google Shape;300;p31" descr=""/>
          <p:cNvPicPr/>
          <p:nvPr/>
        </p:nvPicPr>
        <p:blipFill>
          <a:blip r:embed="rId2"/>
          <a:stretch/>
        </p:blipFill>
        <p:spPr>
          <a:xfrm>
            <a:off x="5094720" y="2219040"/>
            <a:ext cx="368280" cy="368280"/>
          </a:xfrm>
          <a:prstGeom prst="rect">
            <a:avLst/>
          </a:prstGeom>
          <a:ln w="0">
            <a:noFill/>
          </a:ln>
        </p:spPr>
      </p:pic>
      <p:sp>
        <p:nvSpPr>
          <p:cNvPr id="382" name="Google Shape;301;p31"/>
          <p:cNvSpPr/>
          <p:nvPr/>
        </p:nvSpPr>
        <p:spPr>
          <a:xfrm>
            <a:off x="5463360" y="2196360"/>
            <a:ext cx="131652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Fira Code"/>
                <a:ea typeface="Fira Code"/>
              </a:rPr>
              <a:t>src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383" name="Google Shape;302;p31"/>
          <p:cNvSpPr/>
          <p:nvPr/>
        </p:nvSpPr>
        <p:spPr>
          <a:xfrm>
            <a:off x="5276160" y="2664000"/>
            <a:ext cx="279720" cy="162360"/>
          </a:xfrm>
          <a:prstGeom prst="bentConnector3">
            <a:avLst>
              <a:gd name="adj1" fmla="val -1972"/>
            </a:avLst>
          </a:prstGeom>
          <a:noFill/>
          <a:ln w="9525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Google Shape;303;p31"/>
          <p:cNvSpPr/>
          <p:nvPr/>
        </p:nvSpPr>
        <p:spPr>
          <a:xfrm>
            <a:off x="6020640" y="2615040"/>
            <a:ext cx="138816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GB" sz="1400" spc="-1" strike="noStrike">
                <a:solidFill>
                  <a:srgbClr val="ffffff"/>
                </a:solidFill>
                <a:latin typeface="Fira Code"/>
                <a:ea typeface="Fira Code"/>
              </a:rPr>
              <a:t>assignment1</a:t>
            </a:r>
            <a:endParaRPr b="0" lang="en-SG" sz="1400" spc="-1" strike="noStrike">
              <a:latin typeface="Arial"/>
            </a:endParaRPr>
          </a:p>
        </p:txBody>
      </p:sp>
      <p:pic>
        <p:nvPicPr>
          <p:cNvPr id="385" name="Google Shape;304;p31" descr=""/>
          <p:cNvPicPr/>
          <p:nvPr/>
        </p:nvPicPr>
        <p:blipFill>
          <a:blip r:embed="rId3"/>
          <a:stretch/>
        </p:blipFill>
        <p:spPr>
          <a:xfrm>
            <a:off x="5652000" y="2637720"/>
            <a:ext cx="368280" cy="368280"/>
          </a:xfrm>
          <a:prstGeom prst="rect">
            <a:avLst/>
          </a:prstGeom>
          <a:ln w="0">
            <a:noFill/>
          </a:ln>
        </p:spPr>
      </p:pic>
      <p:sp>
        <p:nvSpPr>
          <p:cNvPr id="386" name="Google Shape;305;p31"/>
          <p:cNvSpPr/>
          <p:nvPr/>
        </p:nvSpPr>
        <p:spPr>
          <a:xfrm>
            <a:off x="6572880" y="3004200"/>
            <a:ext cx="178812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Fira Code"/>
                <a:ea typeface="Fira Code"/>
              </a:rPr>
              <a:t>CMakeLists.txt</a:t>
            </a:r>
            <a:endParaRPr b="0" lang="en-SG" sz="1400" spc="-1" strike="noStrike">
              <a:latin typeface="Arial"/>
            </a:endParaRPr>
          </a:p>
        </p:txBody>
      </p:sp>
      <p:pic>
        <p:nvPicPr>
          <p:cNvPr id="387" name="Google Shape;306;p31" descr=""/>
          <p:cNvPicPr/>
          <p:nvPr/>
        </p:nvPicPr>
        <p:blipFill>
          <a:blip r:embed="rId4"/>
          <a:stretch/>
        </p:blipFill>
        <p:spPr>
          <a:xfrm>
            <a:off x="6204240" y="3039840"/>
            <a:ext cx="368280" cy="368280"/>
          </a:xfrm>
          <a:prstGeom prst="rect">
            <a:avLst/>
          </a:prstGeom>
          <a:ln w="0">
            <a:noFill/>
          </a:ln>
        </p:spPr>
      </p:pic>
      <p:sp>
        <p:nvSpPr>
          <p:cNvPr id="388" name="Google Shape;307;p31"/>
          <p:cNvSpPr/>
          <p:nvPr/>
        </p:nvSpPr>
        <p:spPr>
          <a:xfrm>
            <a:off x="6572880" y="3399840"/>
            <a:ext cx="156312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Fira Code"/>
                <a:ea typeface="Fira Code"/>
              </a:rPr>
              <a:t>package.xml</a:t>
            </a:r>
            <a:endParaRPr b="0" lang="en-SG" sz="1400" spc="-1" strike="noStrike">
              <a:latin typeface="Arial"/>
            </a:endParaRPr>
          </a:p>
        </p:txBody>
      </p:sp>
      <p:pic>
        <p:nvPicPr>
          <p:cNvPr id="389" name="Google Shape;308;p31" descr=""/>
          <p:cNvPicPr/>
          <p:nvPr/>
        </p:nvPicPr>
        <p:blipFill>
          <a:blip r:embed="rId5"/>
          <a:stretch/>
        </p:blipFill>
        <p:spPr>
          <a:xfrm>
            <a:off x="6204240" y="3449160"/>
            <a:ext cx="368280" cy="36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1" dur="indefinite" restart="never" nodeType="tmRoot">
          <p:childTnLst>
            <p:seq>
              <p:cTn id="122" dur="indefinite" nodeType="mainSeq">
                <p:childTnLst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7" dur="1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" dur="1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5" dur="1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0" dur="1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3" dur="1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8" dur="1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3" dur="1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6" dur="1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9" dur="1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2" dur="1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5" dur="1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8" dur="1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Oswald"/>
                <a:ea typeface="Oswald"/>
              </a:rPr>
              <a:t>Editing your </a:t>
            </a:r>
            <a:r>
              <a:rPr b="0" i="1" lang="en-GB" sz="3000" spc="-1" strike="noStrike">
                <a:solidFill>
                  <a:srgbClr val="ffffff"/>
                </a:solidFill>
                <a:latin typeface="Oswald"/>
                <a:ea typeface="Oswald"/>
              </a:rPr>
              <a:t>package.xml</a:t>
            </a:r>
            <a:endParaRPr b="0" lang="en-SG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solidFill>
            <a:srgbClr val="212121"/>
          </a:solidFill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&lt;?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xml</a:t>
            </a:r>
            <a:r>
              <a:rPr b="0" i="1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 version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=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"</a:t>
            </a:r>
            <a:r>
              <a:rPr b="0" lang="en-GB" sz="1000" spc="-1" strike="noStrike">
                <a:solidFill>
                  <a:srgbClr val="c3e88d"/>
                </a:solidFill>
                <a:latin typeface="Fira Code"/>
                <a:ea typeface="Fira Code"/>
              </a:rPr>
              <a:t>1.0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"?&gt;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package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</a:t>
            </a:r>
            <a:r>
              <a:rPr b="0" i="1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format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=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"</a:t>
            </a:r>
            <a:r>
              <a:rPr b="0" lang="en-GB" sz="1000" spc="-1" strike="noStrike">
                <a:solidFill>
                  <a:srgbClr val="c3e88d"/>
                </a:solidFill>
                <a:latin typeface="Fira Code"/>
                <a:ea typeface="Fira Code"/>
              </a:rPr>
              <a:t>2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"&gt;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name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assignment1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&lt;/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name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version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1.0.0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&lt;/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version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description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The assignment1 package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&lt;/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description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maintainer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</a:t>
            </a:r>
            <a:r>
              <a:rPr b="0" i="1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email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=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"</a:t>
            </a:r>
            <a:r>
              <a:rPr b="0" lang="en-GB" sz="1000" spc="-1" strike="noStrike">
                <a:solidFill>
                  <a:srgbClr val="c3e88d"/>
                </a:solidFill>
                <a:latin typeface="Fira Code"/>
                <a:ea typeface="Fira Code"/>
              </a:rPr>
              <a:t>amadeus.winarto@u.nus.edu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"&gt;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Amadeus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&lt;/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maintainer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license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MIT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&lt;/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license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	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buildtool_depend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catkin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&lt;/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buildtool_depend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&lt;/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package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Oswald"/>
                <a:ea typeface="Oswald"/>
              </a:rPr>
              <a:t>Editing your </a:t>
            </a:r>
            <a:r>
              <a:rPr b="0" i="1" lang="en-GB" sz="3000" spc="-1" strike="noStrike">
                <a:solidFill>
                  <a:srgbClr val="ffffff"/>
                </a:solidFill>
                <a:latin typeface="Oswald"/>
                <a:ea typeface="Oswald"/>
              </a:rPr>
              <a:t>package.xml</a:t>
            </a:r>
            <a:endParaRPr b="0" lang="en-SG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solidFill>
            <a:srgbClr val="212121"/>
          </a:solidFill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4a4a4a"/>
                </a:solidFill>
                <a:latin typeface="Fira Code"/>
                <a:ea typeface="Fira Code"/>
              </a:rPr>
              <a:t>&lt;?xml</a:t>
            </a:r>
            <a:r>
              <a:rPr b="0" i="1" lang="en-GB" sz="1000" spc="-1" strike="noStrike">
                <a:solidFill>
                  <a:srgbClr val="4a4a4a"/>
                </a:solidFill>
                <a:latin typeface="Fira Code"/>
                <a:ea typeface="Fira Code"/>
              </a:rPr>
              <a:t> version</a:t>
            </a:r>
            <a:r>
              <a:rPr b="0" lang="en-GB" sz="1000" spc="-1" strike="noStrike">
                <a:solidFill>
                  <a:srgbClr val="4a4a4a"/>
                </a:solidFill>
                <a:latin typeface="Fira Code"/>
                <a:ea typeface="Fira Code"/>
              </a:rPr>
              <a:t>="1.0"?&gt;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4a4a4a"/>
                </a:solidFill>
                <a:latin typeface="Fira Code"/>
                <a:ea typeface="Fira Code"/>
              </a:rPr>
              <a:t>&lt;package </a:t>
            </a:r>
            <a:r>
              <a:rPr b="0" i="1" lang="en-GB" sz="1000" spc="-1" strike="noStrike">
                <a:solidFill>
                  <a:srgbClr val="4a4a4a"/>
                </a:solidFill>
                <a:latin typeface="Fira Code"/>
                <a:ea typeface="Fira Code"/>
              </a:rPr>
              <a:t>format</a:t>
            </a:r>
            <a:r>
              <a:rPr b="0" lang="en-GB" sz="1000" spc="-1" strike="noStrike">
                <a:solidFill>
                  <a:srgbClr val="4a4a4a"/>
                </a:solidFill>
                <a:latin typeface="Fira Code"/>
                <a:ea typeface="Fira Code"/>
              </a:rPr>
              <a:t>="2"&gt;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4a4a4a"/>
                </a:solidFill>
                <a:latin typeface="Fira Code"/>
                <a:ea typeface="Fira Code"/>
              </a:rPr>
              <a:t>&lt;name&gt;assignment1&lt;/name&gt;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4a4a4a"/>
                </a:solidFill>
                <a:latin typeface="Fira Code"/>
                <a:ea typeface="Fira Code"/>
              </a:rPr>
              <a:t>&lt;version&gt;1.0.0&lt;/version&gt;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4a4a4a"/>
                </a:solidFill>
                <a:latin typeface="Fira Code"/>
                <a:ea typeface="Fira Code"/>
              </a:rPr>
              <a:t>&lt;description&gt;The assignment1 package&lt;/description&gt;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4a4a4a"/>
                </a:solidFill>
                <a:latin typeface="Fira Code"/>
                <a:ea typeface="Fira Code"/>
              </a:rPr>
              <a:t>&lt;maintainer </a:t>
            </a:r>
            <a:r>
              <a:rPr b="0" i="1" lang="en-GB" sz="1000" spc="-1" strike="noStrike">
                <a:solidFill>
                  <a:srgbClr val="4a4a4a"/>
                </a:solidFill>
                <a:latin typeface="Fira Code"/>
                <a:ea typeface="Fira Code"/>
              </a:rPr>
              <a:t>email</a:t>
            </a:r>
            <a:r>
              <a:rPr b="0" lang="en-GB" sz="1000" spc="-1" strike="noStrike">
                <a:solidFill>
                  <a:srgbClr val="4a4a4a"/>
                </a:solidFill>
                <a:latin typeface="Fira Code"/>
                <a:ea typeface="Fira Code"/>
              </a:rPr>
              <a:t>="amadeus.winarto@u.nus.edu"&gt;Amadeus&lt;/maintainer&gt;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4a4a4a"/>
                </a:solidFill>
                <a:latin typeface="Fira Code"/>
                <a:ea typeface="Fira Code"/>
              </a:rPr>
              <a:t>&lt;license&gt;MIT&lt;/license&gt;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	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buildtool_depend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catkin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&lt;/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buildtool_depend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4a4a4a"/>
                </a:solidFill>
                <a:latin typeface="Fira Code"/>
                <a:ea typeface="Fira Code"/>
              </a:rPr>
              <a:t>&lt;/package&gt;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Oswald"/>
                <a:ea typeface="Oswald"/>
              </a:rPr>
              <a:t>Adding dependencies</a:t>
            </a:r>
            <a:endParaRPr b="0" lang="en-SG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solidFill>
            <a:srgbClr val="212121"/>
          </a:solidFill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4a4a4a"/>
                </a:solidFill>
                <a:highlight>
                  <a:srgbClr val="212121"/>
                </a:highlight>
                <a:latin typeface="Fira Code"/>
                <a:ea typeface="Fira Code"/>
              </a:rPr>
              <a:t>...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buildtool_depend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catkin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&lt;/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buildtool_depend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4a4a4a"/>
                </a:solidFill>
                <a:highlight>
                  <a:srgbClr val="212121"/>
                </a:highlight>
                <a:latin typeface="Fira Code"/>
                <a:ea typeface="Fira Code"/>
              </a:rPr>
              <a:t>...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Oswald"/>
                <a:ea typeface="Oswald"/>
              </a:rPr>
              <a:t>Setup (if you haven’t already done so)</a:t>
            </a:r>
            <a:endParaRPr b="0" lang="en-SG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3999600" cy="3099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Fira Code"/>
                <a:ea typeface="Fira Code"/>
              </a:rPr>
              <a:t>1. Download Ubuntu 18.04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Fira Code"/>
                <a:ea typeface="Fira Code"/>
              </a:rPr>
              <a:t> </a:t>
            </a:r>
            <a:r>
              <a:rPr b="0" lang="en-GB" sz="1400" spc="-1" strike="noStrike">
                <a:solidFill>
                  <a:srgbClr val="ffffff"/>
                </a:solidFill>
                <a:latin typeface="Fira Code"/>
                <a:ea typeface="Fira Code"/>
              </a:rPr>
              <a:t>VM          WSL2         Dual boot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4832280" y="1468800"/>
            <a:ext cx="3999600" cy="3099600"/>
          </a:xfrm>
          <a:prstGeom prst="rect">
            <a:avLst/>
          </a:prstGeom>
          <a:solidFill>
            <a:srgbClr val="424242"/>
          </a:solidFill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Fira Code"/>
                <a:ea typeface="Fira Code"/>
              </a:rPr>
              <a:t>2. Install ROS Melodic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-GB" sz="1400" spc="-1" strike="noStrike" u="sng">
                <a:solidFill>
                  <a:srgbClr val="01afd1"/>
                </a:solidFill>
                <a:uFillTx/>
                <a:latin typeface="Fira Code"/>
                <a:ea typeface="Fira Code"/>
                <a:hlinkClick r:id="rId1"/>
              </a:rPr>
              <a:t>http://wiki.ros.org/melodic/Installation/Ubuntu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7" name="Google Shape;80;p15" descr=""/>
          <p:cNvPicPr/>
          <p:nvPr/>
        </p:nvPicPr>
        <p:blipFill>
          <a:blip r:embed="rId2"/>
          <a:stretch/>
        </p:blipFill>
        <p:spPr>
          <a:xfrm>
            <a:off x="1729800" y="1989720"/>
            <a:ext cx="1163520" cy="1163520"/>
          </a:xfrm>
          <a:prstGeom prst="rect">
            <a:avLst/>
          </a:prstGeom>
          <a:ln w="0">
            <a:noFill/>
          </a:ln>
        </p:spPr>
      </p:pic>
      <p:pic>
        <p:nvPicPr>
          <p:cNvPr id="248" name="Google Shape;81;p15" descr=""/>
          <p:cNvPicPr/>
          <p:nvPr/>
        </p:nvPicPr>
        <p:blipFill>
          <a:blip r:embed="rId3"/>
          <a:stretch/>
        </p:blipFill>
        <p:spPr>
          <a:xfrm>
            <a:off x="311760" y="3792240"/>
            <a:ext cx="776160" cy="776160"/>
          </a:xfrm>
          <a:prstGeom prst="rect">
            <a:avLst/>
          </a:prstGeom>
          <a:ln w="0">
            <a:noFill/>
          </a:ln>
        </p:spPr>
      </p:pic>
      <p:pic>
        <p:nvPicPr>
          <p:cNvPr id="249" name="Google Shape;82;p15" descr=""/>
          <p:cNvPicPr/>
          <p:nvPr/>
        </p:nvPicPr>
        <p:blipFill>
          <a:blip r:embed="rId4"/>
          <a:stretch/>
        </p:blipFill>
        <p:spPr>
          <a:xfrm>
            <a:off x="1256400" y="3792240"/>
            <a:ext cx="1636920" cy="776160"/>
          </a:xfrm>
          <a:prstGeom prst="rect">
            <a:avLst/>
          </a:prstGeom>
          <a:ln w="0">
            <a:noFill/>
          </a:ln>
        </p:spPr>
      </p:pic>
      <p:pic>
        <p:nvPicPr>
          <p:cNvPr id="250" name="Google Shape;83;p15" descr=""/>
          <p:cNvPicPr/>
          <p:nvPr/>
        </p:nvPicPr>
        <p:blipFill>
          <a:blip r:embed="rId5"/>
          <a:stretch/>
        </p:blipFill>
        <p:spPr>
          <a:xfrm>
            <a:off x="3188520" y="3792240"/>
            <a:ext cx="1035000" cy="776160"/>
          </a:xfrm>
          <a:prstGeom prst="rect">
            <a:avLst/>
          </a:prstGeom>
          <a:ln w="0">
            <a:noFill/>
          </a:ln>
        </p:spPr>
      </p:pic>
      <p:pic>
        <p:nvPicPr>
          <p:cNvPr id="251" name="Google Shape;84;p15" descr=""/>
          <p:cNvPicPr/>
          <p:nvPr/>
        </p:nvPicPr>
        <p:blipFill>
          <a:blip r:embed="rId6"/>
          <a:stretch/>
        </p:blipFill>
        <p:spPr>
          <a:xfrm>
            <a:off x="5615280" y="2247480"/>
            <a:ext cx="2433960" cy="64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Oswald"/>
                <a:ea typeface="Oswald"/>
              </a:rPr>
              <a:t>Adding dependencies</a:t>
            </a:r>
            <a:endParaRPr b="0" lang="en-SG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solidFill>
            <a:srgbClr val="212121"/>
          </a:solidFill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4a4a4a"/>
                </a:solidFill>
                <a:highlight>
                  <a:srgbClr val="212121"/>
                </a:highlight>
                <a:latin typeface="Fira Code"/>
                <a:ea typeface="Fira Code"/>
              </a:rPr>
              <a:t>...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buildtool_depend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catkin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&lt;/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buildtool_depend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	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build_depend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message_generation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&lt;/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build_depend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	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build_depend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roscpp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&lt;/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build_depend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	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build_depend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rospy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&lt;/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build_depend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	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build_depend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std_msgs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&lt;/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build_depend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	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build_export_depend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roscpp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&lt;/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build_export_depend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	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build_export_depend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rospy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&lt;/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build_export_depend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	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build_export_depend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std_msgs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&lt;/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build_export_depend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	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exec_depend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roscpp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&lt;/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exec_depend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	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exec_depend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rospy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&lt;/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exec_depend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	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exec_depend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std_msgs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&lt;/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exec_depend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4a4a4a"/>
                </a:solidFill>
                <a:highlight>
                  <a:srgbClr val="212121"/>
                </a:highlight>
                <a:latin typeface="Fira Code"/>
                <a:ea typeface="Fira Code"/>
              </a:rPr>
              <a:t>...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Oswald"/>
                <a:ea typeface="Oswald"/>
              </a:rPr>
              <a:t>Adding dependencies</a:t>
            </a:r>
            <a:endParaRPr b="0" lang="en-SG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solidFill>
            <a:srgbClr val="212121"/>
          </a:solidFill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4a4a4a"/>
                </a:solidFill>
                <a:highlight>
                  <a:srgbClr val="212121"/>
                </a:highlight>
                <a:latin typeface="Fira Code"/>
                <a:ea typeface="Fira Code"/>
              </a:rPr>
              <a:t>...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buildtool_depend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catkin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&lt;/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buildtool_depend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	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build_depend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message_generation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&lt;/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build_depend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	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roscpp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&lt;/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	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rospy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&lt;/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	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std_msgs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&lt;/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4a4a4a"/>
                </a:solidFill>
                <a:highlight>
                  <a:srgbClr val="212121"/>
                </a:highlight>
                <a:latin typeface="Fira Code"/>
                <a:ea typeface="Fira Code"/>
              </a:rPr>
              <a:t>...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Oswald"/>
                <a:ea typeface="Oswald"/>
              </a:rPr>
              <a:t>Editing your </a:t>
            </a:r>
            <a:r>
              <a:rPr b="0" i="1" lang="en-GB" sz="3000" spc="-1" strike="noStrike">
                <a:solidFill>
                  <a:srgbClr val="ffffff"/>
                </a:solidFill>
                <a:latin typeface="Oswald"/>
                <a:ea typeface="Oswald"/>
              </a:rPr>
              <a:t>package.xml</a:t>
            </a:r>
            <a:endParaRPr b="0" lang="en-SG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solidFill>
            <a:srgbClr val="212121"/>
          </a:solidFill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&lt;?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xml</a:t>
            </a:r>
            <a:r>
              <a:rPr b="0" i="1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 version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=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"</a:t>
            </a:r>
            <a:r>
              <a:rPr b="0" lang="en-GB" sz="1000" spc="-1" strike="noStrike">
                <a:solidFill>
                  <a:srgbClr val="c3e88d"/>
                </a:solidFill>
                <a:latin typeface="Fira Code"/>
                <a:ea typeface="Fira Code"/>
              </a:rPr>
              <a:t>1.0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"?&gt;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package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</a:t>
            </a:r>
            <a:r>
              <a:rPr b="0" i="1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format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=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"</a:t>
            </a:r>
            <a:r>
              <a:rPr b="0" lang="en-GB" sz="1000" spc="-1" strike="noStrike">
                <a:solidFill>
                  <a:srgbClr val="c3e88d"/>
                </a:solidFill>
                <a:latin typeface="Fira Code"/>
                <a:ea typeface="Fira Code"/>
              </a:rPr>
              <a:t>2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"&gt;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name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assignment1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&lt;/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name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version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1.0.0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&lt;/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version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description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The assignment1 package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&lt;/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description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maintainer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</a:t>
            </a:r>
            <a:r>
              <a:rPr b="0" i="1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email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=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"</a:t>
            </a:r>
            <a:r>
              <a:rPr b="0" lang="en-GB" sz="1000" spc="-1" strike="noStrike">
                <a:solidFill>
                  <a:srgbClr val="c3e88d"/>
                </a:solidFill>
                <a:latin typeface="Fira Code"/>
                <a:ea typeface="Fira Code"/>
              </a:rPr>
              <a:t>amadeus.winarto@u.nus.edu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"&gt;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Amadeus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&lt;/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maintainer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license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MIT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&lt;/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license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	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buildtool_depend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catkin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&lt;/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buildtool_depend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	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build_depend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message_generation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&lt;/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build_depend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	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roscpp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&lt;/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	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rospy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&lt;/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	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std_msgs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&lt;/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depend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&lt;/</a:t>
            </a:r>
            <a:r>
              <a:rPr b="0" lang="en-GB" sz="1000" spc="-1" strike="noStrike">
                <a:solidFill>
                  <a:srgbClr val="f07178"/>
                </a:solidFill>
                <a:latin typeface="Fira Code"/>
                <a:ea typeface="Fira Code"/>
              </a:rPr>
              <a:t>package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&gt;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Oswald"/>
                <a:ea typeface="Oswald"/>
              </a:rPr>
              <a:t>Editing your </a:t>
            </a:r>
            <a:r>
              <a:rPr b="0" i="1" lang="en-GB" sz="3000" spc="-1" strike="noStrike">
                <a:solidFill>
                  <a:srgbClr val="ffffff"/>
                </a:solidFill>
                <a:latin typeface="Oswald"/>
                <a:ea typeface="Oswald"/>
              </a:rPr>
              <a:t>CMakeLists.txt</a:t>
            </a:r>
            <a:endParaRPr b="0" lang="en-SG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solidFill>
            <a:srgbClr val="212121"/>
          </a:solidFill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4a4a4a"/>
                </a:solidFill>
                <a:highlight>
                  <a:srgbClr val="212121"/>
                </a:highlight>
                <a:latin typeface="Fira Code"/>
                <a:ea typeface="Fira Code"/>
              </a:rPr>
              <a:t>...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c792ea"/>
                </a:solidFill>
                <a:highlight>
                  <a:srgbClr val="212121"/>
                </a:highlight>
                <a:latin typeface="Fira Code"/>
                <a:ea typeface="Fira Code"/>
              </a:rPr>
              <a:t>find_package</a:t>
            </a:r>
            <a:r>
              <a:rPr b="0" lang="en-GB" sz="1000" spc="-1" strike="noStrike">
                <a:solidFill>
                  <a:srgbClr val="eeffff"/>
                </a:solidFill>
                <a:highlight>
                  <a:srgbClr val="212121"/>
                </a:highlight>
                <a:latin typeface="Fira Code"/>
                <a:ea typeface="Fira Code"/>
              </a:rPr>
              <a:t>(catkin REQUIRED)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4a4a4a"/>
                </a:solidFill>
                <a:highlight>
                  <a:srgbClr val="212121"/>
                </a:highlight>
                <a:latin typeface="Fira Code"/>
                <a:ea typeface="Fira Code"/>
              </a:rPr>
              <a:t>...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Oswald"/>
                <a:ea typeface="Oswald"/>
              </a:rPr>
              <a:t>Editing your </a:t>
            </a:r>
            <a:r>
              <a:rPr b="0" i="1" lang="en-GB" sz="3000" spc="-1" strike="noStrike">
                <a:solidFill>
                  <a:srgbClr val="ffffff"/>
                </a:solidFill>
                <a:latin typeface="Oswald"/>
                <a:ea typeface="Oswald"/>
              </a:rPr>
              <a:t>CMakeLists.txt</a:t>
            </a:r>
            <a:endParaRPr b="0" lang="en-SG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solidFill>
            <a:srgbClr val="212121"/>
          </a:solidFill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4a4a4a"/>
                </a:solidFill>
                <a:highlight>
                  <a:srgbClr val="212121"/>
                </a:highlight>
                <a:latin typeface="Fira Code"/>
                <a:ea typeface="Fira Code"/>
              </a:rPr>
              <a:t>...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c792ea"/>
                </a:solidFill>
                <a:highlight>
                  <a:srgbClr val="212121"/>
                </a:highlight>
                <a:latin typeface="Fira Code"/>
                <a:ea typeface="Fira Code"/>
              </a:rPr>
              <a:t>find_package</a:t>
            </a:r>
            <a:r>
              <a:rPr b="0" lang="en-GB" sz="1000" spc="-1" strike="noStrike">
                <a:solidFill>
                  <a:srgbClr val="eeffff"/>
                </a:solidFill>
                <a:highlight>
                  <a:srgbClr val="212121"/>
                </a:highlight>
                <a:latin typeface="Fira Code"/>
                <a:ea typeface="Fira Code"/>
              </a:rPr>
              <a:t>(catkin REQUIRED COMPONENTS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highlight>
                  <a:srgbClr val="212121"/>
                </a:highlight>
                <a:latin typeface="Fira Code"/>
                <a:ea typeface="Fira Code"/>
              </a:rPr>
              <a:t>	</a:t>
            </a:r>
            <a:r>
              <a:rPr b="0" lang="en-GB" sz="1000" spc="-1" strike="noStrike">
                <a:solidFill>
                  <a:srgbClr val="eeffff"/>
                </a:solidFill>
                <a:highlight>
                  <a:srgbClr val="212121"/>
                </a:highlight>
                <a:latin typeface="Fira Code"/>
                <a:ea typeface="Fira Code"/>
              </a:rPr>
              <a:t>message_generation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highlight>
                  <a:srgbClr val="212121"/>
                </a:highlight>
                <a:latin typeface="Fira Code"/>
                <a:ea typeface="Fira Code"/>
              </a:rPr>
              <a:t>	</a:t>
            </a:r>
            <a:r>
              <a:rPr b="0" lang="en-GB" sz="1000" spc="-1" strike="noStrike">
                <a:solidFill>
                  <a:srgbClr val="eeffff"/>
                </a:solidFill>
                <a:highlight>
                  <a:srgbClr val="212121"/>
                </a:highlight>
                <a:latin typeface="Fira Code"/>
                <a:ea typeface="Fira Code"/>
              </a:rPr>
              <a:t>roscpp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highlight>
                  <a:srgbClr val="212121"/>
                </a:highlight>
                <a:latin typeface="Fira Code"/>
                <a:ea typeface="Fira Code"/>
              </a:rPr>
              <a:t>	</a:t>
            </a:r>
            <a:r>
              <a:rPr b="0" lang="en-GB" sz="1000" spc="-1" strike="noStrike">
                <a:solidFill>
                  <a:srgbClr val="eeffff"/>
                </a:solidFill>
                <a:highlight>
                  <a:srgbClr val="212121"/>
                </a:highlight>
                <a:latin typeface="Fira Code"/>
                <a:ea typeface="Fira Code"/>
              </a:rPr>
              <a:t>rospy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highlight>
                  <a:srgbClr val="212121"/>
                </a:highlight>
                <a:latin typeface="Fira Code"/>
                <a:ea typeface="Fira Code"/>
              </a:rPr>
              <a:t>	</a:t>
            </a:r>
            <a:r>
              <a:rPr b="0" lang="en-GB" sz="1000" spc="-1" strike="noStrike">
                <a:solidFill>
                  <a:srgbClr val="eeffff"/>
                </a:solidFill>
                <a:highlight>
                  <a:srgbClr val="212121"/>
                </a:highlight>
                <a:latin typeface="Fira Code"/>
                <a:ea typeface="Fira Code"/>
              </a:rPr>
              <a:t>std_msgs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highlight>
                  <a:srgbClr val="212121"/>
                </a:highlight>
                <a:latin typeface="Fira Code"/>
                <a:ea typeface="Fira Code"/>
              </a:rPr>
              <a:t>)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4a4a4a"/>
                </a:solidFill>
                <a:highlight>
                  <a:srgbClr val="212121"/>
                </a:highlight>
                <a:latin typeface="Fira Code"/>
                <a:ea typeface="Fira Code"/>
              </a:rPr>
              <a:t>...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361;p40"/>
          <p:cNvSpPr/>
          <p:nvPr/>
        </p:nvSpPr>
        <p:spPr>
          <a:xfrm>
            <a:off x="4762080" y="2368440"/>
            <a:ext cx="178812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Fira Code"/>
                <a:ea typeface="Fira Code"/>
              </a:rPr>
              <a:t>talker.py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407" name="Google Shape;362;p40"/>
          <p:cNvSpPr/>
          <p:nvPr/>
        </p:nvSpPr>
        <p:spPr>
          <a:xfrm>
            <a:off x="3647880" y="1575720"/>
            <a:ext cx="146952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GB" sz="1400" spc="-1" strike="noStrike">
                <a:solidFill>
                  <a:srgbClr val="ffffff"/>
                </a:solidFill>
                <a:latin typeface="Fira Code"/>
                <a:ea typeface="Fira Code"/>
              </a:rPr>
              <a:t>assignment1</a:t>
            </a:r>
            <a:endParaRPr b="0" lang="en-SG" sz="1400" spc="-1" strike="noStrike">
              <a:latin typeface="Arial"/>
            </a:endParaRPr>
          </a:p>
        </p:txBody>
      </p:sp>
      <p:pic>
        <p:nvPicPr>
          <p:cNvPr id="408" name="Google Shape;363;p40" descr=""/>
          <p:cNvPicPr/>
          <p:nvPr/>
        </p:nvPicPr>
        <p:blipFill>
          <a:blip r:embed="rId1"/>
          <a:stretch/>
        </p:blipFill>
        <p:spPr>
          <a:xfrm>
            <a:off x="3279240" y="1598400"/>
            <a:ext cx="368280" cy="368280"/>
          </a:xfrm>
          <a:prstGeom prst="rect">
            <a:avLst/>
          </a:prstGeom>
          <a:ln w="0">
            <a:noFill/>
          </a:ln>
        </p:spPr>
      </p:pic>
      <p:sp>
        <p:nvSpPr>
          <p:cNvPr id="409" name="Google Shape;364;p40"/>
          <p:cNvSpPr/>
          <p:nvPr/>
        </p:nvSpPr>
        <p:spPr>
          <a:xfrm>
            <a:off x="3456000" y="2016000"/>
            <a:ext cx="279720" cy="162360"/>
          </a:xfrm>
          <a:prstGeom prst="bentConnector3">
            <a:avLst>
              <a:gd name="adj1" fmla="val -1972"/>
            </a:avLst>
          </a:prstGeom>
          <a:noFill/>
          <a:ln w="9525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Google Shape;365;p40"/>
          <p:cNvSpPr/>
          <p:nvPr/>
        </p:nvSpPr>
        <p:spPr>
          <a:xfrm>
            <a:off x="4200480" y="1967040"/>
            <a:ext cx="131652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Fira Code"/>
                <a:ea typeface="Fira Code"/>
              </a:rPr>
              <a:t>scripts</a:t>
            </a:r>
            <a:endParaRPr b="0" lang="en-SG" sz="1400" spc="-1" strike="noStrike">
              <a:latin typeface="Arial"/>
            </a:endParaRPr>
          </a:p>
        </p:txBody>
      </p:sp>
      <p:pic>
        <p:nvPicPr>
          <p:cNvPr id="411" name="Google Shape;366;p40" descr=""/>
          <p:cNvPicPr/>
          <p:nvPr/>
        </p:nvPicPr>
        <p:blipFill>
          <a:blip r:embed="rId2"/>
          <a:stretch/>
        </p:blipFill>
        <p:spPr>
          <a:xfrm>
            <a:off x="3831480" y="1989720"/>
            <a:ext cx="368280" cy="368280"/>
          </a:xfrm>
          <a:prstGeom prst="rect">
            <a:avLst/>
          </a:prstGeom>
          <a:ln w="0">
            <a:noFill/>
          </a:ln>
        </p:spPr>
      </p:pic>
      <p:sp>
        <p:nvSpPr>
          <p:cNvPr id="412" name="Google Shape;367;p40"/>
          <p:cNvSpPr/>
          <p:nvPr/>
        </p:nvSpPr>
        <p:spPr>
          <a:xfrm>
            <a:off x="0" y="0"/>
            <a:ext cx="2207160" cy="51433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Oswald"/>
                <a:ea typeface="Oswald"/>
              </a:rPr>
              <a:t>Create a Publisher</a:t>
            </a:r>
            <a:endParaRPr b="0" lang="en-SG" sz="3000" spc="-1" strike="noStrike">
              <a:latin typeface="Arial"/>
            </a:endParaRPr>
          </a:p>
        </p:txBody>
      </p:sp>
      <p:pic>
        <p:nvPicPr>
          <p:cNvPr id="413" name="Google Shape;368;p40" descr=""/>
          <p:cNvPicPr/>
          <p:nvPr/>
        </p:nvPicPr>
        <p:blipFill>
          <a:blip r:embed="rId3"/>
          <a:stretch/>
        </p:blipFill>
        <p:spPr>
          <a:xfrm>
            <a:off x="4429080" y="2445840"/>
            <a:ext cx="285480" cy="285480"/>
          </a:xfrm>
          <a:prstGeom prst="rect">
            <a:avLst/>
          </a:prstGeom>
          <a:ln w="0">
            <a:noFill/>
          </a:ln>
        </p:spPr>
      </p:pic>
      <p:sp>
        <p:nvSpPr>
          <p:cNvPr id="414" name="Google Shape;369;p40"/>
          <p:cNvSpPr/>
          <p:nvPr/>
        </p:nvSpPr>
        <p:spPr>
          <a:xfrm>
            <a:off x="4200480" y="2754360"/>
            <a:ext cx="178812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Fira Code"/>
                <a:ea typeface="Fira Code"/>
              </a:rPr>
              <a:t>CMakeLists.txt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415" name="Google Shape;370;p40"/>
          <p:cNvSpPr/>
          <p:nvPr/>
        </p:nvSpPr>
        <p:spPr>
          <a:xfrm>
            <a:off x="4200480" y="3150000"/>
            <a:ext cx="156312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Fira Code"/>
                <a:ea typeface="Fira Code"/>
              </a:rPr>
              <a:t>package.xml</a:t>
            </a:r>
            <a:endParaRPr b="0" lang="en-SG" sz="1400" spc="-1" strike="noStrike">
              <a:latin typeface="Arial"/>
            </a:endParaRPr>
          </a:p>
        </p:txBody>
      </p:sp>
      <p:pic>
        <p:nvPicPr>
          <p:cNvPr id="416" name="Google Shape;371;p40" descr=""/>
          <p:cNvPicPr/>
          <p:nvPr/>
        </p:nvPicPr>
        <p:blipFill>
          <a:blip r:embed="rId4"/>
          <a:stretch/>
        </p:blipFill>
        <p:spPr>
          <a:xfrm>
            <a:off x="3831480" y="2790000"/>
            <a:ext cx="368280" cy="368280"/>
          </a:xfrm>
          <a:prstGeom prst="rect">
            <a:avLst/>
          </a:prstGeom>
          <a:ln w="0">
            <a:noFill/>
          </a:ln>
        </p:spPr>
      </p:pic>
      <p:pic>
        <p:nvPicPr>
          <p:cNvPr id="417" name="Google Shape;372;p40" descr=""/>
          <p:cNvPicPr/>
          <p:nvPr/>
        </p:nvPicPr>
        <p:blipFill>
          <a:blip r:embed="rId5"/>
          <a:stretch/>
        </p:blipFill>
        <p:spPr>
          <a:xfrm>
            <a:off x="3831480" y="3199320"/>
            <a:ext cx="368280" cy="36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9" dur="indefinite" restart="never" nodeType="tmRoot">
          <p:childTnLst>
            <p:seq>
              <p:cTn id="170" dur="indefinite" nodeType="mainSeq">
                <p:childTnLst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5" dur="1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8" dur="1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1" dur="1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6" dur="1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9" dur="1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377;p41"/>
          <p:cNvSpPr/>
          <p:nvPr/>
        </p:nvSpPr>
        <p:spPr>
          <a:xfrm>
            <a:off x="0" y="0"/>
            <a:ext cx="2207160" cy="51433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Oswald"/>
                <a:ea typeface="Oswald"/>
              </a:rPr>
              <a:t>Create a Publisher</a:t>
            </a:r>
            <a:endParaRPr b="0" lang="en-SG" sz="3000" spc="-1" strike="noStrike">
              <a:latin typeface="Arial"/>
            </a:endParaRPr>
          </a:p>
        </p:txBody>
      </p:sp>
      <p:sp>
        <p:nvSpPr>
          <p:cNvPr id="419" name="PlaceHolder 1"/>
          <p:cNvSpPr>
            <a:spLocks noGrp="1"/>
          </p:cNvSpPr>
          <p:nvPr>
            <p:ph/>
          </p:nvPr>
        </p:nvSpPr>
        <p:spPr>
          <a:xfrm>
            <a:off x="2525760" y="472680"/>
            <a:ext cx="6306120" cy="4380120"/>
          </a:xfrm>
          <a:prstGeom prst="rect">
            <a:avLst/>
          </a:prstGeom>
          <a:solidFill>
            <a:srgbClr val="212121"/>
          </a:solidFill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en-GB" sz="1000" spc="-1" strike="noStrike">
                <a:solidFill>
                  <a:srgbClr val="4a4a4a"/>
                </a:solidFill>
                <a:latin typeface="Fira Code"/>
                <a:ea typeface="Fira Code"/>
              </a:rPr>
              <a:t>#!/usr/bin/env python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import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rospy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from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std_msgs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.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msg </a:t>
            </a:r>
            <a:r>
              <a:rPr b="0" i="1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import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String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def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</a:t>
            </a:r>
            <a:r>
              <a:rPr b="0" lang="en-GB" sz="1000" spc="-1" strike="noStrike">
                <a:solidFill>
                  <a:srgbClr val="82aaff"/>
                </a:solidFill>
                <a:latin typeface="Fira Code"/>
                <a:ea typeface="Fira Code"/>
              </a:rPr>
              <a:t>talker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():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pub </a:t>
            </a:r>
            <a:r>
              <a:rPr b="0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=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rospy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.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Publisher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('</a:t>
            </a:r>
            <a:r>
              <a:rPr b="0" lang="en-GB" sz="1000" spc="-1" strike="noStrike">
                <a:solidFill>
                  <a:srgbClr val="c3e88d"/>
                </a:solidFill>
                <a:latin typeface="Fira Code"/>
                <a:ea typeface="Fira Code"/>
              </a:rPr>
              <a:t>chatter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',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String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,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</a:t>
            </a:r>
            <a:r>
              <a:rPr b="0" lang="en-GB" sz="1000" spc="-1" strike="noStrike">
                <a:solidFill>
                  <a:srgbClr val="ff5370"/>
                </a:solidFill>
                <a:latin typeface="Fira Code"/>
                <a:ea typeface="Fira Code"/>
              </a:rPr>
              <a:t>queue_size</a:t>
            </a:r>
            <a:r>
              <a:rPr b="0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=</a:t>
            </a:r>
            <a:r>
              <a:rPr b="0" lang="en-GB" sz="1000" spc="-1" strike="noStrike">
                <a:solidFill>
                  <a:srgbClr val="f78c6c"/>
                </a:solidFill>
                <a:latin typeface="Fira Code"/>
                <a:ea typeface="Fira Code"/>
              </a:rPr>
              <a:t>10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)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rospy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.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init_node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('</a:t>
            </a:r>
            <a:r>
              <a:rPr b="0" lang="en-GB" sz="1000" spc="-1" strike="noStrike">
                <a:solidFill>
                  <a:srgbClr val="c3e88d"/>
                </a:solidFill>
                <a:latin typeface="Fira Code"/>
                <a:ea typeface="Fira Code"/>
              </a:rPr>
              <a:t>talker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',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</a:t>
            </a:r>
            <a:r>
              <a:rPr b="0" lang="en-GB" sz="1000" spc="-1" strike="noStrike">
                <a:solidFill>
                  <a:srgbClr val="ff5370"/>
                </a:solidFill>
                <a:latin typeface="Fira Code"/>
                <a:ea typeface="Fira Code"/>
              </a:rPr>
              <a:t>anonymous</a:t>
            </a:r>
            <a:r>
              <a:rPr b="0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=</a:t>
            </a:r>
            <a:r>
              <a:rPr b="0" lang="en-GB" sz="1000" spc="-1" strike="noStrike">
                <a:solidFill>
                  <a:srgbClr val="f78c6c"/>
                </a:solidFill>
                <a:latin typeface="Fira Code"/>
                <a:ea typeface="Fira Code"/>
              </a:rPr>
              <a:t>True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)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rate </a:t>
            </a:r>
            <a:r>
              <a:rPr b="0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=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rospy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.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Rate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</a:t>
            </a:r>
            <a:r>
              <a:rPr b="0" lang="en-GB" sz="1000" spc="-1" strike="noStrike">
                <a:solidFill>
                  <a:srgbClr val="f78c6c"/>
                </a:solidFill>
                <a:latin typeface="Fira Code"/>
                <a:ea typeface="Fira Code"/>
              </a:rPr>
              <a:t>10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)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</a:t>
            </a:r>
            <a:r>
              <a:rPr b="0" i="1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while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</a:t>
            </a:r>
            <a:r>
              <a:rPr b="0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not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rospy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.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is_shutdown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():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    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hello_str </a:t>
            </a:r>
            <a:r>
              <a:rPr b="0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=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"</a:t>
            </a:r>
            <a:r>
              <a:rPr b="0" lang="en-GB" sz="1000" spc="-1" strike="noStrike">
                <a:solidFill>
                  <a:srgbClr val="c3e88d"/>
                </a:solidFill>
                <a:latin typeface="Fira Code"/>
                <a:ea typeface="Fira Code"/>
              </a:rPr>
              <a:t>hello world </a:t>
            </a:r>
            <a:r>
              <a:rPr b="0" lang="en-GB" sz="1000" spc="-1" strike="noStrike">
                <a:solidFill>
                  <a:srgbClr val="f78c6c"/>
                </a:solidFill>
                <a:latin typeface="Fira Code"/>
                <a:ea typeface="Fira Code"/>
              </a:rPr>
              <a:t>%s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"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</a:t>
            </a:r>
            <a:r>
              <a:rPr b="0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%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rospy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.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get_time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()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    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rospy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.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loginfo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hello_str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)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    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pub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.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publish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hello_str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)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    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rate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.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sleep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()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if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__name__ </a:t>
            </a:r>
            <a:r>
              <a:rPr b="0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==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'</a:t>
            </a:r>
            <a:r>
              <a:rPr b="0" lang="en-GB" sz="1000" spc="-1" strike="noStrike">
                <a:solidFill>
                  <a:srgbClr val="c3e88d"/>
                </a:solidFill>
                <a:latin typeface="Fira Code"/>
                <a:ea typeface="Fira Code"/>
              </a:rPr>
              <a:t>__main__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':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</a:t>
            </a:r>
            <a:r>
              <a:rPr b="0" i="1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try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: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    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talker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()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</a:t>
            </a:r>
            <a:r>
              <a:rPr b="0" i="1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except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rospy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.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ROSInterruptException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: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    </a:t>
            </a:r>
            <a:r>
              <a:rPr b="0" i="1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pass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Google Shape;379;p41"/>
          <p:cNvSpPr/>
          <p:nvPr/>
        </p:nvSpPr>
        <p:spPr>
          <a:xfrm>
            <a:off x="2743920" y="58680"/>
            <a:ext cx="178812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ffffff"/>
                </a:solidFill>
                <a:latin typeface="Fira Code"/>
                <a:ea typeface="Fira Code"/>
              </a:rPr>
              <a:t>talker.py</a:t>
            </a:r>
            <a:endParaRPr b="0" lang="en-SG" sz="1000" spc="-1" strike="noStrike">
              <a:latin typeface="Arial"/>
            </a:endParaRPr>
          </a:p>
        </p:txBody>
      </p:sp>
      <p:pic>
        <p:nvPicPr>
          <p:cNvPr id="421" name="Google Shape;380;p41" descr=""/>
          <p:cNvPicPr/>
          <p:nvPr/>
        </p:nvPicPr>
        <p:blipFill>
          <a:blip r:embed="rId1"/>
          <a:stretch/>
        </p:blipFill>
        <p:spPr>
          <a:xfrm>
            <a:off x="2525760" y="156600"/>
            <a:ext cx="217800" cy="21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385;p42"/>
          <p:cNvSpPr/>
          <p:nvPr/>
        </p:nvSpPr>
        <p:spPr>
          <a:xfrm>
            <a:off x="0" y="0"/>
            <a:ext cx="2207160" cy="51433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Oswald"/>
                <a:ea typeface="Oswald"/>
              </a:rPr>
              <a:t>Create a Publisher</a:t>
            </a:r>
            <a:endParaRPr b="0" lang="en-SG" sz="3000" spc="-1" strike="noStrike">
              <a:latin typeface="Arial"/>
            </a:endParaRPr>
          </a:p>
        </p:txBody>
      </p:sp>
      <p:sp>
        <p:nvSpPr>
          <p:cNvPr id="423" name="PlaceHolder 1"/>
          <p:cNvSpPr>
            <a:spLocks noGrp="1"/>
          </p:cNvSpPr>
          <p:nvPr>
            <p:ph/>
          </p:nvPr>
        </p:nvSpPr>
        <p:spPr>
          <a:xfrm>
            <a:off x="2525760" y="1100160"/>
            <a:ext cx="3084120" cy="1027080"/>
          </a:xfrm>
          <a:prstGeom prst="rect">
            <a:avLst/>
          </a:prstGeom>
          <a:solidFill>
            <a:srgbClr val="000000"/>
          </a:solidFill>
          <a:ln w="9360">
            <a:solidFill>
              <a:srgbClr val="00ff00"/>
            </a:solidFill>
            <a:round/>
          </a:ln>
        </p:spPr>
        <p:txBody>
          <a:bodyPr tIns="91440" bIns="91440" anchor="t">
            <a:no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ff00"/>
                </a:solidFill>
                <a:latin typeface="Fira Code"/>
                <a:ea typeface="Fira Code"/>
              </a:rPr>
              <a:t>$ roscore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/>
          </p:nvPr>
        </p:nvSpPr>
        <p:spPr>
          <a:xfrm>
            <a:off x="2525760" y="2127600"/>
            <a:ext cx="6306120" cy="1915560"/>
          </a:xfrm>
          <a:prstGeom prst="rect">
            <a:avLst/>
          </a:prstGeom>
          <a:solidFill>
            <a:srgbClr val="000000"/>
          </a:solidFill>
          <a:ln w="9360">
            <a:solidFill>
              <a:srgbClr val="00ff00"/>
            </a:solidFill>
            <a:round/>
          </a:ln>
        </p:spPr>
        <p:txBody>
          <a:bodyPr tIns="91440" bIns="91440" anchor="t">
            <a:no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ff00"/>
                </a:solidFill>
                <a:latin typeface="Fira Code"/>
                <a:ea typeface="Fira Code"/>
              </a:rPr>
              <a:t>$ cd </a:t>
            </a:r>
            <a:r>
              <a:rPr b="0" i="1" lang="en-GB" sz="1400" spc="-1" strike="noStrike">
                <a:solidFill>
                  <a:srgbClr val="00ff00"/>
                </a:solidFill>
                <a:latin typeface="Fira Code"/>
                <a:ea typeface="Fira Code"/>
              </a:rPr>
              <a:t>catkin_ws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ff00"/>
                </a:solidFill>
                <a:latin typeface="Fira Code"/>
                <a:ea typeface="Fira Code"/>
              </a:rPr>
              <a:t>$ catkin build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ff00"/>
                </a:solidFill>
                <a:latin typeface="Fira Code"/>
                <a:ea typeface="Fira Code"/>
              </a:rPr>
              <a:t>$ source devel/setup.bash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ff00"/>
                </a:solidFill>
                <a:latin typeface="Fira Code"/>
                <a:ea typeface="Fira Code"/>
              </a:rPr>
              <a:t>$ chmod +x src/</a:t>
            </a:r>
            <a:r>
              <a:rPr b="0" i="1" lang="en-GB" sz="1400" spc="-1" strike="noStrike">
                <a:solidFill>
                  <a:srgbClr val="00ff00"/>
                </a:solidFill>
                <a:latin typeface="Fira Code"/>
                <a:ea typeface="Fira Code"/>
              </a:rPr>
              <a:t>assignment1</a:t>
            </a:r>
            <a:r>
              <a:rPr b="0" lang="en-GB" sz="1400" spc="-1" strike="noStrike">
                <a:solidFill>
                  <a:srgbClr val="00ff00"/>
                </a:solidFill>
                <a:latin typeface="Fira Code"/>
                <a:ea typeface="Fira Code"/>
              </a:rPr>
              <a:t>/scripts/talker.py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ff00"/>
                </a:solidFill>
                <a:latin typeface="Fira Code"/>
                <a:ea typeface="Fira Code"/>
              </a:rPr>
              <a:t>$ rosrun </a:t>
            </a:r>
            <a:r>
              <a:rPr b="0" i="1" lang="en-GB" sz="1400" spc="-1" strike="noStrike">
                <a:solidFill>
                  <a:srgbClr val="00ff00"/>
                </a:solidFill>
                <a:latin typeface="Fira Code"/>
                <a:ea typeface="Fira Code"/>
              </a:rPr>
              <a:t>assignment1 </a:t>
            </a:r>
            <a:r>
              <a:rPr b="0" lang="en-GB" sz="1400" spc="-1" strike="noStrike">
                <a:solidFill>
                  <a:srgbClr val="00ff00"/>
                </a:solidFill>
                <a:latin typeface="Fira Code"/>
                <a:ea typeface="Fira Code"/>
              </a:rPr>
              <a:t>talker.py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/>
          </p:nvPr>
        </p:nvSpPr>
        <p:spPr>
          <a:xfrm>
            <a:off x="5610240" y="1100160"/>
            <a:ext cx="3221640" cy="1027080"/>
          </a:xfrm>
          <a:prstGeom prst="rect">
            <a:avLst/>
          </a:prstGeom>
          <a:solidFill>
            <a:srgbClr val="000000"/>
          </a:solidFill>
          <a:ln w="9360">
            <a:solidFill>
              <a:srgbClr val="00ff00"/>
            </a:solidFill>
            <a:round/>
          </a:ln>
        </p:spPr>
        <p:txBody>
          <a:bodyPr tIns="91440" bIns="91440" anchor="t">
            <a:no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ff00"/>
                </a:solidFill>
                <a:latin typeface="Fira Code"/>
                <a:ea typeface="Fira Code"/>
              </a:rPr>
              <a:t>$ rostopic echo chatter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393;p43"/>
          <p:cNvSpPr/>
          <p:nvPr/>
        </p:nvSpPr>
        <p:spPr>
          <a:xfrm>
            <a:off x="0" y="0"/>
            <a:ext cx="2207160" cy="51433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Oswald"/>
                <a:ea typeface="Oswald"/>
              </a:rPr>
              <a:t>Custom Messages</a:t>
            </a:r>
            <a:endParaRPr b="0" lang="en-SG" sz="3000" spc="-1" strike="noStrike">
              <a:latin typeface="Arial"/>
            </a:endParaRPr>
          </a:p>
        </p:txBody>
      </p:sp>
      <p:sp>
        <p:nvSpPr>
          <p:cNvPr id="427" name="Google Shape;394;p43"/>
          <p:cNvSpPr/>
          <p:nvPr/>
        </p:nvSpPr>
        <p:spPr>
          <a:xfrm>
            <a:off x="4238280" y="2567520"/>
            <a:ext cx="122652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Fira Code"/>
                <a:ea typeface="Fira Code"/>
              </a:rPr>
              <a:t>Chat.msg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428" name="Google Shape;395;p43"/>
          <p:cNvSpPr/>
          <p:nvPr/>
        </p:nvSpPr>
        <p:spPr>
          <a:xfrm>
            <a:off x="3123720" y="1376640"/>
            <a:ext cx="146952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GB" sz="1400" spc="-1" strike="noStrike">
                <a:solidFill>
                  <a:srgbClr val="ffffff"/>
                </a:solidFill>
                <a:latin typeface="Fira Code"/>
                <a:ea typeface="Fira Code"/>
              </a:rPr>
              <a:t>assignment1</a:t>
            </a:r>
            <a:endParaRPr b="0" lang="en-SG" sz="1400" spc="-1" strike="noStrike">
              <a:latin typeface="Arial"/>
            </a:endParaRPr>
          </a:p>
        </p:txBody>
      </p:sp>
      <p:pic>
        <p:nvPicPr>
          <p:cNvPr id="429" name="Google Shape;396;p43" descr=""/>
          <p:cNvPicPr/>
          <p:nvPr/>
        </p:nvPicPr>
        <p:blipFill>
          <a:blip r:embed="rId1"/>
          <a:stretch/>
        </p:blipFill>
        <p:spPr>
          <a:xfrm>
            <a:off x="2688840" y="1376640"/>
            <a:ext cx="368280" cy="368280"/>
          </a:xfrm>
          <a:prstGeom prst="rect">
            <a:avLst/>
          </a:prstGeom>
          <a:ln w="0">
            <a:noFill/>
          </a:ln>
        </p:spPr>
      </p:pic>
      <p:sp>
        <p:nvSpPr>
          <p:cNvPr id="430" name="Google Shape;397;p43"/>
          <p:cNvSpPr/>
          <p:nvPr/>
        </p:nvSpPr>
        <p:spPr>
          <a:xfrm>
            <a:off x="2865600" y="2192400"/>
            <a:ext cx="279720" cy="162360"/>
          </a:xfrm>
          <a:prstGeom prst="bentConnector3">
            <a:avLst>
              <a:gd name="adj1" fmla="val -1972"/>
            </a:avLst>
          </a:prstGeom>
          <a:noFill/>
          <a:ln w="9525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Google Shape;398;p43"/>
          <p:cNvSpPr/>
          <p:nvPr/>
        </p:nvSpPr>
        <p:spPr>
          <a:xfrm>
            <a:off x="3676320" y="2166120"/>
            <a:ext cx="131652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Fira Code"/>
                <a:ea typeface="Fira Code"/>
              </a:rPr>
              <a:t>msg</a:t>
            </a:r>
            <a:endParaRPr b="0" lang="en-SG" sz="1400" spc="-1" strike="noStrike">
              <a:latin typeface="Arial"/>
            </a:endParaRPr>
          </a:p>
        </p:txBody>
      </p:sp>
      <p:pic>
        <p:nvPicPr>
          <p:cNvPr id="432" name="Google Shape;399;p43" descr=""/>
          <p:cNvPicPr/>
          <p:nvPr/>
        </p:nvPicPr>
        <p:blipFill>
          <a:blip r:embed="rId2"/>
          <a:stretch/>
        </p:blipFill>
        <p:spPr>
          <a:xfrm>
            <a:off x="3307680" y="2188440"/>
            <a:ext cx="368280" cy="368280"/>
          </a:xfrm>
          <a:prstGeom prst="rect">
            <a:avLst/>
          </a:prstGeom>
          <a:ln w="0">
            <a:noFill/>
          </a:ln>
        </p:spPr>
      </p:pic>
      <p:sp>
        <p:nvSpPr>
          <p:cNvPr id="433" name="Google Shape;400;p43"/>
          <p:cNvSpPr/>
          <p:nvPr/>
        </p:nvSpPr>
        <p:spPr>
          <a:xfrm>
            <a:off x="3676320" y="2953080"/>
            <a:ext cx="178812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Fira Code"/>
                <a:ea typeface="Fira Code"/>
              </a:rPr>
              <a:t>CMakeLists.txt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434" name="Google Shape;401;p43"/>
          <p:cNvSpPr/>
          <p:nvPr/>
        </p:nvSpPr>
        <p:spPr>
          <a:xfrm>
            <a:off x="3676320" y="3349080"/>
            <a:ext cx="156312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Fira Code"/>
                <a:ea typeface="Fira Code"/>
              </a:rPr>
              <a:t>package.xml</a:t>
            </a:r>
            <a:endParaRPr b="0" lang="en-SG" sz="1400" spc="-1" strike="noStrike">
              <a:latin typeface="Arial"/>
            </a:endParaRPr>
          </a:p>
        </p:txBody>
      </p:sp>
      <p:pic>
        <p:nvPicPr>
          <p:cNvPr id="435" name="Google Shape;402;p43" descr=""/>
          <p:cNvPicPr/>
          <p:nvPr/>
        </p:nvPicPr>
        <p:blipFill>
          <a:blip r:embed="rId3"/>
          <a:stretch/>
        </p:blipFill>
        <p:spPr>
          <a:xfrm>
            <a:off x="3307680" y="2989080"/>
            <a:ext cx="368280" cy="368280"/>
          </a:xfrm>
          <a:prstGeom prst="rect">
            <a:avLst/>
          </a:prstGeom>
          <a:ln w="0">
            <a:noFill/>
          </a:ln>
        </p:spPr>
      </p:pic>
      <p:pic>
        <p:nvPicPr>
          <p:cNvPr id="436" name="Google Shape;403;p43" descr=""/>
          <p:cNvPicPr/>
          <p:nvPr/>
        </p:nvPicPr>
        <p:blipFill>
          <a:blip r:embed="rId4"/>
          <a:stretch/>
        </p:blipFill>
        <p:spPr>
          <a:xfrm>
            <a:off x="3307680" y="3398040"/>
            <a:ext cx="368280" cy="368280"/>
          </a:xfrm>
          <a:prstGeom prst="rect">
            <a:avLst/>
          </a:prstGeom>
          <a:ln w="0">
            <a:noFill/>
          </a:ln>
        </p:spPr>
      </p:pic>
      <p:sp>
        <p:nvSpPr>
          <p:cNvPr id="437" name="Google Shape;404;p43"/>
          <p:cNvSpPr/>
          <p:nvPr/>
        </p:nvSpPr>
        <p:spPr>
          <a:xfrm>
            <a:off x="2865600" y="1801080"/>
            <a:ext cx="279720" cy="162360"/>
          </a:xfrm>
          <a:prstGeom prst="bentConnector3">
            <a:avLst>
              <a:gd name="adj1" fmla="val -1972"/>
            </a:avLst>
          </a:prstGeom>
          <a:noFill/>
          <a:ln w="9525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Google Shape;405;p43"/>
          <p:cNvSpPr/>
          <p:nvPr/>
        </p:nvSpPr>
        <p:spPr>
          <a:xfrm>
            <a:off x="3676320" y="1774440"/>
            <a:ext cx="131652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Fira Code"/>
                <a:ea typeface="Fira Code"/>
              </a:rPr>
              <a:t>scripts</a:t>
            </a:r>
            <a:endParaRPr b="0" lang="en-SG" sz="1400" spc="-1" strike="noStrike">
              <a:latin typeface="Arial"/>
            </a:endParaRPr>
          </a:p>
        </p:txBody>
      </p:sp>
      <p:pic>
        <p:nvPicPr>
          <p:cNvPr id="439" name="Google Shape;406;p43" descr=""/>
          <p:cNvPicPr/>
          <p:nvPr/>
        </p:nvPicPr>
        <p:blipFill>
          <a:blip r:embed="rId5"/>
          <a:stretch/>
        </p:blipFill>
        <p:spPr>
          <a:xfrm>
            <a:off x="3307680" y="1797120"/>
            <a:ext cx="368280" cy="368280"/>
          </a:xfrm>
          <a:prstGeom prst="rect">
            <a:avLst/>
          </a:prstGeom>
          <a:ln w="0">
            <a:noFill/>
          </a:ln>
        </p:spPr>
      </p:pic>
      <p:pic>
        <p:nvPicPr>
          <p:cNvPr id="440" name="Google Shape;407;p43" descr=""/>
          <p:cNvPicPr/>
          <p:nvPr/>
        </p:nvPicPr>
        <p:blipFill>
          <a:blip r:embed="rId6"/>
          <a:stretch/>
        </p:blipFill>
        <p:spPr>
          <a:xfrm>
            <a:off x="3863520" y="2603160"/>
            <a:ext cx="368280" cy="368280"/>
          </a:xfrm>
          <a:prstGeom prst="rect">
            <a:avLst/>
          </a:prstGeom>
          <a:ln w="0">
            <a:noFill/>
          </a:ln>
        </p:spPr>
      </p:pic>
      <p:sp>
        <p:nvSpPr>
          <p:cNvPr id="441" name="PlaceHolder 1"/>
          <p:cNvSpPr>
            <a:spLocks noGrp="1"/>
          </p:cNvSpPr>
          <p:nvPr>
            <p:ph/>
          </p:nvPr>
        </p:nvSpPr>
        <p:spPr>
          <a:xfrm>
            <a:off x="6154560" y="2361240"/>
            <a:ext cx="2743920" cy="852480"/>
          </a:xfrm>
          <a:prstGeom prst="rect">
            <a:avLst/>
          </a:prstGeom>
          <a:solidFill>
            <a:srgbClr val="212121"/>
          </a:solidFill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ffcb6b"/>
                </a:solidFill>
                <a:highlight>
                  <a:srgbClr val="212121"/>
                </a:highlight>
                <a:latin typeface="Fira Code"/>
                <a:ea typeface="Fira Code"/>
              </a:rPr>
              <a:t>std_msgs/Header</a:t>
            </a:r>
            <a:r>
              <a:rPr b="0" lang="en-GB" sz="1000" spc="-1" strike="noStrike">
                <a:solidFill>
                  <a:srgbClr val="eeffff"/>
                </a:solidFill>
                <a:highlight>
                  <a:srgbClr val="212121"/>
                </a:highlight>
                <a:latin typeface="Fira Code"/>
                <a:ea typeface="Fira Code"/>
              </a:rPr>
              <a:t> </a:t>
            </a:r>
            <a:r>
              <a:rPr b="0" lang="en-GB" sz="1000" spc="-1" strike="noStrike">
                <a:solidFill>
                  <a:srgbClr val="ff5370"/>
                </a:solidFill>
                <a:highlight>
                  <a:srgbClr val="212121"/>
                </a:highlight>
                <a:latin typeface="Fira Code"/>
                <a:ea typeface="Fira Code"/>
              </a:rPr>
              <a:t>header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ffcb6b"/>
                </a:solidFill>
                <a:highlight>
                  <a:srgbClr val="212121"/>
                </a:highlight>
                <a:latin typeface="Fira Code"/>
                <a:ea typeface="Fira Code"/>
              </a:rPr>
              <a:t>std_msgs/String</a:t>
            </a:r>
            <a:r>
              <a:rPr b="0" lang="en-GB" sz="1000" spc="-1" strike="noStrike">
                <a:solidFill>
                  <a:srgbClr val="eeffff"/>
                </a:solidFill>
                <a:highlight>
                  <a:srgbClr val="212121"/>
                </a:highlight>
                <a:latin typeface="Fira Code"/>
                <a:ea typeface="Fira Code"/>
              </a:rPr>
              <a:t> </a:t>
            </a:r>
            <a:r>
              <a:rPr b="0" lang="en-GB" sz="1000" spc="-1" strike="noStrike">
                <a:solidFill>
                  <a:srgbClr val="ff5370"/>
                </a:solidFill>
                <a:highlight>
                  <a:srgbClr val="212121"/>
                </a:highlight>
                <a:latin typeface="Fira Code"/>
                <a:ea typeface="Fira Code"/>
              </a:rPr>
              <a:t>author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ffcb6b"/>
                </a:solidFill>
                <a:highlight>
                  <a:srgbClr val="212121"/>
                </a:highlight>
                <a:latin typeface="Fira Code"/>
                <a:ea typeface="Fira Code"/>
              </a:rPr>
              <a:t>std_msgs/String</a:t>
            </a:r>
            <a:r>
              <a:rPr b="0" lang="en-GB" sz="1000" spc="-1" strike="noStrike">
                <a:solidFill>
                  <a:srgbClr val="eeffff"/>
                </a:solidFill>
                <a:highlight>
                  <a:srgbClr val="212121"/>
                </a:highlight>
                <a:latin typeface="Fira Code"/>
                <a:ea typeface="Fira Code"/>
              </a:rPr>
              <a:t> </a:t>
            </a:r>
            <a:r>
              <a:rPr b="0" lang="en-GB" sz="1000" spc="-1" strike="noStrike">
                <a:solidFill>
                  <a:srgbClr val="ff5370"/>
                </a:solidFill>
                <a:highlight>
                  <a:srgbClr val="212121"/>
                </a:highlight>
                <a:latin typeface="Fira Code"/>
                <a:ea typeface="Fira Code"/>
              </a:rPr>
              <a:t>message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Google Shape;409;p43"/>
          <p:cNvSpPr/>
          <p:nvPr/>
        </p:nvSpPr>
        <p:spPr>
          <a:xfrm>
            <a:off x="5394600" y="2787480"/>
            <a:ext cx="597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0" dur="indefinite" restart="never" nodeType="tmRoot">
          <p:childTnLst>
            <p:seq>
              <p:cTn id="191" dur="indefinite" nodeType="mainSeq">
                <p:childTnLst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6" dur="1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9" dur="1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2" dur="1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7" dur="1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0" dur="1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5" dur="1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8" dur="1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14;p44"/>
          <p:cNvSpPr/>
          <p:nvPr/>
        </p:nvSpPr>
        <p:spPr>
          <a:xfrm>
            <a:off x="0" y="0"/>
            <a:ext cx="2207160" cy="51433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Oswald"/>
                <a:ea typeface="Oswald"/>
              </a:rPr>
              <a:t>Custom Messages</a:t>
            </a:r>
            <a:endParaRPr b="0" lang="en-SG" sz="3000" spc="-1" strike="noStrike">
              <a:latin typeface="Arial"/>
            </a:endParaRPr>
          </a:p>
        </p:txBody>
      </p:sp>
      <p:sp>
        <p:nvSpPr>
          <p:cNvPr id="444" name="PlaceHolder 1"/>
          <p:cNvSpPr>
            <a:spLocks noGrp="1"/>
          </p:cNvSpPr>
          <p:nvPr>
            <p:ph/>
          </p:nvPr>
        </p:nvSpPr>
        <p:spPr>
          <a:xfrm>
            <a:off x="6154560" y="1397160"/>
            <a:ext cx="2743920" cy="1243080"/>
          </a:xfrm>
          <a:prstGeom prst="rect">
            <a:avLst/>
          </a:prstGeom>
          <a:solidFill>
            <a:srgbClr val="212121"/>
          </a:solidFill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add_message_files(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FILES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Chat.msg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)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Google Shape;416;p44"/>
          <p:cNvSpPr/>
          <p:nvPr/>
        </p:nvSpPr>
        <p:spPr>
          <a:xfrm>
            <a:off x="5394600" y="2018880"/>
            <a:ext cx="597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2487960" y="1397160"/>
            <a:ext cx="2743920" cy="1243080"/>
          </a:xfrm>
          <a:prstGeom prst="rect">
            <a:avLst/>
          </a:prstGeom>
          <a:solidFill>
            <a:srgbClr val="212121"/>
          </a:solidFill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en-GB" sz="1000" spc="-1" strike="noStrike">
                <a:solidFill>
                  <a:srgbClr val="4a4a4a"/>
                </a:solidFill>
                <a:latin typeface="Fira Code"/>
                <a:ea typeface="Fira Code"/>
              </a:rPr>
              <a:t># add_message_files(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en-GB" sz="1000" spc="-1" strike="noStrike">
                <a:solidFill>
                  <a:srgbClr val="4a4a4a"/>
                </a:solidFill>
                <a:latin typeface="Fira Code"/>
                <a:ea typeface="Fira Code"/>
              </a:rPr>
              <a:t>#   FILES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en-GB" sz="1000" spc="-1" strike="noStrike">
                <a:solidFill>
                  <a:srgbClr val="4a4a4a"/>
                </a:solidFill>
                <a:latin typeface="Fira Code"/>
                <a:ea typeface="Fira Code"/>
              </a:rPr>
              <a:t>#   Message1.msg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en-GB" sz="1000" spc="-1" strike="noStrike">
                <a:solidFill>
                  <a:srgbClr val="4a4a4a"/>
                </a:solidFill>
                <a:latin typeface="Fira Code"/>
                <a:ea typeface="Fira Code"/>
              </a:rPr>
              <a:t>#   Message2.msg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en-GB" sz="1000" spc="-1" strike="noStrike">
                <a:solidFill>
                  <a:srgbClr val="4a4a4a"/>
                </a:solidFill>
                <a:latin typeface="Fira Code"/>
                <a:ea typeface="Fira Code"/>
              </a:rPr>
              <a:t># )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/>
          </p:nvPr>
        </p:nvSpPr>
        <p:spPr>
          <a:xfrm>
            <a:off x="6102720" y="3080520"/>
            <a:ext cx="2743920" cy="1037880"/>
          </a:xfrm>
          <a:prstGeom prst="rect">
            <a:avLst/>
          </a:prstGeom>
          <a:solidFill>
            <a:srgbClr val="212121"/>
          </a:solidFill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generate_messages(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DEPENDENCIES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std_msgs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)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Google Shape;419;p44"/>
          <p:cNvSpPr/>
          <p:nvPr/>
        </p:nvSpPr>
        <p:spPr>
          <a:xfrm>
            <a:off x="5342760" y="3599640"/>
            <a:ext cx="597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PlaceHolder 4"/>
          <p:cNvSpPr>
            <a:spLocks noGrp="1"/>
          </p:cNvSpPr>
          <p:nvPr>
            <p:ph/>
          </p:nvPr>
        </p:nvSpPr>
        <p:spPr>
          <a:xfrm>
            <a:off x="2436120" y="3080520"/>
            <a:ext cx="2743920" cy="1037880"/>
          </a:xfrm>
          <a:prstGeom prst="rect">
            <a:avLst/>
          </a:prstGeom>
          <a:solidFill>
            <a:srgbClr val="212121"/>
          </a:solidFill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en-GB" sz="1000" spc="-1" strike="noStrike">
                <a:solidFill>
                  <a:srgbClr val="4a4a4a"/>
                </a:solidFill>
                <a:latin typeface="Fira Code"/>
                <a:ea typeface="Fira Code"/>
              </a:rPr>
              <a:t># generate_messages(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en-GB" sz="1000" spc="-1" strike="noStrike">
                <a:solidFill>
                  <a:srgbClr val="4a4a4a"/>
                </a:solidFill>
                <a:latin typeface="Fira Code"/>
                <a:ea typeface="Fira Code"/>
              </a:rPr>
              <a:t>#   DEPENDENCIES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en-GB" sz="1000" spc="-1" strike="noStrike">
                <a:solidFill>
                  <a:srgbClr val="4a4a4a"/>
                </a:solidFill>
                <a:latin typeface="Fira Code"/>
                <a:ea typeface="Fira Code"/>
              </a:rPr>
              <a:t>#   std_msgs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en-GB" sz="1000" spc="-1" strike="noStrike">
                <a:solidFill>
                  <a:srgbClr val="4a4a4a"/>
                </a:solidFill>
                <a:latin typeface="Fira Code"/>
                <a:ea typeface="Fira Code"/>
              </a:rPr>
              <a:t># )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Google Shape;421;p44"/>
          <p:cNvSpPr/>
          <p:nvPr/>
        </p:nvSpPr>
        <p:spPr>
          <a:xfrm>
            <a:off x="2743920" y="1024920"/>
            <a:ext cx="178812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ffffff"/>
                </a:solidFill>
                <a:latin typeface="Fira Code"/>
                <a:ea typeface="Fira Code"/>
              </a:rPr>
              <a:t>CMakeLists.txt</a:t>
            </a:r>
            <a:endParaRPr b="0" lang="en-SG" sz="1000" spc="-1" strike="noStrike">
              <a:latin typeface="Arial"/>
            </a:endParaRPr>
          </a:p>
        </p:txBody>
      </p:sp>
      <p:pic>
        <p:nvPicPr>
          <p:cNvPr id="451" name="Google Shape;422;p44" descr=""/>
          <p:cNvPicPr/>
          <p:nvPr/>
        </p:nvPicPr>
        <p:blipFill>
          <a:blip r:embed="rId1"/>
          <a:stretch/>
        </p:blipFill>
        <p:spPr>
          <a:xfrm>
            <a:off x="2508840" y="1105920"/>
            <a:ext cx="251640" cy="25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119;p18"/>
          <p:cNvSpPr/>
          <p:nvPr/>
        </p:nvSpPr>
        <p:spPr>
          <a:xfrm>
            <a:off x="6158520" y="0"/>
            <a:ext cx="2985120" cy="51433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4000" spc="-1" strike="noStrike">
                <a:solidFill>
                  <a:srgbClr val="ffffff"/>
                </a:solidFill>
                <a:latin typeface="Oswald"/>
                <a:ea typeface="Oswald"/>
              </a:rPr>
              <a:t>Hornet 5.0 Software Architecture</a:t>
            </a:r>
            <a:endParaRPr b="0" lang="en-SG" sz="4000" spc="-1" strike="noStrike">
              <a:latin typeface="Arial"/>
            </a:endParaRPr>
          </a:p>
        </p:txBody>
      </p:sp>
      <p:pic>
        <p:nvPicPr>
          <p:cNvPr id="253" name="Google Shape;120;p18" descr=""/>
          <p:cNvPicPr/>
          <p:nvPr/>
        </p:nvPicPr>
        <p:blipFill>
          <a:blip r:embed="rId1"/>
          <a:srcRect l="0" t="0" r="13807" b="0"/>
          <a:stretch/>
        </p:blipFill>
        <p:spPr>
          <a:xfrm>
            <a:off x="0" y="175680"/>
            <a:ext cx="6158160" cy="2731320"/>
          </a:xfrm>
          <a:prstGeom prst="rect">
            <a:avLst/>
          </a:prstGeom>
          <a:ln w="0">
            <a:noFill/>
          </a:ln>
        </p:spPr>
      </p:pic>
      <p:pic>
        <p:nvPicPr>
          <p:cNvPr id="254" name="Google Shape;121;p18" descr=""/>
          <p:cNvPicPr/>
          <p:nvPr/>
        </p:nvPicPr>
        <p:blipFill>
          <a:blip r:embed="rId2"/>
          <a:stretch/>
        </p:blipFill>
        <p:spPr>
          <a:xfrm>
            <a:off x="1302120" y="3016440"/>
            <a:ext cx="713160" cy="713160"/>
          </a:xfrm>
          <a:prstGeom prst="rect">
            <a:avLst/>
          </a:prstGeom>
          <a:ln w="0">
            <a:noFill/>
          </a:ln>
        </p:spPr>
      </p:pic>
      <p:pic>
        <p:nvPicPr>
          <p:cNvPr id="255" name="Google Shape;122;p18" descr=""/>
          <p:cNvPicPr/>
          <p:nvPr/>
        </p:nvPicPr>
        <p:blipFill>
          <a:blip r:embed="rId3"/>
          <a:stretch/>
        </p:blipFill>
        <p:spPr>
          <a:xfrm>
            <a:off x="3371400" y="3153240"/>
            <a:ext cx="1492200" cy="397440"/>
          </a:xfrm>
          <a:prstGeom prst="rect">
            <a:avLst/>
          </a:prstGeom>
          <a:ln w="0">
            <a:noFill/>
          </a:ln>
        </p:spPr>
      </p:pic>
      <p:pic>
        <p:nvPicPr>
          <p:cNvPr id="256" name="Google Shape;123;p18" descr=""/>
          <p:cNvPicPr/>
          <p:nvPr/>
        </p:nvPicPr>
        <p:blipFill>
          <a:blip r:embed="rId4"/>
          <a:stretch/>
        </p:blipFill>
        <p:spPr>
          <a:xfrm>
            <a:off x="1302120" y="4038480"/>
            <a:ext cx="713160" cy="802080"/>
          </a:xfrm>
          <a:prstGeom prst="rect">
            <a:avLst/>
          </a:prstGeom>
          <a:ln w="0">
            <a:noFill/>
          </a:ln>
        </p:spPr>
      </p:pic>
      <p:pic>
        <p:nvPicPr>
          <p:cNvPr id="257" name="Google Shape;124;p18" descr=""/>
          <p:cNvPicPr/>
          <p:nvPr/>
        </p:nvPicPr>
        <p:blipFill>
          <a:blip r:embed="rId5"/>
          <a:stretch/>
        </p:blipFill>
        <p:spPr>
          <a:xfrm>
            <a:off x="2955960" y="4025880"/>
            <a:ext cx="2323080" cy="78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27;p45"/>
          <p:cNvSpPr/>
          <p:nvPr/>
        </p:nvSpPr>
        <p:spPr>
          <a:xfrm>
            <a:off x="0" y="0"/>
            <a:ext cx="2207160" cy="51433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Oswald"/>
                <a:ea typeface="Oswald"/>
              </a:rPr>
              <a:t>Custom Messages</a:t>
            </a:r>
            <a:endParaRPr b="0" lang="en-SG" sz="3000" spc="-1" strike="noStrike">
              <a:latin typeface="Arial"/>
            </a:endParaRPr>
          </a:p>
        </p:txBody>
      </p:sp>
      <p:sp>
        <p:nvSpPr>
          <p:cNvPr id="453" name="PlaceHolder 1"/>
          <p:cNvSpPr>
            <a:spLocks noGrp="1"/>
          </p:cNvSpPr>
          <p:nvPr>
            <p:ph/>
          </p:nvPr>
        </p:nvSpPr>
        <p:spPr>
          <a:xfrm>
            <a:off x="2525760" y="472680"/>
            <a:ext cx="6306120" cy="4380120"/>
          </a:xfrm>
          <a:prstGeom prst="rect">
            <a:avLst/>
          </a:prstGeom>
          <a:solidFill>
            <a:srgbClr val="212121"/>
          </a:solidFill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en-GB" sz="1000" spc="-1" strike="noStrike">
                <a:solidFill>
                  <a:srgbClr val="4a4a4a"/>
                </a:solidFill>
                <a:latin typeface="Fira Code"/>
                <a:ea typeface="Fira Code"/>
              </a:rPr>
              <a:t>#!/usr/bin/env python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import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rospy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from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std_msgs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.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msg </a:t>
            </a:r>
            <a:r>
              <a:rPr b="0" i="1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import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Header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,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String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from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assignment1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.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msg </a:t>
            </a:r>
            <a:r>
              <a:rPr b="0" i="1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import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Chat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def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</a:t>
            </a:r>
            <a:r>
              <a:rPr b="0" lang="en-GB" sz="1000" spc="-1" strike="noStrike">
                <a:solidFill>
                  <a:srgbClr val="82aaff"/>
                </a:solidFill>
                <a:latin typeface="Fira Code"/>
                <a:ea typeface="Fira Code"/>
              </a:rPr>
              <a:t>talker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():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pub </a:t>
            </a:r>
            <a:r>
              <a:rPr b="0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=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rospy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.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Publisher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('</a:t>
            </a:r>
            <a:r>
              <a:rPr b="0" lang="en-GB" sz="1000" spc="-1" strike="noStrike">
                <a:solidFill>
                  <a:srgbClr val="c3e88d"/>
                </a:solidFill>
                <a:latin typeface="Fira Code"/>
                <a:ea typeface="Fira Code"/>
              </a:rPr>
              <a:t>chatter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',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Chat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,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</a:t>
            </a:r>
            <a:r>
              <a:rPr b="0" lang="en-GB" sz="1000" spc="-1" strike="noStrike">
                <a:solidFill>
                  <a:srgbClr val="ff5370"/>
                </a:solidFill>
                <a:latin typeface="Fira Code"/>
                <a:ea typeface="Fira Code"/>
              </a:rPr>
              <a:t>queue_size</a:t>
            </a:r>
            <a:r>
              <a:rPr b="0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=</a:t>
            </a:r>
            <a:r>
              <a:rPr b="0" lang="en-GB" sz="1000" spc="-1" strike="noStrike">
                <a:solidFill>
                  <a:srgbClr val="f78c6c"/>
                </a:solidFill>
                <a:latin typeface="Fira Code"/>
                <a:ea typeface="Fira Code"/>
              </a:rPr>
              <a:t>10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)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rospy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.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init_node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('</a:t>
            </a:r>
            <a:r>
              <a:rPr b="0" lang="en-GB" sz="1000" spc="-1" strike="noStrike">
                <a:solidFill>
                  <a:srgbClr val="c3e88d"/>
                </a:solidFill>
                <a:latin typeface="Fira Code"/>
                <a:ea typeface="Fira Code"/>
              </a:rPr>
              <a:t>talker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',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</a:t>
            </a:r>
            <a:r>
              <a:rPr b="0" lang="en-GB" sz="1000" spc="-1" strike="noStrike">
                <a:solidFill>
                  <a:srgbClr val="ff5370"/>
                </a:solidFill>
                <a:latin typeface="Fira Code"/>
                <a:ea typeface="Fira Code"/>
              </a:rPr>
              <a:t>anonymous</a:t>
            </a:r>
            <a:r>
              <a:rPr b="0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=</a:t>
            </a:r>
            <a:r>
              <a:rPr b="0" lang="en-GB" sz="1000" spc="-1" strike="noStrike">
                <a:solidFill>
                  <a:srgbClr val="f78c6c"/>
                </a:solidFill>
                <a:latin typeface="Fira Code"/>
                <a:ea typeface="Fira Code"/>
              </a:rPr>
              <a:t>True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)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rate </a:t>
            </a:r>
            <a:r>
              <a:rPr b="0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=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rospy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.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Rate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</a:t>
            </a:r>
            <a:r>
              <a:rPr b="0" lang="en-GB" sz="1000" spc="-1" strike="noStrike">
                <a:solidFill>
                  <a:srgbClr val="f78c6c"/>
                </a:solidFill>
                <a:latin typeface="Fira Code"/>
                <a:ea typeface="Fira Code"/>
              </a:rPr>
              <a:t>10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)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</a:t>
            </a:r>
            <a:r>
              <a:rPr b="0" i="1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while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</a:t>
            </a:r>
            <a:r>
              <a:rPr b="0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not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rospy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.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is_shutdown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():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    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hello_str </a:t>
            </a:r>
            <a:r>
              <a:rPr b="0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=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raw_input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()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    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header </a:t>
            </a:r>
            <a:r>
              <a:rPr b="0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=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Header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()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    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header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.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stamp </a:t>
            </a:r>
            <a:r>
              <a:rPr b="0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=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rospy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.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Time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.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now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()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    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source_id </a:t>
            </a:r>
            <a:r>
              <a:rPr b="0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=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String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rospy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.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get_name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())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    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message </a:t>
            </a:r>
            <a:r>
              <a:rPr b="0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=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String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hello_str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)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    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c </a:t>
            </a:r>
            <a:r>
              <a:rPr b="0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=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Chat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header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,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source_id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,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message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)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4a4a4a"/>
                </a:solidFill>
                <a:highlight>
                  <a:srgbClr val="212121"/>
                </a:highlight>
                <a:latin typeface="Fira Code"/>
                <a:ea typeface="Fira Code"/>
              </a:rPr>
              <a:t>...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Google Shape;429;p45"/>
          <p:cNvSpPr/>
          <p:nvPr/>
        </p:nvSpPr>
        <p:spPr>
          <a:xfrm>
            <a:off x="2743920" y="58680"/>
            <a:ext cx="178812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ffffff"/>
                </a:solidFill>
                <a:latin typeface="Fira Code"/>
                <a:ea typeface="Fira Code"/>
              </a:rPr>
              <a:t>talker.py</a:t>
            </a:r>
            <a:endParaRPr b="0" lang="en-SG" sz="1000" spc="-1" strike="noStrike">
              <a:latin typeface="Arial"/>
            </a:endParaRPr>
          </a:p>
        </p:txBody>
      </p:sp>
      <p:pic>
        <p:nvPicPr>
          <p:cNvPr id="455" name="Google Shape;430;p45" descr=""/>
          <p:cNvPicPr/>
          <p:nvPr/>
        </p:nvPicPr>
        <p:blipFill>
          <a:blip r:embed="rId1"/>
          <a:stretch/>
        </p:blipFill>
        <p:spPr>
          <a:xfrm>
            <a:off x="2525760" y="156600"/>
            <a:ext cx="217800" cy="217800"/>
          </a:xfrm>
          <a:prstGeom prst="rect">
            <a:avLst/>
          </a:prstGeom>
          <a:ln w="0">
            <a:noFill/>
          </a:ln>
        </p:spPr>
      </p:pic>
      <p:sp>
        <p:nvSpPr>
          <p:cNvPr id="456" name="Google Shape;431;p45"/>
          <p:cNvSpPr/>
          <p:nvPr/>
        </p:nvSpPr>
        <p:spPr>
          <a:xfrm>
            <a:off x="8747280" y="499320"/>
            <a:ext cx="43920" cy="315324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36;p46"/>
          <p:cNvSpPr/>
          <p:nvPr/>
        </p:nvSpPr>
        <p:spPr>
          <a:xfrm>
            <a:off x="0" y="0"/>
            <a:ext cx="2207160" cy="51433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Oswald"/>
                <a:ea typeface="Oswald"/>
              </a:rPr>
              <a:t>Custom Messages</a:t>
            </a:r>
            <a:endParaRPr b="0" lang="en-SG" sz="3000" spc="-1" strike="noStrike">
              <a:latin typeface="Arial"/>
            </a:endParaRPr>
          </a:p>
        </p:txBody>
      </p:sp>
      <p:sp>
        <p:nvSpPr>
          <p:cNvPr id="458" name="PlaceHolder 1"/>
          <p:cNvSpPr>
            <a:spLocks noGrp="1"/>
          </p:cNvSpPr>
          <p:nvPr>
            <p:ph/>
          </p:nvPr>
        </p:nvSpPr>
        <p:spPr>
          <a:xfrm>
            <a:off x="2525760" y="472680"/>
            <a:ext cx="6306120" cy="4380120"/>
          </a:xfrm>
          <a:prstGeom prst="rect">
            <a:avLst/>
          </a:prstGeom>
          <a:solidFill>
            <a:srgbClr val="212121"/>
          </a:solidFill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4a4a4a"/>
                </a:solidFill>
                <a:highlight>
                  <a:srgbClr val="212121"/>
                </a:highlight>
                <a:latin typeface="Fira Code"/>
                <a:ea typeface="Fira Code"/>
              </a:rPr>
              <a:t>...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def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</a:t>
            </a:r>
            <a:r>
              <a:rPr b="0" lang="en-GB" sz="1000" spc="-1" strike="noStrike">
                <a:solidFill>
                  <a:srgbClr val="82aaff"/>
                </a:solidFill>
                <a:latin typeface="Fira Code"/>
                <a:ea typeface="Fira Code"/>
              </a:rPr>
              <a:t>talker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():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pub </a:t>
            </a:r>
            <a:r>
              <a:rPr b="0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=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rospy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.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Publisher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('</a:t>
            </a:r>
            <a:r>
              <a:rPr b="0" lang="en-GB" sz="1000" spc="-1" strike="noStrike">
                <a:solidFill>
                  <a:srgbClr val="c3e88d"/>
                </a:solidFill>
                <a:latin typeface="Fira Code"/>
                <a:ea typeface="Fira Code"/>
              </a:rPr>
              <a:t>chatter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',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Chat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,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</a:t>
            </a:r>
            <a:r>
              <a:rPr b="0" lang="en-GB" sz="1000" spc="-1" strike="noStrike">
                <a:solidFill>
                  <a:srgbClr val="ff5370"/>
                </a:solidFill>
                <a:latin typeface="Fira Code"/>
                <a:ea typeface="Fira Code"/>
              </a:rPr>
              <a:t>queue_size</a:t>
            </a:r>
            <a:r>
              <a:rPr b="0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=</a:t>
            </a:r>
            <a:r>
              <a:rPr b="0" lang="en-GB" sz="1000" spc="-1" strike="noStrike">
                <a:solidFill>
                  <a:srgbClr val="f78c6c"/>
                </a:solidFill>
                <a:latin typeface="Fira Code"/>
                <a:ea typeface="Fira Code"/>
              </a:rPr>
              <a:t>10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)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rospy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.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init_node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('</a:t>
            </a:r>
            <a:r>
              <a:rPr b="0" lang="en-GB" sz="1000" spc="-1" strike="noStrike">
                <a:solidFill>
                  <a:srgbClr val="c3e88d"/>
                </a:solidFill>
                <a:latin typeface="Fira Code"/>
                <a:ea typeface="Fira Code"/>
              </a:rPr>
              <a:t>talker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',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</a:t>
            </a:r>
            <a:r>
              <a:rPr b="0" lang="en-GB" sz="1000" spc="-1" strike="noStrike">
                <a:solidFill>
                  <a:srgbClr val="ff5370"/>
                </a:solidFill>
                <a:latin typeface="Fira Code"/>
                <a:ea typeface="Fira Code"/>
              </a:rPr>
              <a:t>anonymous</a:t>
            </a:r>
            <a:r>
              <a:rPr b="0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=</a:t>
            </a:r>
            <a:r>
              <a:rPr b="0" lang="en-GB" sz="1000" spc="-1" strike="noStrike">
                <a:solidFill>
                  <a:srgbClr val="f78c6c"/>
                </a:solidFill>
                <a:latin typeface="Fira Code"/>
                <a:ea typeface="Fira Code"/>
              </a:rPr>
              <a:t>True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)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rate </a:t>
            </a:r>
            <a:r>
              <a:rPr b="0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=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rospy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.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Rate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</a:t>
            </a:r>
            <a:r>
              <a:rPr b="0" lang="en-GB" sz="1000" spc="-1" strike="noStrike">
                <a:solidFill>
                  <a:srgbClr val="f78c6c"/>
                </a:solidFill>
                <a:latin typeface="Fira Code"/>
                <a:ea typeface="Fira Code"/>
              </a:rPr>
              <a:t>10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)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</a:t>
            </a:r>
            <a:r>
              <a:rPr b="0" i="1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while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</a:t>
            </a:r>
            <a:r>
              <a:rPr b="0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not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rospy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.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is_shutdown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():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    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hello_str </a:t>
            </a:r>
            <a:r>
              <a:rPr b="0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=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raw_input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()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    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header </a:t>
            </a:r>
            <a:r>
              <a:rPr b="0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=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Header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()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    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header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.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stamp </a:t>
            </a:r>
            <a:r>
              <a:rPr b="0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=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rospy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.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Time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.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now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()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    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author </a:t>
            </a:r>
            <a:r>
              <a:rPr b="0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=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String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rospy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.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get_name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())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    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message </a:t>
            </a:r>
            <a:r>
              <a:rPr b="0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=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String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hello_str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)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    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c </a:t>
            </a:r>
            <a:r>
              <a:rPr b="0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=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Chat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header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,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author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,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message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)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    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pub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.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publish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c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)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    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rate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.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sleep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()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4a4a4a"/>
                </a:solidFill>
                <a:highlight>
                  <a:srgbClr val="212121"/>
                </a:highlight>
                <a:latin typeface="Fira Code"/>
                <a:ea typeface="Fira Code"/>
              </a:rPr>
              <a:t>...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Google Shape;438;p46"/>
          <p:cNvSpPr/>
          <p:nvPr/>
        </p:nvSpPr>
        <p:spPr>
          <a:xfrm>
            <a:off x="2743920" y="58680"/>
            <a:ext cx="178812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ffffff"/>
                </a:solidFill>
                <a:latin typeface="Fira Code"/>
                <a:ea typeface="Fira Code"/>
              </a:rPr>
              <a:t>talker.py</a:t>
            </a:r>
            <a:endParaRPr b="0" lang="en-SG" sz="1000" spc="-1" strike="noStrike">
              <a:latin typeface="Arial"/>
            </a:endParaRPr>
          </a:p>
        </p:txBody>
      </p:sp>
      <p:pic>
        <p:nvPicPr>
          <p:cNvPr id="460" name="Google Shape;439;p46" descr=""/>
          <p:cNvPicPr/>
          <p:nvPr/>
        </p:nvPicPr>
        <p:blipFill>
          <a:blip r:embed="rId1"/>
          <a:stretch/>
        </p:blipFill>
        <p:spPr>
          <a:xfrm>
            <a:off x="2525760" y="156600"/>
            <a:ext cx="217800" cy="217800"/>
          </a:xfrm>
          <a:prstGeom prst="rect">
            <a:avLst/>
          </a:prstGeom>
          <a:ln w="0">
            <a:noFill/>
          </a:ln>
        </p:spPr>
      </p:pic>
      <p:sp>
        <p:nvSpPr>
          <p:cNvPr id="461" name="Google Shape;440;p46"/>
          <p:cNvSpPr/>
          <p:nvPr/>
        </p:nvSpPr>
        <p:spPr>
          <a:xfrm>
            <a:off x="8747280" y="995040"/>
            <a:ext cx="43920" cy="315324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45;p47"/>
          <p:cNvSpPr/>
          <p:nvPr/>
        </p:nvSpPr>
        <p:spPr>
          <a:xfrm>
            <a:off x="0" y="0"/>
            <a:ext cx="2207160" cy="51433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Oswald"/>
                <a:ea typeface="Oswald"/>
              </a:rPr>
              <a:t>Custom Messages</a:t>
            </a:r>
            <a:endParaRPr b="0" lang="en-SG" sz="3000" spc="-1" strike="noStrike">
              <a:latin typeface="Arial"/>
            </a:endParaRPr>
          </a:p>
        </p:txBody>
      </p:sp>
      <p:sp>
        <p:nvSpPr>
          <p:cNvPr id="463" name="PlaceHolder 1"/>
          <p:cNvSpPr>
            <a:spLocks noGrp="1"/>
          </p:cNvSpPr>
          <p:nvPr>
            <p:ph/>
          </p:nvPr>
        </p:nvSpPr>
        <p:spPr>
          <a:xfrm>
            <a:off x="2525760" y="472680"/>
            <a:ext cx="6306120" cy="4380120"/>
          </a:xfrm>
          <a:prstGeom prst="rect">
            <a:avLst/>
          </a:prstGeom>
          <a:solidFill>
            <a:srgbClr val="212121"/>
          </a:solidFill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4a4a4a"/>
                </a:solidFill>
                <a:highlight>
                  <a:srgbClr val="212121"/>
                </a:highlight>
                <a:latin typeface="Fira Code"/>
                <a:ea typeface="Fira Code"/>
              </a:rPr>
              <a:t>...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</a:t>
            </a:r>
            <a:r>
              <a:rPr b="0" i="1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while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</a:t>
            </a:r>
            <a:r>
              <a:rPr b="0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not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rospy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.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is_shutdown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():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    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hello_str </a:t>
            </a:r>
            <a:r>
              <a:rPr b="0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=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raw_input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()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    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header </a:t>
            </a:r>
            <a:r>
              <a:rPr b="0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=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Header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()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    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header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.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stamp </a:t>
            </a:r>
            <a:r>
              <a:rPr b="0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=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rospy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.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Time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.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now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()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    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author </a:t>
            </a:r>
            <a:r>
              <a:rPr b="0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=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String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rospy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.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get_name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())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    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message </a:t>
            </a:r>
            <a:r>
              <a:rPr b="0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=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String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hello_str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)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    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c </a:t>
            </a:r>
            <a:r>
              <a:rPr b="0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=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Chat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header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,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author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,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message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)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    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pub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.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publish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c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)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    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rate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.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sleep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()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if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__name__ </a:t>
            </a:r>
            <a:r>
              <a:rPr b="0" lang="en-GB" sz="1000" spc="-1" strike="noStrike">
                <a:solidFill>
                  <a:srgbClr val="c792ea"/>
                </a:solidFill>
                <a:latin typeface="Fira Code"/>
                <a:ea typeface="Fira Code"/>
              </a:rPr>
              <a:t>==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'</a:t>
            </a:r>
            <a:r>
              <a:rPr b="0" lang="en-GB" sz="1000" spc="-1" strike="noStrike">
                <a:solidFill>
                  <a:srgbClr val="c3e88d"/>
                </a:solidFill>
                <a:latin typeface="Fira Code"/>
                <a:ea typeface="Fira Code"/>
              </a:rPr>
              <a:t>__main__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':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</a:t>
            </a:r>
            <a:r>
              <a:rPr b="0" i="1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try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: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    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talker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()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</a:t>
            </a:r>
            <a:r>
              <a:rPr b="0" i="1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except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rospy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.</a:t>
            </a: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ROSInterruptException</a:t>
            </a:r>
            <a:r>
              <a:rPr b="0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: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eeffff"/>
                </a:solidFill>
                <a:latin typeface="Fira Code"/>
                <a:ea typeface="Fira Code"/>
              </a:rPr>
              <a:t>        </a:t>
            </a:r>
            <a:r>
              <a:rPr b="0" i="1" lang="en-GB" sz="1000" spc="-1" strike="noStrike">
                <a:solidFill>
                  <a:srgbClr val="89ddff"/>
                </a:solidFill>
                <a:latin typeface="Fira Code"/>
                <a:ea typeface="Fira Code"/>
              </a:rPr>
              <a:t>pass</a:t>
            </a:r>
            <a:endParaRPr b="0" lang="en-SG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Google Shape;447;p47"/>
          <p:cNvSpPr/>
          <p:nvPr/>
        </p:nvSpPr>
        <p:spPr>
          <a:xfrm>
            <a:off x="2743920" y="58680"/>
            <a:ext cx="178812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ffffff"/>
                </a:solidFill>
                <a:latin typeface="Fira Code"/>
                <a:ea typeface="Fira Code"/>
              </a:rPr>
              <a:t>talker.py</a:t>
            </a:r>
            <a:endParaRPr b="0" lang="en-SG" sz="1000" spc="-1" strike="noStrike">
              <a:latin typeface="Arial"/>
            </a:endParaRPr>
          </a:p>
        </p:txBody>
      </p:sp>
      <p:pic>
        <p:nvPicPr>
          <p:cNvPr id="465" name="Google Shape;448;p47" descr=""/>
          <p:cNvPicPr/>
          <p:nvPr/>
        </p:nvPicPr>
        <p:blipFill>
          <a:blip r:embed="rId1"/>
          <a:stretch/>
        </p:blipFill>
        <p:spPr>
          <a:xfrm>
            <a:off x="2525760" y="156600"/>
            <a:ext cx="217800" cy="217800"/>
          </a:xfrm>
          <a:prstGeom prst="rect">
            <a:avLst/>
          </a:prstGeom>
          <a:ln w="0">
            <a:noFill/>
          </a:ln>
        </p:spPr>
      </p:pic>
      <p:sp>
        <p:nvSpPr>
          <p:cNvPr id="466" name="Google Shape;449;p47"/>
          <p:cNvSpPr/>
          <p:nvPr/>
        </p:nvSpPr>
        <p:spPr>
          <a:xfrm>
            <a:off x="8747280" y="1650240"/>
            <a:ext cx="43920" cy="315324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54;p48"/>
          <p:cNvSpPr/>
          <p:nvPr/>
        </p:nvSpPr>
        <p:spPr>
          <a:xfrm>
            <a:off x="0" y="0"/>
            <a:ext cx="2207160" cy="51433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Oswald"/>
                <a:ea typeface="Oswald"/>
              </a:rPr>
              <a:t>Custom Messages</a:t>
            </a:r>
            <a:endParaRPr b="0" lang="en-SG" sz="3000" spc="-1" strike="noStrike">
              <a:latin typeface="Arial"/>
            </a:endParaRPr>
          </a:p>
        </p:txBody>
      </p:sp>
      <p:sp>
        <p:nvSpPr>
          <p:cNvPr id="468" name="PlaceHolder 1"/>
          <p:cNvSpPr>
            <a:spLocks noGrp="1"/>
          </p:cNvSpPr>
          <p:nvPr>
            <p:ph/>
          </p:nvPr>
        </p:nvSpPr>
        <p:spPr>
          <a:xfrm>
            <a:off x="2525760" y="1265760"/>
            <a:ext cx="3084120" cy="1027080"/>
          </a:xfrm>
          <a:prstGeom prst="rect">
            <a:avLst/>
          </a:prstGeom>
          <a:solidFill>
            <a:srgbClr val="000000"/>
          </a:solidFill>
          <a:ln w="9360">
            <a:solidFill>
              <a:srgbClr val="00ff00"/>
            </a:solidFill>
            <a:round/>
          </a:ln>
        </p:spPr>
        <p:txBody>
          <a:bodyPr tIns="91440" bIns="91440" anchor="t">
            <a:no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ff00"/>
                </a:solidFill>
                <a:latin typeface="Fira Code"/>
                <a:ea typeface="Fira Code"/>
              </a:rPr>
              <a:t>$ roscore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/>
          </p:nvPr>
        </p:nvSpPr>
        <p:spPr>
          <a:xfrm>
            <a:off x="2525760" y="2293200"/>
            <a:ext cx="6306120" cy="1584000"/>
          </a:xfrm>
          <a:prstGeom prst="rect">
            <a:avLst/>
          </a:prstGeom>
          <a:solidFill>
            <a:srgbClr val="000000"/>
          </a:solidFill>
          <a:ln w="9360">
            <a:solidFill>
              <a:srgbClr val="00ff00"/>
            </a:solidFill>
            <a:round/>
          </a:ln>
        </p:spPr>
        <p:txBody>
          <a:bodyPr tIns="91440" bIns="91440" anchor="t">
            <a:no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ff00"/>
                </a:solidFill>
                <a:latin typeface="Fira Code"/>
                <a:ea typeface="Fira Code"/>
              </a:rPr>
              <a:t>$ cd </a:t>
            </a:r>
            <a:r>
              <a:rPr b="0" i="1" lang="en-GB" sz="1400" spc="-1" strike="noStrike">
                <a:solidFill>
                  <a:srgbClr val="00ff00"/>
                </a:solidFill>
                <a:latin typeface="Fira Code"/>
                <a:ea typeface="Fira Code"/>
              </a:rPr>
              <a:t>catkin_ws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ff00"/>
                </a:solidFill>
                <a:latin typeface="Fira Code"/>
                <a:ea typeface="Fira Code"/>
              </a:rPr>
              <a:t>$ catkin build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ff00"/>
                </a:solidFill>
                <a:latin typeface="Fira Code"/>
                <a:ea typeface="Fira Code"/>
              </a:rPr>
              <a:t>$ source devel/setup.bash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ff00"/>
                </a:solidFill>
                <a:latin typeface="Fira Code"/>
                <a:ea typeface="Fira Code"/>
              </a:rPr>
              <a:t>$ rosrun </a:t>
            </a:r>
            <a:r>
              <a:rPr b="0" i="1" lang="en-GB" sz="1400" spc="-1" strike="noStrike">
                <a:solidFill>
                  <a:srgbClr val="00ff00"/>
                </a:solidFill>
                <a:latin typeface="Fira Code"/>
                <a:ea typeface="Fira Code"/>
              </a:rPr>
              <a:t>assignment1 </a:t>
            </a:r>
            <a:r>
              <a:rPr b="0" lang="en-GB" sz="1400" spc="-1" strike="noStrike">
                <a:solidFill>
                  <a:srgbClr val="00ff00"/>
                </a:solidFill>
                <a:latin typeface="Fira Code"/>
                <a:ea typeface="Fira Code"/>
              </a:rPr>
              <a:t>talker.py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/>
          </p:nvPr>
        </p:nvSpPr>
        <p:spPr>
          <a:xfrm>
            <a:off x="5610240" y="1265760"/>
            <a:ext cx="3221640" cy="1027080"/>
          </a:xfrm>
          <a:prstGeom prst="rect">
            <a:avLst/>
          </a:prstGeom>
          <a:solidFill>
            <a:srgbClr val="000000"/>
          </a:solidFill>
          <a:ln w="9360">
            <a:solidFill>
              <a:srgbClr val="00ff00"/>
            </a:solidFill>
            <a:round/>
          </a:ln>
        </p:spPr>
        <p:txBody>
          <a:bodyPr tIns="91440" bIns="91440" anchor="t">
            <a:no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ff00"/>
                </a:solidFill>
                <a:latin typeface="Fira Code"/>
                <a:ea typeface="Fira Code"/>
              </a:rPr>
              <a:t>$ rostopic echo chatter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Oswald"/>
                <a:ea typeface="Oswald"/>
              </a:rPr>
              <a:t>Assignment #1</a:t>
            </a:r>
            <a:endParaRPr b="0" lang="en-SG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Fira Code"/>
              <a:buChar char="●"/>
            </a:pPr>
            <a:r>
              <a:rPr b="0" lang="en-GB" sz="1800" spc="-1" strike="noStrike">
                <a:solidFill>
                  <a:srgbClr val="ffffff"/>
                </a:solidFill>
                <a:latin typeface="Fira Code"/>
                <a:ea typeface="Fira Code"/>
              </a:rPr>
              <a:t>Follow the following tutorials: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ffffff"/>
              </a:buClr>
              <a:buFont typeface="Fira Code"/>
              <a:buChar char="○"/>
            </a:pPr>
            <a:r>
              <a:rPr b="0" lang="en-GB" sz="1400" spc="-1" strike="noStrike" u="sng">
                <a:solidFill>
                  <a:srgbClr val="01afd1"/>
                </a:solidFill>
                <a:uFillTx/>
                <a:latin typeface="Fira Code"/>
                <a:ea typeface="Fira Code"/>
                <a:hlinkClick r:id="rId1"/>
              </a:rPr>
              <a:t>https://wiki.ros.org/ROS/Tutorials/UnderstandingTopics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ffffff"/>
              </a:buClr>
              <a:buFont typeface="Fira Code"/>
              <a:buChar char="○"/>
            </a:pPr>
            <a:r>
              <a:rPr b="0" lang="en-GB" sz="1400" spc="-1" strike="noStrike" u="sng">
                <a:solidFill>
                  <a:srgbClr val="01afd1"/>
                </a:solidFill>
                <a:uFillTx/>
                <a:latin typeface="Fira Code"/>
                <a:ea typeface="Fira Code"/>
                <a:hlinkClick r:id="rId2"/>
              </a:rPr>
              <a:t>https://wiki.ros.org/ROS/Tutorials/WritingPublisherSubscriber%28python%29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Fira Code"/>
              <a:buChar char="●"/>
            </a:pPr>
            <a:r>
              <a:rPr b="0" lang="en-GB" sz="1800" spc="-1" strike="noStrike">
                <a:solidFill>
                  <a:srgbClr val="ffffff"/>
                </a:solidFill>
                <a:latin typeface="Fira Code"/>
                <a:ea typeface="Fira Code"/>
              </a:rPr>
              <a:t>Learn how to write a subscriber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Fira Code"/>
              <a:buChar char="●"/>
            </a:pPr>
            <a:r>
              <a:rPr b="0" lang="en-GB" sz="1800" spc="-1" strike="noStrike">
                <a:solidFill>
                  <a:srgbClr val="ffffff"/>
                </a:solidFill>
                <a:latin typeface="Fira Code"/>
                <a:ea typeface="Fira Code"/>
              </a:rPr>
              <a:t>Combine a publisher and a subscriber into a chat system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Oswald"/>
                <a:ea typeface="Oswald"/>
              </a:rPr>
              <a:t>Assignment #1 (Details)</a:t>
            </a:r>
            <a:endParaRPr b="0" lang="en-SG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Fira Code"/>
              <a:buChar char="●"/>
            </a:pPr>
            <a:r>
              <a:rPr b="0" lang="en-GB" sz="1800" spc="-1" strike="noStrike">
                <a:solidFill>
                  <a:srgbClr val="ffffff"/>
                </a:solidFill>
                <a:latin typeface="Fira Code"/>
                <a:ea typeface="Fira Code"/>
              </a:rPr>
              <a:t>Create a small decentralized chat program in C++ or Python using ROS as your middleware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Fira Code"/>
              <a:buChar char="●"/>
            </a:pPr>
            <a:r>
              <a:rPr b="0" lang="en-GB" sz="1800" spc="-1" strike="noStrike">
                <a:solidFill>
                  <a:srgbClr val="ffffff"/>
                </a:solidFill>
                <a:latin typeface="Fira Code"/>
                <a:ea typeface="Fira Code"/>
              </a:rPr>
              <a:t>The chat program has to have to ability to tell who the message is from, display it, and be able to send messages to other people as well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Fira Code"/>
              <a:buChar char="●"/>
            </a:pPr>
            <a:r>
              <a:rPr b="0" lang="en-GB" sz="1800" spc="-1" strike="noStrike">
                <a:solidFill>
                  <a:srgbClr val="ffffff"/>
                </a:solidFill>
                <a:latin typeface="Fira Code"/>
                <a:ea typeface="Fira Code"/>
              </a:rPr>
              <a:t>It is a group chat and NOT a 1-to-1 chat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Fira Code"/>
              <a:buChar char="●"/>
            </a:pPr>
            <a:r>
              <a:rPr b="1" lang="en-GB" sz="1800" spc="-1" strike="noStrike">
                <a:solidFill>
                  <a:srgbClr val="ffffff"/>
                </a:solidFill>
                <a:latin typeface="Fira Code"/>
                <a:ea typeface="Fira Code"/>
              </a:rPr>
              <a:t>Bonus Challenges: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ffffff"/>
              </a:buClr>
              <a:buFont typeface="Fira Code"/>
              <a:buChar char="○"/>
            </a:pPr>
            <a:r>
              <a:rPr b="0" lang="en-GB" sz="1400" spc="-1" strike="noStrike">
                <a:solidFill>
                  <a:srgbClr val="ffffff"/>
                </a:solidFill>
                <a:latin typeface="Fira Code"/>
                <a:ea typeface="Fira Code"/>
              </a:rPr>
              <a:t>Limit the chat history of your program to display only the latest 10 group messages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ffffff"/>
              </a:buClr>
              <a:buFont typeface="Fira Code"/>
              <a:buChar char="○"/>
            </a:pPr>
            <a:r>
              <a:rPr b="0" lang="en-GB" sz="1400" spc="-1" strike="noStrike">
                <a:solidFill>
                  <a:srgbClr val="ffffff"/>
                </a:solidFill>
                <a:latin typeface="Fira Code"/>
                <a:ea typeface="Fira Code"/>
              </a:rPr>
              <a:t>Differentiate different authors with different colours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Oswald"/>
                <a:ea typeface="Oswald"/>
              </a:rPr>
              <a:t>What is ROS?</a:t>
            </a:r>
            <a:endParaRPr b="0" lang="en-SG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3162600" cy="3099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Fira Code"/>
              <a:buChar char="●"/>
            </a:pPr>
            <a:r>
              <a:rPr b="0" lang="en-GB" sz="1800" spc="-1" strike="noStrike">
                <a:solidFill>
                  <a:srgbClr val="ffffff"/>
                </a:solidFill>
                <a:latin typeface="Fira Code"/>
                <a:ea typeface="Fira Code"/>
              </a:rPr>
              <a:t>Robot Operating System (ROS) is a robotics framework for writing robot software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0" name="Google Shape;131;p19" descr=""/>
          <p:cNvPicPr/>
          <p:nvPr/>
        </p:nvPicPr>
        <p:blipFill>
          <a:blip r:embed="rId1"/>
          <a:stretch/>
        </p:blipFill>
        <p:spPr>
          <a:xfrm>
            <a:off x="4134240" y="1101240"/>
            <a:ext cx="1724040" cy="459000"/>
          </a:xfrm>
          <a:prstGeom prst="rect">
            <a:avLst/>
          </a:prstGeom>
          <a:ln w="0">
            <a:noFill/>
          </a:ln>
        </p:spPr>
      </p:pic>
      <p:pic>
        <p:nvPicPr>
          <p:cNvPr id="261" name="Google Shape;132;p19" descr=""/>
          <p:cNvPicPr/>
          <p:nvPr/>
        </p:nvPicPr>
        <p:blipFill>
          <a:blip r:embed="rId2"/>
          <a:stretch/>
        </p:blipFill>
        <p:spPr>
          <a:xfrm>
            <a:off x="6507000" y="964440"/>
            <a:ext cx="2017440" cy="732960"/>
          </a:xfrm>
          <a:prstGeom prst="rect">
            <a:avLst/>
          </a:prstGeom>
          <a:ln w="0">
            <a:noFill/>
          </a:ln>
        </p:spPr>
      </p:pic>
      <p:pic>
        <p:nvPicPr>
          <p:cNvPr id="262" name="Google Shape;133;p19" descr=""/>
          <p:cNvPicPr/>
          <p:nvPr/>
        </p:nvPicPr>
        <p:blipFill>
          <a:blip r:embed="rId3"/>
          <a:stretch/>
        </p:blipFill>
        <p:spPr>
          <a:xfrm>
            <a:off x="6919920" y="3207960"/>
            <a:ext cx="1191960" cy="842760"/>
          </a:xfrm>
          <a:prstGeom prst="rect">
            <a:avLst/>
          </a:prstGeom>
          <a:ln w="0">
            <a:noFill/>
          </a:ln>
        </p:spPr>
      </p:pic>
      <p:pic>
        <p:nvPicPr>
          <p:cNvPr id="263" name="Google Shape;134;p19" descr=""/>
          <p:cNvPicPr/>
          <p:nvPr/>
        </p:nvPicPr>
        <p:blipFill>
          <a:blip r:embed="rId4"/>
          <a:srcRect l="0" t="0" r="5544" b="0"/>
          <a:stretch/>
        </p:blipFill>
        <p:spPr>
          <a:xfrm>
            <a:off x="4477320" y="3080160"/>
            <a:ext cx="1037520" cy="1098720"/>
          </a:xfrm>
          <a:prstGeom prst="rect">
            <a:avLst/>
          </a:prstGeom>
          <a:ln w="0">
            <a:noFill/>
          </a:ln>
        </p:spPr>
      </p:pic>
      <p:sp>
        <p:nvSpPr>
          <p:cNvPr id="264" name="Google Shape;135;p19"/>
          <p:cNvSpPr/>
          <p:nvPr/>
        </p:nvSpPr>
        <p:spPr>
          <a:xfrm>
            <a:off x="4780080" y="1907280"/>
            <a:ext cx="432000" cy="96336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Google Shape;136;p19"/>
          <p:cNvSpPr/>
          <p:nvPr/>
        </p:nvSpPr>
        <p:spPr>
          <a:xfrm>
            <a:off x="7299720" y="1907280"/>
            <a:ext cx="432000" cy="96336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Oswald"/>
                <a:ea typeface="Oswald"/>
              </a:rPr>
              <a:t>Why Do We Use ROS?  </a:t>
            </a:r>
            <a:endParaRPr b="0" lang="en-SG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457520" cy="3099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Fira Code"/>
              <a:buChar char="●"/>
            </a:pPr>
            <a:r>
              <a:rPr b="0" lang="en-GB" sz="1800" spc="-1" strike="noStrike">
                <a:solidFill>
                  <a:srgbClr val="ffffff"/>
                </a:solidFill>
                <a:latin typeface="Fira Code"/>
                <a:ea typeface="Fira Code"/>
              </a:rPr>
              <a:t>We want to do n number of things at the same time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Fira Code"/>
              <a:buChar char="●"/>
            </a:pPr>
            <a:r>
              <a:rPr b="0" lang="en-GB" sz="1800" spc="-1" strike="noStrike">
                <a:solidFill>
                  <a:srgbClr val="ffffff"/>
                </a:solidFill>
                <a:latin typeface="Fira Code"/>
                <a:ea typeface="Fira Code"/>
              </a:rPr>
              <a:t>Solutions: 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115000"/>
              </a:lnSpc>
              <a:buClr>
                <a:srgbClr val="ffffff"/>
              </a:buClr>
              <a:buFont typeface="Fira Code"/>
              <a:buChar char="○"/>
            </a:pPr>
            <a:r>
              <a:rPr b="0" lang="en-GB" sz="1800" spc="-1" strike="noStrike">
                <a:solidFill>
                  <a:srgbClr val="ffffff"/>
                </a:solidFill>
                <a:latin typeface="Fira Code"/>
                <a:ea typeface="Fira Code"/>
              </a:rPr>
              <a:t>Write concurrency code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115000"/>
              </a:lnSpc>
              <a:buClr>
                <a:srgbClr val="ffffff"/>
              </a:buClr>
              <a:buFont typeface="Fira Code"/>
              <a:buChar char="○"/>
            </a:pPr>
            <a:r>
              <a:rPr b="0" lang="en-GB" sz="1800" spc="-1" strike="noStrike">
                <a:solidFill>
                  <a:srgbClr val="ffffff"/>
                </a:solidFill>
                <a:latin typeface="Fira Code"/>
                <a:ea typeface="Fira Code"/>
              </a:rPr>
              <a:t>Use ROS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8" name="Google Shape;143;p20" descr=""/>
          <p:cNvPicPr/>
          <p:nvPr/>
        </p:nvPicPr>
        <p:blipFill>
          <a:blip r:embed="rId1"/>
          <a:stretch/>
        </p:blipFill>
        <p:spPr>
          <a:xfrm>
            <a:off x="4980240" y="1468800"/>
            <a:ext cx="3749400" cy="279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Oswald"/>
                <a:ea typeface="Oswald"/>
              </a:rPr>
              <a:t>Inter-Process Communication (IPC)</a:t>
            </a:r>
            <a:endParaRPr b="0" lang="en-SG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Fira Code"/>
              <a:buChar char="●"/>
            </a:pPr>
            <a:r>
              <a:rPr b="0" lang="en-GB" sz="1800" spc="-1" strike="noStrike">
                <a:solidFill>
                  <a:srgbClr val="ffffff"/>
                </a:solidFill>
                <a:latin typeface="Fira Code"/>
                <a:ea typeface="Fira Code"/>
              </a:rPr>
              <a:t>An important part of ROS is its ability to act as an intermediary between multiple programs to allow them to communicate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1" name="Google Shape;150;p21" descr=""/>
          <p:cNvPicPr/>
          <p:nvPr/>
        </p:nvPicPr>
        <p:blipFill>
          <a:blip r:embed="rId1"/>
          <a:stretch/>
        </p:blipFill>
        <p:spPr>
          <a:xfrm>
            <a:off x="2319120" y="2659680"/>
            <a:ext cx="4505400" cy="221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155;p22"/>
          <p:cNvSpPr/>
          <p:nvPr/>
        </p:nvSpPr>
        <p:spPr>
          <a:xfrm>
            <a:off x="6158520" y="0"/>
            <a:ext cx="2985120" cy="51433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4000" spc="-1" strike="noStrike">
                <a:solidFill>
                  <a:srgbClr val="ffffff"/>
                </a:solidFill>
                <a:latin typeface="Oswald"/>
                <a:ea typeface="Oswald"/>
              </a:rPr>
              <a:t>Hornet 5.0 Software Architecture</a:t>
            </a:r>
            <a:endParaRPr b="0" lang="en-SG" sz="4000" spc="-1" strike="noStrike">
              <a:latin typeface="Arial"/>
            </a:endParaRPr>
          </a:p>
        </p:txBody>
      </p:sp>
      <p:pic>
        <p:nvPicPr>
          <p:cNvPr id="273" name="Google Shape;156;p22" descr=""/>
          <p:cNvPicPr/>
          <p:nvPr/>
        </p:nvPicPr>
        <p:blipFill>
          <a:blip r:embed="rId1"/>
          <a:srcRect l="0" t="0" r="13807" b="0"/>
          <a:stretch/>
        </p:blipFill>
        <p:spPr>
          <a:xfrm>
            <a:off x="0" y="175680"/>
            <a:ext cx="6158160" cy="2731320"/>
          </a:xfrm>
          <a:prstGeom prst="rect">
            <a:avLst/>
          </a:prstGeom>
          <a:ln w="0">
            <a:noFill/>
          </a:ln>
        </p:spPr>
      </p:pic>
      <p:pic>
        <p:nvPicPr>
          <p:cNvPr id="274" name="Google Shape;157;p22" descr=""/>
          <p:cNvPicPr/>
          <p:nvPr/>
        </p:nvPicPr>
        <p:blipFill>
          <a:blip r:embed="rId2"/>
          <a:stretch/>
        </p:blipFill>
        <p:spPr>
          <a:xfrm>
            <a:off x="1302120" y="3016440"/>
            <a:ext cx="713160" cy="713160"/>
          </a:xfrm>
          <a:prstGeom prst="rect">
            <a:avLst/>
          </a:prstGeom>
          <a:ln w="0">
            <a:noFill/>
          </a:ln>
        </p:spPr>
      </p:pic>
      <p:pic>
        <p:nvPicPr>
          <p:cNvPr id="275" name="Google Shape;158;p22" descr=""/>
          <p:cNvPicPr/>
          <p:nvPr/>
        </p:nvPicPr>
        <p:blipFill>
          <a:blip r:embed="rId3"/>
          <a:stretch/>
        </p:blipFill>
        <p:spPr>
          <a:xfrm>
            <a:off x="3371400" y="3153240"/>
            <a:ext cx="1492200" cy="397440"/>
          </a:xfrm>
          <a:prstGeom prst="rect">
            <a:avLst/>
          </a:prstGeom>
          <a:ln w="0">
            <a:noFill/>
          </a:ln>
        </p:spPr>
      </p:pic>
      <p:pic>
        <p:nvPicPr>
          <p:cNvPr id="276" name="Google Shape;159;p22" descr=""/>
          <p:cNvPicPr/>
          <p:nvPr/>
        </p:nvPicPr>
        <p:blipFill>
          <a:blip r:embed="rId4"/>
          <a:stretch/>
        </p:blipFill>
        <p:spPr>
          <a:xfrm>
            <a:off x="1240920" y="3969360"/>
            <a:ext cx="835920" cy="939960"/>
          </a:xfrm>
          <a:prstGeom prst="rect">
            <a:avLst/>
          </a:prstGeom>
          <a:ln w="0">
            <a:noFill/>
          </a:ln>
        </p:spPr>
      </p:pic>
      <p:pic>
        <p:nvPicPr>
          <p:cNvPr id="277" name="Google Shape;160;p22" descr=""/>
          <p:cNvPicPr/>
          <p:nvPr/>
        </p:nvPicPr>
        <p:blipFill>
          <a:blip r:embed="rId5"/>
          <a:stretch/>
        </p:blipFill>
        <p:spPr>
          <a:xfrm>
            <a:off x="2955960" y="4025880"/>
            <a:ext cx="2323080" cy="78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165;p23" descr=""/>
          <p:cNvPicPr/>
          <p:nvPr/>
        </p:nvPicPr>
        <p:blipFill>
          <a:blip r:embed="rId1"/>
          <a:srcRect l="0" t="0" r="13807" b="0"/>
          <a:stretch/>
        </p:blipFill>
        <p:spPr>
          <a:xfrm>
            <a:off x="-28080" y="268200"/>
            <a:ext cx="9143640" cy="4055400"/>
          </a:xfrm>
          <a:prstGeom prst="rect">
            <a:avLst/>
          </a:prstGeom>
          <a:ln w="0">
            <a:noFill/>
          </a:ln>
        </p:spPr>
      </p:pic>
      <p:sp>
        <p:nvSpPr>
          <p:cNvPr id="279" name="Google Shape;166;p23"/>
          <p:cNvSpPr/>
          <p:nvPr/>
        </p:nvSpPr>
        <p:spPr>
          <a:xfrm>
            <a:off x="215280" y="4515480"/>
            <a:ext cx="8713080" cy="458280"/>
          </a:xfrm>
          <a:prstGeom prst="rect">
            <a:avLst/>
          </a:prstGeom>
          <a:solidFill>
            <a:schemeClr val="lt2"/>
          </a:solidFill>
          <a:ln w="9525">
            <a:solidFill>
              <a:srgbClr val="42424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Fira Code"/>
                <a:ea typeface="Fira Code"/>
              </a:rPr>
              <a:t>roscore</a:t>
            </a:r>
            <a:endParaRPr b="0" lang="en-SG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171;p24" descr=""/>
          <p:cNvPicPr/>
          <p:nvPr/>
        </p:nvPicPr>
        <p:blipFill>
          <a:blip r:embed="rId1"/>
          <a:srcRect l="0" t="0" r="13807" b="0"/>
          <a:stretch/>
        </p:blipFill>
        <p:spPr>
          <a:xfrm>
            <a:off x="-28080" y="268200"/>
            <a:ext cx="9143640" cy="4055400"/>
          </a:xfrm>
          <a:prstGeom prst="rect">
            <a:avLst/>
          </a:prstGeom>
          <a:ln w="0">
            <a:noFill/>
          </a:ln>
        </p:spPr>
      </p:pic>
      <p:sp>
        <p:nvSpPr>
          <p:cNvPr id="281" name="Google Shape;172;p24"/>
          <p:cNvSpPr/>
          <p:nvPr/>
        </p:nvSpPr>
        <p:spPr>
          <a:xfrm>
            <a:off x="215280" y="4515480"/>
            <a:ext cx="8713080" cy="458280"/>
          </a:xfrm>
          <a:prstGeom prst="rect">
            <a:avLst/>
          </a:prstGeom>
          <a:solidFill>
            <a:schemeClr val="lt2"/>
          </a:solidFill>
          <a:ln w="9525">
            <a:solidFill>
              <a:srgbClr val="42424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Fira Code"/>
                <a:ea typeface="Fira Code"/>
              </a:rPr>
              <a:t>roscore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282" name="Google Shape;173;p24"/>
          <p:cNvSpPr/>
          <p:nvPr/>
        </p:nvSpPr>
        <p:spPr>
          <a:xfrm>
            <a:off x="303480" y="77760"/>
            <a:ext cx="8579160" cy="2864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Google Shape;174;p24"/>
          <p:cNvSpPr/>
          <p:nvPr/>
        </p:nvSpPr>
        <p:spPr>
          <a:xfrm>
            <a:off x="893160" y="1634040"/>
            <a:ext cx="3621960" cy="259200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Google Shape;175;p24"/>
          <p:cNvSpPr/>
          <p:nvPr/>
        </p:nvSpPr>
        <p:spPr>
          <a:xfrm>
            <a:off x="7676280" y="2617560"/>
            <a:ext cx="704880" cy="4132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Google Shape;176;p24"/>
          <p:cNvSpPr/>
          <p:nvPr/>
        </p:nvSpPr>
        <p:spPr>
          <a:xfrm>
            <a:off x="7698600" y="2032200"/>
            <a:ext cx="6606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424242"/>
                </a:solidFill>
                <a:latin typeface="Fira Code"/>
                <a:ea typeface="Fira Code"/>
              </a:rPr>
              <a:t>Node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286" name="Google Shape;177;p24"/>
          <p:cNvSpPr/>
          <p:nvPr/>
        </p:nvSpPr>
        <p:spPr>
          <a:xfrm>
            <a:off x="8029080" y="2446200"/>
            <a:ext cx="360" cy="49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2424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87" name="Google Shape;178;p24" descr=""/>
          <p:cNvPicPr/>
          <p:nvPr/>
        </p:nvPicPr>
        <p:blipFill>
          <a:blip r:embed="rId2"/>
          <a:srcRect l="10789" t="63720" r="57170" b="0"/>
          <a:stretch/>
        </p:blipFill>
        <p:spPr>
          <a:xfrm>
            <a:off x="1040400" y="2852280"/>
            <a:ext cx="3398400" cy="1471320"/>
          </a:xfrm>
          <a:prstGeom prst="rect">
            <a:avLst/>
          </a:prstGeom>
          <a:ln w="0">
            <a:noFill/>
          </a:ln>
        </p:spPr>
      </p:pic>
      <p:sp>
        <p:nvSpPr>
          <p:cNvPr id="288" name="Google Shape;179;p24"/>
          <p:cNvSpPr/>
          <p:nvPr/>
        </p:nvSpPr>
        <p:spPr>
          <a:xfrm>
            <a:off x="5107680" y="2032200"/>
            <a:ext cx="6606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424242"/>
                </a:solidFill>
                <a:latin typeface="Fira Code"/>
                <a:ea typeface="Fira Code"/>
              </a:rPr>
              <a:t>Node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289" name="Google Shape;180;p24"/>
          <p:cNvSpPr/>
          <p:nvPr/>
        </p:nvSpPr>
        <p:spPr>
          <a:xfrm>
            <a:off x="5438160" y="2446200"/>
            <a:ext cx="360" cy="49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2424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Google Shape;181;p24"/>
          <p:cNvSpPr/>
          <p:nvPr/>
        </p:nvSpPr>
        <p:spPr>
          <a:xfrm>
            <a:off x="1831320" y="2032200"/>
            <a:ext cx="6606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424242"/>
                </a:solidFill>
                <a:latin typeface="Fira Code"/>
                <a:ea typeface="Fira Code"/>
              </a:rPr>
              <a:t>Node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291" name="Google Shape;182;p24"/>
          <p:cNvSpPr/>
          <p:nvPr/>
        </p:nvSpPr>
        <p:spPr>
          <a:xfrm>
            <a:off x="2161800" y="2446200"/>
            <a:ext cx="360" cy="49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2424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1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LibreOffice/7.2.1.2$Linux_X86_64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en-SG</dc:language>
  <cp:lastModifiedBy/>
  <dcterms:modified xsi:type="dcterms:W3CDTF">2021-10-25T02:34:33Z</dcterms:modified>
  <cp:revision>2</cp:revision>
  <dc:subject/>
  <dc:title/>
</cp:coreProperties>
</file>