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3.jpeg" ContentType="image/jpeg"/>
  <Override PartName="/ppt/media/image23.png" ContentType="image/png"/>
  <Override PartName="/ppt/media/image9.png" ContentType="image/png"/>
  <Override PartName="/ppt/media/image8.png" ContentType="image/png"/>
  <Override PartName="/ppt/media/image14.jpeg" ContentType="image/jpeg"/>
  <Override PartName="/ppt/media/image12.jpeg" ContentType="image/jpeg"/>
  <Override PartName="/ppt/media/image11.png" ContentType="image/png"/>
  <Override PartName="/ppt/media/image6.png" ContentType="image/png"/>
  <Override PartName="/ppt/media/image3.gif" ContentType="image/gif"/>
  <Override PartName="/ppt/media/image10.jpeg" ContentType="image/jpeg"/>
  <Override PartName="/ppt/media/image5.jpeg" ContentType="image/jpeg"/>
  <Override PartName="/ppt/media/image4.jpeg" ContentType="image/jpeg"/>
  <Override PartName="/ppt/media/image2.png" ContentType="image/png"/>
  <Override PartName="/ppt/media/image25.png" ContentType="image/png"/>
  <Override PartName="/ppt/media/image27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8.jpeg" ContentType="image/jpeg"/>
  <Override PartName="/ppt/media/image7.png" ContentType="image/png"/>
  <Override PartName="/ppt/media/image26.png" ContentType="image/png"/>
  <Override PartName="/ppt/media/image17.jpeg" ContentType="image/jpeg"/>
  <Override PartName="/ppt/media/image16.png" ContentType="image/png"/>
  <Override PartName="/ppt/media/image15.jpeg" ContentType="image/jpeg"/>
  <Override PartName="/ppt/media/image19.gif" ContentType="image/gif"/>
  <Override PartName="/ppt/media/image24.png" ContentType="image/png"/>
  <Override PartName="/ppt/media/image1.png" ContentType="image/png"/>
  <Override PartName="/ppt/presProps.xml" ContentType="application/vnd.openxmlformats-officedocument.presentationml.presPro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5;p14"/>
          <p:cNvSpPr/>
          <p:nvPr/>
        </p:nvSpPr>
        <p:spPr>
          <a:xfrm rot="10800000">
            <a:off x="4226400" y="2934000"/>
            <a:ext cx="691560" cy="38808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56;p14"/>
          <p:cNvSpPr/>
          <p:nvPr/>
        </p:nvSpPr>
        <p:spPr>
          <a:xfrm>
            <a:off x="0" y="0"/>
            <a:ext cx="9143640" cy="31237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SG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C9D2ED0-C3A7-4F17-8485-E12AC935B618}" type="slidenum">
              <a:rPr b="0" lang="en" sz="10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&lt;number&gt;</a:t>
            </a:fld>
            <a:endParaRPr b="0" lang="en-SG" sz="10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7;p2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88;p21"/>
          <p:cNvSpPr/>
          <p:nvPr/>
        </p:nvSpPr>
        <p:spPr>
          <a:xfrm>
            <a:off x="5029560" y="4495680"/>
            <a:ext cx="576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c000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65680" y="1078920"/>
            <a:ext cx="4044960" cy="1788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SG" sz="4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486AD87-1C06-413A-B80A-74DE68CFE6A1}" type="slidenum">
              <a:rPr b="0" lang="en" sz="10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&lt;number&gt;</a:t>
            </a:fld>
            <a:endParaRPr b="0" lang="en-SG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5;p16"/>
          <p:cNvSpPr/>
          <p:nvPr/>
        </p:nvSpPr>
        <p:spPr>
          <a:xfrm>
            <a:off x="429120" y="1275480"/>
            <a:ext cx="61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SG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C4F17A7-F7B0-4E98-86FF-EE8197B65885}" type="slidenum">
              <a:rPr b="0" lang="en" sz="10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&lt;number&gt;</a:t>
            </a:fld>
            <a:endParaRPr b="0" lang="en-SG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EA4ECC2-B64B-4E99-96DA-A0FA7EADBA10}" type="slidenum">
              <a:rPr b="0" lang="en" sz="10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&lt;number&gt;</a:t>
            </a:fld>
            <a:endParaRPr b="0" lang="en-SG" sz="1000" spc="-1" strike="noStrike"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gif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6000" spc="-1" strike="noStrike">
                <a:solidFill>
                  <a:srgbClr val="ffffff"/>
                </a:solidFill>
                <a:latin typeface="Oswald"/>
                <a:ea typeface="Oswald"/>
              </a:rPr>
              <a:t>Hornet 7.0 Software Workshop #2</a:t>
            </a:r>
            <a:endParaRPr b="0" lang="en-SG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oogle Shape;109;p25" descr=""/>
          <p:cNvPicPr/>
          <p:nvPr/>
        </p:nvPicPr>
        <p:blipFill>
          <a:blip r:embed="rId1"/>
          <a:stretch/>
        </p:blipFill>
        <p:spPr>
          <a:xfrm>
            <a:off x="3753000" y="192960"/>
            <a:ext cx="1638000" cy="37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2;p36"/>
          <p:cNvSpPr/>
          <p:nvPr/>
        </p:nvSpPr>
        <p:spPr>
          <a:xfrm>
            <a:off x="6836760" y="0"/>
            <a:ext cx="2306880" cy="5143320"/>
          </a:xfrm>
          <a:prstGeom prst="rect">
            <a:avLst/>
          </a:prstGeom>
          <a:solidFill>
            <a:srgbClr val="434343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Google Shape;203;p36"/>
          <p:cNvSpPr/>
          <p:nvPr/>
        </p:nvSpPr>
        <p:spPr>
          <a:xfrm>
            <a:off x="7066080" y="2406960"/>
            <a:ext cx="181008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Gyroscope</a:t>
            </a:r>
            <a:endParaRPr b="0" lang="en-SG" sz="3000" spc="-1" strike="noStrike">
              <a:latin typeface="Arial"/>
            </a:endParaRPr>
          </a:p>
        </p:txBody>
      </p:sp>
      <p:pic>
        <p:nvPicPr>
          <p:cNvPr id="207" name="Google Shape;204;p36" descr=""/>
          <p:cNvPicPr/>
          <p:nvPr/>
        </p:nvPicPr>
        <p:blipFill>
          <a:blip r:embed="rId1"/>
          <a:stretch/>
        </p:blipFill>
        <p:spPr>
          <a:xfrm>
            <a:off x="1681920" y="765360"/>
            <a:ext cx="3478680" cy="2608920"/>
          </a:xfrm>
          <a:prstGeom prst="rect">
            <a:avLst/>
          </a:prstGeom>
          <a:ln w="0">
            <a:noFill/>
          </a:ln>
        </p:spPr>
      </p:pic>
      <p:sp>
        <p:nvSpPr>
          <p:cNvPr id="208" name="Google Shape;205;p36"/>
          <p:cNvSpPr/>
          <p:nvPr/>
        </p:nvSpPr>
        <p:spPr>
          <a:xfrm>
            <a:off x="1075320" y="3463200"/>
            <a:ext cx="23068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Measures angular velocity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09" name="Google Shape;206;p36"/>
          <p:cNvSpPr/>
          <p:nvPr/>
        </p:nvSpPr>
        <p:spPr>
          <a:xfrm>
            <a:off x="3308760" y="3526200"/>
            <a:ext cx="292464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Can be used to correct for rotation as compass can respond slowly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10" name="Google Shape;207;p36"/>
          <p:cNvSpPr/>
          <p:nvPr/>
        </p:nvSpPr>
        <p:spPr>
          <a:xfrm>
            <a:off x="1075320" y="4031280"/>
            <a:ext cx="20710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Responds quickly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11" name="Google Shape;208;p36"/>
          <p:cNvSpPr/>
          <p:nvPr/>
        </p:nvSpPr>
        <p:spPr>
          <a:xfrm>
            <a:off x="3308760" y="4057200"/>
            <a:ext cx="12628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Has drift</a:t>
            </a:r>
            <a:endParaRPr b="0" lang="en-SG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3;p37"/>
          <p:cNvSpPr/>
          <p:nvPr/>
        </p:nvSpPr>
        <p:spPr>
          <a:xfrm>
            <a:off x="6836760" y="0"/>
            <a:ext cx="2306880" cy="5143320"/>
          </a:xfrm>
          <a:prstGeom prst="rect">
            <a:avLst/>
          </a:prstGeom>
          <a:solidFill>
            <a:srgbClr val="434343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oogle Shape;214;p37"/>
          <p:cNvSpPr/>
          <p:nvPr/>
        </p:nvSpPr>
        <p:spPr>
          <a:xfrm>
            <a:off x="6915600" y="2336040"/>
            <a:ext cx="222768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Magnetometer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214" name="Google Shape;215;p37"/>
          <p:cNvSpPr/>
          <p:nvPr/>
        </p:nvSpPr>
        <p:spPr>
          <a:xfrm>
            <a:off x="1075320" y="3463200"/>
            <a:ext cx="23068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Responds slowly to change in magnetic field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15" name="Google Shape;216;p37"/>
          <p:cNvSpPr/>
          <p:nvPr/>
        </p:nvSpPr>
        <p:spPr>
          <a:xfrm>
            <a:off x="3308760" y="3526200"/>
            <a:ext cx="292464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Detects strength of the magnetic field in the x,y,z axis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16" name="Google Shape;217;p37"/>
          <p:cNvSpPr/>
          <p:nvPr/>
        </p:nvSpPr>
        <p:spPr>
          <a:xfrm>
            <a:off x="1075320" y="4031280"/>
            <a:ext cx="20710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Can be used to determine true north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17" name="Google Shape;218;p37"/>
          <p:cNvSpPr/>
          <p:nvPr/>
        </p:nvSpPr>
        <p:spPr>
          <a:xfrm>
            <a:off x="3308760" y="4057200"/>
            <a:ext cx="20710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Requires calibration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218" name="Google Shape;219;p37" descr=""/>
          <p:cNvPicPr/>
          <p:nvPr/>
        </p:nvPicPr>
        <p:blipFill>
          <a:blip r:embed="rId1"/>
          <a:stretch/>
        </p:blipFill>
        <p:spPr>
          <a:xfrm>
            <a:off x="2054880" y="241920"/>
            <a:ext cx="3158280" cy="315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24;p38"/>
          <p:cNvSpPr/>
          <p:nvPr/>
        </p:nvSpPr>
        <p:spPr>
          <a:xfrm>
            <a:off x="6836760" y="0"/>
            <a:ext cx="2306880" cy="5143320"/>
          </a:xfrm>
          <a:prstGeom prst="rect">
            <a:avLst/>
          </a:prstGeom>
          <a:solidFill>
            <a:srgbClr val="434343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Google Shape;225;p38"/>
          <p:cNvSpPr/>
          <p:nvPr/>
        </p:nvSpPr>
        <p:spPr>
          <a:xfrm>
            <a:off x="6915600" y="2336040"/>
            <a:ext cx="222768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Depth Sensor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221" name="Google Shape;226;p38"/>
          <p:cNvSpPr/>
          <p:nvPr/>
        </p:nvSpPr>
        <p:spPr>
          <a:xfrm>
            <a:off x="1075320" y="3463200"/>
            <a:ext cx="23068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Uses pressure to determine depth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22" name="Google Shape;227;p38"/>
          <p:cNvSpPr/>
          <p:nvPr/>
        </p:nvSpPr>
        <p:spPr>
          <a:xfrm>
            <a:off x="3489120" y="3494880"/>
            <a:ext cx="20710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Fairly accurate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223" name="Google Shape;228;p38" descr=""/>
          <p:cNvPicPr/>
          <p:nvPr/>
        </p:nvPicPr>
        <p:blipFill>
          <a:blip r:embed="rId1"/>
          <a:stretch/>
        </p:blipFill>
        <p:spPr>
          <a:xfrm>
            <a:off x="1874520" y="152280"/>
            <a:ext cx="3158280" cy="315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33;p39"/>
          <p:cNvSpPr/>
          <p:nvPr/>
        </p:nvSpPr>
        <p:spPr>
          <a:xfrm>
            <a:off x="6836760" y="0"/>
            <a:ext cx="2306880" cy="5143320"/>
          </a:xfrm>
          <a:prstGeom prst="rect">
            <a:avLst/>
          </a:prstGeom>
          <a:solidFill>
            <a:srgbClr val="434343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Google Shape;234;p39"/>
          <p:cNvSpPr/>
          <p:nvPr/>
        </p:nvSpPr>
        <p:spPr>
          <a:xfrm>
            <a:off x="6915960" y="2100240"/>
            <a:ext cx="222768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Doppler Velocity Log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226" name="Google Shape;235;p39"/>
          <p:cNvSpPr/>
          <p:nvPr/>
        </p:nvSpPr>
        <p:spPr>
          <a:xfrm>
            <a:off x="1075320" y="3463200"/>
            <a:ext cx="23068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Emits a sound ping and waits for its echo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27" name="Google Shape;236;p39"/>
          <p:cNvSpPr/>
          <p:nvPr/>
        </p:nvSpPr>
        <p:spPr>
          <a:xfrm>
            <a:off x="3571920" y="3463200"/>
            <a:ext cx="20710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Echo is often of a shifted frequency due to doppler effect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228" name="Google Shape;237;p39" descr=""/>
          <p:cNvPicPr/>
          <p:nvPr/>
        </p:nvPicPr>
        <p:blipFill>
          <a:blip r:embed="rId1"/>
          <a:stretch/>
        </p:blipFill>
        <p:spPr>
          <a:xfrm>
            <a:off x="1588680" y="144720"/>
            <a:ext cx="4210920" cy="3158280"/>
          </a:xfrm>
          <a:prstGeom prst="rect">
            <a:avLst/>
          </a:prstGeom>
          <a:ln w="0">
            <a:noFill/>
          </a:ln>
        </p:spPr>
      </p:pic>
      <p:sp>
        <p:nvSpPr>
          <p:cNvPr id="229" name="Google Shape;238;p39"/>
          <p:cNvSpPr/>
          <p:nvPr/>
        </p:nvSpPr>
        <p:spPr>
          <a:xfrm>
            <a:off x="1137600" y="4194720"/>
            <a:ext cx="23068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Measures velocity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30" name="Google Shape;239;p39"/>
          <p:cNvSpPr/>
          <p:nvPr/>
        </p:nvSpPr>
        <p:spPr>
          <a:xfrm>
            <a:off x="3615840" y="4194720"/>
            <a:ext cx="20710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Expensive</a:t>
            </a:r>
            <a:endParaRPr b="0" lang="en-SG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44;p40"/>
          <p:cNvSpPr/>
          <p:nvPr/>
        </p:nvSpPr>
        <p:spPr>
          <a:xfrm>
            <a:off x="6836760" y="0"/>
            <a:ext cx="2306880" cy="5143320"/>
          </a:xfrm>
          <a:prstGeom prst="rect">
            <a:avLst/>
          </a:prstGeom>
          <a:solidFill>
            <a:srgbClr val="434343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Google Shape;245;p40"/>
          <p:cNvSpPr/>
          <p:nvPr/>
        </p:nvSpPr>
        <p:spPr>
          <a:xfrm>
            <a:off x="6915960" y="2100240"/>
            <a:ext cx="222768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Optical Flow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233" name="Google Shape;246;p40"/>
          <p:cNvSpPr/>
          <p:nvPr/>
        </p:nvSpPr>
        <p:spPr>
          <a:xfrm>
            <a:off x="1075320" y="3463200"/>
            <a:ext cx="23068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Cheap. Easy to implement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34" name="Google Shape;247;p40"/>
          <p:cNvSpPr/>
          <p:nvPr/>
        </p:nvSpPr>
        <p:spPr>
          <a:xfrm>
            <a:off x="3626640" y="3463200"/>
            <a:ext cx="23068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Can measure velocity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235" name="Google Shape;248;p40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6531480" cy="2500200"/>
          </a:xfrm>
          <a:prstGeom prst="rect">
            <a:avLst/>
          </a:prstGeom>
          <a:ln w="0">
            <a:noFill/>
          </a:ln>
        </p:spPr>
      </p:pic>
      <p:sp>
        <p:nvSpPr>
          <p:cNvPr id="236" name="Google Shape;249;p40"/>
          <p:cNvSpPr/>
          <p:nvPr/>
        </p:nvSpPr>
        <p:spPr>
          <a:xfrm>
            <a:off x="152280" y="2278440"/>
            <a:ext cx="6531480" cy="64656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54;p41"/>
          <p:cNvSpPr/>
          <p:nvPr/>
        </p:nvSpPr>
        <p:spPr>
          <a:xfrm>
            <a:off x="6836760" y="0"/>
            <a:ext cx="2306880" cy="5143320"/>
          </a:xfrm>
          <a:prstGeom prst="rect">
            <a:avLst/>
          </a:prstGeom>
          <a:solidFill>
            <a:srgbClr val="434343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Google Shape;255;p41"/>
          <p:cNvSpPr/>
          <p:nvPr/>
        </p:nvSpPr>
        <p:spPr>
          <a:xfrm>
            <a:off x="6836760" y="0"/>
            <a:ext cx="2306880" cy="51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Errors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239" name="Google Shape;256;p41"/>
          <p:cNvSpPr/>
          <p:nvPr/>
        </p:nvSpPr>
        <p:spPr>
          <a:xfrm>
            <a:off x="152280" y="2278440"/>
            <a:ext cx="6531480" cy="64656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Google Shape;257;p41"/>
          <p:cNvSpPr/>
          <p:nvPr/>
        </p:nvSpPr>
        <p:spPr>
          <a:xfrm>
            <a:off x="75240" y="481320"/>
            <a:ext cx="3519000" cy="158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36600">
              <a:lnSpc>
                <a:spcPct val="100000"/>
              </a:lnSpc>
              <a:buClr>
                <a:srgbClr val="000000"/>
              </a:buClr>
              <a:buFont typeface="Oswald"/>
              <a:buAutoNum type="arabicParenR"/>
            </a:pPr>
            <a:r>
              <a:rPr b="0" lang="en" sz="1700" spc="-1" strike="noStrike">
                <a:solidFill>
                  <a:srgbClr val="000000"/>
                </a:solidFill>
                <a:latin typeface="Oswald"/>
                <a:ea typeface="Oswald"/>
              </a:rPr>
              <a:t>Sensors have their own set of measurement errors.</a:t>
            </a:r>
            <a:endParaRPr b="0" lang="en-SG" sz="17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SG" sz="1700" spc="-1" strike="noStrike"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000000"/>
              </a:buClr>
              <a:buFont typeface="Oswald"/>
              <a:buAutoNum type="arabicParenR"/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Oswald"/>
                <a:ea typeface="Oswald"/>
              </a:rPr>
              <a:t>Even if these errors are small , they accumulate overtime </a:t>
            </a:r>
            <a:endParaRPr b="0" lang="en-SG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1700" spc="-1" strike="noStrike">
              <a:latin typeface="Arial"/>
            </a:endParaRPr>
          </a:p>
        </p:txBody>
      </p:sp>
      <p:pic>
        <p:nvPicPr>
          <p:cNvPr id="241" name="Google Shape;258;p41" descr=""/>
          <p:cNvPicPr/>
          <p:nvPr/>
        </p:nvPicPr>
        <p:blipFill>
          <a:blip r:embed="rId1"/>
          <a:stretch/>
        </p:blipFill>
        <p:spPr>
          <a:xfrm>
            <a:off x="1189800" y="2571840"/>
            <a:ext cx="4274640" cy="2162520"/>
          </a:xfrm>
          <a:prstGeom prst="rect">
            <a:avLst/>
          </a:prstGeom>
          <a:ln w="0">
            <a:noFill/>
          </a:ln>
        </p:spPr>
      </p:pic>
      <p:sp>
        <p:nvSpPr>
          <p:cNvPr id="242" name="Google Shape;259;p41"/>
          <p:cNvSpPr/>
          <p:nvPr/>
        </p:nvSpPr>
        <p:spPr>
          <a:xfrm>
            <a:off x="3520080" y="330840"/>
            <a:ext cx="2999520" cy="29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Oswald"/>
                <a:ea typeface="Oswald"/>
              </a:rPr>
              <a:t>3)</a:t>
            </a:r>
            <a:r>
              <a:rPr b="0" lang="en" sz="1700" spc="-1" strike="noStrike">
                <a:solidFill>
                  <a:srgbClr val="000000"/>
                </a:solidFill>
                <a:latin typeface="Oswald"/>
                <a:ea typeface="Oswald"/>
              </a:rPr>
              <a:t>	</a:t>
            </a:r>
            <a:r>
              <a:rPr b="0" lang="en" sz="1700" spc="-1" strike="noStrike">
                <a:solidFill>
                  <a:srgbClr val="000000"/>
                </a:solidFill>
                <a:latin typeface="Oswald"/>
                <a:ea typeface="Oswald"/>
              </a:rPr>
              <a:t>Sensor fusion is performed to </a:t>
            </a:r>
            <a:r>
              <a:rPr b="0" lang="en" sz="1700" spc="-1" strike="noStrike">
                <a:solidFill>
                  <a:srgbClr val="000000"/>
                </a:solidFill>
                <a:latin typeface="Oswald"/>
                <a:ea typeface="Oswald"/>
              </a:rPr>
              <a:t>	</a:t>
            </a:r>
            <a:r>
              <a:rPr b="0" lang="en" sz="1700" spc="-1" strike="noStrike">
                <a:solidFill>
                  <a:srgbClr val="000000"/>
                </a:solidFill>
                <a:latin typeface="Oswald"/>
                <a:ea typeface="Oswald"/>
              </a:rPr>
              <a:t>correct uncertainties</a:t>
            </a:r>
            <a:endParaRPr b="0" lang="en-SG" sz="17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SG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Oswald"/>
                <a:ea typeface="Oswald"/>
              </a:rPr>
              <a:t>4)</a:t>
            </a:r>
            <a:r>
              <a:rPr b="0" lang="en" sz="1700" spc="-1" strike="noStrike">
                <a:solidFill>
                  <a:srgbClr val="000000"/>
                </a:solidFill>
                <a:latin typeface="Oswald"/>
                <a:ea typeface="Oswald"/>
              </a:rPr>
              <a:t>	</a:t>
            </a:r>
            <a:r>
              <a:rPr b="0" lang="en" sz="1700" spc="-1" strike="noStrike">
                <a:solidFill>
                  <a:srgbClr val="000000"/>
                </a:solidFill>
                <a:latin typeface="Oswald"/>
                <a:ea typeface="Oswald"/>
              </a:rPr>
              <a:t>Algorithms are also used:</a:t>
            </a:r>
            <a:endParaRPr b="0" lang="en-SG" sz="17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Oswald"/>
                <a:ea typeface="Oswald"/>
              </a:rPr>
              <a:t>a) kalman filter</a:t>
            </a:r>
            <a:endParaRPr b="0" lang="en-SG" sz="17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Oswald"/>
                <a:ea typeface="Oswald"/>
              </a:rPr>
              <a:t>b) madgwick filter</a:t>
            </a:r>
            <a:endParaRPr b="0" lang="en-SG" sz="17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Oswald"/>
                <a:ea typeface="Oswald"/>
              </a:rPr>
              <a:t>c) particle filter</a:t>
            </a:r>
            <a:endParaRPr b="0" lang="en-SG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64;p42"/>
          <p:cNvSpPr/>
          <p:nvPr/>
        </p:nvSpPr>
        <p:spPr>
          <a:xfrm>
            <a:off x="0" y="0"/>
            <a:ext cx="220716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Sensors that understand environment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244" name="Google Shape;265;p42"/>
          <p:cNvSpPr/>
          <p:nvPr/>
        </p:nvSpPr>
        <p:spPr>
          <a:xfrm>
            <a:off x="2722320" y="112680"/>
            <a:ext cx="5857560" cy="29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Oswald"/>
              <a:buChar char="●"/>
            </a:pPr>
            <a:r>
              <a:rPr b="0" lang="en" sz="2800" spc="-1" strike="noStrike">
                <a:solidFill>
                  <a:srgbClr val="ffffff"/>
                </a:solidFill>
                <a:latin typeface="Oswald"/>
                <a:ea typeface="Oswald"/>
              </a:rPr>
              <a:t>Camera</a:t>
            </a:r>
            <a:endParaRPr b="0" lang="en-SG" sz="2800" spc="-1" strike="noStrike"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ffffff"/>
              </a:buClr>
              <a:buFont typeface="Oswald"/>
              <a:buChar char="●"/>
            </a:pPr>
            <a:r>
              <a:rPr b="0" lang="en" sz="2800" spc="-1" strike="noStrike">
                <a:solidFill>
                  <a:srgbClr val="ffffff"/>
                </a:solidFill>
                <a:latin typeface="Oswald"/>
                <a:ea typeface="Oswald"/>
              </a:rPr>
              <a:t>Radar/Lidar</a:t>
            </a:r>
            <a:endParaRPr b="0" lang="en-SG" sz="2800" spc="-1" strike="noStrike"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ffffff"/>
              </a:buClr>
              <a:buFont typeface="Oswald"/>
              <a:buChar char="●"/>
            </a:pPr>
            <a:r>
              <a:rPr b="0" lang="en" sz="2800" spc="-1" strike="noStrike">
                <a:solidFill>
                  <a:srgbClr val="ffffff"/>
                </a:solidFill>
                <a:latin typeface="Oswald"/>
                <a:ea typeface="Oswald"/>
              </a:rPr>
              <a:t>Chemical sensors (never used by us before)</a:t>
            </a:r>
            <a:endParaRPr b="0" lang="en-SG" sz="2800" spc="-1" strike="noStrike"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ffffff"/>
              </a:buClr>
              <a:buFont typeface="Oswald"/>
              <a:buChar char="●"/>
            </a:pPr>
            <a:r>
              <a:rPr b="0" lang="en" sz="2800" spc="-1" strike="noStrike">
                <a:solidFill>
                  <a:srgbClr val="ffffff"/>
                </a:solidFill>
                <a:latin typeface="Oswald"/>
                <a:ea typeface="Oswald"/>
              </a:rPr>
              <a:t>Others. Designed specifically for the task that is required to be carried out.</a:t>
            </a:r>
            <a:endParaRPr b="0" lang="en-SG" sz="2800" spc="-1" strike="noStrike">
              <a:latin typeface="Arial"/>
            </a:endParaRPr>
          </a:p>
        </p:txBody>
      </p:sp>
      <p:pic>
        <p:nvPicPr>
          <p:cNvPr id="245" name="Google Shape;266;p42" descr=""/>
          <p:cNvPicPr/>
          <p:nvPr/>
        </p:nvPicPr>
        <p:blipFill>
          <a:blip r:embed="rId1"/>
          <a:stretch/>
        </p:blipFill>
        <p:spPr>
          <a:xfrm>
            <a:off x="2359800" y="3265200"/>
            <a:ext cx="3028680" cy="1514160"/>
          </a:xfrm>
          <a:prstGeom prst="rect">
            <a:avLst/>
          </a:prstGeom>
          <a:ln w="0">
            <a:noFill/>
          </a:ln>
        </p:spPr>
      </p:pic>
      <p:pic>
        <p:nvPicPr>
          <p:cNvPr id="246" name="Google Shape;267;p42" descr=""/>
          <p:cNvPicPr/>
          <p:nvPr/>
        </p:nvPicPr>
        <p:blipFill>
          <a:blip r:embed="rId2"/>
          <a:stretch/>
        </p:blipFill>
        <p:spPr>
          <a:xfrm>
            <a:off x="6007320" y="3159360"/>
            <a:ext cx="1725480" cy="172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72;p43"/>
          <p:cNvSpPr/>
          <p:nvPr/>
        </p:nvSpPr>
        <p:spPr>
          <a:xfrm>
            <a:off x="0" y="0"/>
            <a:ext cx="220716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Other uses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248" name="Google Shape;273;p43"/>
          <p:cNvSpPr/>
          <p:nvPr/>
        </p:nvSpPr>
        <p:spPr>
          <a:xfrm>
            <a:off x="3270960" y="1744560"/>
            <a:ext cx="4331160" cy="16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swald"/>
                <a:ea typeface="Oswald"/>
              </a:rPr>
              <a:t>Detect internal problems</a:t>
            </a:r>
            <a:endParaRPr b="0" lang="en-SG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ffffff"/>
              </a:buClr>
              <a:buFont typeface="Oswald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swald"/>
                <a:ea typeface="Oswald"/>
              </a:rPr>
              <a:t>Pressure</a:t>
            </a:r>
            <a:endParaRPr b="0" lang="en-SG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ffffff"/>
              </a:buClr>
              <a:buFont typeface="Oswald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swald"/>
                <a:ea typeface="Oswald"/>
              </a:rPr>
              <a:t>Humidity</a:t>
            </a:r>
            <a:endParaRPr b="0" lang="en-SG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ffffff"/>
              </a:buClr>
              <a:buFont typeface="Oswald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swald"/>
                <a:ea typeface="Oswald"/>
              </a:rPr>
              <a:t>Temperature</a:t>
            </a:r>
            <a:endParaRPr b="0" lang="en-S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78;p44"/>
          <p:cNvSpPr/>
          <p:nvPr/>
        </p:nvSpPr>
        <p:spPr>
          <a:xfrm>
            <a:off x="2910240" y="1992600"/>
            <a:ext cx="2999520" cy="6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Oswald"/>
                <a:ea typeface="Oswald"/>
              </a:rPr>
              <a:t>Controls</a:t>
            </a:r>
            <a:endParaRPr b="0" lang="en-S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83;p45"/>
          <p:cNvSpPr/>
          <p:nvPr/>
        </p:nvSpPr>
        <p:spPr>
          <a:xfrm>
            <a:off x="6836760" y="0"/>
            <a:ext cx="2306880" cy="5143320"/>
          </a:xfrm>
          <a:prstGeom prst="rect">
            <a:avLst/>
          </a:prstGeom>
          <a:solidFill>
            <a:srgbClr val="434343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Google Shape;284;p45"/>
          <p:cNvSpPr/>
          <p:nvPr/>
        </p:nvSpPr>
        <p:spPr>
          <a:xfrm>
            <a:off x="6836760" y="0"/>
            <a:ext cx="2306880" cy="51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What are controls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252" name="Google Shape;285;p45"/>
          <p:cNvSpPr/>
          <p:nvPr/>
        </p:nvSpPr>
        <p:spPr>
          <a:xfrm>
            <a:off x="1075320" y="3463200"/>
            <a:ext cx="23068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swald"/>
                <a:ea typeface="Oswald"/>
              </a:rPr>
              <a:t>•</a:t>
            </a:r>
            <a:r>
              <a:rPr b="0" lang="en" sz="1800" spc="-1" strike="noStrike">
                <a:solidFill>
                  <a:srgbClr val="000000"/>
                </a:solidFill>
                <a:latin typeface="Oswald"/>
                <a:ea typeface="Oswald"/>
              </a:rPr>
              <a:t>Controls is a vast and complex field in robotics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253" name="Google Shape;286;p45"/>
          <p:cNvSpPr/>
          <p:nvPr/>
        </p:nvSpPr>
        <p:spPr>
          <a:xfrm>
            <a:off x="3626640" y="3463200"/>
            <a:ext cx="23068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swald"/>
                <a:ea typeface="Oswald"/>
              </a:rPr>
              <a:t>•</a:t>
            </a:r>
            <a:r>
              <a:rPr b="0" lang="en" sz="1800" spc="-1" strike="noStrike">
                <a:solidFill>
                  <a:srgbClr val="000000"/>
                </a:solidFill>
                <a:latin typeface="Oswald"/>
                <a:ea typeface="Oswald"/>
              </a:rPr>
              <a:t>Generally we have a controller, a feedback and a setpoint.</a:t>
            </a:r>
            <a:endParaRPr b="0" lang="en-SG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254" name="Google Shape;287;p45"/>
          <p:cNvSpPr/>
          <p:nvPr/>
        </p:nvSpPr>
        <p:spPr>
          <a:xfrm>
            <a:off x="152280" y="2278440"/>
            <a:ext cx="6531480" cy="64656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55" name="Google Shape;288;p45" descr=""/>
          <p:cNvPicPr/>
          <p:nvPr/>
        </p:nvPicPr>
        <p:blipFill>
          <a:blip r:embed="rId1"/>
          <a:stretch/>
        </p:blipFill>
        <p:spPr>
          <a:xfrm>
            <a:off x="2130120" y="844200"/>
            <a:ext cx="2901960" cy="197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28;p28"/>
          <p:cNvSpPr/>
          <p:nvPr/>
        </p:nvSpPr>
        <p:spPr>
          <a:xfrm>
            <a:off x="2910240" y="1992600"/>
            <a:ext cx="2999520" cy="6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500" spc="-1" strike="noStrike">
                <a:solidFill>
                  <a:srgbClr val="ffffff"/>
                </a:solidFill>
                <a:latin typeface="Oswald"/>
                <a:ea typeface="Oswald"/>
              </a:rPr>
              <a:t>Sensors</a:t>
            </a:r>
            <a:endParaRPr b="0" lang="en-SG" sz="4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93;p46"/>
          <p:cNvSpPr/>
          <p:nvPr/>
        </p:nvSpPr>
        <p:spPr>
          <a:xfrm>
            <a:off x="-45000" y="0"/>
            <a:ext cx="220716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Examples</a:t>
            </a:r>
            <a:endParaRPr b="0" lang="en-SG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3000" spc="-1" strike="noStrike">
              <a:latin typeface="Arial"/>
            </a:endParaRPr>
          </a:p>
        </p:txBody>
      </p:sp>
      <p:sp>
        <p:nvSpPr>
          <p:cNvPr id="257" name="Google Shape;294;p46"/>
          <p:cNvSpPr/>
          <p:nvPr/>
        </p:nvSpPr>
        <p:spPr>
          <a:xfrm>
            <a:off x="3090600" y="654120"/>
            <a:ext cx="4052520" cy="19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Google Shape;295;p46"/>
          <p:cNvSpPr/>
          <p:nvPr/>
        </p:nvSpPr>
        <p:spPr>
          <a:xfrm>
            <a:off x="2978280" y="1174680"/>
            <a:ext cx="4331160" cy="297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36600">
              <a:lnSpc>
                <a:spcPct val="100000"/>
              </a:lnSpc>
              <a:buClr>
                <a:srgbClr val="ffffff"/>
              </a:buClr>
              <a:buFont typeface="Oswald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Oswald"/>
                <a:ea typeface="Oswald"/>
              </a:rPr>
              <a:t>PID control</a:t>
            </a:r>
            <a:endParaRPr b="0" lang="en-SG" sz="1700" spc="-1" strike="noStrike"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ffffff"/>
              </a:buClr>
              <a:buFont typeface="Oswald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Oswald"/>
                <a:ea typeface="Oswald"/>
              </a:rPr>
              <a:t>Bang-bang</a:t>
            </a:r>
            <a:endParaRPr b="0" lang="en-SG" sz="1700" spc="-1" strike="noStrike"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ffffff"/>
              </a:buClr>
              <a:buFont typeface="Oswald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Oswald"/>
                <a:ea typeface="Oswald"/>
              </a:rPr>
              <a:t>Fuzzy Logic</a:t>
            </a:r>
            <a:endParaRPr b="0" lang="en-SG" sz="1700" spc="-1" strike="noStrike"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ffffff"/>
              </a:buClr>
              <a:buFont typeface="Oswald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Oswald"/>
                <a:ea typeface="Oswald"/>
              </a:rPr>
              <a:t>And many more….</a:t>
            </a:r>
            <a:endParaRPr b="0" lang="en-SG" sz="1700" spc="-1" strike="noStrike">
              <a:latin typeface="Arial"/>
            </a:endParaRPr>
          </a:p>
        </p:txBody>
      </p:sp>
      <p:pic>
        <p:nvPicPr>
          <p:cNvPr id="259" name="Google Shape;296;p46" descr=""/>
          <p:cNvPicPr/>
          <p:nvPr/>
        </p:nvPicPr>
        <p:blipFill>
          <a:blip r:embed="rId1"/>
          <a:stretch/>
        </p:blipFill>
        <p:spPr>
          <a:xfrm>
            <a:off x="3128400" y="2811240"/>
            <a:ext cx="4755240" cy="207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301;p47"/>
          <p:cNvSpPr/>
          <p:nvPr/>
        </p:nvSpPr>
        <p:spPr>
          <a:xfrm>
            <a:off x="3071880" y="1824120"/>
            <a:ext cx="2999520" cy="29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Live Demo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261" name="Google Shape;302;p47"/>
          <p:cNvSpPr/>
          <p:nvPr/>
        </p:nvSpPr>
        <p:spPr>
          <a:xfrm>
            <a:off x="3481560" y="2286000"/>
            <a:ext cx="433116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307;p48"/>
          <p:cNvSpPr/>
          <p:nvPr/>
        </p:nvSpPr>
        <p:spPr>
          <a:xfrm>
            <a:off x="0" y="0"/>
            <a:ext cx="220716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A general guide to tuning PID</a:t>
            </a:r>
            <a:endParaRPr b="0" lang="en-SG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3000" spc="-1" strike="noStrike">
              <a:latin typeface="Arial"/>
            </a:endParaRPr>
          </a:p>
        </p:txBody>
      </p:sp>
      <p:graphicFrame>
        <p:nvGraphicFramePr>
          <p:cNvPr id="263" name="Google Shape;308;p48"/>
          <p:cNvGraphicFramePr/>
          <p:nvPr/>
        </p:nvGraphicFramePr>
        <p:xfrm>
          <a:off x="2814840" y="1267200"/>
          <a:ext cx="4884840" cy="2726640"/>
        </p:xfrm>
        <a:graphic>
          <a:graphicData uri="http://schemas.openxmlformats.org/drawingml/2006/table">
            <a:tbl>
              <a:tblPr/>
              <a:tblGrid>
                <a:gridCol w="1641600"/>
                <a:gridCol w="3243240"/>
              </a:tblGrid>
              <a:tr h="4248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</a:rPr>
                        <a:t>Step 1</a:t>
                      </a: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 u="sng">
                          <a:solidFill>
                            <a:srgbClr val="ffffff"/>
                          </a:solidFill>
                          <a:uFillTx/>
                          <a:latin typeface="Oswald"/>
                          <a:ea typeface="Oswald"/>
                        </a:rPr>
                        <a:t>Set</a:t>
                      </a: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</a:rPr>
                        <a:t> all the gains to Zero</a:t>
                      </a: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2596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</a:rPr>
                        <a:t>Step 2</a:t>
                      </a: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 u="sng">
                          <a:solidFill>
                            <a:srgbClr val="ffffff"/>
                          </a:solidFill>
                          <a:uFillTx/>
                          <a:latin typeface="Oswald"/>
                          <a:ea typeface="Oswald"/>
                        </a:rPr>
                        <a:t>Increase</a:t>
                      </a: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</a:rPr>
                        <a:t> the P gain until the response to a disturbance is steady oscillation</a:t>
                      </a:r>
                      <a:endParaRPr b="0" lang="en-SG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2596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</a:rPr>
                        <a:t>Step 3</a:t>
                      </a: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 u="sng">
                          <a:solidFill>
                            <a:srgbClr val="ffffff"/>
                          </a:solidFill>
                          <a:uFillTx/>
                          <a:latin typeface="Oswald"/>
                          <a:ea typeface="Oswald"/>
                        </a:rPr>
                        <a:t>Increase</a:t>
                      </a: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</a:rPr>
                        <a:t> the D gain until the oscillations goes away (i.e. it's critically damped).</a:t>
                      </a:r>
                      <a:endParaRPr b="0" lang="en-SG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313;p49"/>
          <p:cNvSpPr/>
          <p:nvPr/>
        </p:nvSpPr>
        <p:spPr>
          <a:xfrm>
            <a:off x="0" y="0"/>
            <a:ext cx="220716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A general guide to tuning PID</a:t>
            </a:r>
            <a:endParaRPr b="0" lang="en-SG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3000" spc="-1" strike="noStrike">
              <a:latin typeface="Arial"/>
            </a:endParaRPr>
          </a:p>
        </p:txBody>
      </p:sp>
      <p:graphicFrame>
        <p:nvGraphicFramePr>
          <p:cNvPr id="265" name="Google Shape;314;p49"/>
          <p:cNvGraphicFramePr/>
          <p:nvPr/>
        </p:nvGraphicFramePr>
        <p:xfrm>
          <a:off x="3281040" y="424800"/>
          <a:ext cx="4884840" cy="2726640"/>
        </p:xfrm>
        <a:graphic>
          <a:graphicData uri="http://schemas.openxmlformats.org/drawingml/2006/table">
            <a:tbl>
              <a:tblPr/>
              <a:tblGrid>
                <a:gridCol w="1641600"/>
                <a:gridCol w="3243240"/>
              </a:tblGrid>
              <a:tr h="12596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</a:rPr>
                        <a:t>Step 4</a:t>
                      </a: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 u="sng">
                          <a:solidFill>
                            <a:srgbClr val="ffffff"/>
                          </a:solidFill>
                          <a:uFillTx/>
                          <a:latin typeface="Oswald"/>
                          <a:ea typeface="Oswald"/>
                        </a:rPr>
                        <a:t>Repeat</a:t>
                      </a: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</a:rPr>
                        <a:t> steps 2 and 3 until increasing the D gain does not stop the oscillations.</a:t>
                      </a:r>
                      <a:endParaRPr b="0" lang="en-SG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1624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</a:rPr>
                        <a:t>Step 5</a:t>
                      </a: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 u="sng">
                          <a:solidFill>
                            <a:srgbClr val="ffffff"/>
                          </a:solidFill>
                          <a:uFillTx/>
                          <a:latin typeface="Oswald"/>
                          <a:ea typeface="Oswald"/>
                        </a:rPr>
                        <a:t>Set</a:t>
                      </a: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</a:rPr>
                        <a:t> P and D to the last stable values.</a:t>
                      </a:r>
                      <a:endParaRPr b="0" lang="en-SG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endParaRPr b="0" lang="en-SG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3727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</a:rPr>
                        <a:t>Step 6</a:t>
                      </a: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 u="sng">
                          <a:solidFill>
                            <a:srgbClr val="ffffff"/>
                          </a:solidFill>
                          <a:uFillTx/>
                          <a:latin typeface="Oswald"/>
                          <a:ea typeface="Oswald"/>
                        </a:rPr>
                        <a:t>Increase</a:t>
                      </a: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</a:rPr>
                        <a:t> the I gain until it brings you to the setpoint with the number of oscillations desired (normally zero but a quicker response can be achieved if you don't mind a couple oscillations of overshoot)</a:t>
                      </a:r>
                      <a:endParaRPr b="0" lang="en-SG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endParaRPr b="0" lang="en-SG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SG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319;p50"/>
          <p:cNvSpPr/>
          <p:nvPr/>
        </p:nvSpPr>
        <p:spPr>
          <a:xfrm>
            <a:off x="3071880" y="1824120"/>
            <a:ext cx="2999520" cy="29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Now it’s your turn!</a:t>
            </a:r>
            <a:endParaRPr b="0" lang="en-SG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324;p51"/>
          <p:cNvSpPr/>
          <p:nvPr/>
        </p:nvSpPr>
        <p:spPr>
          <a:xfrm>
            <a:off x="-37440" y="203040"/>
            <a:ext cx="2999520" cy="7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Assignment 2: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268" name="Google Shape;325;p51"/>
          <p:cNvSpPr/>
          <p:nvPr/>
        </p:nvSpPr>
        <p:spPr>
          <a:xfrm>
            <a:off x="829080" y="904320"/>
            <a:ext cx="7321680" cy="29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Oswald"/>
                <a:ea typeface="Oswald"/>
              </a:rPr>
              <a:t>•</a:t>
            </a:r>
            <a:r>
              <a:rPr b="0" lang="en" sz="2200" spc="-1" strike="noStrike">
                <a:solidFill>
                  <a:srgbClr val="ffffff"/>
                </a:solidFill>
                <a:latin typeface="Oswald"/>
                <a:ea typeface="Oswald"/>
              </a:rPr>
              <a:t>See the PID control demo in ./assignment2-demo</a:t>
            </a:r>
            <a:endParaRPr b="0" lang="en-SG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Oswald"/>
                <a:ea typeface="Oswald"/>
              </a:rPr>
              <a:t>Todo:</a:t>
            </a:r>
            <a:endParaRPr b="0" lang="en-SG" sz="2200" spc="-1" strike="noStrike">
              <a:latin typeface="Arial"/>
            </a:endParaRPr>
          </a:p>
          <a:p>
            <a:pPr marL="457200" indent="-368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Oswald"/>
              <a:buAutoNum type="arabicPeriod"/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Oswald"/>
                <a:ea typeface="Oswald"/>
              </a:rPr>
              <a:t>Do not edit simulator.py (you can take a look though)</a:t>
            </a:r>
            <a:endParaRPr b="0" lang="en-SG" sz="2200" spc="-1" strike="noStrike">
              <a:latin typeface="Arial"/>
            </a:endParaRPr>
          </a:p>
          <a:p>
            <a:pPr marL="457200" indent="-368280">
              <a:lnSpc>
                <a:spcPct val="90000"/>
              </a:lnSpc>
              <a:buClr>
                <a:srgbClr val="ffffff"/>
              </a:buClr>
              <a:buFont typeface="Oswald"/>
              <a:buAutoNum type="arabicPeriod"/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Oswald"/>
                <a:ea typeface="Oswald"/>
              </a:rPr>
              <a:t>Add in missing subscribers</a:t>
            </a:r>
            <a:endParaRPr b="0" lang="en-SG" sz="2200" spc="-1" strike="noStrike">
              <a:latin typeface="Arial"/>
            </a:endParaRPr>
          </a:p>
          <a:p>
            <a:pPr marL="457200" indent="-368280">
              <a:lnSpc>
                <a:spcPct val="90000"/>
              </a:lnSpc>
              <a:buClr>
                <a:srgbClr val="ffffff"/>
              </a:buClr>
              <a:buFont typeface="Oswald"/>
              <a:buAutoNum type="arabicPeriod"/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Oswald"/>
                <a:ea typeface="Oswald"/>
              </a:rPr>
              <a:t>PID equation</a:t>
            </a:r>
            <a:endParaRPr b="0" lang="en-SG" sz="2200" spc="-1" strike="noStrike">
              <a:latin typeface="Arial"/>
            </a:endParaRPr>
          </a:p>
          <a:p>
            <a:pPr marL="457200" indent="-368280">
              <a:lnSpc>
                <a:spcPct val="90000"/>
              </a:lnSpc>
              <a:buClr>
                <a:srgbClr val="ffffff"/>
              </a:buClr>
              <a:buFont typeface="Oswald"/>
              <a:buAutoNum type="arabicPeriod"/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Oswald"/>
                <a:ea typeface="Oswald"/>
              </a:rPr>
              <a:t>PID values</a:t>
            </a:r>
            <a:endParaRPr b="0" lang="en-SG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330;p52"/>
          <p:cNvSpPr/>
          <p:nvPr/>
        </p:nvSpPr>
        <p:spPr>
          <a:xfrm>
            <a:off x="761400" y="430560"/>
            <a:ext cx="7321680" cy="38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" sz="2200" spc="-1" strike="noStrike">
                <a:solidFill>
                  <a:srgbClr val="c55a11"/>
                </a:solidFill>
                <a:latin typeface="Calibri"/>
                <a:ea typeface="Calibri"/>
              </a:rPr>
              <a:t>Challenge Yourself: Don’t Google/Stackoverflow the answer.</a:t>
            </a:r>
            <a:endParaRPr b="0" lang="en-SG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Calibri"/>
                <a:ea typeface="Calibri"/>
              </a:rPr>
              <a:t>As we move on to more challenging topics, you are less likely to find a solution online.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Calibri"/>
                <a:ea typeface="Calibri"/>
              </a:rPr>
              <a:t>Often we only get hints to finding the solution in the form of pseudocode or math equations.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Calibri"/>
                <a:ea typeface="Calibri"/>
              </a:rPr>
              <a:t>So put your problem-solving skills to the test and try to convert this PID equation into working code.</a:t>
            </a:r>
            <a:endParaRPr b="0" lang="en-SG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270" name="Google Shape;331;p52" descr=""/>
          <p:cNvPicPr/>
          <p:nvPr/>
        </p:nvPicPr>
        <p:blipFill>
          <a:blip r:embed="rId1"/>
          <a:stretch/>
        </p:blipFill>
        <p:spPr>
          <a:xfrm>
            <a:off x="721800" y="3257280"/>
            <a:ext cx="8000640" cy="166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336;p53" descr=""/>
          <p:cNvPicPr/>
          <p:nvPr/>
        </p:nvPicPr>
        <p:blipFill>
          <a:blip r:embed="rId1"/>
          <a:stretch/>
        </p:blipFill>
        <p:spPr>
          <a:xfrm>
            <a:off x="2362320" y="1149120"/>
            <a:ext cx="4419360" cy="258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341;p54" descr=""/>
          <p:cNvPicPr/>
          <p:nvPr/>
        </p:nvPicPr>
        <p:blipFill>
          <a:blip r:embed="rId1"/>
          <a:stretch/>
        </p:blipFill>
        <p:spPr>
          <a:xfrm>
            <a:off x="1625400" y="154080"/>
            <a:ext cx="5892840" cy="1227240"/>
          </a:xfrm>
          <a:prstGeom prst="rect">
            <a:avLst/>
          </a:prstGeom>
          <a:ln w="0">
            <a:noFill/>
          </a:ln>
        </p:spPr>
      </p:pic>
      <p:pic>
        <p:nvPicPr>
          <p:cNvPr id="273" name="Google Shape;342;p54" descr=""/>
          <p:cNvPicPr/>
          <p:nvPr/>
        </p:nvPicPr>
        <p:blipFill>
          <a:blip r:embed="rId2"/>
          <a:stretch/>
        </p:blipFill>
        <p:spPr>
          <a:xfrm>
            <a:off x="1625400" y="1511280"/>
            <a:ext cx="3449160" cy="3449160"/>
          </a:xfrm>
          <a:prstGeom prst="rect">
            <a:avLst/>
          </a:prstGeom>
          <a:ln w="0">
            <a:noFill/>
          </a:ln>
        </p:spPr>
      </p:pic>
      <p:sp>
        <p:nvSpPr>
          <p:cNvPr id="274" name="Google Shape;343;p54"/>
          <p:cNvSpPr/>
          <p:nvPr/>
        </p:nvSpPr>
        <p:spPr>
          <a:xfrm>
            <a:off x="4491000" y="574560"/>
            <a:ext cx="1170720" cy="728280"/>
          </a:xfrm>
          <a:prstGeom prst="rect">
            <a:avLst/>
          </a:prstGeom>
          <a:noFill/>
          <a:ln w="38100">
            <a:solidFill>
              <a:srgbClr val="c55a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Google Shape;344;p54"/>
          <p:cNvSpPr/>
          <p:nvPr/>
        </p:nvSpPr>
        <p:spPr>
          <a:xfrm>
            <a:off x="1749240" y="2618280"/>
            <a:ext cx="109260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Fira Code"/>
                <a:ea typeface="Fira Code"/>
              </a:rPr>
              <a:t>ΔT</a:t>
            </a:r>
            <a:endParaRPr b="0" lang="en-SG" sz="1000" spc="-1" strike="noStrike">
              <a:latin typeface="Arial"/>
            </a:endParaRPr>
          </a:p>
        </p:txBody>
      </p:sp>
      <p:sp>
        <p:nvSpPr>
          <p:cNvPr id="276" name="Google Shape;345;p54"/>
          <p:cNvSpPr/>
          <p:nvPr/>
        </p:nvSpPr>
        <p:spPr>
          <a:xfrm>
            <a:off x="1749960" y="2670120"/>
            <a:ext cx="33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24242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Google Shape;346;p54"/>
          <p:cNvSpPr/>
          <p:nvPr/>
        </p:nvSpPr>
        <p:spPr>
          <a:xfrm>
            <a:off x="5662080" y="2543400"/>
            <a:ext cx="3009600" cy="11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600" spc="-1" strike="noStrike">
                <a:solidFill>
                  <a:srgbClr val="ffffff"/>
                </a:solidFill>
                <a:latin typeface="Fira Code"/>
                <a:ea typeface="Fira Code"/>
              </a:rPr>
              <a:t>∫≈</a:t>
            </a:r>
            <a:r>
              <a:rPr b="0" lang="en" sz="6600" spc="-1" strike="noStrike">
                <a:solidFill>
                  <a:srgbClr val="ffffff"/>
                </a:solidFill>
                <a:latin typeface="Fira Code"/>
                <a:ea typeface="Fira Code"/>
              </a:rPr>
              <a:t>Σ</a:t>
            </a:r>
            <a:endParaRPr b="0" lang="en-SG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351;p55" descr=""/>
          <p:cNvPicPr/>
          <p:nvPr/>
        </p:nvPicPr>
        <p:blipFill>
          <a:blip r:embed="rId1"/>
          <a:stretch/>
        </p:blipFill>
        <p:spPr>
          <a:xfrm>
            <a:off x="1625400" y="154080"/>
            <a:ext cx="5892840" cy="1227240"/>
          </a:xfrm>
          <a:prstGeom prst="rect">
            <a:avLst/>
          </a:prstGeom>
          <a:ln w="0">
            <a:noFill/>
          </a:ln>
        </p:spPr>
      </p:pic>
      <p:sp>
        <p:nvSpPr>
          <p:cNvPr id="279" name="Google Shape;352;p55"/>
          <p:cNvSpPr/>
          <p:nvPr/>
        </p:nvSpPr>
        <p:spPr>
          <a:xfrm>
            <a:off x="5957640" y="574560"/>
            <a:ext cx="1170720" cy="728280"/>
          </a:xfrm>
          <a:prstGeom prst="rect">
            <a:avLst/>
          </a:prstGeom>
          <a:noFill/>
          <a:ln w="38100">
            <a:solidFill>
              <a:srgbClr val="c55a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80" name="Google Shape;353;p55" descr=""/>
          <p:cNvPicPr/>
          <p:nvPr/>
        </p:nvPicPr>
        <p:blipFill>
          <a:blip r:embed="rId2"/>
          <a:stretch/>
        </p:blipFill>
        <p:spPr>
          <a:xfrm>
            <a:off x="1206360" y="1839240"/>
            <a:ext cx="3787200" cy="2626920"/>
          </a:xfrm>
          <a:prstGeom prst="rect">
            <a:avLst/>
          </a:prstGeom>
          <a:ln w="0">
            <a:noFill/>
          </a:ln>
        </p:spPr>
      </p:pic>
      <p:sp>
        <p:nvSpPr>
          <p:cNvPr id="281" name="Google Shape;354;p55"/>
          <p:cNvSpPr/>
          <p:nvPr/>
        </p:nvSpPr>
        <p:spPr>
          <a:xfrm>
            <a:off x="3910320" y="4322520"/>
            <a:ext cx="165600" cy="139320"/>
          </a:xfrm>
          <a:prstGeom prst="rect">
            <a:avLst/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Google Shape;355;p55"/>
          <p:cNvSpPr/>
          <p:nvPr/>
        </p:nvSpPr>
        <p:spPr>
          <a:xfrm>
            <a:off x="3825000" y="4237200"/>
            <a:ext cx="100152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Fira Code"/>
                <a:ea typeface="Fira Code"/>
              </a:rPr>
              <a:t>ΔT</a:t>
            </a:r>
            <a:endParaRPr b="0" lang="en-SG" sz="1000" spc="-1" strike="noStrike">
              <a:latin typeface="Arial"/>
            </a:endParaRPr>
          </a:p>
        </p:txBody>
      </p:sp>
      <p:sp>
        <p:nvSpPr>
          <p:cNvPr id="283" name="Google Shape;356;p55"/>
          <p:cNvSpPr/>
          <p:nvPr/>
        </p:nvSpPr>
        <p:spPr>
          <a:xfrm>
            <a:off x="3616200" y="3993120"/>
            <a:ext cx="778680" cy="188280"/>
          </a:xfrm>
          <a:prstGeom prst="rect">
            <a:avLst/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Google Shape;357;p55"/>
          <p:cNvSpPr/>
          <p:nvPr/>
        </p:nvSpPr>
        <p:spPr>
          <a:xfrm>
            <a:off x="3640680" y="3897360"/>
            <a:ext cx="100152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Fira Code"/>
                <a:ea typeface="Fira Code"/>
              </a:rPr>
              <a:t>T   T+ΔT</a:t>
            </a:r>
            <a:endParaRPr b="0" lang="en-SG" sz="1000" spc="-1" strike="noStrike">
              <a:latin typeface="Arial"/>
            </a:endParaRPr>
          </a:p>
        </p:txBody>
      </p:sp>
      <p:pic>
        <p:nvPicPr>
          <p:cNvPr id="285" name="Google Shape;358;p55" descr=""/>
          <p:cNvPicPr/>
          <p:nvPr/>
        </p:nvPicPr>
        <p:blipFill>
          <a:blip r:embed="rId3"/>
          <a:srcRect l="0" t="1521" r="0" b="0"/>
          <a:stretch/>
        </p:blipFill>
        <p:spPr>
          <a:xfrm>
            <a:off x="5626800" y="2205720"/>
            <a:ext cx="2419200" cy="969840"/>
          </a:xfrm>
          <a:prstGeom prst="rect">
            <a:avLst/>
          </a:prstGeom>
          <a:ln w="0">
            <a:noFill/>
          </a:ln>
        </p:spPr>
      </p:pic>
      <p:sp>
        <p:nvSpPr>
          <p:cNvPr id="286" name="Google Shape;359;p55"/>
          <p:cNvSpPr/>
          <p:nvPr/>
        </p:nvSpPr>
        <p:spPr>
          <a:xfrm>
            <a:off x="5734080" y="4129560"/>
            <a:ext cx="734544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Fira Code"/>
                <a:ea typeface="Fira Code"/>
              </a:rPr>
              <a:t>Where is ΔT?</a:t>
            </a:r>
            <a:endParaRPr b="0" lang="en-S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33;p29"/>
          <p:cNvSpPr/>
          <p:nvPr/>
        </p:nvSpPr>
        <p:spPr>
          <a:xfrm>
            <a:off x="0" y="0"/>
            <a:ext cx="220716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What are sensors?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165" name="Google Shape;134;p29"/>
          <p:cNvSpPr/>
          <p:nvPr/>
        </p:nvSpPr>
        <p:spPr>
          <a:xfrm>
            <a:off x="3255840" y="947160"/>
            <a:ext cx="5192280" cy="6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50" spc="-1" strike="noStrike">
                <a:solidFill>
                  <a:srgbClr val="ffffff"/>
                </a:solidFill>
                <a:latin typeface="Oswald"/>
                <a:ea typeface="Oswald"/>
              </a:rPr>
              <a:t>“</a:t>
            </a:r>
            <a:r>
              <a:rPr b="0" lang="en" sz="2450" spc="-1" strike="noStrike">
                <a:solidFill>
                  <a:srgbClr val="ffffff"/>
                </a:solidFill>
                <a:latin typeface="Oswald"/>
                <a:ea typeface="Oswald"/>
              </a:rPr>
              <a:t>a device that responds to a physical stimulus and transmits a resulting impulse”</a:t>
            </a:r>
            <a:endParaRPr b="0" lang="en-SG" sz="2450" spc="-1" strike="noStrike">
              <a:latin typeface="Arial"/>
            </a:endParaRPr>
          </a:p>
        </p:txBody>
      </p:sp>
      <p:sp>
        <p:nvSpPr>
          <p:cNvPr id="166" name="Google Shape;135;p29"/>
          <p:cNvSpPr/>
          <p:nvPr/>
        </p:nvSpPr>
        <p:spPr>
          <a:xfrm flipH="1" rot="10800000">
            <a:off x="2961720" y="3291480"/>
            <a:ext cx="152928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136;p29"/>
          <p:cNvSpPr/>
          <p:nvPr/>
        </p:nvSpPr>
        <p:spPr>
          <a:xfrm>
            <a:off x="4497840" y="3087360"/>
            <a:ext cx="1711800" cy="434520"/>
          </a:xfrm>
          <a:prstGeom prst="rect">
            <a:avLst/>
          </a:prstGeom>
          <a:solidFill>
            <a:schemeClr val="lt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Google Shape;137;p29"/>
          <p:cNvSpPr/>
          <p:nvPr/>
        </p:nvSpPr>
        <p:spPr>
          <a:xfrm>
            <a:off x="6210000" y="3305160"/>
            <a:ext cx="54000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Google Shape;138;p29"/>
          <p:cNvSpPr/>
          <p:nvPr/>
        </p:nvSpPr>
        <p:spPr>
          <a:xfrm flipH="1">
            <a:off x="6750360" y="3052440"/>
            <a:ext cx="69840" cy="26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Google Shape;139;p29"/>
          <p:cNvSpPr/>
          <p:nvPr/>
        </p:nvSpPr>
        <p:spPr>
          <a:xfrm>
            <a:off x="6820560" y="3052440"/>
            <a:ext cx="27720" cy="39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Google Shape;140;p29"/>
          <p:cNvSpPr/>
          <p:nvPr/>
        </p:nvSpPr>
        <p:spPr>
          <a:xfrm flipH="1">
            <a:off x="6847920" y="3070080"/>
            <a:ext cx="55800" cy="35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Google Shape;141;p29"/>
          <p:cNvSpPr/>
          <p:nvPr/>
        </p:nvSpPr>
        <p:spPr>
          <a:xfrm>
            <a:off x="6904800" y="3052440"/>
            <a:ext cx="27720" cy="39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Google Shape;142;p29"/>
          <p:cNvSpPr/>
          <p:nvPr/>
        </p:nvSpPr>
        <p:spPr>
          <a:xfrm flipH="1">
            <a:off x="6932880" y="3305160"/>
            <a:ext cx="69840" cy="13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Google Shape;143;p29"/>
          <p:cNvSpPr/>
          <p:nvPr/>
        </p:nvSpPr>
        <p:spPr>
          <a:xfrm flipH="1" rot="10800000">
            <a:off x="7003080" y="3289320"/>
            <a:ext cx="547920" cy="2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Google Shape;144;p29"/>
          <p:cNvSpPr/>
          <p:nvPr/>
        </p:nvSpPr>
        <p:spPr>
          <a:xfrm>
            <a:off x="3347280" y="3715200"/>
            <a:ext cx="75744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Oswald"/>
                <a:ea typeface="Oswald"/>
              </a:rPr>
              <a:t>Stimulus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76" name="Google Shape;145;p29"/>
          <p:cNvSpPr/>
          <p:nvPr/>
        </p:nvSpPr>
        <p:spPr>
          <a:xfrm>
            <a:off x="4975200" y="3715200"/>
            <a:ext cx="75744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Oswald"/>
                <a:ea typeface="Oswald"/>
              </a:rPr>
              <a:t>Sensor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77" name="Google Shape;146;p29"/>
          <p:cNvSpPr/>
          <p:nvPr/>
        </p:nvSpPr>
        <p:spPr>
          <a:xfrm>
            <a:off x="6376680" y="3715200"/>
            <a:ext cx="75744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Oswald"/>
                <a:ea typeface="Oswald"/>
              </a:rPr>
              <a:t>Signal</a:t>
            </a:r>
            <a:endParaRPr b="0" lang="en-SG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51;p30"/>
          <p:cNvSpPr/>
          <p:nvPr/>
        </p:nvSpPr>
        <p:spPr>
          <a:xfrm>
            <a:off x="0" y="0"/>
            <a:ext cx="220716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Why do we need sensors?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179" name="Google Shape;152;p30"/>
          <p:cNvSpPr/>
          <p:nvPr/>
        </p:nvSpPr>
        <p:spPr>
          <a:xfrm>
            <a:off x="3090600" y="1526400"/>
            <a:ext cx="4646880" cy="20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80880">
              <a:lnSpc>
                <a:spcPct val="100000"/>
              </a:lnSpc>
              <a:buClr>
                <a:srgbClr val="ffffff"/>
              </a:buClr>
              <a:buFont typeface="Oswald"/>
              <a:buAutoNum type="arabicPeriod"/>
            </a:pPr>
            <a:r>
              <a:rPr b="0" lang="en" sz="2400" spc="-1" strike="noStrike">
                <a:solidFill>
                  <a:srgbClr val="ffffff"/>
                </a:solidFill>
                <a:latin typeface="Oswald"/>
                <a:ea typeface="Oswald"/>
              </a:rPr>
              <a:t>To locate ourselves and navigate</a:t>
            </a:r>
            <a:endParaRPr b="0" lang="en-SG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ffffff"/>
              </a:buClr>
              <a:buFont typeface="Oswald"/>
              <a:buAutoNum type="arabicPeriod"/>
            </a:pPr>
            <a:r>
              <a:rPr b="0" lang="en" sz="2400" spc="-1" strike="noStrike">
                <a:solidFill>
                  <a:srgbClr val="ffffff"/>
                </a:solidFill>
                <a:latin typeface="Oswald"/>
                <a:ea typeface="Oswald"/>
              </a:rPr>
              <a:t>To understand our environment</a:t>
            </a:r>
            <a:endParaRPr b="0" lang="en-SG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ffffff"/>
              </a:buClr>
              <a:buFont typeface="Oswald"/>
              <a:buAutoNum type="arabicPeriod"/>
            </a:pPr>
            <a:r>
              <a:rPr b="0" lang="en" sz="2400" spc="-1" strike="noStrike">
                <a:solidFill>
                  <a:srgbClr val="ffffff"/>
                </a:solidFill>
                <a:latin typeface="Oswald"/>
                <a:ea typeface="Oswald"/>
              </a:rPr>
              <a:t>To detect failure</a:t>
            </a:r>
            <a:endParaRPr b="0" lang="en-SG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ffffff"/>
              </a:buClr>
              <a:buFont typeface="Oswald"/>
              <a:buAutoNum type="arabicPeriod"/>
            </a:pPr>
            <a:r>
              <a:rPr b="0" lang="en" sz="2400" spc="-1" strike="noStrike">
                <a:solidFill>
                  <a:srgbClr val="ffffff"/>
                </a:solidFill>
                <a:latin typeface="Oswald"/>
                <a:ea typeface="Oswald"/>
              </a:rPr>
              <a:t>To control our vehicle</a:t>
            </a:r>
            <a:endParaRPr b="0" lang="en-S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57;p31"/>
          <p:cNvSpPr/>
          <p:nvPr/>
        </p:nvSpPr>
        <p:spPr>
          <a:xfrm>
            <a:off x="0" y="0"/>
            <a:ext cx="220716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Location</a:t>
            </a:r>
            <a:endParaRPr b="0" lang="en-SG" sz="3000" spc="-1" strike="noStrike">
              <a:latin typeface="Arial"/>
            </a:endParaRPr>
          </a:p>
        </p:txBody>
      </p:sp>
      <p:pic>
        <p:nvPicPr>
          <p:cNvPr id="181" name="Google Shape;158;p31" descr=""/>
          <p:cNvPicPr/>
          <p:nvPr/>
        </p:nvPicPr>
        <p:blipFill>
          <a:blip r:embed="rId1"/>
          <a:stretch/>
        </p:blipFill>
        <p:spPr>
          <a:xfrm>
            <a:off x="3525480" y="400680"/>
            <a:ext cx="3618000" cy="2332080"/>
          </a:xfrm>
          <a:prstGeom prst="rect">
            <a:avLst/>
          </a:prstGeom>
          <a:ln w="0">
            <a:noFill/>
          </a:ln>
        </p:spPr>
      </p:pic>
      <p:sp>
        <p:nvSpPr>
          <p:cNvPr id="182" name="Google Shape;159;p31"/>
          <p:cNvSpPr/>
          <p:nvPr/>
        </p:nvSpPr>
        <p:spPr>
          <a:xfrm>
            <a:off x="3210840" y="2864880"/>
            <a:ext cx="4331160" cy="158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900" spc="-1" strike="noStrike">
                <a:solidFill>
                  <a:srgbClr val="ffffff"/>
                </a:solidFill>
                <a:latin typeface="Oswald"/>
                <a:ea typeface="Oswald"/>
              </a:rPr>
              <a:t>Location is normally described as a pose which consists of:</a:t>
            </a:r>
            <a:endParaRPr b="0" lang="en-SG" sz="1900" spc="-1" strike="noStrike">
              <a:latin typeface="Arial"/>
            </a:endParaRPr>
          </a:p>
          <a:p>
            <a:pPr marL="457200" indent="-3492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Oswald"/>
              <a:buChar char="●"/>
              <a:tabLst>
                <a:tab algn="l" pos="0"/>
              </a:tabLst>
            </a:pPr>
            <a:r>
              <a:rPr b="0" lang="en" sz="1900" spc="-1" strike="noStrike">
                <a:solidFill>
                  <a:srgbClr val="ffffff"/>
                </a:solidFill>
                <a:latin typeface="Oswald"/>
                <a:ea typeface="Oswald"/>
              </a:rPr>
              <a:t>(x,y,z) co-ordinates (a.k.a heave,surge, sway)</a:t>
            </a:r>
            <a:endParaRPr b="0" lang="en-SG" sz="1900" spc="-1" strike="noStrike">
              <a:latin typeface="Arial"/>
            </a:endParaRPr>
          </a:p>
          <a:p>
            <a:pPr marL="457200" indent="-349200">
              <a:lnSpc>
                <a:spcPct val="90000"/>
              </a:lnSpc>
              <a:buClr>
                <a:srgbClr val="ffffff"/>
              </a:buClr>
              <a:buFont typeface="Oswald"/>
              <a:buChar char="●"/>
              <a:tabLst>
                <a:tab algn="l" pos="0"/>
              </a:tabLst>
            </a:pPr>
            <a:r>
              <a:rPr b="0" lang="en" sz="1900" spc="-1" strike="noStrike">
                <a:solidFill>
                  <a:srgbClr val="ffffff"/>
                </a:solidFill>
                <a:latin typeface="Oswald"/>
                <a:ea typeface="Oswald"/>
              </a:rPr>
              <a:t>Roll, pitch and yaw (describes orientation)</a:t>
            </a:r>
            <a:endParaRPr b="0" lang="en-SG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64;p32"/>
          <p:cNvSpPr/>
          <p:nvPr/>
        </p:nvSpPr>
        <p:spPr>
          <a:xfrm>
            <a:off x="0" y="0"/>
            <a:ext cx="220716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 </a:t>
            </a: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Position</a:t>
            </a:r>
            <a:endParaRPr b="0" lang="en-SG" sz="3000" spc="-1" strike="noStrike">
              <a:latin typeface="Arial"/>
            </a:endParaRPr>
          </a:p>
        </p:txBody>
      </p:sp>
      <p:pic>
        <p:nvPicPr>
          <p:cNvPr id="184" name="Google Shape;165;p32" descr=""/>
          <p:cNvPicPr/>
          <p:nvPr/>
        </p:nvPicPr>
        <p:blipFill>
          <a:blip r:embed="rId1"/>
          <a:stretch/>
        </p:blipFill>
        <p:spPr>
          <a:xfrm>
            <a:off x="2593080" y="596160"/>
            <a:ext cx="6095520" cy="350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70;p33"/>
          <p:cNvSpPr/>
          <p:nvPr/>
        </p:nvSpPr>
        <p:spPr>
          <a:xfrm>
            <a:off x="308160" y="443520"/>
            <a:ext cx="5128200" cy="9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Oswald"/>
                <a:ea typeface="Oswald"/>
              </a:rPr>
              <a:t>Locating ourselves underwater</a:t>
            </a:r>
            <a:endParaRPr b="0" lang="en-SG" sz="2300" spc="-1" strike="noStrike">
              <a:latin typeface="Arial"/>
            </a:endParaRPr>
          </a:p>
        </p:txBody>
      </p:sp>
      <p:pic>
        <p:nvPicPr>
          <p:cNvPr id="186" name="Google Shape;171;p33" descr=""/>
          <p:cNvPicPr/>
          <p:nvPr/>
        </p:nvPicPr>
        <p:blipFill>
          <a:blip r:embed="rId1"/>
          <a:stretch/>
        </p:blipFill>
        <p:spPr>
          <a:xfrm>
            <a:off x="2436480" y="1135440"/>
            <a:ext cx="1639080" cy="163908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172;p33" descr=""/>
          <p:cNvPicPr/>
          <p:nvPr/>
        </p:nvPicPr>
        <p:blipFill>
          <a:blip r:embed="rId2"/>
          <a:stretch/>
        </p:blipFill>
        <p:spPr>
          <a:xfrm>
            <a:off x="5045760" y="1565280"/>
            <a:ext cx="1639080" cy="921600"/>
          </a:xfrm>
          <a:prstGeom prst="rect">
            <a:avLst/>
          </a:prstGeom>
          <a:ln w="0">
            <a:noFill/>
          </a:ln>
        </p:spPr>
      </p:pic>
      <p:sp>
        <p:nvSpPr>
          <p:cNvPr id="188" name="Google Shape;173;p33"/>
          <p:cNvSpPr/>
          <p:nvPr/>
        </p:nvSpPr>
        <p:spPr>
          <a:xfrm>
            <a:off x="789480" y="1383480"/>
            <a:ext cx="1248120" cy="12855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Google Shape;174;p33" descr=""/>
          <p:cNvPicPr/>
          <p:nvPr/>
        </p:nvPicPr>
        <p:blipFill>
          <a:blip r:embed="rId3"/>
          <a:stretch/>
        </p:blipFill>
        <p:spPr>
          <a:xfrm>
            <a:off x="519480" y="3365280"/>
            <a:ext cx="1555560" cy="1445040"/>
          </a:xfrm>
          <a:prstGeom prst="rect">
            <a:avLst/>
          </a:prstGeom>
          <a:ln w="0">
            <a:noFill/>
          </a:ln>
        </p:spPr>
      </p:pic>
      <p:pic>
        <p:nvPicPr>
          <p:cNvPr id="190" name="Google Shape;175;p33" descr=""/>
          <p:cNvPicPr/>
          <p:nvPr/>
        </p:nvPicPr>
        <p:blipFill>
          <a:blip r:embed="rId4"/>
          <a:stretch/>
        </p:blipFill>
        <p:spPr>
          <a:xfrm>
            <a:off x="2327400" y="3521160"/>
            <a:ext cx="1639080" cy="1337040"/>
          </a:xfrm>
          <a:prstGeom prst="rect">
            <a:avLst/>
          </a:prstGeom>
          <a:ln w="0">
            <a:noFill/>
          </a:ln>
        </p:spPr>
      </p:pic>
      <p:pic>
        <p:nvPicPr>
          <p:cNvPr id="191" name="Google Shape;176;p33" descr=""/>
          <p:cNvPicPr/>
          <p:nvPr/>
        </p:nvPicPr>
        <p:blipFill>
          <a:blip r:embed="rId5"/>
          <a:stretch/>
        </p:blipFill>
        <p:spPr>
          <a:xfrm>
            <a:off x="4617000" y="3596760"/>
            <a:ext cx="1947240" cy="109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81;p34"/>
          <p:cNvSpPr/>
          <p:nvPr/>
        </p:nvSpPr>
        <p:spPr>
          <a:xfrm>
            <a:off x="6836760" y="0"/>
            <a:ext cx="2306880" cy="5143320"/>
          </a:xfrm>
          <a:prstGeom prst="rect">
            <a:avLst/>
          </a:prstGeom>
          <a:solidFill>
            <a:srgbClr val="434343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182;p34"/>
          <p:cNvSpPr/>
          <p:nvPr/>
        </p:nvSpPr>
        <p:spPr>
          <a:xfrm>
            <a:off x="6915600" y="2336040"/>
            <a:ext cx="222768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IMU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194" name="Google Shape;183;p34"/>
          <p:cNvSpPr/>
          <p:nvPr/>
        </p:nvSpPr>
        <p:spPr>
          <a:xfrm>
            <a:off x="1774800" y="398520"/>
            <a:ext cx="3879720" cy="10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Oswald"/>
                <a:ea typeface="Oswald"/>
              </a:rPr>
              <a:t>Inertial Measurement Unit</a:t>
            </a:r>
            <a:endParaRPr b="0" lang="en-SG" sz="2100" spc="-1" strike="noStrike">
              <a:latin typeface="Arial"/>
            </a:endParaRPr>
          </a:p>
        </p:txBody>
      </p:sp>
      <p:sp>
        <p:nvSpPr>
          <p:cNvPr id="195" name="Google Shape;184;p34"/>
          <p:cNvSpPr/>
          <p:nvPr/>
        </p:nvSpPr>
        <p:spPr>
          <a:xfrm>
            <a:off x="2214720" y="3180960"/>
            <a:ext cx="2999520" cy="29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Oswald"/>
                <a:ea typeface="Oswald"/>
              </a:rPr>
              <a:t>Combination of :</a:t>
            </a:r>
            <a:endParaRPr b="0" lang="en-SG" sz="2100" spc="-1" strike="noStrike">
              <a:latin typeface="Arial"/>
            </a:endParaRPr>
          </a:p>
          <a:p>
            <a:pPr marL="457200" indent="-361800">
              <a:lnSpc>
                <a:spcPct val="100000"/>
              </a:lnSpc>
              <a:buClr>
                <a:srgbClr val="000000"/>
              </a:buClr>
              <a:buFont typeface="Oswald"/>
              <a:buAutoNum type="arabicPeriod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Oswald"/>
                <a:ea typeface="Oswald"/>
              </a:rPr>
              <a:t>Accelerometer</a:t>
            </a:r>
            <a:endParaRPr b="0" lang="en-SG" sz="2100" spc="-1" strike="noStrike">
              <a:latin typeface="Arial"/>
            </a:endParaRPr>
          </a:p>
          <a:p>
            <a:pPr marL="457200" indent="-361800">
              <a:lnSpc>
                <a:spcPct val="100000"/>
              </a:lnSpc>
              <a:buClr>
                <a:srgbClr val="000000"/>
              </a:buClr>
              <a:buFont typeface="Oswald"/>
              <a:buAutoNum type="arabicPeriod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Oswald"/>
                <a:ea typeface="Oswald"/>
              </a:rPr>
              <a:t>Gyroscope</a:t>
            </a:r>
            <a:endParaRPr b="0" lang="en-SG" sz="2100" spc="-1" strike="noStrike">
              <a:latin typeface="Arial"/>
            </a:endParaRPr>
          </a:p>
          <a:p>
            <a:pPr marL="457200" indent="-361800">
              <a:lnSpc>
                <a:spcPct val="100000"/>
              </a:lnSpc>
              <a:buClr>
                <a:srgbClr val="000000"/>
              </a:buClr>
              <a:buFont typeface="Oswald"/>
              <a:buAutoNum type="arabicPeriod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Oswald"/>
                <a:ea typeface="Oswald"/>
              </a:rPr>
              <a:t>Magnetometer</a:t>
            </a:r>
            <a:endParaRPr b="0" lang="en-SG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SG" sz="2100" spc="-1" strike="noStrike">
              <a:latin typeface="Arial"/>
            </a:endParaRPr>
          </a:p>
        </p:txBody>
      </p:sp>
      <p:sp>
        <p:nvSpPr>
          <p:cNvPr id="196" name="Google Shape;185;p34"/>
          <p:cNvSpPr/>
          <p:nvPr/>
        </p:nvSpPr>
        <p:spPr>
          <a:xfrm>
            <a:off x="345960" y="556560"/>
            <a:ext cx="2999520" cy="29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Google Shape;186;p34" descr=""/>
          <p:cNvPicPr/>
          <p:nvPr/>
        </p:nvPicPr>
        <p:blipFill>
          <a:blip r:embed="rId1"/>
          <a:stretch/>
        </p:blipFill>
        <p:spPr>
          <a:xfrm>
            <a:off x="1808640" y="783720"/>
            <a:ext cx="2892600" cy="235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1;p35"/>
          <p:cNvSpPr/>
          <p:nvPr/>
        </p:nvSpPr>
        <p:spPr>
          <a:xfrm>
            <a:off x="6836760" y="0"/>
            <a:ext cx="2306880" cy="5143320"/>
          </a:xfrm>
          <a:prstGeom prst="rect">
            <a:avLst/>
          </a:prstGeom>
          <a:solidFill>
            <a:srgbClr val="434343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Google Shape;192;p35"/>
          <p:cNvSpPr/>
          <p:nvPr/>
        </p:nvSpPr>
        <p:spPr>
          <a:xfrm>
            <a:off x="6915600" y="2336040"/>
            <a:ext cx="222768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Accelerometer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200" name="Google Shape;193;p35"/>
          <p:cNvSpPr/>
          <p:nvPr/>
        </p:nvSpPr>
        <p:spPr>
          <a:xfrm>
            <a:off x="1075320" y="3463200"/>
            <a:ext cx="23068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Measures acceleration in the x,y,z axis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01" name="Google Shape;194;p35"/>
          <p:cNvSpPr/>
          <p:nvPr/>
        </p:nvSpPr>
        <p:spPr>
          <a:xfrm>
            <a:off x="3382560" y="3526200"/>
            <a:ext cx="292464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s  =  ∫ v </a:t>
            </a:r>
            <a:r>
              <a:rPr b="0" i="1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dt   </a:t>
            </a: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=  ∬ a </a:t>
            </a:r>
            <a:r>
              <a:rPr b="0" i="1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dt</a:t>
            </a:r>
            <a:r>
              <a:rPr b="0" i="1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0" lang="zh-CN" sz="1100" spc="-1" strike="noStrike">
                <a:solidFill>
                  <a:srgbClr val="ffffff"/>
                </a:solidFill>
                <a:latin typeface="Arial"/>
                <a:ea typeface="Arial"/>
              </a:rPr>
              <a:t>〗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^2 dt</a:t>
            </a:r>
            <a:r>
              <a:rPr b="0" lang="zh-CN" sz="1100" spc="-1" strike="noStrike">
                <a:solidFill>
                  <a:srgbClr val="ffffff"/>
                </a:solidFill>
                <a:latin typeface="Arial"/>
                <a:ea typeface="Arial"/>
              </a:rPr>
              <a:t>〗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^2 a=  s = dv/dt=(dS^2)/</a:t>
            </a:r>
            <a:r>
              <a:rPr b="0" lang="zh-CN" sz="1100" spc="-1" strike="noStrike">
                <a:solidFill>
                  <a:srgbClr val="ffffff"/>
                </a:solidFill>
                <a:latin typeface="Arial"/>
                <a:ea typeface="Arial"/>
              </a:rPr>
              <a:t>〖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dt</a:t>
            </a:r>
            <a:r>
              <a:rPr b="0" lang="zh-CN" sz="1100" spc="-1" strike="noStrike">
                <a:solidFill>
                  <a:srgbClr val="ffffff"/>
                </a:solidFill>
                <a:latin typeface="Arial"/>
                <a:ea typeface="Arial"/>
              </a:rPr>
              <a:t>〗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^2 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202" name="Google Shape;195;p35"/>
          <p:cNvSpPr/>
          <p:nvPr/>
        </p:nvSpPr>
        <p:spPr>
          <a:xfrm>
            <a:off x="1075320" y="4031280"/>
            <a:ext cx="20710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Can be used to measure gravity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203" name="Google Shape;196;p35"/>
          <p:cNvSpPr/>
          <p:nvPr/>
        </p:nvSpPr>
        <p:spPr>
          <a:xfrm>
            <a:off x="3308760" y="4057200"/>
            <a:ext cx="207108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Oswald"/>
                <a:ea typeface="Oswald"/>
              </a:rPr>
              <a:t>Double integral causes drift</a:t>
            </a:r>
            <a:endParaRPr b="0" lang="en-SG" sz="1400" spc="-1" strike="noStrike">
              <a:latin typeface="Arial"/>
            </a:endParaRPr>
          </a:p>
        </p:txBody>
      </p:sp>
      <p:pic>
        <p:nvPicPr>
          <p:cNvPr id="204" name="Google Shape;197;p35" descr=""/>
          <p:cNvPicPr/>
          <p:nvPr/>
        </p:nvPicPr>
        <p:blipFill>
          <a:blip r:embed="rId1"/>
          <a:stretch/>
        </p:blipFill>
        <p:spPr>
          <a:xfrm>
            <a:off x="1130040" y="129960"/>
            <a:ext cx="4690440" cy="315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LibreOffice/7.2.1.2$Linux_X86_64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en-SG</dc:language>
  <cp:lastModifiedBy/>
  <dcterms:modified xsi:type="dcterms:W3CDTF">2021-10-25T02:34:05Z</dcterms:modified>
  <cp:revision>1</cp:revision>
  <dc:subject/>
  <dc:title/>
</cp:coreProperties>
</file>