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Kooperativ" charset="1" panose="00000000000000000000"/>
      <p:regular r:id="rId24"/>
    </p:embeddedFont>
    <p:embeddedFont>
      <p:font typeface="Poppins Bold" charset="1" panose="00000800000000000000"/>
      <p:regular r:id="rId25"/>
    </p:embeddedFont>
    <p:embeddedFont>
      <p:font typeface="Poppins Medium" charset="1" panose="000006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40.png" Type="http://schemas.openxmlformats.org/officeDocument/2006/relationships/image"/><Relationship Id="rId14" Target="../media/image4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8.png" Type="http://schemas.openxmlformats.org/officeDocument/2006/relationships/image"/><Relationship Id="rId15" Target="../media/image29.svg" Type="http://schemas.openxmlformats.org/officeDocument/2006/relationships/image"/><Relationship Id="rId16" Target="../media/image42.png" Type="http://schemas.openxmlformats.org/officeDocument/2006/relationships/image"/><Relationship Id="rId17" Target="../media/image4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44.png" Type="http://schemas.openxmlformats.org/officeDocument/2006/relationships/image"/><Relationship Id="rId14" Target="../media/image4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8.png" Type="http://schemas.openxmlformats.org/officeDocument/2006/relationships/image"/><Relationship Id="rId15" Target="../media/image29.svg" Type="http://schemas.openxmlformats.org/officeDocument/2006/relationships/image"/><Relationship Id="rId16" Target="../media/image46.png" Type="http://schemas.openxmlformats.org/officeDocument/2006/relationships/image"/><Relationship Id="rId17" Target="../media/image4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48.png" Type="http://schemas.openxmlformats.org/officeDocument/2006/relationships/image"/><Relationship Id="rId12" Target="../media/image49.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14" Target="../media/image50.png" Type="http://schemas.openxmlformats.org/officeDocument/2006/relationships/image"/><Relationship Id="rId15" Target="../media/image5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52.png" Type="http://schemas.openxmlformats.org/officeDocument/2006/relationships/image"/><Relationship Id="rId12" Target="../media/image53.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4.png" Type="http://schemas.openxmlformats.org/officeDocument/2006/relationships/image"/><Relationship Id="rId14"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8.png" Type="http://schemas.openxmlformats.org/officeDocument/2006/relationships/image"/><Relationship Id="rId15" Target="../media/image29.svg" Type="http://schemas.openxmlformats.org/officeDocument/2006/relationships/image"/><Relationship Id="rId16" Target="../media/image30.png" Type="http://schemas.openxmlformats.org/officeDocument/2006/relationships/image"/><Relationship Id="rId17" Target="../media/image3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32.png" Type="http://schemas.openxmlformats.org/officeDocument/2006/relationships/image"/><Relationship Id="rId14"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8.png" Type="http://schemas.openxmlformats.org/officeDocument/2006/relationships/image"/><Relationship Id="rId15" Target="../media/image29.svg" Type="http://schemas.openxmlformats.org/officeDocument/2006/relationships/image"/><Relationship Id="rId16" Target="../media/image34.png" Type="http://schemas.openxmlformats.org/officeDocument/2006/relationships/image"/><Relationship Id="rId17" Target="../media/image3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36.png" Type="http://schemas.openxmlformats.org/officeDocument/2006/relationships/image"/><Relationship Id="rId14" Target="../media/image3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8.png" Type="http://schemas.openxmlformats.org/officeDocument/2006/relationships/image"/><Relationship Id="rId15" Target="../media/image29.svg" Type="http://schemas.openxmlformats.org/officeDocument/2006/relationships/image"/><Relationship Id="rId16" Target="../media/image38.png" Type="http://schemas.openxmlformats.org/officeDocument/2006/relationships/image"/><Relationship Id="rId17" Target="../media/image3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222936" y="-38164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9623275" y="-1760556"/>
            <a:ext cx="8664725" cy="8255120"/>
          </a:xfrm>
          <a:custGeom>
            <a:avLst/>
            <a:gdLst/>
            <a:ahLst/>
            <a:cxnLst/>
            <a:rect r="r" b="b" t="t" l="l"/>
            <a:pathLst>
              <a:path h="8255120" w="8664725">
                <a:moveTo>
                  <a:pt x="0" y="0"/>
                </a:moveTo>
                <a:lnTo>
                  <a:pt x="8664725" y="0"/>
                </a:lnTo>
                <a:lnTo>
                  <a:pt x="8664725" y="8255120"/>
                </a:lnTo>
                <a:lnTo>
                  <a:pt x="0" y="8255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85871" y="5605172"/>
            <a:ext cx="4952730" cy="4718601"/>
          </a:xfrm>
          <a:custGeom>
            <a:avLst/>
            <a:gdLst/>
            <a:ahLst/>
            <a:cxnLst/>
            <a:rect r="r" b="b" t="t" l="l"/>
            <a:pathLst>
              <a:path h="4718601" w="4952730">
                <a:moveTo>
                  <a:pt x="0" y="0"/>
                </a:moveTo>
                <a:lnTo>
                  <a:pt x="4952730" y="0"/>
                </a:lnTo>
                <a:lnTo>
                  <a:pt x="4952730" y="4718601"/>
                </a:lnTo>
                <a:lnTo>
                  <a:pt x="0" y="47186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786939" y="9540136"/>
            <a:ext cx="23861879" cy="1715718"/>
            <a:chOff x="0" y="0"/>
            <a:chExt cx="6284610" cy="451876"/>
          </a:xfrm>
        </p:grpSpPr>
        <p:sp>
          <p:nvSpPr>
            <p:cNvPr name="Freeform 8" id="8"/>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9" id="9"/>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0" id="10"/>
          <p:cNvSpPr/>
          <p:nvPr/>
        </p:nvSpPr>
        <p:spPr>
          <a:xfrm flipH="false" flipV="false" rot="0">
            <a:off x="9871409" y="557426"/>
            <a:ext cx="8683638" cy="11425839"/>
          </a:xfrm>
          <a:custGeom>
            <a:avLst/>
            <a:gdLst/>
            <a:ahLst/>
            <a:cxnLst/>
            <a:rect r="r" b="b" t="t" l="l"/>
            <a:pathLst>
              <a:path h="11425839" w="8683638">
                <a:moveTo>
                  <a:pt x="0" y="0"/>
                </a:moveTo>
                <a:lnTo>
                  <a:pt x="8683637" y="0"/>
                </a:lnTo>
                <a:lnTo>
                  <a:pt x="8683637" y="11425838"/>
                </a:lnTo>
                <a:lnTo>
                  <a:pt x="0" y="114258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false" rot="-2468390">
            <a:off x="671705" y="4865782"/>
            <a:ext cx="5627462" cy="4114800"/>
          </a:xfrm>
          <a:custGeom>
            <a:avLst/>
            <a:gdLst/>
            <a:ahLst/>
            <a:cxnLst/>
            <a:rect r="r" b="b" t="t" l="l"/>
            <a:pathLst>
              <a:path h="4114800" w="5627462">
                <a:moveTo>
                  <a:pt x="5627461" y="0"/>
                </a:moveTo>
                <a:lnTo>
                  <a:pt x="0" y="0"/>
                </a:lnTo>
                <a:lnTo>
                  <a:pt x="0" y="4114800"/>
                </a:lnTo>
                <a:lnTo>
                  <a:pt x="5627461" y="4114800"/>
                </a:lnTo>
                <a:lnTo>
                  <a:pt x="562746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92999">
            <a:off x="6235239" y="6257870"/>
            <a:ext cx="3776269" cy="2761208"/>
          </a:xfrm>
          <a:custGeom>
            <a:avLst/>
            <a:gdLst/>
            <a:ahLst/>
            <a:cxnLst/>
            <a:rect r="r" b="b" t="t" l="l"/>
            <a:pathLst>
              <a:path h="2761208" w="3776269">
                <a:moveTo>
                  <a:pt x="0" y="0"/>
                </a:moveTo>
                <a:lnTo>
                  <a:pt x="3776270" y="0"/>
                </a:lnTo>
                <a:lnTo>
                  <a:pt x="3776270" y="2761208"/>
                </a:lnTo>
                <a:lnTo>
                  <a:pt x="0" y="27612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266846">
            <a:off x="16733914" y="2997204"/>
            <a:ext cx="1050773" cy="1050773"/>
          </a:xfrm>
          <a:custGeom>
            <a:avLst/>
            <a:gdLst/>
            <a:ahLst/>
            <a:cxnLst/>
            <a:rect r="r" b="b" t="t" l="l"/>
            <a:pathLst>
              <a:path h="1050773" w="1050773">
                <a:moveTo>
                  <a:pt x="0" y="0"/>
                </a:moveTo>
                <a:lnTo>
                  <a:pt x="1050772" y="0"/>
                </a:lnTo>
                <a:lnTo>
                  <a:pt x="1050772" y="1050773"/>
                </a:lnTo>
                <a:lnTo>
                  <a:pt x="0" y="10507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232409" y="1566170"/>
            <a:ext cx="12063115" cy="3826023"/>
          </a:xfrm>
          <a:prstGeom prst="rect">
            <a:avLst/>
          </a:prstGeom>
        </p:spPr>
        <p:txBody>
          <a:bodyPr anchor="t" rtlCol="false" tIns="0" lIns="0" bIns="0" rIns="0">
            <a:spAutoFit/>
          </a:bodyPr>
          <a:lstStyle/>
          <a:p>
            <a:pPr algn="l">
              <a:lnSpc>
                <a:spcPts val="14442"/>
              </a:lnSpc>
            </a:pPr>
            <a:r>
              <a:rPr lang="en-US" sz="16227">
                <a:solidFill>
                  <a:srgbClr val="FFFFFF"/>
                </a:solidFill>
                <a:latin typeface="Kooperativ"/>
                <a:ea typeface="Kooperativ"/>
                <a:cs typeface="Kooperativ"/>
                <a:sym typeface="Kooperativ"/>
              </a:rPr>
              <a:t>PIZZA SALES</a:t>
            </a:r>
          </a:p>
          <a:p>
            <a:pPr algn="l">
              <a:lnSpc>
                <a:spcPts val="14442"/>
              </a:lnSpc>
            </a:pPr>
            <a:r>
              <a:rPr lang="en-US" sz="16227">
                <a:solidFill>
                  <a:srgbClr val="FFFFFF"/>
                </a:solidFill>
                <a:latin typeface="Kooperativ"/>
                <a:ea typeface="Kooperativ"/>
                <a:cs typeface="Kooperativ"/>
                <a:sym typeface="Kooperativ"/>
              </a:rPr>
              <a:t>ANALYSIS</a:t>
            </a:r>
          </a:p>
        </p:txBody>
      </p:sp>
      <p:sp>
        <p:nvSpPr>
          <p:cNvPr name="Freeform 15" id="15"/>
          <p:cNvSpPr/>
          <p:nvPr/>
        </p:nvSpPr>
        <p:spPr>
          <a:xfrm flipH="false" flipV="false" rot="-110629">
            <a:off x="249042" y="32039"/>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387305">
            <a:off x="7194062" y="5154391"/>
            <a:ext cx="1532689" cy="1164843"/>
          </a:xfrm>
          <a:custGeom>
            <a:avLst/>
            <a:gdLst/>
            <a:ahLst/>
            <a:cxnLst/>
            <a:rect r="r" b="b" t="t" l="l"/>
            <a:pathLst>
              <a:path h="1164843" w="1532689">
                <a:moveTo>
                  <a:pt x="0" y="0"/>
                </a:moveTo>
                <a:lnTo>
                  <a:pt x="1532689" y="0"/>
                </a:lnTo>
                <a:lnTo>
                  <a:pt x="1532689" y="1164843"/>
                </a:lnTo>
                <a:lnTo>
                  <a:pt x="0" y="11648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7" id="17"/>
          <p:cNvSpPr txBox="true"/>
          <p:nvPr/>
        </p:nvSpPr>
        <p:spPr>
          <a:xfrm rot="0">
            <a:off x="-40801" y="8576236"/>
            <a:ext cx="13657020" cy="963899"/>
          </a:xfrm>
          <a:prstGeom prst="rect">
            <a:avLst/>
          </a:prstGeom>
        </p:spPr>
        <p:txBody>
          <a:bodyPr anchor="t" rtlCol="false" tIns="0" lIns="0" bIns="0" rIns="0">
            <a:spAutoFit/>
          </a:bodyPr>
          <a:lstStyle/>
          <a:p>
            <a:pPr algn="ctr">
              <a:lnSpc>
                <a:spcPts val="7898"/>
              </a:lnSpc>
            </a:pPr>
            <a:r>
              <a:rPr lang="en-US" sz="5641">
                <a:solidFill>
                  <a:srgbClr val="296C51"/>
                </a:solidFill>
                <a:latin typeface="Kooperativ"/>
                <a:ea typeface="Kooperativ"/>
                <a:cs typeface="Kooperativ"/>
                <a:sym typeface="Kooperativ"/>
              </a:rPr>
              <a:t>By Aditya Jatav</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288855"/>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4736596" y="-2934088"/>
            <a:ext cx="8898496" cy="8477840"/>
          </a:xfrm>
          <a:custGeom>
            <a:avLst/>
            <a:gdLst/>
            <a:ahLst/>
            <a:cxnLst/>
            <a:rect r="r" b="b" t="t" l="l"/>
            <a:pathLst>
              <a:path h="8477840" w="8898496">
                <a:moveTo>
                  <a:pt x="0" y="0"/>
                </a:moveTo>
                <a:lnTo>
                  <a:pt x="8898496" y="0"/>
                </a:lnTo>
                <a:lnTo>
                  <a:pt x="8898496" y="8477840"/>
                </a:lnTo>
                <a:lnTo>
                  <a:pt x="0" y="84778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554752" y="4982451"/>
            <a:ext cx="4063296" cy="843309"/>
            <a:chOff x="0" y="0"/>
            <a:chExt cx="851769" cy="176779"/>
          </a:xfrm>
        </p:grpSpPr>
        <p:sp>
          <p:nvSpPr>
            <p:cNvPr name="Freeform 7" id="7"/>
            <p:cNvSpPr/>
            <p:nvPr/>
          </p:nvSpPr>
          <p:spPr>
            <a:xfrm flipH="false" flipV="false" rot="0">
              <a:off x="0" y="0"/>
              <a:ext cx="851769" cy="176779"/>
            </a:xfrm>
            <a:custGeom>
              <a:avLst/>
              <a:gdLst/>
              <a:ahLst/>
              <a:cxnLst/>
              <a:rect r="r" b="b" t="t" l="l"/>
              <a:pathLst>
                <a:path h="176779" w="851769">
                  <a:moveTo>
                    <a:pt x="15243" y="0"/>
                  </a:moveTo>
                  <a:lnTo>
                    <a:pt x="836527" y="0"/>
                  </a:lnTo>
                  <a:cubicBezTo>
                    <a:pt x="844945" y="0"/>
                    <a:pt x="851769" y="6824"/>
                    <a:pt x="851769" y="15243"/>
                  </a:cubicBezTo>
                  <a:lnTo>
                    <a:pt x="851769" y="161536"/>
                  </a:lnTo>
                  <a:cubicBezTo>
                    <a:pt x="851769" y="169954"/>
                    <a:pt x="844945" y="176779"/>
                    <a:pt x="836527" y="176779"/>
                  </a:cubicBezTo>
                  <a:lnTo>
                    <a:pt x="15243" y="176779"/>
                  </a:lnTo>
                  <a:cubicBezTo>
                    <a:pt x="6824" y="176779"/>
                    <a:pt x="0" y="169954"/>
                    <a:pt x="0" y="161536"/>
                  </a:cubicBezTo>
                  <a:lnTo>
                    <a:pt x="0" y="15243"/>
                  </a:lnTo>
                  <a:cubicBezTo>
                    <a:pt x="0" y="6824"/>
                    <a:pt x="6824" y="0"/>
                    <a:pt x="15243" y="0"/>
                  </a:cubicBezTo>
                  <a:close/>
                </a:path>
              </a:pathLst>
            </a:custGeom>
            <a:solidFill>
              <a:srgbClr val="F8B31F"/>
            </a:solidFill>
          </p:spPr>
        </p:sp>
        <p:sp>
          <p:nvSpPr>
            <p:cNvPr name="TextBox 8" id="8"/>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0">
            <a:off x="11862458" y="5203979"/>
            <a:ext cx="3234894" cy="843309"/>
            <a:chOff x="0" y="0"/>
            <a:chExt cx="678115" cy="176779"/>
          </a:xfrm>
        </p:grpSpPr>
        <p:sp>
          <p:nvSpPr>
            <p:cNvPr name="Freeform 10" id="10"/>
            <p:cNvSpPr/>
            <p:nvPr/>
          </p:nvSpPr>
          <p:spPr>
            <a:xfrm flipH="false" flipV="false" rot="0">
              <a:off x="0" y="0"/>
              <a:ext cx="678115" cy="176779"/>
            </a:xfrm>
            <a:custGeom>
              <a:avLst/>
              <a:gdLst/>
              <a:ahLst/>
              <a:cxnLst/>
              <a:rect r="r" b="b" t="t" l="l"/>
              <a:pathLst>
                <a:path h="176779" w="678115">
                  <a:moveTo>
                    <a:pt x="19146" y="0"/>
                  </a:moveTo>
                  <a:lnTo>
                    <a:pt x="658969" y="0"/>
                  </a:lnTo>
                  <a:cubicBezTo>
                    <a:pt x="664047" y="0"/>
                    <a:pt x="668917" y="2017"/>
                    <a:pt x="672508" y="5608"/>
                  </a:cubicBezTo>
                  <a:cubicBezTo>
                    <a:pt x="676098" y="9198"/>
                    <a:pt x="678115" y="14068"/>
                    <a:pt x="678115" y="19146"/>
                  </a:cubicBezTo>
                  <a:lnTo>
                    <a:pt x="678115" y="157633"/>
                  </a:lnTo>
                  <a:cubicBezTo>
                    <a:pt x="678115" y="162711"/>
                    <a:pt x="676098" y="167580"/>
                    <a:pt x="672508" y="171171"/>
                  </a:cubicBezTo>
                  <a:cubicBezTo>
                    <a:pt x="668917" y="174762"/>
                    <a:pt x="664047" y="176779"/>
                    <a:pt x="658969" y="176779"/>
                  </a:cubicBezTo>
                  <a:lnTo>
                    <a:pt x="19146" y="176779"/>
                  </a:lnTo>
                  <a:cubicBezTo>
                    <a:pt x="14068" y="176779"/>
                    <a:pt x="9198" y="174762"/>
                    <a:pt x="5608" y="171171"/>
                  </a:cubicBezTo>
                  <a:cubicBezTo>
                    <a:pt x="2017" y="167580"/>
                    <a:pt x="0" y="162711"/>
                    <a:pt x="0" y="157633"/>
                  </a:cubicBezTo>
                  <a:lnTo>
                    <a:pt x="0" y="19146"/>
                  </a:lnTo>
                  <a:cubicBezTo>
                    <a:pt x="0" y="14068"/>
                    <a:pt x="2017" y="9198"/>
                    <a:pt x="5608" y="5608"/>
                  </a:cubicBezTo>
                  <a:cubicBezTo>
                    <a:pt x="9198" y="2017"/>
                    <a:pt x="14068" y="0"/>
                    <a:pt x="19146" y="0"/>
                  </a:cubicBezTo>
                  <a:close/>
                </a:path>
              </a:pathLst>
            </a:custGeom>
            <a:solidFill>
              <a:srgbClr val="F8B31F"/>
            </a:solidFill>
          </p:spPr>
        </p:sp>
        <p:sp>
          <p:nvSpPr>
            <p:cNvPr name="TextBox 11" id="11"/>
            <p:cNvSpPr txBox="true"/>
            <p:nvPr/>
          </p:nvSpPr>
          <p:spPr>
            <a:xfrm>
              <a:off x="0" y="-66675"/>
              <a:ext cx="678115" cy="243454"/>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423079" y="6862640"/>
            <a:ext cx="1774266"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01</a:t>
            </a:r>
          </a:p>
        </p:txBody>
      </p:sp>
      <p:sp>
        <p:nvSpPr>
          <p:cNvPr name="Freeform 13" id="13"/>
          <p:cNvSpPr/>
          <p:nvPr/>
        </p:nvSpPr>
        <p:spPr>
          <a:xfrm flipH="false" flipV="false" rot="0">
            <a:off x="13447050" y="-3247149"/>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6"/>
            <a:stretch>
              <a:fillRect l="0" t="0" r="0" b="0"/>
            </a:stretch>
          </a:blipFill>
        </p:spPr>
      </p:sp>
      <p:sp>
        <p:nvSpPr>
          <p:cNvPr name="Freeform 14" id="14"/>
          <p:cNvSpPr/>
          <p:nvPr/>
        </p:nvSpPr>
        <p:spPr>
          <a:xfrm flipH="false" flipV="false" rot="0">
            <a:off x="-3791619" y="-3307628"/>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6"/>
            <a:stretch>
              <a:fillRect l="0" t="0" r="0" b="0"/>
            </a:stretch>
          </a:blipFill>
        </p:spPr>
      </p:sp>
      <p:grpSp>
        <p:nvGrpSpPr>
          <p:cNvPr name="Group 15" id="15"/>
          <p:cNvGrpSpPr/>
          <p:nvPr/>
        </p:nvGrpSpPr>
        <p:grpSpPr>
          <a:xfrm rot="0">
            <a:off x="-2786939" y="9540136"/>
            <a:ext cx="23861879" cy="1715718"/>
            <a:chOff x="0" y="0"/>
            <a:chExt cx="6284610" cy="451876"/>
          </a:xfrm>
        </p:grpSpPr>
        <p:sp>
          <p:nvSpPr>
            <p:cNvPr name="Freeform 16" id="1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7" id="1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8" id="18"/>
          <p:cNvSpPr/>
          <p:nvPr/>
        </p:nvSpPr>
        <p:spPr>
          <a:xfrm flipH="false" flipV="false" rot="266846">
            <a:off x="5625559" y="8405558"/>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110629">
            <a:off x="586164" y="8405558"/>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387305">
            <a:off x="9411682" y="8455508"/>
            <a:ext cx="2485981" cy="1889345"/>
          </a:xfrm>
          <a:custGeom>
            <a:avLst/>
            <a:gdLst/>
            <a:ahLst/>
            <a:cxnLst/>
            <a:rect r="r" b="b" t="t" l="l"/>
            <a:pathLst>
              <a:path h="1889345" w="2485981">
                <a:moveTo>
                  <a:pt x="0" y="0"/>
                </a:moveTo>
                <a:lnTo>
                  <a:pt x="2485981" y="0"/>
                </a:lnTo>
                <a:lnTo>
                  <a:pt x="2485981" y="1889345"/>
                </a:lnTo>
                <a:lnTo>
                  <a:pt x="0" y="18893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387305">
            <a:off x="-853929" y="4775071"/>
            <a:ext cx="2412096" cy="1833193"/>
          </a:xfrm>
          <a:custGeom>
            <a:avLst/>
            <a:gdLst/>
            <a:ahLst/>
            <a:cxnLst/>
            <a:rect r="r" b="b" t="t" l="l"/>
            <a:pathLst>
              <a:path h="1833193" w="2412096">
                <a:moveTo>
                  <a:pt x="0" y="0"/>
                </a:moveTo>
                <a:lnTo>
                  <a:pt x="2412097" y="0"/>
                </a:lnTo>
                <a:lnTo>
                  <a:pt x="2412097" y="1833193"/>
                </a:lnTo>
                <a:lnTo>
                  <a:pt x="0" y="18331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2292278" y="6111510"/>
            <a:ext cx="7841858" cy="1831094"/>
          </a:xfrm>
          <a:custGeom>
            <a:avLst/>
            <a:gdLst/>
            <a:ahLst/>
            <a:cxnLst/>
            <a:rect r="r" b="b" t="t" l="l"/>
            <a:pathLst>
              <a:path h="1831094" w="7841858">
                <a:moveTo>
                  <a:pt x="0" y="0"/>
                </a:moveTo>
                <a:lnTo>
                  <a:pt x="7841858" y="0"/>
                </a:lnTo>
                <a:lnTo>
                  <a:pt x="7841858" y="1831094"/>
                </a:lnTo>
                <a:lnTo>
                  <a:pt x="0" y="1831094"/>
                </a:lnTo>
                <a:lnTo>
                  <a:pt x="0" y="0"/>
                </a:lnTo>
                <a:close/>
              </a:path>
            </a:pathLst>
          </a:custGeom>
          <a:blipFill>
            <a:blip r:embed="rId13"/>
            <a:stretch>
              <a:fillRect l="0" t="0" r="0" b="0"/>
            </a:stretch>
          </a:blipFill>
        </p:spPr>
      </p:sp>
      <p:sp>
        <p:nvSpPr>
          <p:cNvPr name="Freeform 23" id="23"/>
          <p:cNvSpPr/>
          <p:nvPr/>
        </p:nvSpPr>
        <p:spPr>
          <a:xfrm flipH="false" flipV="false" rot="0">
            <a:off x="15435787" y="5143500"/>
            <a:ext cx="1823513" cy="4407635"/>
          </a:xfrm>
          <a:custGeom>
            <a:avLst/>
            <a:gdLst/>
            <a:ahLst/>
            <a:cxnLst/>
            <a:rect r="r" b="b" t="t" l="l"/>
            <a:pathLst>
              <a:path h="4407635" w="1823513">
                <a:moveTo>
                  <a:pt x="0" y="0"/>
                </a:moveTo>
                <a:lnTo>
                  <a:pt x="1823513" y="0"/>
                </a:lnTo>
                <a:lnTo>
                  <a:pt x="1823513" y="4407635"/>
                </a:lnTo>
                <a:lnTo>
                  <a:pt x="0" y="4407635"/>
                </a:lnTo>
                <a:lnTo>
                  <a:pt x="0" y="0"/>
                </a:lnTo>
                <a:close/>
              </a:path>
            </a:pathLst>
          </a:custGeom>
          <a:blipFill>
            <a:blip r:embed="rId14"/>
            <a:stretch>
              <a:fillRect l="0" t="0" r="0" b="0"/>
            </a:stretch>
          </a:blipFill>
        </p:spPr>
      </p:sp>
      <p:sp>
        <p:nvSpPr>
          <p:cNvPr name="TextBox 24" id="24"/>
          <p:cNvSpPr txBox="true"/>
          <p:nvPr/>
        </p:nvSpPr>
        <p:spPr>
          <a:xfrm rot="0">
            <a:off x="5002658" y="1239126"/>
            <a:ext cx="8366372" cy="1575858"/>
          </a:xfrm>
          <a:prstGeom prst="rect">
            <a:avLst/>
          </a:prstGeom>
        </p:spPr>
        <p:txBody>
          <a:bodyPr anchor="t" rtlCol="false" tIns="0" lIns="0" bIns="0" rIns="0">
            <a:spAutoFit/>
          </a:bodyPr>
          <a:lstStyle/>
          <a:p>
            <a:pPr algn="ctr">
              <a:lnSpc>
                <a:spcPts val="11436"/>
              </a:lnSpc>
            </a:pPr>
            <a:r>
              <a:rPr lang="en-US" sz="12849">
                <a:solidFill>
                  <a:srgbClr val="FFFFFF"/>
                </a:solidFill>
                <a:latin typeface="Kooperativ"/>
                <a:ea typeface="Kooperativ"/>
                <a:cs typeface="Kooperativ"/>
                <a:sym typeface="Kooperativ"/>
              </a:rPr>
              <a:t>Problem-7</a:t>
            </a:r>
          </a:p>
        </p:txBody>
      </p:sp>
      <p:sp>
        <p:nvSpPr>
          <p:cNvPr name="TextBox 25" id="25"/>
          <p:cNvSpPr txBox="true"/>
          <p:nvPr/>
        </p:nvSpPr>
        <p:spPr>
          <a:xfrm rot="0">
            <a:off x="3554752" y="5127779"/>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Solution</a:t>
            </a:r>
          </a:p>
        </p:txBody>
      </p:sp>
      <p:sp>
        <p:nvSpPr>
          <p:cNvPr name="TextBox 26" id="26"/>
          <p:cNvSpPr txBox="true"/>
          <p:nvPr/>
        </p:nvSpPr>
        <p:spPr>
          <a:xfrm rot="0">
            <a:off x="4215076" y="2700684"/>
            <a:ext cx="9941537" cy="1309302"/>
          </a:xfrm>
          <a:prstGeom prst="rect">
            <a:avLst/>
          </a:prstGeom>
        </p:spPr>
        <p:txBody>
          <a:bodyPr anchor="t" rtlCol="false" tIns="0" lIns="0" bIns="0" rIns="0">
            <a:spAutoFit/>
          </a:bodyPr>
          <a:lstStyle/>
          <a:p>
            <a:pPr algn="ctr">
              <a:lnSpc>
                <a:spcPts val="5163"/>
              </a:lnSpc>
              <a:spcBef>
                <a:spcPct val="0"/>
              </a:spcBef>
            </a:pPr>
            <a:r>
              <a:rPr lang="en-US" sz="3688">
                <a:solidFill>
                  <a:srgbClr val="FFFFFF"/>
                </a:solidFill>
                <a:latin typeface="Poppins Bold"/>
                <a:ea typeface="Poppins Bold"/>
                <a:cs typeface="Poppins Bold"/>
                <a:sym typeface="Poppins Bold"/>
              </a:rPr>
              <a:t>The distribution of orders by hours of the day</a:t>
            </a:r>
          </a:p>
        </p:txBody>
      </p:sp>
      <p:sp>
        <p:nvSpPr>
          <p:cNvPr name="TextBox 27" id="27"/>
          <p:cNvSpPr txBox="true"/>
          <p:nvPr/>
        </p:nvSpPr>
        <p:spPr>
          <a:xfrm rot="0">
            <a:off x="11337382" y="5267426"/>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Result</a:t>
            </a:r>
          </a:p>
        </p:txBody>
      </p:sp>
      <p:sp>
        <p:nvSpPr>
          <p:cNvPr name="TextBox 28" id="28"/>
          <p:cNvSpPr txBox="true"/>
          <p:nvPr/>
        </p:nvSpPr>
        <p:spPr>
          <a:xfrm rot="0">
            <a:off x="12373468" y="6703186"/>
            <a:ext cx="1991125"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222936" y="0"/>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4470555" y="1924297"/>
            <a:ext cx="5819311" cy="5544216"/>
          </a:xfrm>
          <a:custGeom>
            <a:avLst/>
            <a:gdLst/>
            <a:ahLst/>
            <a:cxnLst/>
            <a:rect r="r" b="b" t="t" l="l"/>
            <a:pathLst>
              <a:path h="5544216" w="5819311">
                <a:moveTo>
                  <a:pt x="0" y="0"/>
                </a:moveTo>
                <a:lnTo>
                  <a:pt x="5819311" y="0"/>
                </a:lnTo>
                <a:lnTo>
                  <a:pt x="5819311" y="5544216"/>
                </a:lnTo>
                <a:lnTo>
                  <a:pt x="0" y="55442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36404" y="4654280"/>
            <a:ext cx="3558440" cy="3390223"/>
          </a:xfrm>
          <a:custGeom>
            <a:avLst/>
            <a:gdLst/>
            <a:ahLst/>
            <a:cxnLst/>
            <a:rect r="r" b="b" t="t" l="l"/>
            <a:pathLst>
              <a:path h="3390223" w="3558440">
                <a:moveTo>
                  <a:pt x="0" y="0"/>
                </a:moveTo>
                <a:lnTo>
                  <a:pt x="3558440" y="0"/>
                </a:lnTo>
                <a:lnTo>
                  <a:pt x="3558440" y="3390223"/>
                </a:lnTo>
                <a:lnTo>
                  <a:pt x="0" y="3390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1899231" y="828778"/>
            <a:ext cx="3771982" cy="782849"/>
            <a:chOff x="0" y="0"/>
            <a:chExt cx="851769" cy="176779"/>
          </a:xfrm>
        </p:grpSpPr>
        <p:sp>
          <p:nvSpPr>
            <p:cNvPr name="Freeform 8" id="8"/>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9" id="9"/>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0">
            <a:off x="12116697" y="5015014"/>
            <a:ext cx="3771982" cy="782849"/>
            <a:chOff x="0" y="0"/>
            <a:chExt cx="851769" cy="176779"/>
          </a:xfrm>
        </p:grpSpPr>
        <p:sp>
          <p:nvSpPr>
            <p:cNvPr name="Freeform 11" id="11"/>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12" id="12"/>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0">
            <a:off x="-2059531" y="9540136"/>
            <a:ext cx="23861879" cy="1715718"/>
            <a:chOff x="0" y="0"/>
            <a:chExt cx="6284610" cy="451876"/>
          </a:xfrm>
        </p:grpSpPr>
        <p:sp>
          <p:nvSpPr>
            <p:cNvPr name="Freeform 14" id="14"/>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5" id="15"/>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6" id="16"/>
          <p:cNvSpPr/>
          <p:nvPr/>
        </p:nvSpPr>
        <p:spPr>
          <a:xfrm flipH="false" flipV="false" rot="0">
            <a:off x="4774043" y="3434493"/>
            <a:ext cx="5212335" cy="13090339"/>
          </a:xfrm>
          <a:custGeom>
            <a:avLst/>
            <a:gdLst/>
            <a:ahLst/>
            <a:cxnLst/>
            <a:rect r="r" b="b" t="t" l="l"/>
            <a:pathLst>
              <a:path h="13090339" w="5212335">
                <a:moveTo>
                  <a:pt x="0" y="0"/>
                </a:moveTo>
                <a:lnTo>
                  <a:pt x="5212335" y="0"/>
                </a:lnTo>
                <a:lnTo>
                  <a:pt x="5212335" y="13090339"/>
                </a:lnTo>
                <a:lnTo>
                  <a:pt x="0" y="130903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63028" y="884789"/>
            <a:ext cx="7313802" cy="1321869"/>
          </a:xfrm>
          <a:prstGeom prst="rect">
            <a:avLst/>
          </a:prstGeom>
        </p:spPr>
        <p:txBody>
          <a:bodyPr anchor="t" rtlCol="false" tIns="0" lIns="0" bIns="0" rIns="0">
            <a:spAutoFit/>
          </a:bodyPr>
          <a:lstStyle/>
          <a:p>
            <a:pPr algn="l">
              <a:lnSpc>
                <a:spcPts val="9551"/>
              </a:lnSpc>
            </a:pPr>
            <a:r>
              <a:rPr lang="en-US" sz="10732">
                <a:solidFill>
                  <a:srgbClr val="FFFFFF"/>
                </a:solidFill>
                <a:latin typeface="Kooperativ"/>
                <a:ea typeface="Kooperativ"/>
                <a:cs typeface="Kooperativ"/>
                <a:sym typeface="Kooperativ"/>
              </a:rPr>
              <a:t>PROBLEM-8</a:t>
            </a:r>
          </a:p>
        </p:txBody>
      </p:sp>
      <p:sp>
        <p:nvSpPr>
          <p:cNvPr name="Freeform 18" id="18"/>
          <p:cNvSpPr/>
          <p:nvPr/>
        </p:nvSpPr>
        <p:spPr>
          <a:xfrm flipH="false" flipV="false" rot="266846">
            <a:off x="17017630" y="303392"/>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110629">
            <a:off x="7593462" y="1139252"/>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387305">
            <a:off x="361352" y="5259481"/>
            <a:ext cx="2485981" cy="1889345"/>
          </a:xfrm>
          <a:custGeom>
            <a:avLst/>
            <a:gdLst/>
            <a:ahLst/>
            <a:cxnLst/>
            <a:rect r="r" b="b" t="t" l="l"/>
            <a:pathLst>
              <a:path h="1889345" w="2485981">
                <a:moveTo>
                  <a:pt x="0" y="0"/>
                </a:moveTo>
                <a:lnTo>
                  <a:pt x="2485980" y="0"/>
                </a:lnTo>
                <a:lnTo>
                  <a:pt x="2485980" y="1889346"/>
                </a:lnTo>
                <a:lnTo>
                  <a:pt x="0" y="188934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387305">
            <a:off x="16434676" y="8175719"/>
            <a:ext cx="2216682" cy="1684679"/>
          </a:xfrm>
          <a:custGeom>
            <a:avLst/>
            <a:gdLst/>
            <a:ahLst/>
            <a:cxnLst/>
            <a:rect r="r" b="b" t="t" l="l"/>
            <a:pathLst>
              <a:path h="1684679" w="2216682">
                <a:moveTo>
                  <a:pt x="0" y="0"/>
                </a:moveTo>
                <a:lnTo>
                  <a:pt x="2216682" y="0"/>
                </a:lnTo>
                <a:lnTo>
                  <a:pt x="2216682" y="1684679"/>
                </a:lnTo>
                <a:lnTo>
                  <a:pt x="0" y="16846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0">
            <a:off x="1073489" y="4474270"/>
            <a:ext cx="4677278" cy="11800471"/>
          </a:xfrm>
          <a:custGeom>
            <a:avLst/>
            <a:gdLst/>
            <a:ahLst/>
            <a:cxnLst/>
            <a:rect r="r" b="b" t="t" l="l"/>
            <a:pathLst>
              <a:path h="11800471" w="4677278">
                <a:moveTo>
                  <a:pt x="0" y="0"/>
                </a:moveTo>
                <a:lnTo>
                  <a:pt x="4677277" y="0"/>
                </a:lnTo>
                <a:lnTo>
                  <a:pt x="4677277" y="11800471"/>
                </a:lnTo>
                <a:lnTo>
                  <a:pt x="0" y="1180047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3" id="23"/>
          <p:cNvSpPr/>
          <p:nvPr/>
        </p:nvSpPr>
        <p:spPr>
          <a:xfrm flipH="false" flipV="false" rot="0">
            <a:off x="10289866" y="1913264"/>
            <a:ext cx="7414047" cy="2731491"/>
          </a:xfrm>
          <a:custGeom>
            <a:avLst/>
            <a:gdLst/>
            <a:ahLst/>
            <a:cxnLst/>
            <a:rect r="r" b="b" t="t" l="l"/>
            <a:pathLst>
              <a:path h="2731491" w="7414047">
                <a:moveTo>
                  <a:pt x="0" y="0"/>
                </a:moveTo>
                <a:lnTo>
                  <a:pt x="7414047" y="0"/>
                </a:lnTo>
                <a:lnTo>
                  <a:pt x="7414047" y="2731491"/>
                </a:lnTo>
                <a:lnTo>
                  <a:pt x="0" y="2731491"/>
                </a:lnTo>
                <a:lnTo>
                  <a:pt x="0" y="0"/>
                </a:lnTo>
                <a:close/>
              </a:path>
            </a:pathLst>
          </a:custGeom>
          <a:blipFill>
            <a:blip r:embed="rId16"/>
            <a:stretch>
              <a:fillRect l="0" t="0" r="0" b="0"/>
            </a:stretch>
          </a:blipFill>
        </p:spPr>
      </p:sp>
      <p:sp>
        <p:nvSpPr>
          <p:cNvPr name="Freeform 24" id="24"/>
          <p:cNvSpPr/>
          <p:nvPr/>
        </p:nvSpPr>
        <p:spPr>
          <a:xfrm flipH="false" flipV="false" rot="0">
            <a:off x="11751157" y="6169338"/>
            <a:ext cx="4503061" cy="2895962"/>
          </a:xfrm>
          <a:custGeom>
            <a:avLst/>
            <a:gdLst/>
            <a:ahLst/>
            <a:cxnLst/>
            <a:rect r="r" b="b" t="t" l="l"/>
            <a:pathLst>
              <a:path h="2895962" w="4503061">
                <a:moveTo>
                  <a:pt x="0" y="0"/>
                </a:moveTo>
                <a:lnTo>
                  <a:pt x="4503061" y="0"/>
                </a:lnTo>
                <a:lnTo>
                  <a:pt x="4503061" y="2895962"/>
                </a:lnTo>
                <a:lnTo>
                  <a:pt x="0" y="2895962"/>
                </a:lnTo>
                <a:lnTo>
                  <a:pt x="0" y="0"/>
                </a:lnTo>
                <a:close/>
              </a:path>
            </a:pathLst>
          </a:custGeom>
          <a:blipFill>
            <a:blip r:embed="rId17"/>
            <a:stretch>
              <a:fillRect l="0" t="0" r="0" b="0"/>
            </a:stretch>
          </a:blipFill>
        </p:spPr>
      </p:sp>
      <p:sp>
        <p:nvSpPr>
          <p:cNvPr name="TextBox 25" id="25"/>
          <p:cNvSpPr txBox="true"/>
          <p:nvPr/>
        </p:nvSpPr>
        <p:spPr>
          <a:xfrm rot="0">
            <a:off x="308957" y="1918242"/>
            <a:ext cx="5882341" cy="1071264"/>
          </a:xfrm>
          <a:prstGeom prst="rect">
            <a:avLst/>
          </a:prstGeom>
        </p:spPr>
        <p:txBody>
          <a:bodyPr anchor="t" rtlCol="false" tIns="0" lIns="0" bIns="0" rIns="0">
            <a:spAutoFit/>
          </a:bodyPr>
          <a:lstStyle/>
          <a:p>
            <a:pPr algn="l">
              <a:lnSpc>
                <a:spcPts val="4217"/>
              </a:lnSpc>
              <a:spcBef>
                <a:spcPct val="0"/>
              </a:spcBef>
            </a:pPr>
            <a:r>
              <a:rPr lang="en-US" sz="3012">
                <a:solidFill>
                  <a:srgbClr val="FFFFFF"/>
                </a:solidFill>
                <a:latin typeface="Poppins Bold"/>
                <a:ea typeface="Poppins Bold"/>
                <a:cs typeface="Poppins Bold"/>
                <a:sym typeface="Poppins Bold"/>
              </a:rPr>
              <a:t>The category-wise distribution of pizzas</a:t>
            </a:r>
          </a:p>
        </p:txBody>
      </p:sp>
      <p:sp>
        <p:nvSpPr>
          <p:cNvPr name="TextBox 26" id="26"/>
          <p:cNvSpPr txBox="true"/>
          <p:nvPr/>
        </p:nvSpPr>
        <p:spPr>
          <a:xfrm rot="0">
            <a:off x="11899231" y="958224"/>
            <a:ext cx="3771982" cy="447757"/>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Solution</a:t>
            </a:r>
          </a:p>
        </p:txBody>
      </p:sp>
      <p:sp>
        <p:nvSpPr>
          <p:cNvPr name="TextBox 27" id="27"/>
          <p:cNvSpPr txBox="true"/>
          <p:nvPr/>
        </p:nvSpPr>
        <p:spPr>
          <a:xfrm rot="0">
            <a:off x="11899231" y="5184642"/>
            <a:ext cx="3771982" cy="447757"/>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Result</a:t>
            </a:r>
          </a:p>
        </p:txBody>
      </p:sp>
      <p:sp>
        <p:nvSpPr>
          <p:cNvPr name="TextBox 28" id="28"/>
          <p:cNvSpPr txBox="true"/>
          <p:nvPr/>
        </p:nvSpPr>
        <p:spPr>
          <a:xfrm rot="0">
            <a:off x="9871409" y="698117"/>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01</a:t>
            </a:r>
          </a:p>
        </p:txBody>
      </p:sp>
      <p:sp>
        <p:nvSpPr>
          <p:cNvPr name="TextBox 29" id="29"/>
          <p:cNvSpPr txBox="true"/>
          <p:nvPr/>
        </p:nvSpPr>
        <p:spPr>
          <a:xfrm rot="0">
            <a:off x="9986378" y="5110313"/>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02</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288855"/>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4736596" y="-2934088"/>
            <a:ext cx="8898496" cy="8477840"/>
          </a:xfrm>
          <a:custGeom>
            <a:avLst/>
            <a:gdLst/>
            <a:ahLst/>
            <a:cxnLst/>
            <a:rect r="r" b="b" t="t" l="l"/>
            <a:pathLst>
              <a:path h="8477840" w="8898496">
                <a:moveTo>
                  <a:pt x="0" y="0"/>
                </a:moveTo>
                <a:lnTo>
                  <a:pt x="8898496" y="0"/>
                </a:lnTo>
                <a:lnTo>
                  <a:pt x="8898496" y="8477840"/>
                </a:lnTo>
                <a:lnTo>
                  <a:pt x="0" y="84778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554752" y="4982451"/>
            <a:ext cx="4063296" cy="843309"/>
            <a:chOff x="0" y="0"/>
            <a:chExt cx="851769" cy="176779"/>
          </a:xfrm>
        </p:grpSpPr>
        <p:sp>
          <p:nvSpPr>
            <p:cNvPr name="Freeform 7" id="7"/>
            <p:cNvSpPr/>
            <p:nvPr/>
          </p:nvSpPr>
          <p:spPr>
            <a:xfrm flipH="false" flipV="false" rot="0">
              <a:off x="0" y="0"/>
              <a:ext cx="851769" cy="176779"/>
            </a:xfrm>
            <a:custGeom>
              <a:avLst/>
              <a:gdLst/>
              <a:ahLst/>
              <a:cxnLst/>
              <a:rect r="r" b="b" t="t" l="l"/>
              <a:pathLst>
                <a:path h="176779" w="851769">
                  <a:moveTo>
                    <a:pt x="15243" y="0"/>
                  </a:moveTo>
                  <a:lnTo>
                    <a:pt x="836527" y="0"/>
                  </a:lnTo>
                  <a:cubicBezTo>
                    <a:pt x="844945" y="0"/>
                    <a:pt x="851769" y="6824"/>
                    <a:pt x="851769" y="15243"/>
                  </a:cubicBezTo>
                  <a:lnTo>
                    <a:pt x="851769" y="161536"/>
                  </a:lnTo>
                  <a:cubicBezTo>
                    <a:pt x="851769" y="169954"/>
                    <a:pt x="844945" y="176779"/>
                    <a:pt x="836527" y="176779"/>
                  </a:cubicBezTo>
                  <a:lnTo>
                    <a:pt x="15243" y="176779"/>
                  </a:lnTo>
                  <a:cubicBezTo>
                    <a:pt x="6824" y="176779"/>
                    <a:pt x="0" y="169954"/>
                    <a:pt x="0" y="161536"/>
                  </a:cubicBezTo>
                  <a:lnTo>
                    <a:pt x="0" y="15243"/>
                  </a:lnTo>
                  <a:cubicBezTo>
                    <a:pt x="0" y="6824"/>
                    <a:pt x="6824" y="0"/>
                    <a:pt x="15243" y="0"/>
                  </a:cubicBezTo>
                  <a:close/>
                </a:path>
              </a:pathLst>
            </a:custGeom>
            <a:solidFill>
              <a:srgbClr val="F8B31F"/>
            </a:solidFill>
          </p:spPr>
        </p:sp>
        <p:sp>
          <p:nvSpPr>
            <p:cNvPr name="TextBox 8" id="8"/>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0">
            <a:off x="11829603" y="4991976"/>
            <a:ext cx="3234894" cy="843309"/>
            <a:chOff x="0" y="0"/>
            <a:chExt cx="678115" cy="176779"/>
          </a:xfrm>
        </p:grpSpPr>
        <p:sp>
          <p:nvSpPr>
            <p:cNvPr name="Freeform 10" id="10"/>
            <p:cNvSpPr/>
            <p:nvPr/>
          </p:nvSpPr>
          <p:spPr>
            <a:xfrm flipH="false" flipV="false" rot="0">
              <a:off x="0" y="0"/>
              <a:ext cx="678115" cy="176779"/>
            </a:xfrm>
            <a:custGeom>
              <a:avLst/>
              <a:gdLst/>
              <a:ahLst/>
              <a:cxnLst/>
              <a:rect r="r" b="b" t="t" l="l"/>
              <a:pathLst>
                <a:path h="176779" w="678115">
                  <a:moveTo>
                    <a:pt x="19146" y="0"/>
                  </a:moveTo>
                  <a:lnTo>
                    <a:pt x="658969" y="0"/>
                  </a:lnTo>
                  <a:cubicBezTo>
                    <a:pt x="664047" y="0"/>
                    <a:pt x="668917" y="2017"/>
                    <a:pt x="672508" y="5608"/>
                  </a:cubicBezTo>
                  <a:cubicBezTo>
                    <a:pt x="676098" y="9198"/>
                    <a:pt x="678115" y="14068"/>
                    <a:pt x="678115" y="19146"/>
                  </a:cubicBezTo>
                  <a:lnTo>
                    <a:pt x="678115" y="157633"/>
                  </a:lnTo>
                  <a:cubicBezTo>
                    <a:pt x="678115" y="162711"/>
                    <a:pt x="676098" y="167580"/>
                    <a:pt x="672508" y="171171"/>
                  </a:cubicBezTo>
                  <a:cubicBezTo>
                    <a:pt x="668917" y="174762"/>
                    <a:pt x="664047" y="176779"/>
                    <a:pt x="658969" y="176779"/>
                  </a:cubicBezTo>
                  <a:lnTo>
                    <a:pt x="19146" y="176779"/>
                  </a:lnTo>
                  <a:cubicBezTo>
                    <a:pt x="14068" y="176779"/>
                    <a:pt x="9198" y="174762"/>
                    <a:pt x="5608" y="171171"/>
                  </a:cubicBezTo>
                  <a:cubicBezTo>
                    <a:pt x="2017" y="167580"/>
                    <a:pt x="0" y="162711"/>
                    <a:pt x="0" y="157633"/>
                  </a:cubicBezTo>
                  <a:lnTo>
                    <a:pt x="0" y="19146"/>
                  </a:lnTo>
                  <a:cubicBezTo>
                    <a:pt x="0" y="14068"/>
                    <a:pt x="2017" y="9198"/>
                    <a:pt x="5608" y="5608"/>
                  </a:cubicBezTo>
                  <a:cubicBezTo>
                    <a:pt x="9198" y="2017"/>
                    <a:pt x="14068" y="0"/>
                    <a:pt x="19146" y="0"/>
                  </a:cubicBezTo>
                  <a:close/>
                </a:path>
              </a:pathLst>
            </a:custGeom>
            <a:solidFill>
              <a:srgbClr val="F8B31F"/>
            </a:solidFill>
          </p:spPr>
        </p:sp>
        <p:sp>
          <p:nvSpPr>
            <p:cNvPr name="TextBox 11" id="11"/>
            <p:cNvSpPr txBox="true"/>
            <p:nvPr/>
          </p:nvSpPr>
          <p:spPr>
            <a:xfrm>
              <a:off x="0" y="-66675"/>
              <a:ext cx="678115" cy="243454"/>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423079" y="6862640"/>
            <a:ext cx="1774266"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01</a:t>
            </a:r>
          </a:p>
        </p:txBody>
      </p:sp>
      <p:sp>
        <p:nvSpPr>
          <p:cNvPr name="Freeform 13" id="13"/>
          <p:cNvSpPr/>
          <p:nvPr/>
        </p:nvSpPr>
        <p:spPr>
          <a:xfrm flipH="false" flipV="false" rot="0">
            <a:off x="13447050" y="-3247149"/>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6"/>
            <a:stretch>
              <a:fillRect l="0" t="0" r="0" b="0"/>
            </a:stretch>
          </a:blipFill>
        </p:spPr>
      </p:sp>
      <p:sp>
        <p:nvSpPr>
          <p:cNvPr name="Freeform 14" id="14"/>
          <p:cNvSpPr/>
          <p:nvPr/>
        </p:nvSpPr>
        <p:spPr>
          <a:xfrm flipH="false" flipV="false" rot="0">
            <a:off x="-3791619" y="-3307628"/>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6"/>
            <a:stretch>
              <a:fillRect l="0" t="0" r="0" b="0"/>
            </a:stretch>
          </a:blipFill>
        </p:spPr>
      </p:sp>
      <p:grpSp>
        <p:nvGrpSpPr>
          <p:cNvPr name="Group 15" id="15"/>
          <p:cNvGrpSpPr/>
          <p:nvPr/>
        </p:nvGrpSpPr>
        <p:grpSpPr>
          <a:xfrm rot="0">
            <a:off x="-2786939" y="9540136"/>
            <a:ext cx="23861879" cy="1715718"/>
            <a:chOff x="0" y="0"/>
            <a:chExt cx="6284610" cy="451876"/>
          </a:xfrm>
        </p:grpSpPr>
        <p:sp>
          <p:nvSpPr>
            <p:cNvPr name="Freeform 16" id="1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7" id="1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8" id="18"/>
          <p:cNvSpPr/>
          <p:nvPr/>
        </p:nvSpPr>
        <p:spPr>
          <a:xfrm flipH="false" flipV="false" rot="266846">
            <a:off x="5625559" y="8405558"/>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110629">
            <a:off x="586164" y="8405558"/>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387305">
            <a:off x="9411682" y="8455508"/>
            <a:ext cx="2485981" cy="1889345"/>
          </a:xfrm>
          <a:custGeom>
            <a:avLst/>
            <a:gdLst/>
            <a:ahLst/>
            <a:cxnLst/>
            <a:rect r="r" b="b" t="t" l="l"/>
            <a:pathLst>
              <a:path h="1889345" w="2485981">
                <a:moveTo>
                  <a:pt x="0" y="0"/>
                </a:moveTo>
                <a:lnTo>
                  <a:pt x="2485981" y="0"/>
                </a:lnTo>
                <a:lnTo>
                  <a:pt x="2485981" y="1889345"/>
                </a:lnTo>
                <a:lnTo>
                  <a:pt x="0" y="18893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387305">
            <a:off x="-853929" y="4775071"/>
            <a:ext cx="2412096" cy="1833193"/>
          </a:xfrm>
          <a:custGeom>
            <a:avLst/>
            <a:gdLst/>
            <a:ahLst/>
            <a:cxnLst/>
            <a:rect r="r" b="b" t="t" l="l"/>
            <a:pathLst>
              <a:path h="1833193" w="2412096">
                <a:moveTo>
                  <a:pt x="0" y="0"/>
                </a:moveTo>
                <a:lnTo>
                  <a:pt x="2412097" y="0"/>
                </a:lnTo>
                <a:lnTo>
                  <a:pt x="2412097" y="1833193"/>
                </a:lnTo>
                <a:lnTo>
                  <a:pt x="0" y="18331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2436996" y="6270260"/>
            <a:ext cx="8556990" cy="1982067"/>
          </a:xfrm>
          <a:custGeom>
            <a:avLst/>
            <a:gdLst/>
            <a:ahLst/>
            <a:cxnLst/>
            <a:rect r="r" b="b" t="t" l="l"/>
            <a:pathLst>
              <a:path h="1982067" w="8556990">
                <a:moveTo>
                  <a:pt x="0" y="0"/>
                </a:moveTo>
                <a:lnTo>
                  <a:pt x="8556990" y="0"/>
                </a:lnTo>
                <a:lnTo>
                  <a:pt x="8556990" y="1982067"/>
                </a:lnTo>
                <a:lnTo>
                  <a:pt x="0" y="1982067"/>
                </a:lnTo>
                <a:lnTo>
                  <a:pt x="0" y="0"/>
                </a:lnTo>
                <a:close/>
              </a:path>
            </a:pathLst>
          </a:custGeom>
          <a:blipFill>
            <a:blip r:embed="rId13"/>
            <a:stretch>
              <a:fillRect l="0" t="0" r="0" b="0"/>
            </a:stretch>
          </a:blipFill>
        </p:spPr>
      </p:sp>
      <p:sp>
        <p:nvSpPr>
          <p:cNvPr name="Freeform 23" id="23"/>
          <p:cNvSpPr/>
          <p:nvPr/>
        </p:nvSpPr>
        <p:spPr>
          <a:xfrm flipH="false" flipV="false" rot="0">
            <a:off x="13873217" y="6215873"/>
            <a:ext cx="3522115" cy="2036454"/>
          </a:xfrm>
          <a:custGeom>
            <a:avLst/>
            <a:gdLst/>
            <a:ahLst/>
            <a:cxnLst/>
            <a:rect r="r" b="b" t="t" l="l"/>
            <a:pathLst>
              <a:path h="2036454" w="3522115">
                <a:moveTo>
                  <a:pt x="0" y="0"/>
                </a:moveTo>
                <a:lnTo>
                  <a:pt x="3522116" y="0"/>
                </a:lnTo>
                <a:lnTo>
                  <a:pt x="3522116" y="2036454"/>
                </a:lnTo>
                <a:lnTo>
                  <a:pt x="0" y="2036454"/>
                </a:lnTo>
                <a:lnTo>
                  <a:pt x="0" y="0"/>
                </a:lnTo>
                <a:close/>
              </a:path>
            </a:pathLst>
          </a:custGeom>
          <a:blipFill>
            <a:blip r:embed="rId14"/>
            <a:stretch>
              <a:fillRect l="-22597" t="0" r="0" b="0"/>
            </a:stretch>
          </a:blipFill>
        </p:spPr>
      </p:sp>
      <p:sp>
        <p:nvSpPr>
          <p:cNvPr name="TextBox 24" id="24"/>
          <p:cNvSpPr txBox="true"/>
          <p:nvPr/>
        </p:nvSpPr>
        <p:spPr>
          <a:xfrm rot="0">
            <a:off x="5002658" y="1239126"/>
            <a:ext cx="8366372" cy="1575858"/>
          </a:xfrm>
          <a:prstGeom prst="rect">
            <a:avLst/>
          </a:prstGeom>
        </p:spPr>
        <p:txBody>
          <a:bodyPr anchor="t" rtlCol="false" tIns="0" lIns="0" bIns="0" rIns="0">
            <a:spAutoFit/>
          </a:bodyPr>
          <a:lstStyle/>
          <a:p>
            <a:pPr algn="ctr">
              <a:lnSpc>
                <a:spcPts val="11436"/>
              </a:lnSpc>
            </a:pPr>
            <a:r>
              <a:rPr lang="en-US" sz="12849">
                <a:solidFill>
                  <a:srgbClr val="FFFFFF"/>
                </a:solidFill>
                <a:latin typeface="Kooperativ"/>
                <a:ea typeface="Kooperativ"/>
                <a:cs typeface="Kooperativ"/>
                <a:sym typeface="Kooperativ"/>
              </a:rPr>
              <a:t>Problem-9</a:t>
            </a:r>
          </a:p>
        </p:txBody>
      </p:sp>
      <p:sp>
        <p:nvSpPr>
          <p:cNvPr name="TextBox 25" id="25"/>
          <p:cNvSpPr txBox="true"/>
          <p:nvPr/>
        </p:nvSpPr>
        <p:spPr>
          <a:xfrm rot="0">
            <a:off x="3554752" y="5127779"/>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Solution</a:t>
            </a:r>
          </a:p>
        </p:txBody>
      </p:sp>
      <p:sp>
        <p:nvSpPr>
          <p:cNvPr name="TextBox 26" id="26"/>
          <p:cNvSpPr txBox="true"/>
          <p:nvPr/>
        </p:nvSpPr>
        <p:spPr>
          <a:xfrm rot="0">
            <a:off x="4215076" y="2700684"/>
            <a:ext cx="9941537" cy="1309302"/>
          </a:xfrm>
          <a:prstGeom prst="rect">
            <a:avLst/>
          </a:prstGeom>
        </p:spPr>
        <p:txBody>
          <a:bodyPr anchor="t" rtlCol="false" tIns="0" lIns="0" bIns="0" rIns="0">
            <a:spAutoFit/>
          </a:bodyPr>
          <a:lstStyle/>
          <a:p>
            <a:pPr algn="ctr">
              <a:lnSpc>
                <a:spcPts val="5163"/>
              </a:lnSpc>
              <a:spcBef>
                <a:spcPct val="0"/>
              </a:spcBef>
            </a:pPr>
            <a:r>
              <a:rPr lang="en-US" sz="3688">
                <a:solidFill>
                  <a:srgbClr val="FFFFFF"/>
                </a:solidFill>
                <a:latin typeface="Poppins Bold"/>
                <a:ea typeface="Poppins Bold"/>
                <a:cs typeface="Poppins Bold"/>
                <a:sym typeface="Poppins Bold"/>
              </a:rPr>
              <a:t>The average number of pizzas ordered per day</a:t>
            </a:r>
          </a:p>
        </p:txBody>
      </p:sp>
      <p:sp>
        <p:nvSpPr>
          <p:cNvPr name="TextBox 27" id="27"/>
          <p:cNvSpPr txBox="true"/>
          <p:nvPr/>
        </p:nvSpPr>
        <p:spPr>
          <a:xfrm rot="0">
            <a:off x="11337382" y="5127779"/>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Result</a:t>
            </a:r>
          </a:p>
        </p:txBody>
      </p:sp>
      <p:sp>
        <p:nvSpPr>
          <p:cNvPr name="TextBox 28" id="28"/>
          <p:cNvSpPr txBox="true"/>
          <p:nvPr/>
        </p:nvSpPr>
        <p:spPr>
          <a:xfrm rot="0">
            <a:off x="11643968" y="6703186"/>
            <a:ext cx="1991125"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222936" y="-134653"/>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4023523" y="1850511"/>
            <a:ext cx="5819311" cy="5544216"/>
          </a:xfrm>
          <a:custGeom>
            <a:avLst/>
            <a:gdLst/>
            <a:ahLst/>
            <a:cxnLst/>
            <a:rect r="r" b="b" t="t" l="l"/>
            <a:pathLst>
              <a:path h="5544216" w="5819311">
                <a:moveTo>
                  <a:pt x="0" y="0"/>
                </a:moveTo>
                <a:lnTo>
                  <a:pt x="5819311" y="0"/>
                </a:lnTo>
                <a:lnTo>
                  <a:pt x="5819311" y="5544216"/>
                </a:lnTo>
                <a:lnTo>
                  <a:pt x="0" y="55442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36404" y="4654280"/>
            <a:ext cx="3558440" cy="3390223"/>
          </a:xfrm>
          <a:custGeom>
            <a:avLst/>
            <a:gdLst/>
            <a:ahLst/>
            <a:cxnLst/>
            <a:rect r="r" b="b" t="t" l="l"/>
            <a:pathLst>
              <a:path h="3390223" w="3558440">
                <a:moveTo>
                  <a:pt x="0" y="0"/>
                </a:moveTo>
                <a:lnTo>
                  <a:pt x="3558440" y="0"/>
                </a:lnTo>
                <a:lnTo>
                  <a:pt x="3558440" y="3390223"/>
                </a:lnTo>
                <a:lnTo>
                  <a:pt x="0" y="3390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1899231" y="828778"/>
            <a:ext cx="3771982" cy="782849"/>
            <a:chOff x="0" y="0"/>
            <a:chExt cx="851769" cy="176779"/>
          </a:xfrm>
        </p:grpSpPr>
        <p:sp>
          <p:nvSpPr>
            <p:cNvPr name="Freeform 8" id="8"/>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9" id="9"/>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0">
            <a:off x="12116697" y="5015014"/>
            <a:ext cx="3771982" cy="782849"/>
            <a:chOff x="0" y="0"/>
            <a:chExt cx="851769" cy="176779"/>
          </a:xfrm>
        </p:grpSpPr>
        <p:sp>
          <p:nvSpPr>
            <p:cNvPr name="Freeform 11" id="11"/>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12" id="12"/>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0">
            <a:off x="-2059531" y="9540136"/>
            <a:ext cx="23861879" cy="1715718"/>
            <a:chOff x="0" y="0"/>
            <a:chExt cx="6284610" cy="451876"/>
          </a:xfrm>
        </p:grpSpPr>
        <p:sp>
          <p:nvSpPr>
            <p:cNvPr name="Freeform 14" id="14"/>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5" id="15"/>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6" id="16"/>
          <p:cNvSpPr/>
          <p:nvPr/>
        </p:nvSpPr>
        <p:spPr>
          <a:xfrm flipH="false" flipV="false" rot="0">
            <a:off x="4499222" y="3434493"/>
            <a:ext cx="5212335" cy="13090339"/>
          </a:xfrm>
          <a:custGeom>
            <a:avLst/>
            <a:gdLst/>
            <a:ahLst/>
            <a:cxnLst/>
            <a:rect r="r" b="b" t="t" l="l"/>
            <a:pathLst>
              <a:path h="13090339" w="5212335">
                <a:moveTo>
                  <a:pt x="0" y="0"/>
                </a:moveTo>
                <a:lnTo>
                  <a:pt x="5212335" y="0"/>
                </a:lnTo>
                <a:lnTo>
                  <a:pt x="5212335" y="13090339"/>
                </a:lnTo>
                <a:lnTo>
                  <a:pt x="0" y="130903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266846">
            <a:off x="17017630" y="303392"/>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110629">
            <a:off x="9728190" y="7978938"/>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387305">
            <a:off x="361352" y="5259481"/>
            <a:ext cx="2485981" cy="1889345"/>
          </a:xfrm>
          <a:custGeom>
            <a:avLst/>
            <a:gdLst/>
            <a:ahLst/>
            <a:cxnLst/>
            <a:rect r="r" b="b" t="t" l="l"/>
            <a:pathLst>
              <a:path h="1889345" w="2485981">
                <a:moveTo>
                  <a:pt x="0" y="0"/>
                </a:moveTo>
                <a:lnTo>
                  <a:pt x="2485980" y="0"/>
                </a:lnTo>
                <a:lnTo>
                  <a:pt x="2485980" y="1889346"/>
                </a:lnTo>
                <a:lnTo>
                  <a:pt x="0" y="188934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387305">
            <a:off x="16434676" y="8175719"/>
            <a:ext cx="2216682" cy="1684679"/>
          </a:xfrm>
          <a:custGeom>
            <a:avLst/>
            <a:gdLst/>
            <a:ahLst/>
            <a:cxnLst/>
            <a:rect r="r" b="b" t="t" l="l"/>
            <a:pathLst>
              <a:path h="1684679" w="2216682">
                <a:moveTo>
                  <a:pt x="0" y="0"/>
                </a:moveTo>
                <a:lnTo>
                  <a:pt x="2216682" y="0"/>
                </a:lnTo>
                <a:lnTo>
                  <a:pt x="2216682" y="1684679"/>
                </a:lnTo>
                <a:lnTo>
                  <a:pt x="0" y="16846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607018" y="4497759"/>
            <a:ext cx="4677278" cy="11800471"/>
          </a:xfrm>
          <a:custGeom>
            <a:avLst/>
            <a:gdLst/>
            <a:ahLst/>
            <a:cxnLst/>
            <a:rect r="r" b="b" t="t" l="l"/>
            <a:pathLst>
              <a:path h="11800471" w="4677278">
                <a:moveTo>
                  <a:pt x="0" y="0"/>
                </a:moveTo>
                <a:lnTo>
                  <a:pt x="4677277" y="0"/>
                </a:lnTo>
                <a:lnTo>
                  <a:pt x="4677277" y="11800471"/>
                </a:lnTo>
                <a:lnTo>
                  <a:pt x="0" y="1180047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2" id="22"/>
          <p:cNvSpPr/>
          <p:nvPr/>
        </p:nvSpPr>
        <p:spPr>
          <a:xfrm flipH="false" flipV="false" rot="0">
            <a:off x="9144000" y="1850511"/>
            <a:ext cx="9032657" cy="2432294"/>
          </a:xfrm>
          <a:custGeom>
            <a:avLst/>
            <a:gdLst/>
            <a:ahLst/>
            <a:cxnLst/>
            <a:rect r="r" b="b" t="t" l="l"/>
            <a:pathLst>
              <a:path h="2432294" w="9032657">
                <a:moveTo>
                  <a:pt x="0" y="0"/>
                </a:moveTo>
                <a:lnTo>
                  <a:pt x="9032657" y="0"/>
                </a:lnTo>
                <a:lnTo>
                  <a:pt x="9032657" y="2432294"/>
                </a:lnTo>
                <a:lnTo>
                  <a:pt x="0" y="2432294"/>
                </a:lnTo>
                <a:lnTo>
                  <a:pt x="0" y="0"/>
                </a:lnTo>
                <a:close/>
              </a:path>
            </a:pathLst>
          </a:custGeom>
          <a:blipFill>
            <a:blip r:embed="rId16"/>
            <a:stretch>
              <a:fillRect l="0" t="0" r="0" b="0"/>
            </a:stretch>
          </a:blipFill>
        </p:spPr>
      </p:sp>
      <p:sp>
        <p:nvSpPr>
          <p:cNvPr name="Freeform 23" id="23"/>
          <p:cNvSpPr/>
          <p:nvPr/>
        </p:nvSpPr>
        <p:spPr>
          <a:xfrm flipH="false" flipV="false" rot="0">
            <a:off x="9711557" y="6245538"/>
            <a:ext cx="6750026" cy="2474531"/>
          </a:xfrm>
          <a:custGeom>
            <a:avLst/>
            <a:gdLst/>
            <a:ahLst/>
            <a:cxnLst/>
            <a:rect r="r" b="b" t="t" l="l"/>
            <a:pathLst>
              <a:path h="2474531" w="6750026">
                <a:moveTo>
                  <a:pt x="0" y="0"/>
                </a:moveTo>
                <a:lnTo>
                  <a:pt x="6750026" y="0"/>
                </a:lnTo>
                <a:lnTo>
                  <a:pt x="6750026" y="2474531"/>
                </a:lnTo>
                <a:lnTo>
                  <a:pt x="0" y="2474531"/>
                </a:lnTo>
                <a:lnTo>
                  <a:pt x="0" y="0"/>
                </a:lnTo>
                <a:close/>
              </a:path>
            </a:pathLst>
          </a:custGeom>
          <a:blipFill>
            <a:blip r:embed="rId17"/>
            <a:stretch>
              <a:fillRect l="0" t="0" r="-3266" b="0"/>
            </a:stretch>
          </a:blipFill>
        </p:spPr>
      </p:sp>
      <p:sp>
        <p:nvSpPr>
          <p:cNvPr name="TextBox 24" id="24"/>
          <p:cNvSpPr txBox="true"/>
          <p:nvPr/>
        </p:nvSpPr>
        <p:spPr>
          <a:xfrm rot="0">
            <a:off x="263028" y="884789"/>
            <a:ext cx="7637802" cy="1321869"/>
          </a:xfrm>
          <a:prstGeom prst="rect">
            <a:avLst/>
          </a:prstGeom>
        </p:spPr>
        <p:txBody>
          <a:bodyPr anchor="t" rtlCol="false" tIns="0" lIns="0" bIns="0" rIns="0">
            <a:spAutoFit/>
          </a:bodyPr>
          <a:lstStyle/>
          <a:p>
            <a:pPr algn="l">
              <a:lnSpc>
                <a:spcPts val="9551"/>
              </a:lnSpc>
            </a:pPr>
            <a:r>
              <a:rPr lang="en-US" sz="10732">
                <a:solidFill>
                  <a:srgbClr val="FFFFFF"/>
                </a:solidFill>
                <a:latin typeface="Kooperativ"/>
                <a:ea typeface="Kooperativ"/>
                <a:cs typeface="Kooperativ"/>
                <a:sym typeface="Kooperativ"/>
              </a:rPr>
              <a:t>PROBLEM-10</a:t>
            </a:r>
          </a:p>
        </p:txBody>
      </p:sp>
      <p:sp>
        <p:nvSpPr>
          <p:cNvPr name="TextBox 25" id="25"/>
          <p:cNvSpPr txBox="true"/>
          <p:nvPr/>
        </p:nvSpPr>
        <p:spPr>
          <a:xfrm rot="0">
            <a:off x="413732" y="1999463"/>
            <a:ext cx="5882341" cy="1071264"/>
          </a:xfrm>
          <a:prstGeom prst="rect">
            <a:avLst/>
          </a:prstGeom>
        </p:spPr>
        <p:txBody>
          <a:bodyPr anchor="t" rtlCol="false" tIns="0" lIns="0" bIns="0" rIns="0">
            <a:spAutoFit/>
          </a:bodyPr>
          <a:lstStyle/>
          <a:p>
            <a:pPr algn="l">
              <a:lnSpc>
                <a:spcPts val="4217"/>
              </a:lnSpc>
              <a:spcBef>
                <a:spcPct val="0"/>
              </a:spcBef>
            </a:pPr>
            <a:r>
              <a:rPr lang="en-US" sz="3012">
                <a:solidFill>
                  <a:srgbClr val="FFFFFF"/>
                </a:solidFill>
                <a:latin typeface="Poppins Bold"/>
                <a:ea typeface="Poppins Bold"/>
                <a:cs typeface="Poppins Bold"/>
                <a:sym typeface="Poppins Bold"/>
              </a:rPr>
              <a:t> Top 3 most ordered pizza type base on revenue</a:t>
            </a:r>
          </a:p>
        </p:txBody>
      </p:sp>
      <p:sp>
        <p:nvSpPr>
          <p:cNvPr name="TextBox 26" id="26"/>
          <p:cNvSpPr txBox="true"/>
          <p:nvPr/>
        </p:nvSpPr>
        <p:spPr>
          <a:xfrm rot="0">
            <a:off x="11899231" y="958224"/>
            <a:ext cx="3771982" cy="447757"/>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Solution</a:t>
            </a:r>
          </a:p>
        </p:txBody>
      </p:sp>
      <p:sp>
        <p:nvSpPr>
          <p:cNvPr name="TextBox 27" id="27"/>
          <p:cNvSpPr txBox="true"/>
          <p:nvPr/>
        </p:nvSpPr>
        <p:spPr>
          <a:xfrm rot="0">
            <a:off x="11899231" y="5184642"/>
            <a:ext cx="3771982" cy="447757"/>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Result</a:t>
            </a:r>
          </a:p>
        </p:txBody>
      </p:sp>
      <p:sp>
        <p:nvSpPr>
          <p:cNvPr name="TextBox 28" id="28"/>
          <p:cNvSpPr txBox="true"/>
          <p:nvPr/>
        </p:nvSpPr>
        <p:spPr>
          <a:xfrm rot="0">
            <a:off x="9871409" y="698117"/>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01</a:t>
            </a:r>
          </a:p>
        </p:txBody>
      </p:sp>
      <p:sp>
        <p:nvSpPr>
          <p:cNvPr name="TextBox 29" id="29"/>
          <p:cNvSpPr txBox="true"/>
          <p:nvPr/>
        </p:nvSpPr>
        <p:spPr>
          <a:xfrm rot="0">
            <a:off x="9986378" y="5110313"/>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sp>
        <p:nvSpPr>
          <p:cNvPr name="Freeform 2" id="2"/>
          <p:cNvSpPr/>
          <p:nvPr/>
        </p:nvSpPr>
        <p:spPr>
          <a:xfrm flipH="false" flipV="false" rot="0">
            <a:off x="4736596" y="-2934088"/>
            <a:ext cx="8898496" cy="8477840"/>
          </a:xfrm>
          <a:custGeom>
            <a:avLst/>
            <a:gdLst/>
            <a:ahLst/>
            <a:cxnLst/>
            <a:rect r="r" b="b" t="t" l="l"/>
            <a:pathLst>
              <a:path h="8477840" w="8898496">
                <a:moveTo>
                  <a:pt x="0" y="0"/>
                </a:moveTo>
                <a:lnTo>
                  <a:pt x="8898496" y="0"/>
                </a:lnTo>
                <a:lnTo>
                  <a:pt x="8898496" y="8477840"/>
                </a:lnTo>
                <a:lnTo>
                  <a:pt x="0" y="84778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554752" y="4982451"/>
            <a:ext cx="4063296" cy="843309"/>
            <a:chOff x="0" y="0"/>
            <a:chExt cx="851769" cy="176779"/>
          </a:xfrm>
        </p:grpSpPr>
        <p:sp>
          <p:nvSpPr>
            <p:cNvPr name="Freeform 4" id="4"/>
            <p:cNvSpPr/>
            <p:nvPr/>
          </p:nvSpPr>
          <p:spPr>
            <a:xfrm flipH="false" flipV="false" rot="0">
              <a:off x="0" y="0"/>
              <a:ext cx="851769" cy="176779"/>
            </a:xfrm>
            <a:custGeom>
              <a:avLst/>
              <a:gdLst/>
              <a:ahLst/>
              <a:cxnLst/>
              <a:rect r="r" b="b" t="t" l="l"/>
              <a:pathLst>
                <a:path h="176779" w="851769">
                  <a:moveTo>
                    <a:pt x="15243" y="0"/>
                  </a:moveTo>
                  <a:lnTo>
                    <a:pt x="836527" y="0"/>
                  </a:lnTo>
                  <a:cubicBezTo>
                    <a:pt x="844945" y="0"/>
                    <a:pt x="851769" y="6824"/>
                    <a:pt x="851769" y="15243"/>
                  </a:cubicBezTo>
                  <a:lnTo>
                    <a:pt x="851769" y="161536"/>
                  </a:lnTo>
                  <a:cubicBezTo>
                    <a:pt x="851769" y="169954"/>
                    <a:pt x="844945" y="176779"/>
                    <a:pt x="836527" y="176779"/>
                  </a:cubicBezTo>
                  <a:lnTo>
                    <a:pt x="15243" y="176779"/>
                  </a:lnTo>
                  <a:cubicBezTo>
                    <a:pt x="6824" y="176779"/>
                    <a:pt x="0" y="169954"/>
                    <a:pt x="0" y="161536"/>
                  </a:cubicBezTo>
                  <a:lnTo>
                    <a:pt x="0" y="15243"/>
                  </a:lnTo>
                  <a:cubicBezTo>
                    <a:pt x="0" y="6824"/>
                    <a:pt x="6824" y="0"/>
                    <a:pt x="15243" y="0"/>
                  </a:cubicBezTo>
                  <a:close/>
                </a:path>
              </a:pathLst>
            </a:custGeom>
            <a:solidFill>
              <a:srgbClr val="F8B31F"/>
            </a:solidFill>
          </p:spPr>
        </p:sp>
        <p:sp>
          <p:nvSpPr>
            <p:cNvPr name="TextBox 5" id="5"/>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0">
            <a:off x="11829603" y="4991976"/>
            <a:ext cx="3234894" cy="843309"/>
            <a:chOff x="0" y="0"/>
            <a:chExt cx="678115" cy="176779"/>
          </a:xfrm>
        </p:grpSpPr>
        <p:sp>
          <p:nvSpPr>
            <p:cNvPr name="Freeform 7" id="7"/>
            <p:cNvSpPr/>
            <p:nvPr/>
          </p:nvSpPr>
          <p:spPr>
            <a:xfrm flipH="false" flipV="false" rot="0">
              <a:off x="0" y="0"/>
              <a:ext cx="678115" cy="176779"/>
            </a:xfrm>
            <a:custGeom>
              <a:avLst/>
              <a:gdLst/>
              <a:ahLst/>
              <a:cxnLst/>
              <a:rect r="r" b="b" t="t" l="l"/>
              <a:pathLst>
                <a:path h="176779" w="678115">
                  <a:moveTo>
                    <a:pt x="19146" y="0"/>
                  </a:moveTo>
                  <a:lnTo>
                    <a:pt x="658969" y="0"/>
                  </a:lnTo>
                  <a:cubicBezTo>
                    <a:pt x="664047" y="0"/>
                    <a:pt x="668917" y="2017"/>
                    <a:pt x="672508" y="5608"/>
                  </a:cubicBezTo>
                  <a:cubicBezTo>
                    <a:pt x="676098" y="9198"/>
                    <a:pt x="678115" y="14068"/>
                    <a:pt x="678115" y="19146"/>
                  </a:cubicBezTo>
                  <a:lnTo>
                    <a:pt x="678115" y="157633"/>
                  </a:lnTo>
                  <a:cubicBezTo>
                    <a:pt x="678115" y="162711"/>
                    <a:pt x="676098" y="167580"/>
                    <a:pt x="672508" y="171171"/>
                  </a:cubicBezTo>
                  <a:cubicBezTo>
                    <a:pt x="668917" y="174762"/>
                    <a:pt x="664047" y="176779"/>
                    <a:pt x="658969" y="176779"/>
                  </a:cubicBezTo>
                  <a:lnTo>
                    <a:pt x="19146" y="176779"/>
                  </a:lnTo>
                  <a:cubicBezTo>
                    <a:pt x="14068" y="176779"/>
                    <a:pt x="9198" y="174762"/>
                    <a:pt x="5608" y="171171"/>
                  </a:cubicBezTo>
                  <a:cubicBezTo>
                    <a:pt x="2017" y="167580"/>
                    <a:pt x="0" y="162711"/>
                    <a:pt x="0" y="157633"/>
                  </a:cubicBezTo>
                  <a:lnTo>
                    <a:pt x="0" y="19146"/>
                  </a:lnTo>
                  <a:cubicBezTo>
                    <a:pt x="0" y="14068"/>
                    <a:pt x="2017" y="9198"/>
                    <a:pt x="5608" y="5608"/>
                  </a:cubicBezTo>
                  <a:cubicBezTo>
                    <a:pt x="9198" y="2017"/>
                    <a:pt x="14068" y="0"/>
                    <a:pt x="19146" y="0"/>
                  </a:cubicBezTo>
                  <a:close/>
                </a:path>
              </a:pathLst>
            </a:custGeom>
            <a:solidFill>
              <a:srgbClr val="F8B31F"/>
            </a:solidFill>
          </p:spPr>
        </p:sp>
        <p:sp>
          <p:nvSpPr>
            <p:cNvPr name="TextBox 8" id="8"/>
            <p:cNvSpPr txBox="true"/>
            <p:nvPr/>
          </p:nvSpPr>
          <p:spPr>
            <a:xfrm>
              <a:off x="0" y="-66675"/>
              <a:ext cx="678115" cy="243454"/>
            </a:xfrm>
            <a:prstGeom prst="rect">
              <a:avLst/>
            </a:prstGeom>
          </p:spPr>
          <p:txBody>
            <a:bodyPr anchor="ctr" rtlCol="false" tIns="50800" lIns="50800" bIns="50800" rIns="50800"/>
            <a:lstStyle/>
            <a:p>
              <a:pPr algn="ctr">
                <a:lnSpc>
                  <a:spcPts val="2800"/>
                </a:lnSpc>
              </a:pPr>
            </a:p>
          </p:txBody>
        </p:sp>
      </p:grpSp>
      <p:sp>
        <p:nvSpPr>
          <p:cNvPr name="TextBox 9" id="9"/>
          <p:cNvSpPr txBox="true"/>
          <p:nvPr/>
        </p:nvSpPr>
        <p:spPr>
          <a:xfrm rot="0">
            <a:off x="423079" y="6862640"/>
            <a:ext cx="1774266"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01</a:t>
            </a:r>
          </a:p>
        </p:txBody>
      </p:sp>
      <p:sp>
        <p:nvSpPr>
          <p:cNvPr name="Freeform 10" id="10"/>
          <p:cNvSpPr/>
          <p:nvPr/>
        </p:nvSpPr>
        <p:spPr>
          <a:xfrm flipH="false" flipV="false" rot="0">
            <a:off x="13447050" y="-3247149"/>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4"/>
            <a:stretch>
              <a:fillRect l="0" t="0" r="0" b="0"/>
            </a:stretch>
          </a:blipFill>
        </p:spPr>
      </p:sp>
      <p:sp>
        <p:nvSpPr>
          <p:cNvPr name="Freeform 11" id="11"/>
          <p:cNvSpPr/>
          <p:nvPr/>
        </p:nvSpPr>
        <p:spPr>
          <a:xfrm flipH="false" flipV="false" rot="0">
            <a:off x="-3791619" y="-3307628"/>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4"/>
            <a:stretch>
              <a:fillRect l="0" t="0" r="0" b="0"/>
            </a:stretch>
          </a:blipFill>
        </p:spPr>
      </p:sp>
      <p:grpSp>
        <p:nvGrpSpPr>
          <p:cNvPr name="Group 12" id="12"/>
          <p:cNvGrpSpPr/>
          <p:nvPr/>
        </p:nvGrpSpPr>
        <p:grpSpPr>
          <a:xfrm rot="0">
            <a:off x="-2786939" y="9540136"/>
            <a:ext cx="23861879" cy="1715718"/>
            <a:chOff x="0" y="0"/>
            <a:chExt cx="6284610" cy="451876"/>
          </a:xfrm>
        </p:grpSpPr>
        <p:sp>
          <p:nvSpPr>
            <p:cNvPr name="Freeform 13" id="13"/>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4" id="14"/>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5" id="15"/>
          <p:cNvSpPr/>
          <p:nvPr/>
        </p:nvSpPr>
        <p:spPr>
          <a:xfrm flipH="false" flipV="false" rot="266846">
            <a:off x="3834707" y="3282919"/>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110629">
            <a:off x="586164" y="8405558"/>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387305">
            <a:off x="9882636" y="8339913"/>
            <a:ext cx="2485981" cy="1889345"/>
          </a:xfrm>
          <a:custGeom>
            <a:avLst/>
            <a:gdLst/>
            <a:ahLst/>
            <a:cxnLst/>
            <a:rect r="r" b="b" t="t" l="l"/>
            <a:pathLst>
              <a:path h="1889345" w="2485981">
                <a:moveTo>
                  <a:pt x="0" y="0"/>
                </a:moveTo>
                <a:lnTo>
                  <a:pt x="2485981" y="0"/>
                </a:lnTo>
                <a:lnTo>
                  <a:pt x="2485981" y="1889346"/>
                </a:lnTo>
                <a:lnTo>
                  <a:pt x="0" y="18893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387305">
            <a:off x="-853929" y="4775071"/>
            <a:ext cx="2412096" cy="1833193"/>
          </a:xfrm>
          <a:custGeom>
            <a:avLst/>
            <a:gdLst/>
            <a:ahLst/>
            <a:cxnLst/>
            <a:rect r="r" b="b" t="t" l="l"/>
            <a:pathLst>
              <a:path h="1833193" w="2412096">
                <a:moveTo>
                  <a:pt x="0" y="0"/>
                </a:moveTo>
                <a:lnTo>
                  <a:pt x="2412097" y="0"/>
                </a:lnTo>
                <a:lnTo>
                  <a:pt x="2412097" y="1833193"/>
                </a:lnTo>
                <a:lnTo>
                  <a:pt x="0" y="18331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2197345" y="6111510"/>
            <a:ext cx="7586967" cy="3173076"/>
          </a:xfrm>
          <a:custGeom>
            <a:avLst/>
            <a:gdLst/>
            <a:ahLst/>
            <a:cxnLst/>
            <a:rect r="r" b="b" t="t" l="l"/>
            <a:pathLst>
              <a:path h="3173076" w="7586967">
                <a:moveTo>
                  <a:pt x="0" y="0"/>
                </a:moveTo>
                <a:lnTo>
                  <a:pt x="7586967" y="0"/>
                </a:lnTo>
                <a:lnTo>
                  <a:pt x="7586967" y="3173076"/>
                </a:lnTo>
                <a:lnTo>
                  <a:pt x="0" y="3173076"/>
                </a:lnTo>
                <a:lnTo>
                  <a:pt x="0" y="0"/>
                </a:lnTo>
                <a:close/>
              </a:path>
            </a:pathLst>
          </a:custGeom>
          <a:blipFill>
            <a:blip r:embed="rId11"/>
            <a:stretch>
              <a:fillRect l="0" t="0" r="0" b="0"/>
            </a:stretch>
          </a:blipFill>
        </p:spPr>
      </p:sp>
      <p:sp>
        <p:nvSpPr>
          <p:cNvPr name="Freeform 20" id="20"/>
          <p:cNvSpPr/>
          <p:nvPr/>
        </p:nvSpPr>
        <p:spPr>
          <a:xfrm flipH="false" flipV="false" rot="0">
            <a:off x="13447050" y="6193663"/>
            <a:ext cx="4028593" cy="2988095"/>
          </a:xfrm>
          <a:custGeom>
            <a:avLst/>
            <a:gdLst/>
            <a:ahLst/>
            <a:cxnLst/>
            <a:rect r="r" b="b" t="t" l="l"/>
            <a:pathLst>
              <a:path h="2988095" w="4028593">
                <a:moveTo>
                  <a:pt x="0" y="0"/>
                </a:moveTo>
                <a:lnTo>
                  <a:pt x="4028592" y="0"/>
                </a:lnTo>
                <a:lnTo>
                  <a:pt x="4028592" y="2988095"/>
                </a:lnTo>
                <a:lnTo>
                  <a:pt x="0" y="2988095"/>
                </a:lnTo>
                <a:lnTo>
                  <a:pt x="0" y="0"/>
                </a:lnTo>
                <a:close/>
              </a:path>
            </a:pathLst>
          </a:custGeom>
          <a:blipFill>
            <a:blip r:embed="rId12"/>
            <a:stretch>
              <a:fillRect l="0" t="0" r="0" b="0"/>
            </a:stretch>
          </a:blipFill>
        </p:spPr>
      </p:sp>
      <p:sp>
        <p:nvSpPr>
          <p:cNvPr name="TextBox 21" id="21"/>
          <p:cNvSpPr txBox="true"/>
          <p:nvPr/>
        </p:nvSpPr>
        <p:spPr>
          <a:xfrm rot="0">
            <a:off x="5002658" y="1289620"/>
            <a:ext cx="8366372" cy="1525364"/>
          </a:xfrm>
          <a:prstGeom prst="rect">
            <a:avLst/>
          </a:prstGeom>
        </p:spPr>
        <p:txBody>
          <a:bodyPr anchor="t" rtlCol="false" tIns="0" lIns="0" bIns="0" rIns="0">
            <a:spAutoFit/>
          </a:bodyPr>
          <a:lstStyle/>
          <a:p>
            <a:pPr algn="ctr">
              <a:lnSpc>
                <a:spcPts val="11083"/>
              </a:lnSpc>
            </a:pPr>
            <a:r>
              <a:rPr lang="en-US" sz="12453">
                <a:solidFill>
                  <a:srgbClr val="FFFFFF"/>
                </a:solidFill>
                <a:latin typeface="Kooperativ"/>
                <a:ea typeface="Kooperativ"/>
                <a:cs typeface="Kooperativ"/>
                <a:sym typeface="Kooperativ"/>
              </a:rPr>
              <a:t>Problem-11</a:t>
            </a:r>
          </a:p>
        </p:txBody>
      </p:sp>
      <p:sp>
        <p:nvSpPr>
          <p:cNvPr name="TextBox 22" id="22"/>
          <p:cNvSpPr txBox="true"/>
          <p:nvPr/>
        </p:nvSpPr>
        <p:spPr>
          <a:xfrm rot="0">
            <a:off x="3554752" y="5127779"/>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Solution</a:t>
            </a:r>
          </a:p>
        </p:txBody>
      </p:sp>
      <p:sp>
        <p:nvSpPr>
          <p:cNvPr name="TextBox 23" id="23"/>
          <p:cNvSpPr txBox="true"/>
          <p:nvPr/>
        </p:nvSpPr>
        <p:spPr>
          <a:xfrm rot="0">
            <a:off x="4215076" y="2700684"/>
            <a:ext cx="9941537" cy="1309302"/>
          </a:xfrm>
          <a:prstGeom prst="rect">
            <a:avLst/>
          </a:prstGeom>
        </p:spPr>
        <p:txBody>
          <a:bodyPr anchor="t" rtlCol="false" tIns="0" lIns="0" bIns="0" rIns="0">
            <a:spAutoFit/>
          </a:bodyPr>
          <a:lstStyle/>
          <a:p>
            <a:pPr algn="ctr">
              <a:lnSpc>
                <a:spcPts val="5163"/>
              </a:lnSpc>
              <a:spcBef>
                <a:spcPct val="0"/>
              </a:spcBef>
            </a:pPr>
            <a:r>
              <a:rPr lang="en-US" sz="3688">
                <a:solidFill>
                  <a:srgbClr val="FFFFFF"/>
                </a:solidFill>
                <a:latin typeface="Poppins Bold"/>
                <a:ea typeface="Poppins Bold"/>
                <a:cs typeface="Poppins Bold"/>
                <a:sym typeface="Poppins Bold"/>
              </a:rPr>
              <a:t>The percentage contribution of each pizza type to revenue</a:t>
            </a:r>
          </a:p>
        </p:txBody>
      </p:sp>
      <p:sp>
        <p:nvSpPr>
          <p:cNvPr name="TextBox 24" id="24"/>
          <p:cNvSpPr txBox="true"/>
          <p:nvPr/>
        </p:nvSpPr>
        <p:spPr>
          <a:xfrm rot="0">
            <a:off x="11337382" y="5127779"/>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Result</a:t>
            </a:r>
          </a:p>
        </p:txBody>
      </p:sp>
      <p:sp>
        <p:nvSpPr>
          <p:cNvPr name="TextBox 25" id="25"/>
          <p:cNvSpPr txBox="true"/>
          <p:nvPr/>
        </p:nvSpPr>
        <p:spPr>
          <a:xfrm rot="0">
            <a:off x="10620119" y="6462615"/>
            <a:ext cx="1991125"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02</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sp>
        <p:nvSpPr>
          <p:cNvPr name="Freeform 2" id="2"/>
          <p:cNvSpPr/>
          <p:nvPr/>
        </p:nvSpPr>
        <p:spPr>
          <a:xfrm flipH="false" flipV="false" rot="0">
            <a:off x="4023523" y="1850511"/>
            <a:ext cx="5819311" cy="5544216"/>
          </a:xfrm>
          <a:custGeom>
            <a:avLst/>
            <a:gdLst/>
            <a:ahLst/>
            <a:cxnLst/>
            <a:rect r="r" b="b" t="t" l="l"/>
            <a:pathLst>
              <a:path h="5544216" w="5819311">
                <a:moveTo>
                  <a:pt x="0" y="0"/>
                </a:moveTo>
                <a:lnTo>
                  <a:pt x="5819311" y="0"/>
                </a:lnTo>
                <a:lnTo>
                  <a:pt x="5819311" y="5544216"/>
                </a:lnTo>
                <a:lnTo>
                  <a:pt x="0" y="55442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36404" y="4654280"/>
            <a:ext cx="3558440" cy="3390223"/>
          </a:xfrm>
          <a:custGeom>
            <a:avLst/>
            <a:gdLst/>
            <a:ahLst/>
            <a:cxnLst/>
            <a:rect r="r" b="b" t="t" l="l"/>
            <a:pathLst>
              <a:path h="3390223" w="3558440">
                <a:moveTo>
                  <a:pt x="0" y="0"/>
                </a:moveTo>
                <a:lnTo>
                  <a:pt x="3558440" y="0"/>
                </a:lnTo>
                <a:lnTo>
                  <a:pt x="3558440" y="3390223"/>
                </a:lnTo>
                <a:lnTo>
                  <a:pt x="0" y="3390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116697" y="5015014"/>
            <a:ext cx="3771982" cy="782849"/>
            <a:chOff x="0" y="0"/>
            <a:chExt cx="851769" cy="176779"/>
          </a:xfrm>
        </p:grpSpPr>
        <p:sp>
          <p:nvSpPr>
            <p:cNvPr name="Freeform 5" id="5"/>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6" id="6"/>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2059531" y="9540136"/>
            <a:ext cx="23861879" cy="1715718"/>
            <a:chOff x="0" y="0"/>
            <a:chExt cx="6284610" cy="451876"/>
          </a:xfrm>
        </p:grpSpPr>
        <p:sp>
          <p:nvSpPr>
            <p:cNvPr name="Freeform 8" id="8"/>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9" id="9"/>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0" id="10"/>
          <p:cNvSpPr/>
          <p:nvPr/>
        </p:nvSpPr>
        <p:spPr>
          <a:xfrm flipH="false" flipV="false" rot="0">
            <a:off x="4499222" y="3434493"/>
            <a:ext cx="5212335" cy="13090339"/>
          </a:xfrm>
          <a:custGeom>
            <a:avLst/>
            <a:gdLst/>
            <a:ahLst/>
            <a:cxnLst/>
            <a:rect r="r" b="b" t="t" l="l"/>
            <a:pathLst>
              <a:path h="13090339" w="5212335">
                <a:moveTo>
                  <a:pt x="0" y="0"/>
                </a:moveTo>
                <a:lnTo>
                  <a:pt x="5212335" y="0"/>
                </a:lnTo>
                <a:lnTo>
                  <a:pt x="5212335" y="13090339"/>
                </a:lnTo>
                <a:lnTo>
                  <a:pt x="0" y="130903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266846">
            <a:off x="17017630" y="303392"/>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10629">
            <a:off x="9728190" y="7978938"/>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387305">
            <a:off x="361352" y="5259481"/>
            <a:ext cx="2485981" cy="1889345"/>
          </a:xfrm>
          <a:custGeom>
            <a:avLst/>
            <a:gdLst/>
            <a:ahLst/>
            <a:cxnLst/>
            <a:rect r="r" b="b" t="t" l="l"/>
            <a:pathLst>
              <a:path h="1889345" w="2485981">
                <a:moveTo>
                  <a:pt x="0" y="0"/>
                </a:moveTo>
                <a:lnTo>
                  <a:pt x="2485980" y="0"/>
                </a:lnTo>
                <a:lnTo>
                  <a:pt x="2485980" y="1889346"/>
                </a:lnTo>
                <a:lnTo>
                  <a:pt x="0" y="18893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387305">
            <a:off x="16434676" y="8175719"/>
            <a:ext cx="2216682" cy="1684679"/>
          </a:xfrm>
          <a:custGeom>
            <a:avLst/>
            <a:gdLst/>
            <a:ahLst/>
            <a:cxnLst/>
            <a:rect r="r" b="b" t="t" l="l"/>
            <a:pathLst>
              <a:path h="1684679" w="2216682">
                <a:moveTo>
                  <a:pt x="0" y="0"/>
                </a:moveTo>
                <a:lnTo>
                  <a:pt x="2216682" y="0"/>
                </a:lnTo>
                <a:lnTo>
                  <a:pt x="2216682" y="1684679"/>
                </a:lnTo>
                <a:lnTo>
                  <a:pt x="0" y="16846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607018" y="4497759"/>
            <a:ext cx="4677278" cy="11800471"/>
          </a:xfrm>
          <a:custGeom>
            <a:avLst/>
            <a:gdLst/>
            <a:ahLst/>
            <a:cxnLst/>
            <a:rect r="r" b="b" t="t" l="l"/>
            <a:pathLst>
              <a:path h="11800471" w="4677278">
                <a:moveTo>
                  <a:pt x="0" y="0"/>
                </a:moveTo>
                <a:lnTo>
                  <a:pt x="4677277" y="0"/>
                </a:lnTo>
                <a:lnTo>
                  <a:pt x="4677277" y="11800471"/>
                </a:lnTo>
                <a:lnTo>
                  <a:pt x="0" y="1180047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11308340" y="1631994"/>
            <a:ext cx="6206102" cy="3116369"/>
          </a:xfrm>
          <a:custGeom>
            <a:avLst/>
            <a:gdLst/>
            <a:ahLst/>
            <a:cxnLst/>
            <a:rect r="r" b="b" t="t" l="l"/>
            <a:pathLst>
              <a:path h="3116369" w="6206102">
                <a:moveTo>
                  <a:pt x="0" y="0"/>
                </a:moveTo>
                <a:lnTo>
                  <a:pt x="6206102" y="0"/>
                </a:lnTo>
                <a:lnTo>
                  <a:pt x="6206102" y="3116369"/>
                </a:lnTo>
                <a:lnTo>
                  <a:pt x="0" y="3116369"/>
                </a:lnTo>
                <a:lnTo>
                  <a:pt x="0" y="0"/>
                </a:lnTo>
                <a:close/>
              </a:path>
            </a:pathLst>
          </a:custGeom>
          <a:blipFill>
            <a:blip r:embed="rId14"/>
            <a:stretch>
              <a:fillRect l="0" t="0" r="0" b="0"/>
            </a:stretch>
          </a:blipFill>
        </p:spPr>
      </p:sp>
      <p:grpSp>
        <p:nvGrpSpPr>
          <p:cNvPr name="Group 17" id="17"/>
          <p:cNvGrpSpPr/>
          <p:nvPr/>
        </p:nvGrpSpPr>
        <p:grpSpPr>
          <a:xfrm rot="0">
            <a:off x="12463135" y="610475"/>
            <a:ext cx="3771982" cy="782849"/>
            <a:chOff x="0" y="0"/>
            <a:chExt cx="5029310" cy="1043798"/>
          </a:xfrm>
        </p:grpSpPr>
        <p:grpSp>
          <p:nvGrpSpPr>
            <p:cNvPr name="Group 18" id="18"/>
            <p:cNvGrpSpPr/>
            <p:nvPr/>
          </p:nvGrpSpPr>
          <p:grpSpPr>
            <a:xfrm rot="0">
              <a:off x="0" y="0"/>
              <a:ext cx="5029310" cy="1043798"/>
              <a:chOff x="0" y="0"/>
              <a:chExt cx="851769" cy="176779"/>
            </a:xfrm>
          </p:grpSpPr>
          <p:sp>
            <p:nvSpPr>
              <p:cNvPr name="Freeform 19" id="19"/>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20" id="20"/>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sp>
          <p:nvSpPr>
            <p:cNvPr name="TextBox 21" id="21"/>
            <p:cNvSpPr txBox="true"/>
            <p:nvPr/>
          </p:nvSpPr>
          <p:spPr>
            <a:xfrm rot="0">
              <a:off x="0" y="197995"/>
              <a:ext cx="5029310" cy="571609"/>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Solution</a:t>
              </a:r>
            </a:p>
          </p:txBody>
        </p:sp>
      </p:grpSp>
      <p:sp>
        <p:nvSpPr>
          <p:cNvPr name="Freeform 22" id="22"/>
          <p:cNvSpPr/>
          <p:nvPr/>
        </p:nvSpPr>
        <p:spPr>
          <a:xfrm flipH="false" flipV="false" rot="0">
            <a:off x="11977626" y="5958809"/>
            <a:ext cx="3984038" cy="3420380"/>
          </a:xfrm>
          <a:custGeom>
            <a:avLst/>
            <a:gdLst/>
            <a:ahLst/>
            <a:cxnLst/>
            <a:rect r="r" b="b" t="t" l="l"/>
            <a:pathLst>
              <a:path h="3420380" w="3984038">
                <a:moveTo>
                  <a:pt x="0" y="0"/>
                </a:moveTo>
                <a:lnTo>
                  <a:pt x="3984038" y="0"/>
                </a:lnTo>
                <a:lnTo>
                  <a:pt x="3984038" y="3420380"/>
                </a:lnTo>
                <a:lnTo>
                  <a:pt x="0" y="3420380"/>
                </a:lnTo>
                <a:lnTo>
                  <a:pt x="0" y="0"/>
                </a:lnTo>
                <a:close/>
              </a:path>
            </a:pathLst>
          </a:custGeom>
          <a:blipFill>
            <a:blip r:embed="rId15"/>
            <a:stretch>
              <a:fillRect l="0" t="0" r="0" b="0"/>
            </a:stretch>
          </a:blipFill>
        </p:spPr>
      </p:sp>
      <p:sp>
        <p:nvSpPr>
          <p:cNvPr name="TextBox 23" id="23"/>
          <p:cNvSpPr txBox="true"/>
          <p:nvPr/>
        </p:nvSpPr>
        <p:spPr>
          <a:xfrm rot="0">
            <a:off x="263028" y="884789"/>
            <a:ext cx="7637802" cy="1321869"/>
          </a:xfrm>
          <a:prstGeom prst="rect">
            <a:avLst/>
          </a:prstGeom>
        </p:spPr>
        <p:txBody>
          <a:bodyPr anchor="t" rtlCol="false" tIns="0" lIns="0" bIns="0" rIns="0">
            <a:spAutoFit/>
          </a:bodyPr>
          <a:lstStyle/>
          <a:p>
            <a:pPr algn="l">
              <a:lnSpc>
                <a:spcPts val="9551"/>
              </a:lnSpc>
            </a:pPr>
            <a:r>
              <a:rPr lang="en-US" sz="10732">
                <a:solidFill>
                  <a:srgbClr val="FFFFFF"/>
                </a:solidFill>
                <a:latin typeface="Kooperativ"/>
                <a:ea typeface="Kooperativ"/>
                <a:cs typeface="Kooperativ"/>
                <a:sym typeface="Kooperativ"/>
              </a:rPr>
              <a:t>PROBLEM-12</a:t>
            </a:r>
          </a:p>
        </p:txBody>
      </p:sp>
      <p:sp>
        <p:nvSpPr>
          <p:cNvPr name="TextBox 24" id="24"/>
          <p:cNvSpPr txBox="true"/>
          <p:nvPr/>
        </p:nvSpPr>
        <p:spPr>
          <a:xfrm rot="0">
            <a:off x="413732" y="1999463"/>
            <a:ext cx="5882341" cy="1071264"/>
          </a:xfrm>
          <a:prstGeom prst="rect">
            <a:avLst/>
          </a:prstGeom>
        </p:spPr>
        <p:txBody>
          <a:bodyPr anchor="t" rtlCol="false" tIns="0" lIns="0" bIns="0" rIns="0">
            <a:spAutoFit/>
          </a:bodyPr>
          <a:lstStyle/>
          <a:p>
            <a:pPr algn="l">
              <a:lnSpc>
                <a:spcPts val="4217"/>
              </a:lnSpc>
              <a:spcBef>
                <a:spcPct val="0"/>
              </a:spcBef>
            </a:pPr>
            <a:r>
              <a:rPr lang="en-US" sz="3012">
                <a:solidFill>
                  <a:srgbClr val="FFFFFF"/>
                </a:solidFill>
                <a:latin typeface="Poppins Bold"/>
                <a:ea typeface="Poppins Bold"/>
                <a:cs typeface="Poppins Bold"/>
                <a:sym typeface="Poppins Bold"/>
              </a:rPr>
              <a:t>The cumulative revenue generated over time</a:t>
            </a:r>
          </a:p>
        </p:txBody>
      </p:sp>
      <p:sp>
        <p:nvSpPr>
          <p:cNvPr name="TextBox 25" id="25"/>
          <p:cNvSpPr txBox="true"/>
          <p:nvPr/>
        </p:nvSpPr>
        <p:spPr>
          <a:xfrm rot="0">
            <a:off x="11899231" y="5184642"/>
            <a:ext cx="3771982" cy="447757"/>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Result</a:t>
            </a:r>
          </a:p>
        </p:txBody>
      </p:sp>
      <p:sp>
        <p:nvSpPr>
          <p:cNvPr name="TextBox 26" id="26"/>
          <p:cNvSpPr txBox="true"/>
          <p:nvPr/>
        </p:nvSpPr>
        <p:spPr>
          <a:xfrm rot="0">
            <a:off x="9329390" y="736217"/>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01</a:t>
            </a:r>
          </a:p>
        </p:txBody>
      </p:sp>
      <p:sp>
        <p:nvSpPr>
          <p:cNvPr name="TextBox 27" id="27"/>
          <p:cNvSpPr txBox="true"/>
          <p:nvPr/>
        </p:nvSpPr>
        <p:spPr>
          <a:xfrm rot="0">
            <a:off x="9986378" y="5110313"/>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02</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sp>
        <p:nvSpPr>
          <p:cNvPr name="Freeform 2" id="2"/>
          <p:cNvSpPr/>
          <p:nvPr/>
        </p:nvSpPr>
        <p:spPr>
          <a:xfrm flipH="false" flipV="false" rot="0">
            <a:off x="4736596" y="-2934088"/>
            <a:ext cx="8898496" cy="8477840"/>
          </a:xfrm>
          <a:custGeom>
            <a:avLst/>
            <a:gdLst/>
            <a:ahLst/>
            <a:cxnLst/>
            <a:rect r="r" b="b" t="t" l="l"/>
            <a:pathLst>
              <a:path h="8477840" w="8898496">
                <a:moveTo>
                  <a:pt x="0" y="0"/>
                </a:moveTo>
                <a:lnTo>
                  <a:pt x="8898496" y="0"/>
                </a:lnTo>
                <a:lnTo>
                  <a:pt x="8898496" y="8477840"/>
                </a:lnTo>
                <a:lnTo>
                  <a:pt x="0" y="84778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554752" y="4982451"/>
            <a:ext cx="4063296" cy="843309"/>
            <a:chOff x="0" y="0"/>
            <a:chExt cx="851769" cy="176779"/>
          </a:xfrm>
        </p:grpSpPr>
        <p:sp>
          <p:nvSpPr>
            <p:cNvPr name="Freeform 4" id="4"/>
            <p:cNvSpPr/>
            <p:nvPr/>
          </p:nvSpPr>
          <p:spPr>
            <a:xfrm flipH="false" flipV="false" rot="0">
              <a:off x="0" y="0"/>
              <a:ext cx="851769" cy="176779"/>
            </a:xfrm>
            <a:custGeom>
              <a:avLst/>
              <a:gdLst/>
              <a:ahLst/>
              <a:cxnLst/>
              <a:rect r="r" b="b" t="t" l="l"/>
              <a:pathLst>
                <a:path h="176779" w="851769">
                  <a:moveTo>
                    <a:pt x="15243" y="0"/>
                  </a:moveTo>
                  <a:lnTo>
                    <a:pt x="836527" y="0"/>
                  </a:lnTo>
                  <a:cubicBezTo>
                    <a:pt x="844945" y="0"/>
                    <a:pt x="851769" y="6824"/>
                    <a:pt x="851769" y="15243"/>
                  </a:cubicBezTo>
                  <a:lnTo>
                    <a:pt x="851769" y="161536"/>
                  </a:lnTo>
                  <a:cubicBezTo>
                    <a:pt x="851769" y="169954"/>
                    <a:pt x="844945" y="176779"/>
                    <a:pt x="836527" y="176779"/>
                  </a:cubicBezTo>
                  <a:lnTo>
                    <a:pt x="15243" y="176779"/>
                  </a:lnTo>
                  <a:cubicBezTo>
                    <a:pt x="6824" y="176779"/>
                    <a:pt x="0" y="169954"/>
                    <a:pt x="0" y="161536"/>
                  </a:cubicBezTo>
                  <a:lnTo>
                    <a:pt x="0" y="15243"/>
                  </a:lnTo>
                  <a:cubicBezTo>
                    <a:pt x="0" y="6824"/>
                    <a:pt x="6824" y="0"/>
                    <a:pt x="15243" y="0"/>
                  </a:cubicBezTo>
                  <a:close/>
                </a:path>
              </a:pathLst>
            </a:custGeom>
            <a:solidFill>
              <a:srgbClr val="F8B31F"/>
            </a:solidFill>
          </p:spPr>
        </p:sp>
        <p:sp>
          <p:nvSpPr>
            <p:cNvPr name="TextBox 5" id="5"/>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3447050" y="-3247149"/>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4"/>
            <a:stretch>
              <a:fillRect l="0" t="0" r="0" b="0"/>
            </a:stretch>
          </a:blipFill>
        </p:spPr>
      </p:sp>
      <p:sp>
        <p:nvSpPr>
          <p:cNvPr name="Freeform 7" id="7"/>
          <p:cNvSpPr/>
          <p:nvPr/>
        </p:nvSpPr>
        <p:spPr>
          <a:xfrm flipH="false" flipV="false" rot="0">
            <a:off x="-3791619" y="-3307628"/>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4"/>
            <a:stretch>
              <a:fillRect l="0" t="0" r="0" b="0"/>
            </a:stretch>
          </a:blipFill>
        </p:spPr>
      </p:sp>
      <p:grpSp>
        <p:nvGrpSpPr>
          <p:cNvPr name="Group 8" id="8"/>
          <p:cNvGrpSpPr/>
          <p:nvPr/>
        </p:nvGrpSpPr>
        <p:grpSpPr>
          <a:xfrm rot="0">
            <a:off x="-2786939" y="9540136"/>
            <a:ext cx="23861879" cy="1715718"/>
            <a:chOff x="0" y="0"/>
            <a:chExt cx="6284610" cy="451876"/>
          </a:xfrm>
        </p:grpSpPr>
        <p:sp>
          <p:nvSpPr>
            <p:cNvPr name="Freeform 9" id="9"/>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0" id="10"/>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1" id="11"/>
          <p:cNvSpPr/>
          <p:nvPr/>
        </p:nvSpPr>
        <p:spPr>
          <a:xfrm flipH="false" flipV="false" rot="266846">
            <a:off x="3125144" y="3555361"/>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110629">
            <a:off x="586164" y="8405558"/>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387305">
            <a:off x="9882636" y="8339913"/>
            <a:ext cx="2485981" cy="1889345"/>
          </a:xfrm>
          <a:custGeom>
            <a:avLst/>
            <a:gdLst/>
            <a:ahLst/>
            <a:cxnLst/>
            <a:rect r="r" b="b" t="t" l="l"/>
            <a:pathLst>
              <a:path h="1889345" w="2485981">
                <a:moveTo>
                  <a:pt x="0" y="0"/>
                </a:moveTo>
                <a:lnTo>
                  <a:pt x="2485981" y="0"/>
                </a:lnTo>
                <a:lnTo>
                  <a:pt x="2485981" y="1889346"/>
                </a:lnTo>
                <a:lnTo>
                  <a:pt x="0" y="18893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387305">
            <a:off x="-853929" y="4775071"/>
            <a:ext cx="2412096" cy="1833193"/>
          </a:xfrm>
          <a:custGeom>
            <a:avLst/>
            <a:gdLst/>
            <a:ahLst/>
            <a:cxnLst/>
            <a:rect r="r" b="b" t="t" l="l"/>
            <a:pathLst>
              <a:path h="1833193" w="2412096">
                <a:moveTo>
                  <a:pt x="0" y="0"/>
                </a:moveTo>
                <a:lnTo>
                  <a:pt x="2412097" y="0"/>
                </a:lnTo>
                <a:lnTo>
                  <a:pt x="2412097" y="1833193"/>
                </a:lnTo>
                <a:lnTo>
                  <a:pt x="0" y="18331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2713808" y="6071288"/>
            <a:ext cx="6010265" cy="3401676"/>
          </a:xfrm>
          <a:custGeom>
            <a:avLst/>
            <a:gdLst/>
            <a:ahLst/>
            <a:cxnLst/>
            <a:rect r="r" b="b" t="t" l="l"/>
            <a:pathLst>
              <a:path h="3401676" w="6010265">
                <a:moveTo>
                  <a:pt x="0" y="0"/>
                </a:moveTo>
                <a:lnTo>
                  <a:pt x="6010265" y="0"/>
                </a:lnTo>
                <a:lnTo>
                  <a:pt x="6010265" y="3401676"/>
                </a:lnTo>
                <a:lnTo>
                  <a:pt x="0" y="3401676"/>
                </a:lnTo>
                <a:lnTo>
                  <a:pt x="0" y="0"/>
                </a:lnTo>
                <a:close/>
              </a:path>
            </a:pathLst>
          </a:custGeom>
          <a:blipFill>
            <a:blip r:embed="rId11"/>
            <a:stretch>
              <a:fillRect l="0" t="0" r="0" b="0"/>
            </a:stretch>
          </a:blipFill>
        </p:spPr>
      </p:sp>
      <p:sp>
        <p:nvSpPr>
          <p:cNvPr name="Freeform 16" id="16"/>
          <p:cNvSpPr/>
          <p:nvPr/>
        </p:nvSpPr>
        <p:spPr>
          <a:xfrm flipH="false" flipV="false" rot="0">
            <a:off x="12522456" y="6054360"/>
            <a:ext cx="4996421" cy="3418604"/>
          </a:xfrm>
          <a:custGeom>
            <a:avLst/>
            <a:gdLst/>
            <a:ahLst/>
            <a:cxnLst/>
            <a:rect r="r" b="b" t="t" l="l"/>
            <a:pathLst>
              <a:path h="3418604" w="4996421">
                <a:moveTo>
                  <a:pt x="0" y="0"/>
                </a:moveTo>
                <a:lnTo>
                  <a:pt x="4996422" y="0"/>
                </a:lnTo>
                <a:lnTo>
                  <a:pt x="4996422" y="3418604"/>
                </a:lnTo>
                <a:lnTo>
                  <a:pt x="0" y="3418604"/>
                </a:lnTo>
                <a:lnTo>
                  <a:pt x="0" y="0"/>
                </a:lnTo>
                <a:close/>
              </a:path>
            </a:pathLst>
          </a:custGeom>
          <a:blipFill>
            <a:blip r:embed="rId12"/>
            <a:stretch>
              <a:fillRect l="0" t="0" r="0" b="0"/>
            </a:stretch>
          </a:blipFill>
        </p:spPr>
      </p:sp>
      <p:sp>
        <p:nvSpPr>
          <p:cNvPr name="TextBox 17" id="17"/>
          <p:cNvSpPr txBox="true"/>
          <p:nvPr/>
        </p:nvSpPr>
        <p:spPr>
          <a:xfrm rot="0">
            <a:off x="766436" y="6929811"/>
            <a:ext cx="1774266"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01</a:t>
            </a:r>
          </a:p>
        </p:txBody>
      </p:sp>
      <p:sp>
        <p:nvSpPr>
          <p:cNvPr name="TextBox 18" id="18"/>
          <p:cNvSpPr txBox="true"/>
          <p:nvPr/>
        </p:nvSpPr>
        <p:spPr>
          <a:xfrm rot="0">
            <a:off x="5381552" y="1189615"/>
            <a:ext cx="7608585" cy="1349144"/>
          </a:xfrm>
          <a:prstGeom prst="rect">
            <a:avLst/>
          </a:prstGeom>
        </p:spPr>
        <p:txBody>
          <a:bodyPr anchor="t" rtlCol="false" tIns="0" lIns="0" bIns="0" rIns="0">
            <a:spAutoFit/>
          </a:bodyPr>
          <a:lstStyle/>
          <a:p>
            <a:pPr algn="ctr">
              <a:lnSpc>
                <a:spcPts val="9769"/>
              </a:lnSpc>
            </a:pPr>
            <a:r>
              <a:rPr lang="en-US" sz="10976">
                <a:solidFill>
                  <a:srgbClr val="FFFFFF"/>
                </a:solidFill>
                <a:latin typeface="Kooperativ"/>
                <a:ea typeface="Kooperativ"/>
                <a:cs typeface="Kooperativ"/>
                <a:sym typeface="Kooperativ"/>
              </a:rPr>
              <a:t>Problem-13</a:t>
            </a:r>
          </a:p>
        </p:txBody>
      </p:sp>
      <p:sp>
        <p:nvSpPr>
          <p:cNvPr name="TextBox 19" id="19"/>
          <p:cNvSpPr txBox="true"/>
          <p:nvPr/>
        </p:nvSpPr>
        <p:spPr>
          <a:xfrm rot="0">
            <a:off x="3554752" y="5127779"/>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Solution</a:t>
            </a:r>
          </a:p>
        </p:txBody>
      </p:sp>
      <p:sp>
        <p:nvSpPr>
          <p:cNvPr name="TextBox 20" id="20"/>
          <p:cNvSpPr txBox="true"/>
          <p:nvPr/>
        </p:nvSpPr>
        <p:spPr>
          <a:xfrm rot="0">
            <a:off x="4215076" y="2700684"/>
            <a:ext cx="9941537" cy="1309302"/>
          </a:xfrm>
          <a:prstGeom prst="rect">
            <a:avLst/>
          </a:prstGeom>
        </p:spPr>
        <p:txBody>
          <a:bodyPr anchor="t" rtlCol="false" tIns="0" lIns="0" bIns="0" rIns="0">
            <a:spAutoFit/>
          </a:bodyPr>
          <a:lstStyle/>
          <a:p>
            <a:pPr algn="ctr">
              <a:lnSpc>
                <a:spcPts val="5163"/>
              </a:lnSpc>
              <a:spcBef>
                <a:spcPct val="0"/>
              </a:spcBef>
            </a:pPr>
            <a:r>
              <a:rPr lang="en-US" sz="3688">
                <a:solidFill>
                  <a:srgbClr val="FFFFFF"/>
                </a:solidFill>
                <a:latin typeface="Poppins Bold"/>
                <a:ea typeface="Poppins Bold"/>
                <a:cs typeface="Poppins Bold"/>
                <a:sym typeface="Poppins Bold"/>
              </a:rPr>
              <a:t>The top 3 most ordered pizza type based on revenue for each pizza category</a:t>
            </a:r>
          </a:p>
        </p:txBody>
      </p:sp>
      <p:grpSp>
        <p:nvGrpSpPr>
          <p:cNvPr name="Group 21" id="21"/>
          <p:cNvGrpSpPr/>
          <p:nvPr/>
        </p:nvGrpSpPr>
        <p:grpSpPr>
          <a:xfrm rot="0">
            <a:off x="12611243" y="4921972"/>
            <a:ext cx="4063296" cy="843309"/>
            <a:chOff x="0" y="0"/>
            <a:chExt cx="5417729" cy="1124412"/>
          </a:xfrm>
        </p:grpSpPr>
        <p:grpSp>
          <p:nvGrpSpPr>
            <p:cNvPr name="Group 22" id="22"/>
            <p:cNvGrpSpPr/>
            <p:nvPr/>
          </p:nvGrpSpPr>
          <p:grpSpPr>
            <a:xfrm rot="0">
              <a:off x="656294" y="0"/>
              <a:ext cx="4313192" cy="1124412"/>
              <a:chOff x="0" y="0"/>
              <a:chExt cx="678115" cy="176779"/>
            </a:xfrm>
          </p:grpSpPr>
          <p:sp>
            <p:nvSpPr>
              <p:cNvPr name="Freeform 23" id="23"/>
              <p:cNvSpPr/>
              <p:nvPr/>
            </p:nvSpPr>
            <p:spPr>
              <a:xfrm flipH="false" flipV="false" rot="0">
                <a:off x="0" y="0"/>
                <a:ext cx="678115" cy="176779"/>
              </a:xfrm>
              <a:custGeom>
                <a:avLst/>
                <a:gdLst/>
                <a:ahLst/>
                <a:cxnLst/>
                <a:rect r="r" b="b" t="t" l="l"/>
                <a:pathLst>
                  <a:path h="176779" w="678115">
                    <a:moveTo>
                      <a:pt x="19146" y="0"/>
                    </a:moveTo>
                    <a:lnTo>
                      <a:pt x="658969" y="0"/>
                    </a:lnTo>
                    <a:cubicBezTo>
                      <a:pt x="664047" y="0"/>
                      <a:pt x="668917" y="2017"/>
                      <a:pt x="672508" y="5608"/>
                    </a:cubicBezTo>
                    <a:cubicBezTo>
                      <a:pt x="676098" y="9198"/>
                      <a:pt x="678115" y="14068"/>
                      <a:pt x="678115" y="19146"/>
                    </a:cubicBezTo>
                    <a:lnTo>
                      <a:pt x="678115" y="157633"/>
                    </a:lnTo>
                    <a:cubicBezTo>
                      <a:pt x="678115" y="162711"/>
                      <a:pt x="676098" y="167580"/>
                      <a:pt x="672508" y="171171"/>
                    </a:cubicBezTo>
                    <a:cubicBezTo>
                      <a:pt x="668917" y="174762"/>
                      <a:pt x="664047" y="176779"/>
                      <a:pt x="658969" y="176779"/>
                    </a:cubicBezTo>
                    <a:lnTo>
                      <a:pt x="19146" y="176779"/>
                    </a:lnTo>
                    <a:cubicBezTo>
                      <a:pt x="14068" y="176779"/>
                      <a:pt x="9198" y="174762"/>
                      <a:pt x="5608" y="171171"/>
                    </a:cubicBezTo>
                    <a:cubicBezTo>
                      <a:pt x="2017" y="167580"/>
                      <a:pt x="0" y="162711"/>
                      <a:pt x="0" y="157633"/>
                    </a:cubicBezTo>
                    <a:lnTo>
                      <a:pt x="0" y="19146"/>
                    </a:lnTo>
                    <a:cubicBezTo>
                      <a:pt x="0" y="14068"/>
                      <a:pt x="2017" y="9198"/>
                      <a:pt x="5608" y="5608"/>
                    </a:cubicBezTo>
                    <a:cubicBezTo>
                      <a:pt x="9198" y="2017"/>
                      <a:pt x="14068" y="0"/>
                      <a:pt x="19146" y="0"/>
                    </a:cubicBezTo>
                    <a:close/>
                  </a:path>
                </a:pathLst>
              </a:custGeom>
              <a:solidFill>
                <a:srgbClr val="F8B31F"/>
              </a:solidFill>
            </p:spPr>
          </p:sp>
          <p:sp>
            <p:nvSpPr>
              <p:cNvPr name="TextBox 24" id="24"/>
              <p:cNvSpPr txBox="true"/>
              <p:nvPr/>
            </p:nvSpPr>
            <p:spPr>
              <a:xfrm>
                <a:off x="0" y="-66675"/>
                <a:ext cx="678115" cy="243454"/>
              </a:xfrm>
              <a:prstGeom prst="rect">
                <a:avLst/>
              </a:prstGeom>
            </p:spPr>
            <p:txBody>
              <a:bodyPr anchor="ctr" rtlCol="false" tIns="50800" lIns="50800" bIns="50800" rIns="50800"/>
              <a:lstStyle/>
              <a:p>
                <a:pPr algn="ctr">
                  <a:lnSpc>
                    <a:spcPts val="2800"/>
                  </a:lnSpc>
                </a:pPr>
              </a:p>
            </p:txBody>
          </p:sp>
        </p:grpSp>
        <p:sp>
          <p:nvSpPr>
            <p:cNvPr name="TextBox 25" id="25"/>
            <p:cNvSpPr txBox="true"/>
            <p:nvPr/>
          </p:nvSpPr>
          <p:spPr>
            <a:xfrm rot="0">
              <a:off x="0" y="206471"/>
              <a:ext cx="5417729" cy="609870"/>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Result</a:t>
              </a:r>
            </a:p>
          </p:txBody>
        </p:sp>
      </p:grpSp>
      <p:sp>
        <p:nvSpPr>
          <p:cNvPr name="TextBox 26" id="26"/>
          <p:cNvSpPr txBox="true"/>
          <p:nvPr/>
        </p:nvSpPr>
        <p:spPr>
          <a:xfrm rot="0">
            <a:off x="10130064" y="6414188"/>
            <a:ext cx="1991125"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02</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sp>
        <p:nvSpPr>
          <p:cNvPr name="Freeform 2" id="2"/>
          <p:cNvSpPr/>
          <p:nvPr/>
        </p:nvSpPr>
        <p:spPr>
          <a:xfrm flipH="false" flipV="false" rot="0">
            <a:off x="3660416" y="-30679"/>
            <a:ext cx="4496454" cy="4283894"/>
          </a:xfrm>
          <a:custGeom>
            <a:avLst/>
            <a:gdLst/>
            <a:ahLst/>
            <a:cxnLst/>
            <a:rect r="r" b="b" t="t" l="l"/>
            <a:pathLst>
              <a:path h="4283894" w="4496454">
                <a:moveTo>
                  <a:pt x="0" y="0"/>
                </a:moveTo>
                <a:lnTo>
                  <a:pt x="4496454" y="0"/>
                </a:lnTo>
                <a:lnTo>
                  <a:pt x="4496454" y="4283895"/>
                </a:lnTo>
                <a:lnTo>
                  <a:pt x="0" y="42838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11781" y="-1739798"/>
            <a:ext cx="4496454" cy="4283894"/>
          </a:xfrm>
          <a:custGeom>
            <a:avLst/>
            <a:gdLst/>
            <a:ahLst/>
            <a:cxnLst/>
            <a:rect r="r" b="b" t="t" l="l"/>
            <a:pathLst>
              <a:path h="4283894" w="4496454">
                <a:moveTo>
                  <a:pt x="0" y="0"/>
                </a:moveTo>
                <a:lnTo>
                  <a:pt x="4496454" y="0"/>
                </a:lnTo>
                <a:lnTo>
                  <a:pt x="4496454" y="4283895"/>
                </a:lnTo>
                <a:lnTo>
                  <a:pt x="0" y="42838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854275" y="-4266327"/>
            <a:ext cx="8579451" cy="8532654"/>
          </a:xfrm>
          <a:custGeom>
            <a:avLst/>
            <a:gdLst/>
            <a:ahLst/>
            <a:cxnLst/>
            <a:rect r="r" b="b" t="t" l="l"/>
            <a:pathLst>
              <a:path h="8532654" w="8579451">
                <a:moveTo>
                  <a:pt x="0" y="0"/>
                </a:moveTo>
                <a:lnTo>
                  <a:pt x="8579450" y="0"/>
                </a:lnTo>
                <a:lnTo>
                  <a:pt x="8579450" y="8532654"/>
                </a:lnTo>
                <a:lnTo>
                  <a:pt x="0" y="85326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14784214" y="3549116"/>
            <a:ext cx="4959028" cy="7452091"/>
          </a:xfrm>
          <a:custGeom>
            <a:avLst/>
            <a:gdLst/>
            <a:ahLst/>
            <a:cxnLst/>
            <a:rect r="r" b="b" t="t" l="l"/>
            <a:pathLst>
              <a:path h="7452091" w="4959028">
                <a:moveTo>
                  <a:pt x="0" y="0"/>
                </a:moveTo>
                <a:lnTo>
                  <a:pt x="4959028" y="0"/>
                </a:lnTo>
                <a:lnTo>
                  <a:pt x="4959028" y="7452091"/>
                </a:lnTo>
                <a:lnTo>
                  <a:pt x="0" y="74520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503786" y="5286375"/>
            <a:ext cx="11400271" cy="3457513"/>
          </a:xfrm>
          <a:prstGeom prst="rect">
            <a:avLst/>
          </a:prstGeom>
        </p:spPr>
        <p:txBody>
          <a:bodyPr anchor="t" rtlCol="false" tIns="0" lIns="0" bIns="0" rIns="0">
            <a:spAutoFit/>
          </a:bodyPr>
          <a:lstStyle/>
          <a:p>
            <a:pPr algn="ctr">
              <a:lnSpc>
                <a:spcPts val="4497"/>
              </a:lnSpc>
            </a:pPr>
            <a:r>
              <a:rPr lang="en-US" sz="5053">
                <a:solidFill>
                  <a:srgbClr val="FFFFFF"/>
                </a:solidFill>
                <a:latin typeface="Kooperativ"/>
                <a:ea typeface="Kooperativ"/>
                <a:cs typeface="Kooperativ"/>
                <a:sym typeface="Kooperativ"/>
              </a:rPr>
              <a:t>Feel free to ask any questions about the pizza sales analysis. We're here to clarify data points, insights, and recommendations, and discuss opportunities for improving our sales strategy.</a:t>
            </a:r>
          </a:p>
        </p:txBody>
      </p:sp>
      <p:sp>
        <p:nvSpPr>
          <p:cNvPr name="Freeform 10" id="10"/>
          <p:cNvSpPr/>
          <p:nvPr/>
        </p:nvSpPr>
        <p:spPr>
          <a:xfrm flipH="true" flipV="false" rot="0">
            <a:off x="-1455242" y="3549116"/>
            <a:ext cx="4959028" cy="7452091"/>
          </a:xfrm>
          <a:custGeom>
            <a:avLst/>
            <a:gdLst/>
            <a:ahLst/>
            <a:cxnLst/>
            <a:rect r="r" b="b" t="t" l="l"/>
            <a:pathLst>
              <a:path h="7452091" w="4959028">
                <a:moveTo>
                  <a:pt x="4959028" y="0"/>
                </a:moveTo>
                <a:lnTo>
                  <a:pt x="0" y="0"/>
                </a:lnTo>
                <a:lnTo>
                  <a:pt x="0" y="7452091"/>
                </a:lnTo>
                <a:lnTo>
                  <a:pt x="4959028" y="7452091"/>
                </a:lnTo>
                <a:lnTo>
                  <a:pt x="495902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266846">
            <a:off x="13739584" y="346932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10629">
            <a:off x="3520169" y="3823985"/>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387305">
            <a:off x="15359033" y="908093"/>
            <a:ext cx="2485981" cy="1889345"/>
          </a:xfrm>
          <a:custGeom>
            <a:avLst/>
            <a:gdLst/>
            <a:ahLst/>
            <a:cxnLst/>
            <a:rect r="r" b="b" t="t" l="l"/>
            <a:pathLst>
              <a:path h="1889345" w="2485981">
                <a:moveTo>
                  <a:pt x="0" y="0"/>
                </a:moveTo>
                <a:lnTo>
                  <a:pt x="2485980" y="0"/>
                </a:lnTo>
                <a:lnTo>
                  <a:pt x="2485980" y="1889345"/>
                </a:lnTo>
                <a:lnTo>
                  <a:pt x="0" y="18893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387305">
            <a:off x="945257" y="1021888"/>
            <a:ext cx="2186520" cy="1661755"/>
          </a:xfrm>
          <a:custGeom>
            <a:avLst/>
            <a:gdLst/>
            <a:ahLst/>
            <a:cxnLst/>
            <a:rect r="r" b="b" t="t" l="l"/>
            <a:pathLst>
              <a:path h="1661755" w="2186520">
                <a:moveTo>
                  <a:pt x="0" y="0"/>
                </a:moveTo>
                <a:lnTo>
                  <a:pt x="2186521" y="0"/>
                </a:lnTo>
                <a:lnTo>
                  <a:pt x="2186521" y="1661755"/>
                </a:lnTo>
                <a:lnTo>
                  <a:pt x="0" y="166175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222936" y="-38164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786939" y="9540136"/>
            <a:ext cx="23861879" cy="1715718"/>
            <a:chOff x="0" y="0"/>
            <a:chExt cx="6284610" cy="451876"/>
          </a:xfrm>
        </p:grpSpPr>
        <p:sp>
          <p:nvSpPr>
            <p:cNvPr name="Freeform 6" id="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7" id="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8" id="8"/>
          <p:cNvSpPr/>
          <p:nvPr/>
        </p:nvSpPr>
        <p:spPr>
          <a:xfrm flipH="false" flipV="false" rot="0">
            <a:off x="13088240" y="2730100"/>
            <a:ext cx="7335729" cy="9722051"/>
          </a:xfrm>
          <a:custGeom>
            <a:avLst/>
            <a:gdLst/>
            <a:ahLst/>
            <a:cxnLst/>
            <a:rect r="r" b="b" t="t" l="l"/>
            <a:pathLst>
              <a:path h="9722051" w="7335729">
                <a:moveTo>
                  <a:pt x="0" y="0"/>
                </a:moveTo>
                <a:lnTo>
                  <a:pt x="7335729" y="0"/>
                </a:lnTo>
                <a:lnTo>
                  <a:pt x="7335729" y="9722050"/>
                </a:lnTo>
                <a:lnTo>
                  <a:pt x="0" y="9722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3188983" y="4601573"/>
            <a:ext cx="11910034" cy="1862277"/>
          </a:xfrm>
          <a:prstGeom prst="rect">
            <a:avLst/>
          </a:prstGeom>
        </p:spPr>
        <p:txBody>
          <a:bodyPr anchor="t" rtlCol="false" tIns="0" lIns="0" bIns="0" rIns="0">
            <a:spAutoFit/>
          </a:bodyPr>
          <a:lstStyle/>
          <a:p>
            <a:pPr algn="ctr">
              <a:lnSpc>
                <a:spcPts val="13553"/>
              </a:lnSpc>
            </a:pPr>
            <a:r>
              <a:rPr lang="en-US" sz="15229">
                <a:solidFill>
                  <a:srgbClr val="FFFFFF"/>
                </a:solidFill>
                <a:latin typeface="Kooperativ"/>
                <a:ea typeface="Kooperativ"/>
                <a:cs typeface="Kooperativ"/>
                <a:sym typeface="Kooperativ"/>
              </a:rPr>
              <a:t>Thank You</a:t>
            </a:r>
          </a:p>
        </p:txBody>
      </p:sp>
      <p:sp>
        <p:nvSpPr>
          <p:cNvPr name="Freeform 10" id="10"/>
          <p:cNvSpPr/>
          <p:nvPr/>
        </p:nvSpPr>
        <p:spPr>
          <a:xfrm flipH="true" flipV="false" rot="0">
            <a:off x="-1301360" y="3329341"/>
            <a:ext cx="6477912" cy="8523569"/>
          </a:xfrm>
          <a:custGeom>
            <a:avLst/>
            <a:gdLst/>
            <a:ahLst/>
            <a:cxnLst/>
            <a:rect r="r" b="b" t="t" l="l"/>
            <a:pathLst>
              <a:path h="8523569" w="6477912">
                <a:moveTo>
                  <a:pt x="6477912" y="0"/>
                </a:moveTo>
                <a:lnTo>
                  <a:pt x="0" y="0"/>
                </a:lnTo>
                <a:lnTo>
                  <a:pt x="0" y="8523569"/>
                </a:lnTo>
                <a:lnTo>
                  <a:pt x="6477912" y="8523569"/>
                </a:lnTo>
                <a:lnTo>
                  <a:pt x="647791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3722196" y="-6683751"/>
            <a:ext cx="10843608" cy="10784461"/>
          </a:xfrm>
          <a:custGeom>
            <a:avLst/>
            <a:gdLst/>
            <a:ahLst/>
            <a:cxnLst/>
            <a:rect r="r" b="b" t="t" l="l"/>
            <a:pathLst>
              <a:path h="10784461" w="10843608">
                <a:moveTo>
                  <a:pt x="0" y="0"/>
                </a:moveTo>
                <a:lnTo>
                  <a:pt x="10843608" y="0"/>
                </a:lnTo>
                <a:lnTo>
                  <a:pt x="10843608" y="10784461"/>
                </a:lnTo>
                <a:lnTo>
                  <a:pt x="0" y="107844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266846">
            <a:off x="13829530" y="3368499"/>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266846">
            <a:off x="3590392" y="3368499"/>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387305">
            <a:off x="604679" y="994406"/>
            <a:ext cx="2485981" cy="1889345"/>
          </a:xfrm>
          <a:custGeom>
            <a:avLst/>
            <a:gdLst/>
            <a:ahLst/>
            <a:cxnLst/>
            <a:rect r="r" b="b" t="t" l="l"/>
            <a:pathLst>
              <a:path h="1889345" w="2485981">
                <a:moveTo>
                  <a:pt x="0" y="0"/>
                </a:moveTo>
                <a:lnTo>
                  <a:pt x="2485980" y="0"/>
                </a:lnTo>
                <a:lnTo>
                  <a:pt x="2485980" y="1889346"/>
                </a:lnTo>
                <a:lnTo>
                  <a:pt x="0" y="188934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387305">
            <a:off x="15495264" y="979917"/>
            <a:ext cx="2216682" cy="1684679"/>
          </a:xfrm>
          <a:custGeom>
            <a:avLst/>
            <a:gdLst/>
            <a:ahLst/>
            <a:cxnLst/>
            <a:rect r="r" b="b" t="t" l="l"/>
            <a:pathLst>
              <a:path h="1684679" w="2216682">
                <a:moveTo>
                  <a:pt x="0" y="0"/>
                </a:moveTo>
                <a:lnTo>
                  <a:pt x="2216683" y="0"/>
                </a:lnTo>
                <a:lnTo>
                  <a:pt x="2216683" y="1684679"/>
                </a:lnTo>
                <a:lnTo>
                  <a:pt x="0" y="16846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6251479" y="7440529"/>
            <a:ext cx="5785042" cy="5511567"/>
          </a:xfrm>
          <a:custGeom>
            <a:avLst/>
            <a:gdLst/>
            <a:ahLst/>
            <a:cxnLst/>
            <a:rect r="r" b="b" t="t" l="l"/>
            <a:pathLst>
              <a:path h="5511567" w="5785042">
                <a:moveTo>
                  <a:pt x="0" y="0"/>
                </a:moveTo>
                <a:lnTo>
                  <a:pt x="5785042" y="0"/>
                </a:lnTo>
                <a:lnTo>
                  <a:pt x="5785042" y="5511567"/>
                </a:lnTo>
                <a:lnTo>
                  <a:pt x="0" y="551156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4588977" y="6143335"/>
            <a:ext cx="9110047" cy="1249402"/>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Poppins Medium"/>
                <a:ea typeface="Poppins Medium"/>
                <a:cs typeface="Poppins Medium"/>
                <a:sym typeface="Poppins Medium"/>
              </a:rPr>
              <a:t>“let's cook up greater sales and savor  success with every slice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222936" y="-38164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4174027" y="-4364267"/>
            <a:ext cx="9752829" cy="9291786"/>
          </a:xfrm>
          <a:custGeom>
            <a:avLst/>
            <a:gdLst/>
            <a:ahLst/>
            <a:cxnLst/>
            <a:rect r="r" b="b" t="t" l="l"/>
            <a:pathLst>
              <a:path h="9291786" w="9752829">
                <a:moveTo>
                  <a:pt x="0" y="0"/>
                </a:moveTo>
                <a:lnTo>
                  <a:pt x="9752829" y="0"/>
                </a:lnTo>
                <a:lnTo>
                  <a:pt x="9752829" y="9291787"/>
                </a:lnTo>
                <a:lnTo>
                  <a:pt x="0" y="92917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935411" y="4953312"/>
            <a:ext cx="8417177" cy="2697495"/>
            <a:chOff x="0" y="0"/>
            <a:chExt cx="1900723" cy="609134"/>
          </a:xfrm>
        </p:grpSpPr>
        <p:sp>
          <p:nvSpPr>
            <p:cNvPr name="Freeform 7" id="7"/>
            <p:cNvSpPr/>
            <p:nvPr/>
          </p:nvSpPr>
          <p:spPr>
            <a:xfrm flipH="false" flipV="false" rot="0">
              <a:off x="0" y="0"/>
              <a:ext cx="1900723" cy="609134"/>
            </a:xfrm>
            <a:custGeom>
              <a:avLst/>
              <a:gdLst/>
              <a:ahLst/>
              <a:cxnLst/>
              <a:rect r="r" b="b" t="t" l="l"/>
              <a:pathLst>
                <a:path h="609134" w="1900723">
                  <a:moveTo>
                    <a:pt x="7358" y="0"/>
                  </a:moveTo>
                  <a:lnTo>
                    <a:pt x="1893365" y="0"/>
                  </a:lnTo>
                  <a:cubicBezTo>
                    <a:pt x="1897429" y="0"/>
                    <a:pt x="1900723" y="3294"/>
                    <a:pt x="1900723" y="7358"/>
                  </a:cubicBezTo>
                  <a:lnTo>
                    <a:pt x="1900723" y="601776"/>
                  </a:lnTo>
                  <a:cubicBezTo>
                    <a:pt x="1900723" y="603728"/>
                    <a:pt x="1899948" y="605599"/>
                    <a:pt x="1898568" y="606979"/>
                  </a:cubicBezTo>
                  <a:cubicBezTo>
                    <a:pt x="1897188" y="608359"/>
                    <a:pt x="1895317" y="609134"/>
                    <a:pt x="1893365" y="609134"/>
                  </a:cubicBezTo>
                  <a:lnTo>
                    <a:pt x="7358" y="609134"/>
                  </a:lnTo>
                  <a:cubicBezTo>
                    <a:pt x="5407" y="609134"/>
                    <a:pt x="3535" y="608359"/>
                    <a:pt x="2155" y="606979"/>
                  </a:cubicBezTo>
                  <a:cubicBezTo>
                    <a:pt x="775" y="605599"/>
                    <a:pt x="0" y="603728"/>
                    <a:pt x="0" y="601776"/>
                  </a:cubicBezTo>
                  <a:lnTo>
                    <a:pt x="0" y="7358"/>
                  </a:lnTo>
                  <a:cubicBezTo>
                    <a:pt x="0" y="5407"/>
                    <a:pt x="775" y="3535"/>
                    <a:pt x="2155" y="2155"/>
                  </a:cubicBezTo>
                  <a:cubicBezTo>
                    <a:pt x="3535" y="775"/>
                    <a:pt x="5407" y="0"/>
                    <a:pt x="7358" y="0"/>
                  </a:cubicBezTo>
                  <a:close/>
                </a:path>
              </a:pathLst>
            </a:custGeom>
            <a:solidFill>
              <a:srgbClr val="F8B31F"/>
            </a:solidFill>
          </p:spPr>
        </p:sp>
        <p:sp>
          <p:nvSpPr>
            <p:cNvPr name="TextBox 8" id="8"/>
            <p:cNvSpPr txBox="true"/>
            <p:nvPr/>
          </p:nvSpPr>
          <p:spPr>
            <a:xfrm>
              <a:off x="0" y="-66675"/>
              <a:ext cx="1900723" cy="675809"/>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14009239" y="914457"/>
            <a:ext cx="9135758" cy="8625679"/>
          </a:xfrm>
          <a:custGeom>
            <a:avLst/>
            <a:gdLst/>
            <a:ahLst/>
            <a:cxnLst/>
            <a:rect r="r" b="b" t="t" l="l"/>
            <a:pathLst>
              <a:path h="8625679" w="9135758">
                <a:moveTo>
                  <a:pt x="0" y="0"/>
                </a:moveTo>
                <a:lnTo>
                  <a:pt x="9135758" y="0"/>
                </a:lnTo>
                <a:lnTo>
                  <a:pt x="9135758" y="8625679"/>
                </a:lnTo>
                <a:lnTo>
                  <a:pt x="0" y="8625679"/>
                </a:lnTo>
                <a:lnTo>
                  <a:pt x="0" y="0"/>
                </a:lnTo>
                <a:close/>
              </a:path>
            </a:pathLst>
          </a:custGeom>
          <a:blipFill>
            <a:blip r:embed="rId6"/>
            <a:stretch>
              <a:fillRect l="0" t="0" r="0" b="0"/>
            </a:stretch>
          </a:blipFill>
        </p:spPr>
      </p:sp>
      <p:sp>
        <p:nvSpPr>
          <p:cNvPr name="TextBox 10" id="10"/>
          <p:cNvSpPr txBox="true"/>
          <p:nvPr/>
        </p:nvSpPr>
        <p:spPr>
          <a:xfrm rot="0">
            <a:off x="4935411" y="5134380"/>
            <a:ext cx="8411216" cy="2184295"/>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The objective of this project is to analyze pizza sales data to identify trends and provide actionable insights that can help to increase sales and aim to uncover key metrics and patterns within the sales data by leveraging SQL queries in MySQL.</a:t>
            </a:r>
          </a:p>
        </p:txBody>
      </p:sp>
      <p:sp>
        <p:nvSpPr>
          <p:cNvPr name="TextBox 11" id="11"/>
          <p:cNvSpPr txBox="true"/>
          <p:nvPr/>
        </p:nvSpPr>
        <p:spPr>
          <a:xfrm rot="0">
            <a:off x="4174027" y="3616025"/>
            <a:ext cx="9939947" cy="1311494"/>
          </a:xfrm>
          <a:prstGeom prst="rect">
            <a:avLst/>
          </a:prstGeom>
        </p:spPr>
        <p:txBody>
          <a:bodyPr anchor="t" rtlCol="false" tIns="0" lIns="0" bIns="0" rIns="0">
            <a:spAutoFit/>
          </a:bodyPr>
          <a:lstStyle/>
          <a:p>
            <a:pPr algn="ctr">
              <a:lnSpc>
                <a:spcPts val="9444"/>
              </a:lnSpc>
            </a:pPr>
            <a:r>
              <a:rPr lang="en-US" sz="10611">
                <a:solidFill>
                  <a:srgbClr val="FFFFFF"/>
                </a:solidFill>
                <a:latin typeface="Kooperativ"/>
                <a:ea typeface="Kooperativ"/>
                <a:cs typeface="Kooperativ"/>
                <a:sym typeface="Kooperativ"/>
              </a:rPr>
              <a:t>OBJECTIVE</a:t>
            </a:r>
          </a:p>
        </p:txBody>
      </p:sp>
      <p:sp>
        <p:nvSpPr>
          <p:cNvPr name="Freeform 12" id="12"/>
          <p:cNvSpPr/>
          <p:nvPr/>
        </p:nvSpPr>
        <p:spPr>
          <a:xfrm flipH="true" flipV="false" rot="0">
            <a:off x="-4856997" y="699291"/>
            <a:ext cx="9414034" cy="8888417"/>
          </a:xfrm>
          <a:custGeom>
            <a:avLst/>
            <a:gdLst/>
            <a:ahLst/>
            <a:cxnLst/>
            <a:rect r="r" b="b" t="t" l="l"/>
            <a:pathLst>
              <a:path h="8888417" w="9414034">
                <a:moveTo>
                  <a:pt x="9414034" y="0"/>
                </a:moveTo>
                <a:lnTo>
                  <a:pt x="0" y="0"/>
                </a:lnTo>
                <a:lnTo>
                  <a:pt x="0" y="8888418"/>
                </a:lnTo>
                <a:lnTo>
                  <a:pt x="9414034" y="8888418"/>
                </a:lnTo>
                <a:lnTo>
                  <a:pt x="9414034" y="0"/>
                </a:lnTo>
                <a:close/>
              </a:path>
            </a:pathLst>
          </a:custGeom>
          <a:blipFill>
            <a:blip r:embed="rId6"/>
            <a:stretch>
              <a:fillRect l="0" t="0" r="0" b="0"/>
            </a:stretch>
          </a:blipFill>
        </p:spPr>
      </p:sp>
      <p:grpSp>
        <p:nvGrpSpPr>
          <p:cNvPr name="Group 13" id="13"/>
          <p:cNvGrpSpPr/>
          <p:nvPr/>
        </p:nvGrpSpPr>
        <p:grpSpPr>
          <a:xfrm rot="0">
            <a:off x="-2786939" y="9540136"/>
            <a:ext cx="23861879" cy="1715718"/>
            <a:chOff x="0" y="0"/>
            <a:chExt cx="6284610" cy="451876"/>
          </a:xfrm>
        </p:grpSpPr>
        <p:sp>
          <p:nvSpPr>
            <p:cNvPr name="Freeform 14" id="14"/>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5" id="15"/>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6" id="16"/>
          <p:cNvSpPr/>
          <p:nvPr/>
        </p:nvSpPr>
        <p:spPr>
          <a:xfrm flipH="false" flipV="false" rot="266846">
            <a:off x="13516422" y="1583301"/>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110629">
            <a:off x="4190659" y="733530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387305">
            <a:off x="7807451" y="388453"/>
            <a:ext cx="2485981" cy="1889345"/>
          </a:xfrm>
          <a:custGeom>
            <a:avLst/>
            <a:gdLst/>
            <a:ahLst/>
            <a:cxnLst/>
            <a:rect r="r" b="b" t="t" l="l"/>
            <a:pathLst>
              <a:path h="1889345" w="2485981">
                <a:moveTo>
                  <a:pt x="0" y="0"/>
                </a:moveTo>
                <a:lnTo>
                  <a:pt x="2485980" y="0"/>
                </a:lnTo>
                <a:lnTo>
                  <a:pt x="2485980" y="1889345"/>
                </a:lnTo>
                <a:lnTo>
                  <a:pt x="0" y="18893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387305">
            <a:off x="8473931" y="7748703"/>
            <a:ext cx="1340138" cy="1018505"/>
          </a:xfrm>
          <a:custGeom>
            <a:avLst/>
            <a:gdLst/>
            <a:ahLst/>
            <a:cxnLst/>
            <a:rect r="r" b="b" t="t" l="l"/>
            <a:pathLst>
              <a:path h="1018505" w="1340138">
                <a:moveTo>
                  <a:pt x="0" y="0"/>
                </a:moveTo>
                <a:lnTo>
                  <a:pt x="1340138" y="0"/>
                </a:lnTo>
                <a:lnTo>
                  <a:pt x="1340138" y="1018504"/>
                </a:lnTo>
                <a:lnTo>
                  <a:pt x="0" y="101850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5060086" y="7528225"/>
            <a:ext cx="8479581" cy="8433329"/>
          </a:xfrm>
          <a:custGeom>
            <a:avLst/>
            <a:gdLst/>
            <a:ahLst/>
            <a:cxnLst/>
            <a:rect r="r" b="b" t="t" l="l"/>
            <a:pathLst>
              <a:path h="8433329" w="8479581">
                <a:moveTo>
                  <a:pt x="0" y="0"/>
                </a:moveTo>
                <a:lnTo>
                  <a:pt x="8479581" y="0"/>
                </a:lnTo>
                <a:lnTo>
                  <a:pt x="8479581" y="8433329"/>
                </a:lnTo>
                <a:lnTo>
                  <a:pt x="0" y="843332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222936" y="-381649"/>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7865866" y="5019360"/>
            <a:ext cx="5718040" cy="5447733"/>
          </a:xfrm>
          <a:custGeom>
            <a:avLst/>
            <a:gdLst/>
            <a:ahLst/>
            <a:cxnLst/>
            <a:rect r="r" b="b" t="t" l="l"/>
            <a:pathLst>
              <a:path h="5447733" w="5718040">
                <a:moveTo>
                  <a:pt x="0" y="0"/>
                </a:moveTo>
                <a:lnTo>
                  <a:pt x="5718040" y="0"/>
                </a:lnTo>
                <a:lnTo>
                  <a:pt x="5718040" y="5447732"/>
                </a:lnTo>
                <a:lnTo>
                  <a:pt x="0" y="5447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786939" y="9540136"/>
            <a:ext cx="23861879" cy="1715718"/>
            <a:chOff x="0" y="0"/>
            <a:chExt cx="6284610" cy="451876"/>
          </a:xfrm>
        </p:grpSpPr>
        <p:sp>
          <p:nvSpPr>
            <p:cNvPr name="Freeform 7" id="7"/>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8" id="8"/>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9" id="9"/>
          <p:cNvSpPr/>
          <p:nvPr/>
        </p:nvSpPr>
        <p:spPr>
          <a:xfrm flipH="false" flipV="false" rot="0">
            <a:off x="5724864" y="3528295"/>
            <a:ext cx="10578171" cy="12538780"/>
          </a:xfrm>
          <a:custGeom>
            <a:avLst/>
            <a:gdLst/>
            <a:ahLst/>
            <a:cxnLst/>
            <a:rect r="r" b="b" t="t" l="l"/>
            <a:pathLst>
              <a:path h="12538780" w="10578171">
                <a:moveTo>
                  <a:pt x="0" y="0"/>
                </a:moveTo>
                <a:lnTo>
                  <a:pt x="10578171" y="0"/>
                </a:lnTo>
                <a:lnTo>
                  <a:pt x="10578171" y="12538780"/>
                </a:lnTo>
                <a:lnTo>
                  <a:pt x="0" y="125387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9762569" y="469713"/>
            <a:ext cx="7642674" cy="3721751"/>
            <a:chOff x="0" y="0"/>
            <a:chExt cx="1387290" cy="675568"/>
          </a:xfrm>
        </p:grpSpPr>
        <p:sp>
          <p:nvSpPr>
            <p:cNvPr name="Freeform 11" id="11"/>
            <p:cNvSpPr/>
            <p:nvPr/>
          </p:nvSpPr>
          <p:spPr>
            <a:xfrm flipH="false" flipV="false" rot="0">
              <a:off x="0" y="0"/>
              <a:ext cx="1387290" cy="675568"/>
            </a:xfrm>
            <a:custGeom>
              <a:avLst/>
              <a:gdLst/>
              <a:ahLst/>
              <a:cxnLst/>
              <a:rect r="r" b="b" t="t" l="l"/>
              <a:pathLst>
                <a:path h="675568" w="1387290">
                  <a:moveTo>
                    <a:pt x="8104" y="0"/>
                  </a:moveTo>
                  <a:lnTo>
                    <a:pt x="1379186" y="0"/>
                  </a:lnTo>
                  <a:cubicBezTo>
                    <a:pt x="1381335" y="0"/>
                    <a:pt x="1383396" y="854"/>
                    <a:pt x="1384916" y="2374"/>
                  </a:cubicBezTo>
                  <a:cubicBezTo>
                    <a:pt x="1386436" y="3893"/>
                    <a:pt x="1387290" y="5955"/>
                    <a:pt x="1387290" y="8104"/>
                  </a:cubicBezTo>
                  <a:lnTo>
                    <a:pt x="1387290" y="667464"/>
                  </a:lnTo>
                  <a:cubicBezTo>
                    <a:pt x="1387290" y="669614"/>
                    <a:pt x="1386436" y="671675"/>
                    <a:pt x="1384916" y="673195"/>
                  </a:cubicBezTo>
                  <a:cubicBezTo>
                    <a:pt x="1383396" y="674714"/>
                    <a:pt x="1381335" y="675568"/>
                    <a:pt x="1379186" y="675568"/>
                  </a:cubicBezTo>
                  <a:lnTo>
                    <a:pt x="8104" y="675568"/>
                  </a:lnTo>
                  <a:cubicBezTo>
                    <a:pt x="3628" y="675568"/>
                    <a:pt x="0" y="671940"/>
                    <a:pt x="0" y="667464"/>
                  </a:cubicBezTo>
                  <a:lnTo>
                    <a:pt x="0" y="8104"/>
                  </a:lnTo>
                  <a:cubicBezTo>
                    <a:pt x="0" y="3628"/>
                    <a:pt x="3628" y="0"/>
                    <a:pt x="8104" y="0"/>
                  </a:cubicBezTo>
                  <a:close/>
                </a:path>
              </a:pathLst>
            </a:custGeom>
            <a:solidFill>
              <a:srgbClr val="F8B31F"/>
            </a:solidFill>
          </p:spPr>
        </p:sp>
        <p:sp>
          <p:nvSpPr>
            <p:cNvPr name="TextBox 12" id="12"/>
            <p:cNvSpPr txBox="true"/>
            <p:nvPr/>
          </p:nvSpPr>
          <p:spPr>
            <a:xfrm>
              <a:off x="0" y="-66675"/>
              <a:ext cx="1387290" cy="742243"/>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0">
            <a:off x="698759" y="5642752"/>
            <a:ext cx="6632879" cy="6054010"/>
          </a:xfrm>
          <a:custGeom>
            <a:avLst/>
            <a:gdLst/>
            <a:ahLst/>
            <a:cxnLst/>
            <a:rect r="r" b="b" t="t" l="l"/>
            <a:pathLst>
              <a:path h="6054010" w="6632879">
                <a:moveTo>
                  <a:pt x="0" y="0"/>
                </a:moveTo>
                <a:lnTo>
                  <a:pt x="6632879" y="0"/>
                </a:lnTo>
                <a:lnTo>
                  <a:pt x="6632879" y="6054010"/>
                </a:lnTo>
                <a:lnTo>
                  <a:pt x="0" y="60540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10040124" y="836946"/>
            <a:ext cx="7087563" cy="3119587"/>
          </a:xfrm>
          <a:prstGeom prst="rect">
            <a:avLst/>
          </a:prstGeom>
        </p:spPr>
        <p:txBody>
          <a:bodyPr anchor="t" rtlCol="false" tIns="0" lIns="0" bIns="0" rIns="0">
            <a:spAutoFit/>
          </a:bodyPr>
          <a:lstStyle/>
          <a:p>
            <a:pPr algn="l">
              <a:lnSpc>
                <a:spcPts val="3127"/>
              </a:lnSpc>
            </a:pPr>
            <a:r>
              <a:rPr lang="en-US" sz="2234">
                <a:solidFill>
                  <a:srgbClr val="100F0D"/>
                </a:solidFill>
                <a:latin typeface="Poppins Medium"/>
                <a:ea typeface="Poppins Medium"/>
                <a:cs typeface="Poppins Medium"/>
                <a:sym typeface="Poppins Medium"/>
              </a:rPr>
              <a:t>Description of the datasets:</a:t>
            </a:r>
          </a:p>
          <a:p>
            <a:pPr algn="l" marL="482378" indent="-241189" lvl="1">
              <a:lnSpc>
                <a:spcPts val="3127"/>
              </a:lnSpc>
              <a:buFont typeface="Arial"/>
              <a:buChar char="•"/>
            </a:pPr>
            <a:r>
              <a:rPr lang="en-US" sz="2234">
                <a:solidFill>
                  <a:srgbClr val="100F0D"/>
                </a:solidFill>
                <a:latin typeface="Poppins Medium"/>
                <a:ea typeface="Poppins Medium"/>
                <a:cs typeface="Poppins Medium"/>
                <a:sym typeface="Poppins Medium"/>
              </a:rPr>
              <a:t>pizza.csv: Pizza ID, Price, Pizza Type, Size</a:t>
            </a:r>
          </a:p>
          <a:p>
            <a:pPr algn="l" marL="482378" indent="-241189" lvl="1">
              <a:lnSpc>
                <a:spcPts val="3127"/>
              </a:lnSpc>
              <a:buFont typeface="Arial"/>
              <a:buChar char="•"/>
            </a:pPr>
            <a:r>
              <a:rPr lang="en-US" sz="2234">
                <a:solidFill>
                  <a:srgbClr val="100F0D"/>
                </a:solidFill>
                <a:latin typeface="Poppins Medium"/>
                <a:ea typeface="Poppins Medium"/>
                <a:cs typeface="Poppins Medium"/>
                <a:sym typeface="Poppins Medium"/>
              </a:rPr>
              <a:t>pizza_types.csv: Pizza Type ID, Name, Category, Ingredients</a:t>
            </a:r>
          </a:p>
          <a:p>
            <a:pPr algn="l" marL="482378" indent="-241189" lvl="1">
              <a:lnSpc>
                <a:spcPts val="3127"/>
              </a:lnSpc>
              <a:buFont typeface="Arial"/>
              <a:buChar char="•"/>
            </a:pPr>
            <a:r>
              <a:rPr lang="en-US" sz="2234">
                <a:solidFill>
                  <a:srgbClr val="100F0D"/>
                </a:solidFill>
                <a:latin typeface="Poppins Medium"/>
                <a:ea typeface="Poppins Medium"/>
                <a:cs typeface="Poppins Medium"/>
                <a:sym typeface="Poppins Medium"/>
              </a:rPr>
              <a:t>orders.csv: Order ID, Date, Time</a:t>
            </a:r>
          </a:p>
          <a:p>
            <a:pPr algn="l" marL="482378" indent="-241189" lvl="1">
              <a:lnSpc>
                <a:spcPts val="3127"/>
              </a:lnSpc>
              <a:buFont typeface="Arial"/>
              <a:buChar char="•"/>
            </a:pPr>
            <a:r>
              <a:rPr lang="en-US" sz="2234">
                <a:solidFill>
                  <a:srgbClr val="100F0D"/>
                </a:solidFill>
                <a:latin typeface="Poppins Medium"/>
                <a:ea typeface="Poppins Medium"/>
                <a:cs typeface="Poppins Medium"/>
                <a:sym typeface="Poppins Medium"/>
              </a:rPr>
              <a:t>order_details.csv: Order Details ID, Order ID, Pizza ID, Quantity</a:t>
            </a:r>
          </a:p>
          <a:p>
            <a:pPr algn="l">
              <a:lnSpc>
                <a:spcPts val="3127"/>
              </a:lnSpc>
            </a:pPr>
          </a:p>
        </p:txBody>
      </p:sp>
      <p:sp>
        <p:nvSpPr>
          <p:cNvPr name="TextBox 15" id="15"/>
          <p:cNvSpPr txBox="true"/>
          <p:nvPr/>
        </p:nvSpPr>
        <p:spPr>
          <a:xfrm rot="0">
            <a:off x="333447" y="2292033"/>
            <a:ext cx="6998191" cy="1664500"/>
          </a:xfrm>
          <a:prstGeom prst="rect">
            <a:avLst/>
          </a:prstGeom>
        </p:spPr>
        <p:txBody>
          <a:bodyPr anchor="t" rtlCol="false" tIns="0" lIns="0" bIns="0" rIns="0">
            <a:spAutoFit/>
          </a:bodyPr>
          <a:lstStyle/>
          <a:p>
            <a:pPr algn="l">
              <a:lnSpc>
                <a:spcPts val="2664"/>
              </a:lnSpc>
              <a:spcBef>
                <a:spcPct val="0"/>
              </a:spcBef>
            </a:pPr>
            <a:r>
              <a:rPr lang="en-US" sz="1903">
                <a:solidFill>
                  <a:srgbClr val="FFFFFF"/>
                </a:solidFill>
                <a:latin typeface="Poppins Bold"/>
                <a:ea typeface="Poppins Bold"/>
                <a:cs typeface="Poppins Bold"/>
                <a:sym typeface="Poppins Bold"/>
              </a:rPr>
              <a:t>Our analysis uses four datasets: pizza.csv (pizza details), pizza_types.csv (pizza types), orders.csv (order details), and order_details.csv (order specifics). Together, they provide a comprehensive view of sales trends, product performance, and customer behavior.</a:t>
            </a:r>
          </a:p>
        </p:txBody>
      </p:sp>
      <p:sp>
        <p:nvSpPr>
          <p:cNvPr name="TextBox 16" id="16"/>
          <p:cNvSpPr txBox="true"/>
          <p:nvPr/>
        </p:nvSpPr>
        <p:spPr>
          <a:xfrm rot="0">
            <a:off x="186298" y="1009070"/>
            <a:ext cx="9430328" cy="1282963"/>
          </a:xfrm>
          <a:prstGeom prst="rect">
            <a:avLst/>
          </a:prstGeom>
        </p:spPr>
        <p:txBody>
          <a:bodyPr anchor="t" rtlCol="false" tIns="0" lIns="0" bIns="0" rIns="0">
            <a:spAutoFit/>
          </a:bodyPr>
          <a:lstStyle/>
          <a:p>
            <a:pPr algn="l">
              <a:lnSpc>
                <a:spcPts val="9211"/>
              </a:lnSpc>
            </a:pPr>
            <a:r>
              <a:rPr lang="en-US" sz="10350">
                <a:solidFill>
                  <a:srgbClr val="FFFFFF"/>
                </a:solidFill>
                <a:latin typeface="Kooperativ"/>
                <a:ea typeface="Kooperativ"/>
                <a:cs typeface="Kooperativ"/>
                <a:sym typeface="Kooperativ"/>
              </a:rPr>
              <a:t>Data Overview</a:t>
            </a:r>
          </a:p>
        </p:txBody>
      </p:sp>
      <p:sp>
        <p:nvSpPr>
          <p:cNvPr name="Freeform 17" id="17"/>
          <p:cNvSpPr/>
          <p:nvPr/>
        </p:nvSpPr>
        <p:spPr>
          <a:xfrm flipH="false" flipV="false" rot="1216535">
            <a:off x="14036401" y="3707381"/>
            <a:ext cx="5627462" cy="4114800"/>
          </a:xfrm>
          <a:custGeom>
            <a:avLst/>
            <a:gdLst/>
            <a:ahLst/>
            <a:cxnLst/>
            <a:rect r="r" b="b" t="t" l="l"/>
            <a:pathLst>
              <a:path h="4114800" w="5627462">
                <a:moveTo>
                  <a:pt x="0" y="0"/>
                </a:moveTo>
                <a:lnTo>
                  <a:pt x="5627462" y="0"/>
                </a:lnTo>
                <a:lnTo>
                  <a:pt x="562746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266846">
            <a:off x="12266914" y="495626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110629">
            <a:off x="3663545" y="5317646"/>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false" flipV="false" rot="-387305">
            <a:off x="1031004" y="4281463"/>
            <a:ext cx="1672749" cy="1271289"/>
          </a:xfrm>
          <a:custGeom>
            <a:avLst/>
            <a:gdLst/>
            <a:ahLst/>
            <a:cxnLst/>
            <a:rect r="r" b="b" t="t" l="l"/>
            <a:pathLst>
              <a:path h="1271289" w="1672749">
                <a:moveTo>
                  <a:pt x="0" y="0"/>
                </a:moveTo>
                <a:lnTo>
                  <a:pt x="1672749" y="0"/>
                </a:lnTo>
                <a:lnTo>
                  <a:pt x="1672749" y="1271289"/>
                </a:lnTo>
                <a:lnTo>
                  <a:pt x="0" y="127128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387305">
            <a:off x="16356040" y="7815330"/>
            <a:ext cx="1340138" cy="1018505"/>
          </a:xfrm>
          <a:custGeom>
            <a:avLst/>
            <a:gdLst/>
            <a:ahLst/>
            <a:cxnLst/>
            <a:rect r="r" b="b" t="t" l="l"/>
            <a:pathLst>
              <a:path h="1018505" w="1340138">
                <a:moveTo>
                  <a:pt x="0" y="0"/>
                </a:moveTo>
                <a:lnTo>
                  <a:pt x="1340137" y="0"/>
                </a:lnTo>
                <a:lnTo>
                  <a:pt x="1340137" y="1018504"/>
                </a:lnTo>
                <a:lnTo>
                  <a:pt x="0" y="101850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565534"/>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4924639" y="-4227621"/>
            <a:ext cx="8898496" cy="8477840"/>
          </a:xfrm>
          <a:custGeom>
            <a:avLst/>
            <a:gdLst/>
            <a:ahLst/>
            <a:cxnLst/>
            <a:rect r="r" b="b" t="t" l="l"/>
            <a:pathLst>
              <a:path h="8477840" w="8898496">
                <a:moveTo>
                  <a:pt x="0" y="0"/>
                </a:moveTo>
                <a:lnTo>
                  <a:pt x="8898496" y="0"/>
                </a:lnTo>
                <a:lnTo>
                  <a:pt x="8898496" y="8477840"/>
                </a:lnTo>
                <a:lnTo>
                  <a:pt x="0" y="84778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554752" y="4982451"/>
            <a:ext cx="4063296" cy="843309"/>
            <a:chOff x="0" y="0"/>
            <a:chExt cx="851769" cy="176779"/>
          </a:xfrm>
        </p:grpSpPr>
        <p:sp>
          <p:nvSpPr>
            <p:cNvPr name="Freeform 7" id="7"/>
            <p:cNvSpPr/>
            <p:nvPr/>
          </p:nvSpPr>
          <p:spPr>
            <a:xfrm flipH="false" flipV="false" rot="0">
              <a:off x="0" y="0"/>
              <a:ext cx="851769" cy="176779"/>
            </a:xfrm>
            <a:custGeom>
              <a:avLst/>
              <a:gdLst/>
              <a:ahLst/>
              <a:cxnLst/>
              <a:rect r="r" b="b" t="t" l="l"/>
              <a:pathLst>
                <a:path h="176779" w="851769">
                  <a:moveTo>
                    <a:pt x="15243" y="0"/>
                  </a:moveTo>
                  <a:lnTo>
                    <a:pt x="836527" y="0"/>
                  </a:lnTo>
                  <a:cubicBezTo>
                    <a:pt x="844945" y="0"/>
                    <a:pt x="851769" y="6824"/>
                    <a:pt x="851769" y="15243"/>
                  </a:cubicBezTo>
                  <a:lnTo>
                    <a:pt x="851769" y="161536"/>
                  </a:lnTo>
                  <a:cubicBezTo>
                    <a:pt x="851769" y="169954"/>
                    <a:pt x="844945" y="176779"/>
                    <a:pt x="836527" y="176779"/>
                  </a:cubicBezTo>
                  <a:lnTo>
                    <a:pt x="15243" y="176779"/>
                  </a:lnTo>
                  <a:cubicBezTo>
                    <a:pt x="6824" y="176779"/>
                    <a:pt x="0" y="169954"/>
                    <a:pt x="0" y="161536"/>
                  </a:cubicBezTo>
                  <a:lnTo>
                    <a:pt x="0" y="15243"/>
                  </a:lnTo>
                  <a:cubicBezTo>
                    <a:pt x="0" y="6824"/>
                    <a:pt x="6824" y="0"/>
                    <a:pt x="15243" y="0"/>
                  </a:cubicBezTo>
                  <a:close/>
                </a:path>
              </a:pathLst>
            </a:custGeom>
            <a:solidFill>
              <a:srgbClr val="F8B31F"/>
            </a:solidFill>
          </p:spPr>
        </p:sp>
        <p:sp>
          <p:nvSpPr>
            <p:cNvPr name="TextBox 8" id="8"/>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0">
            <a:off x="12237021" y="4968994"/>
            <a:ext cx="4063296" cy="843309"/>
            <a:chOff x="0" y="0"/>
            <a:chExt cx="851769" cy="176779"/>
          </a:xfrm>
        </p:grpSpPr>
        <p:sp>
          <p:nvSpPr>
            <p:cNvPr name="Freeform 10" id="10"/>
            <p:cNvSpPr/>
            <p:nvPr/>
          </p:nvSpPr>
          <p:spPr>
            <a:xfrm flipH="false" flipV="false" rot="0">
              <a:off x="0" y="0"/>
              <a:ext cx="851769" cy="176779"/>
            </a:xfrm>
            <a:custGeom>
              <a:avLst/>
              <a:gdLst/>
              <a:ahLst/>
              <a:cxnLst/>
              <a:rect r="r" b="b" t="t" l="l"/>
              <a:pathLst>
                <a:path h="176779" w="851769">
                  <a:moveTo>
                    <a:pt x="15243" y="0"/>
                  </a:moveTo>
                  <a:lnTo>
                    <a:pt x="836527" y="0"/>
                  </a:lnTo>
                  <a:cubicBezTo>
                    <a:pt x="844945" y="0"/>
                    <a:pt x="851769" y="6824"/>
                    <a:pt x="851769" y="15243"/>
                  </a:cubicBezTo>
                  <a:lnTo>
                    <a:pt x="851769" y="161536"/>
                  </a:lnTo>
                  <a:cubicBezTo>
                    <a:pt x="851769" y="169954"/>
                    <a:pt x="844945" y="176779"/>
                    <a:pt x="836527" y="176779"/>
                  </a:cubicBezTo>
                  <a:lnTo>
                    <a:pt x="15243" y="176779"/>
                  </a:lnTo>
                  <a:cubicBezTo>
                    <a:pt x="6824" y="176779"/>
                    <a:pt x="0" y="169954"/>
                    <a:pt x="0" y="161536"/>
                  </a:cubicBezTo>
                  <a:lnTo>
                    <a:pt x="0" y="15243"/>
                  </a:lnTo>
                  <a:cubicBezTo>
                    <a:pt x="0" y="6824"/>
                    <a:pt x="6824" y="0"/>
                    <a:pt x="15243" y="0"/>
                  </a:cubicBezTo>
                  <a:close/>
                </a:path>
              </a:pathLst>
            </a:custGeom>
            <a:solidFill>
              <a:srgbClr val="F8B31F"/>
            </a:solidFill>
          </p:spPr>
        </p:sp>
        <p:sp>
          <p:nvSpPr>
            <p:cNvPr name="TextBox 11" id="11"/>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4758875" y="1267701"/>
            <a:ext cx="8770251" cy="1709721"/>
          </a:xfrm>
          <a:prstGeom prst="rect">
            <a:avLst/>
          </a:prstGeom>
        </p:spPr>
        <p:txBody>
          <a:bodyPr anchor="t" rtlCol="false" tIns="0" lIns="0" bIns="0" rIns="0">
            <a:spAutoFit/>
          </a:bodyPr>
          <a:lstStyle/>
          <a:p>
            <a:pPr algn="ctr">
              <a:lnSpc>
                <a:spcPts val="12389"/>
              </a:lnSpc>
            </a:pPr>
            <a:r>
              <a:rPr lang="en-US" sz="13921">
                <a:solidFill>
                  <a:srgbClr val="FFFFFF"/>
                </a:solidFill>
                <a:latin typeface="Kooperativ"/>
                <a:ea typeface="Kooperativ"/>
                <a:cs typeface="Kooperativ"/>
                <a:sym typeface="Kooperativ"/>
              </a:rPr>
              <a:t>Problem-1</a:t>
            </a:r>
          </a:p>
        </p:txBody>
      </p:sp>
      <p:sp>
        <p:nvSpPr>
          <p:cNvPr name="TextBox 13" id="13"/>
          <p:cNvSpPr txBox="true"/>
          <p:nvPr/>
        </p:nvSpPr>
        <p:spPr>
          <a:xfrm rot="0">
            <a:off x="423079" y="6862640"/>
            <a:ext cx="1774266"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01</a:t>
            </a:r>
          </a:p>
        </p:txBody>
      </p:sp>
      <p:sp>
        <p:nvSpPr>
          <p:cNvPr name="Freeform 14" id="14"/>
          <p:cNvSpPr/>
          <p:nvPr/>
        </p:nvSpPr>
        <p:spPr>
          <a:xfrm flipH="false" flipV="false" rot="0">
            <a:off x="13447050" y="-3247149"/>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6"/>
            <a:stretch>
              <a:fillRect l="0" t="0" r="0" b="0"/>
            </a:stretch>
          </a:blipFill>
        </p:spPr>
      </p:sp>
      <p:sp>
        <p:nvSpPr>
          <p:cNvPr name="Freeform 15" id="15"/>
          <p:cNvSpPr/>
          <p:nvPr/>
        </p:nvSpPr>
        <p:spPr>
          <a:xfrm flipH="false" flipV="false" rot="0">
            <a:off x="-3791619" y="-3307628"/>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6"/>
            <a:stretch>
              <a:fillRect l="0" t="0" r="0" b="0"/>
            </a:stretch>
          </a:blipFill>
        </p:spPr>
      </p:sp>
      <p:grpSp>
        <p:nvGrpSpPr>
          <p:cNvPr name="Group 16" id="16"/>
          <p:cNvGrpSpPr/>
          <p:nvPr/>
        </p:nvGrpSpPr>
        <p:grpSpPr>
          <a:xfrm rot="0">
            <a:off x="-2786939" y="9540136"/>
            <a:ext cx="23861879" cy="1715718"/>
            <a:chOff x="0" y="0"/>
            <a:chExt cx="6284610" cy="451876"/>
          </a:xfrm>
        </p:grpSpPr>
        <p:sp>
          <p:nvSpPr>
            <p:cNvPr name="Freeform 17" id="17"/>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8" id="18"/>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9" id="19"/>
          <p:cNvSpPr/>
          <p:nvPr/>
        </p:nvSpPr>
        <p:spPr>
          <a:xfrm flipH="false" flipV="false" rot="266846">
            <a:off x="16539501" y="5730827"/>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110629">
            <a:off x="5641133" y="8616584"/>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387305">
            <a:off x="16562188" y="8374896"/>
            <a:ext cx="2485981" cy="1889345"/>
          </a:xfrm>
          <a:custGeom>
            <a:avLst/>
            <a:gdLst/>
            <a:ahLst/>
            <a:cxnLst/>
            <a:rect r="r" b="b" t="t" l="l"/>
            <a:pathLst>
              <a:path h="1889345" w="2485981">
                <a:moveTo>
                  <a:pt x="0" y="0"/>
                </a:moveTo>
                <a:lnTo>
                  <a:pt x="2485981" y="0"/>
                </a:lnTo>
                <a:lnTo>
                  <a:pt x="2485981" y="1889345"/>
                </a:lnTo>
                <a:lnTo>
                  <a:pt x="0" y="18893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387305">
            <a:off x="-853929" y="4775071"/>
            <a:ext cx="2412096" cy="1833193"/>
          </a:xfrm>
          <a:custGeom>
            <a:avLst/>
            <a:gdLst/>
            <a:ahLst/>
            <a:cxnLst/>
            <a:rect r="r" b="b" t="t" l="l"/>
            <a:pathLst>
              <a:path h="1833193" w="2412096">
                <a:moveTo>
                  <a:pt x="0" y="0"/>
                </a:moveTo>
                <a:lnTo>
                  <a:pt x="2412097" y="0"/>
                </a:lnTo>
                <a:lnTo>
                  <a:pt x="2412097" y="1833193"/>
                </a:lnTo>
                <a:lnTo>
                  <a:pt x="0" y="18331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3" id="23"/>
          <p:cNvSpPr/>
          <p:nvPr/>
        </p:nvSpPr>
        <p:spPr>
          <a:xfrm flipH="false" flipV="false" rot="0">
            <a:off x="2394250" y="6176722"/>
            <a:ext cx="6969800" cy="1970225"/>
          </a:xfrm>
          <a:custGeom>
            <a:avLst/>
            <a:gdLst/>
            <a:ahLst/>
            <a:cxnLst/>
            <a:rect r="r" b="b" t="t" l="l"/>
            <a:pathLst>
              <a:path h="1970225" w="6969800">
                <a:moveTo>
                  <a:pt x="0" y="0"/>
                </a:moveTo>
                <a:lnTo>
                  <a:pt x="6969799" y="0"/>
                </a:lnTo>
                <a:lnTo>
                  <a:pt x="6969799" y="1970226"/>
                </a:lnTo>
                <a:lnTo>
                  <a:pt x="0" y="1970226"/>
                </a:lnTo>
                <a:lnTo>
                  <a:pt x="0" y="0"/>
                </a:lnTo>
                <a:close/>
              </a:path>
            </a:pathLst>
          </a:custGeom>
          <a:blipFill>
            <a:blip r:embed="rId13"/>
            <a:stretch>
              <a:fillRect l="0" t="0" r="-492" b="0"/>
            </a:stretch>
          </a:blipFill>
        </p:spPr>
      </p:sp>
      <p:sp>
        <p:nvSpPr>
          <p:cNvPr name="Freeform 24" id="24"/>
          <p:cNvSpPr/>
          <p:nvPr/>
        </p:nvSpPr>
        <p:spPr>
          <a:xfrm flipH="false" flipV="false" rot="0">
            <a:off x="12491243" y="6035310"/>
            <a:ext cx="3554851" cy="2564642"/>
          </a:xfrm>
          <a:custGeom>
            <a:avLst/>
            <a:gdLst/>
            <a:ahLst/>
            <a:cxnLst/>
            <a:rect r="r" b="b" t="t" l="l"/>
            <a:pathLst>
              <a:path h="2564642" w="3554851">
                <a:moveTo>
                  <a:pt x="0" y="0"/>
                </a:moveTo>
                <a:lnTo>
                  <a:pt x="3554852" y="0"/>
                </a:lnTo>
                <a:lnTo>
                  <a:pt x="3554852" y="2564642"/>
                </a:lnTo>
                <a:lnTo>
                  <a:pt x="0" y="2564642"/>
                </a:lnTo>
                <a:lnTo>
                  <a:pt x="0" y="0"/>
                </a:lnTo>
                <a:close/>
              </a:path>
            </a:pathLst>
          </a:custGeom>
          <a:blipFill>
            <a:blip r:embed="rId14"/>
            <a:stretch>
              <a:fillRect l="0" t="0" r="0" b="0"/>
            </a:stretch>
          </a:blipFill>
        </p:spPr>
      </p:sp>
      <p:sp>
        <p:nvSpPr>
          <p:cNvPr name="TextBox 25" id="25"/>
          <p:cNvSpPr txBox="true"/>
          <p:nvPr/>
        </p:nvSpPr>
        <p:spPr>
          <a:xfrm rot="0">
            <a:off x="3554752" y="5127779"/>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Solution</a:t>
            </a:r>
          </a:p>
        </p:txBody>
      </p:sp>
      <p:sp>
        <p:nvSpPr>
          <p:cNvPr name="TextBox 26" id="26"/>
          <p:cNvSpPr txBox="true"/>
          <p:nvPr/>
        </p:nvSpPr>
        <p:spPr>
          <a:xfrm rot="0">
            <a:off x="5162754" y="2863122"/>
            <a:ext cx="7962493" cy="664958"/>
          </a:xfrm>
          <a:prstGeom prst="rect">
            <a:avLst/>
          </a:prstGeom>
        </p:spPr>
        <p:txBody>
          <a:bodyPr anchor="t" rtlCol="false" tIns="0" lIns="0" bIns="0" rIns="0">
            <a:spAutoFit/>
          </a:bodyPr>
          <a:lstStyle/>
          <a:p>
            <a:pPr algn="ctr">
              <a:lnSpc>
                <a:spcPts val="5163"/>
              </a:lnSpc>
              <a:spcBef>
                <a:spcPct val="0"/>
              </a:spcBef>
            </a:pPr>
            <a:r>
              <a:rPr lang="en-US" sz="3688">
                <a:solidFill>
                  <a:srgbClr val="FFFFFF"/>
                </a:solidFill>
                <a:latin typeface="Poppins Bold"/>
                <a:ea typeface="Poppins Bold"/>
                <a:cs typeface="Poppins Bold"/>
                <a:sym typeface="Poppins Bold"/>
              </a:rPr>
              <a:t>The total number of order place</a:t>
            </a:r>
          </a:p>
        </p:txBody>
      </p:sp>
      <p:sp>
        <p:nvSpPr>
          <p:cNvPr name="TextBox 27" id="27"/>
          <p:cNvSpPr txBox="true"/>
          <p:nvPr/>
        </p:nvSpPr>
        <p:spPr>
          <a:xfrm rot="0">
            <a:off x="12237021" y="5114323"/>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Result</a:t>
            </a:r>
          </a:p>
        </p:txBody>
      </p:sp>
      <p:sp>
        <p:nvSpPr>
          <p:cNvPr name="TextBox 28" id="28"/>
          <p:cNvSpPr txBox="true"/>
          <p:nvPr/>
        </p:nvSpPr>
        <p:spPr>
          <a:xfrm rot="0">
            <a:off x="10297169" y="6687833"/>
            <a:ext cx="1991125"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222936" y="0"/>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3575460" y="2095472"/>
            <a:ext cx="5819311" cy="5544216"/>
          </a:xfrm>
          <a:custGeom>
            <a:avLst/>
            <a:gdLst/>
            <a:ahLst/>
            <a:cxnLst/>
            <a:rect r="r" b="b" t="t" l="l"/>
            <a:pathLst>
              <a:path h="5544216" w="5819311">
                <a:moveTo>
                  <a:pt x="0" y="0"/>
                </a:moveTo>
                <a:lnTo>
                  <a:pt x="5819311" y="0"/>
                </a:lnTo>
                <a:lnTo>
                  <a:pt x="5819311" y="5544216"/>
                </a:lnTo>
                <a:lnTo>
                  <a:pt x="0" y="55442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31716" y="3711327"/>
            <a:ext cx="3558440" cy="3390223"/>
          </a:xfrm>
          <a:custGeom>
            <a:avLst/>
            <a:gdLst/>
            <a:ahLst/>
            <a:cxnLst/>
            <a:rect r="r" b="b" t="t" l="l"/>
            <a:pathLst>
              <a:path h="3390223" w="3558440">
                <a:moveTo>
                  <a:pt x="0" y="0"/>
                </a:moveTo>
                <a:lnTo>
                  <a:pt x="3558440" y="0"/>
                </a:lnTo>
                <a:lnTo>
                  <a:pt x="3558440" y="3390223"/>
                </a:lnTo>
                <a:lnTo>
                  <a:pt x="0" y="3390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1273659" y="881790"/>
            <a:ext cx="3771982" cy="782849"/>
            <a:chOff x="0" y="0"/>
            <a:chExt cx="851769" cy="176779"/>
          </a:xfrm>
        </p:grpSpPr>
        <p:sp>
          <p:nvSpPr>
            <p:cNvPr name="Freeform 8" id="8"/>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9" id="9"/>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0">
            <a:off x="11473056" y="5015014"/>
            <a:ext cx="3771982" cy="782849"/>
            <a:chOff x="0" y="0"/>
            <a:chExt cx="851769" cy="176779"/>
          </a:xfrm>
        </p:grpSpPr>
        <p:sp>
          <p:nvSpPr>
            <p:cNvPr name="Freeform 11" id="11"/>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12" id="12"/>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0">
            <a:off x="-2059531" y="9540136"/>
            <a:ext cx="23861879" cy="1715718"/>
            <a:chOff x="0" y="0"/>
            <a:chExt cx="6284610" cy="451876"/>
          </a:xfrm>
        </p:grpSpPr>
        <p:sp>
          <p:nvSpPr>
            <p:cNvPr name="Freeform 14" id="14"/>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5" id="15"/>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6" id="16"/>
          <p:cNvSpPr/>
          <p:nvPr/>
        </p:nvSpPr>
        <p:spPr>
          <a:xfrm flipH="false" flipV="false" rot="0">
            <a:off x="3878948" y="3272493"/>
            <a:ext cx="5212335" cy="13090339"/>
          </a:xfrm>
          <a:custGeom>
            <a:avLst/>
            <a:gdLst/>
            <a:ahLst/>
            <a:cxnLst/>
            <a:rect r="r" b="b" t="t" l="l"/>
            <a:pathLst>
              <a:path h="13090339" w="5212335">
                <a:moveTo>
                  <a:pt x="0" y="0"/>
                </a:moveTo>
                <a:lnTo>
                  <a:pt x="5212335" y="0"/>
                </a:lnTo>
                <a:lnTo>
                  <a:pt x="5212335" y="13090339"/>
                </a:lnTo>
                <a:lnTo>
                  <a:pt x="0" y="130903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63028" y="884789"/>
            <a:ext cx="7313802" cy="1321869"/>
          </a:xfrm>
          <a:prstGeom prst="rect">
            <a:avLst/>
          </a:prstGeom>
        </p:spPr>
        <p:txBody>
          <a:bodyPr anchor="t" rtlCol="false" tIns="0" lIns="0" bIns="0" rIns="0">
            <a:spAutoFit/>
          </a:bodyPr>
          <a:lstStyle/>
          <a:p>
            <a:pPr algn="l">
              <a:lnSpc>
                <a:spcPts val="9551"/>
              </a:lnSpc>
            </a:pPr>
            <a:r>
              <a:rPr lang="en-US" sz="10732">
                <a:solidFill>
                  <a:srgbClr val="FFFFFF"/>
                </a:solidFill>
                <a:latin typeface="Kooperativ"/>
                <a:ea typeface="Kooperativ"/>
                <a:cs typeface="Kooperativ"/>
                <a:sym typeface="Kooperativ"/>
              </a:rPr>
              <a:t>PROBLEM-2</a:t>
            </a:r>
          </a:p>
        </p:txBody>
      </p:sp>
      <p:sp>
        <p:nvSpPr>
          <p:cNvPr name="Freeform 18" id="18"/>
          <p:cNvSpPr/>
          <p:nvPr/>
        </p:nvSpPr>
        <p:spPr>
          <a:xfrm flipH="false" flipV="false" rot="266846">
            <a:off x="15821616" y="5300000"/>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110629">
            <a:off x="7593462" y="1139252"/>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387305">
            <a:off x="-214290" y="5148768"/>
            <a:ext cx="2485981" cy="1889345"/>
          </a:xfrm>
          <a:custGeom>
            <a:avLst/>
            <a:gdLst/>
            <a:ahLst/>
            <a:cxnLst/>
            <a:rect r="r" b="b" t="t" l="l"/>
            <a:pathLst>
              <a:path h="1889345" w="2485981">
                <a:moveTo>
                  <a:pt x="0" y="0"/>
                </a:moveTo>
                <a:lnTo>
                  <a:pt x="2485980" y="0"/>
                </a:lnTo>
                <a:lnTo>
                  <a:pt x="2485980" y="1889345"/>
                </a:lnTo>
                <a:lnTo>
                  <a:pt x="0" y="18893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387305">
            <a:off x="15983645" y="-139304"/>
            <a:ext cx="2216682" cy="1684679"/>
          </a:xfrm>
          <a:custGeom>
            <a:avLst/>
            <a:gdLst/>
            <a:ahLst/>
            <a:cxnLst/>
            <a:rect r="r" b="b" t="t" l="l"/>
            <a:pathLst>
              <a:path h="1684679" w="2216682">
                <a:moveTo>
                  <a:pt x="0" y="0"/>
                </a:moveTo>
                <a:lnTo>
                  <a:pt x="2216682" y="0"/>
                </a:lnTo>
                <a:lnTo>
                  <a:pt x="2216682" y="1684678"/>
                </a:lnTo>
                <a:lnTo>
                  <a:pt x="0" y="16846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0">
            <a:off x="642106" y="4299350"/>
            <a:ext cx="4677278" cy="11800471"/>
          </a:xfrm>
          <a:custGeom>
            <a:avLst/>
            <a:gdLst/>
            <a:ahLst/>
            <a:cxnLst/>
            <a:rect r="r" b="b" t="t" l="l"/>
            <a:pathLst>
              <a:path h="11800471" w="4677278">
                <a:moveTo>
                  <a:pt x="0" y="0"/>
                </a:moveTo>
                <a:lnTo>
                  <a:pt x="4677277" y="0"/>
                </a:lnTo>
                <a:lnTo>
                  <a:pt x="4677277" y="11800471"/>
                </a:lnTo>
                <a:lnTo>
                  <a:pt x="0" y="1180047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3" id="23"/>
          <p:cNvSpPr/>
          <p:nvPr/>
        </p:nvSpPr>
        <p:spPr>
          <a:xfrm flipH="false" flipV="false" rot="0">
            <a:off x="9842834" y="1838572"/>
            <a:ext cx="7751937" cy="2460778"/>
          </a:xfrm>
          <a:custGeom>
            <a:avLst/>
            <a:gdLst/>
            <a:ahLst/>
            <a:cxnLst/>
            <a:rect r="r" b="b" t="t" l="l"/>
            <a:pathLst>
              <a:path h="2460778" w="7751937">
                <a:moveTo>
                  <a:pt x="0" y="0"/>
                </a:moveTo>
                <a:lnTo>
                  <a:pt x="7751937" y="0"/>
                </a:lnTo>
                <a:lnTo>
                  <a:pt x="7751937" y="2460778"/>
                </a:lnTo>
                <a:lnTo>
                  <a:pt x="0" y="2460778"/>
                </a:lnTo>
                <a:lnTo>
                  <a:pt x="0" y="0"/>
                </a:lnTo>
                <a:close/>
              </a:path>
            </a:pathLst>
          </a:custGeom>
          <a:blipFill>
            <a:blip r:embed="rId16"/>
            <a:stretch>
              <a:fillRect l="0" t="0" r="0" b="0"/>
            </a:stretch>
          </a:blipFill>
        </p:spPr>
      </p:sp>
      <p:sp>
        <p:nvSpPr>
          <p:cNvPr name="Freeform 24" id="24"/>
          <p:cNvSpPr/>
          <p:nvPr/>
        </p:nvSpPr>
        <p:spPr>
          <a:xfrm flipH="false" flipV="false" rot="0">
            <a:off x="11276877" y="6204154"/>
            <a:ext cx="4164341" cy="2871068"/>
          </a:xfrm>
          <a:custGeom>
            <a:avLst/>
            <a:gdLst/>
            <a:ahLst/>
            <a:cxnLst/>
            <a:rect r="r" b="b" t="t" l="l"/>
            <a:pathLst>
              <a:path h="2871068" w="4164341">
                <a:moveTo>
                  <a:pt x="0" y="0"/>
                </a:moveTo>
                <a:lnTo>
                  <a:pt x="4164341" y="0"/>
                </a:lnTo>
                <a:lnTo>
                  <a:pt x="4164341" y="2871068"/>
                </a:lnTo>
                <a:lnTo>
                  <a:pt x="0" y="2871068"/>
                </a:lnTo>
                <a:lnTo>
                  <a:pt x="0" y="0"/>
                </a:lnTo>
                <a:close/>
              </a:path>
            </a:pathLst>
          </a:custGeom>
          <a:blipFill>
            <a:blip r:embed="rId17"/>
            <a:stretch>
              <a:fillRect l="0" t="0" r="0" b="0"/>
            </a:stretch>
          </a:blipFill>
        </p:spPr>
      </p:sp>
      <p:sp>
        <p:nvSpPr>
          <p:cNvPr name="TextBox 25" id="25"/>
          <p:cNvSpPr txBox="true"/>
          <p:nvPr/>
        </p:nvSpPr>
        <p:spPr>
          <a:xfrm rot="0">
            <a:off x="308957" y="1918242"/>
            <a:ext cx="6206341" cy="1071264"/>
          </a:xfrm>
          <a:prstGeom prst="rect">
            <a:avLst/>
          </a:prstGeom>
        </p:spPr>
        <p:txBody>
          <a:bodyPr anchor="t" rtlCol="false" tIns="0" lIns="0" bIns="0" rIns="0">
            <a:spAutoFit/>
          </a:bodyPr>
          <a:lstStyle/>
          <a:p>
            <a:pPr algn="l">
              <a:lnSpc>
                <a:spcPts val="4217"/>
              </a:lnSpc>
              <a:spcBef>
                <a:spcPct val="0"/>
              </a:spcBef>
            </a:pPr>
            <a:r>
              <a:rPr lang="en-US" sz="3012">
                <a:solidFill>
                  <a:srgbClr val="FFFFFF"/>
                </a:solidFill>
                <a:latin typeface="Poppins Bold"/>
                <a:ea typeface="Poppins Bold"/>
                <a:cs typeface="Poppins Bold"/>
                <a:sym typeface="Poppins Bold"/>
              </a:rPr>
              <a:t>The total revenue generated from pizza sales</a:t>
            </a:r>
          </a:p>
        </p:txBody>
      </p:sp>
      <p:sp>
        <p:nvSpPr>
          <p:cNvPr name="TextBox 26" id="26"/>
          <p:cNvSpPr txBox="true"/>
          <p:nvPr/>
        </p:nvSpPr>
        <p:spPr>
          <a:xfrm rot="0">
            <a:off x="11273659" y="945567"/>
            <a:ext cx="3771982" cy="447757"/>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Solution</a:t>
            </a:r>
          </a:p>
        </p:txBody>
      </p:sp>
      <p:sp>
        <p:nvSpPr>
          <p:cNvPr name="TextBox 27" id="27"/>
          <p:cNvSpPr txBox="true"/>
          <p:nvPr/>
        </p:nvSpPr>
        <p:spPr>
          <a:xfrm rot="0">
            <a:off x="11273659" y="5184642"/>
            <a:ext cx="3771982" cy="447757"/>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Result</a:t>
            </a:r>
          </a:p>
        </p:txBody>
      </p:sp>
      <p:sp>
        <p:nvSpPr>
          <p:cNvPr name="TextBox 28" id="28"/>
          <p:cNvSpPr txBox="true"/>
          <p:nvPr/>
        </p:nvSpPr>
        <p:spPr>
          <a:xfrm rot="0">
            <a:off x="9144000" y="480076"/>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01</a:t>
            </a:r>
          </a:p>
        </p:txBody>
      </p:sp>
      <p:sp>
        <p:nvSpPr>
          <p:cNvPr name="TextBox 29" id="29"/>
          <p:cNvSpPr txBox="true"/>
          <p:nvPr/>
        </p:nvSpPr>
        <p:spPr>
          <a:xfrm rot="0">
            <a:off x="9144000" y="5181905"/>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565534"/>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4924639" y="-4227621"/>
            <a:ext cx="8898496" cy="8477840"/>
          </a:xfrm>
          <a:custGeom>
            <a:avLst/>
            <a:gdLst/>
            <a:ahLst/>
            <a:cxnLst/>
            <a:rect r="r" b="b" t="t" l="l"/>
            <a:pathLst>
              <a:path h="8477840" w="8898496">
                <a:moveTo>
                  <a:pt x="0" y="0"/>
                </a:moveTo>
                <a:lnTo>
                  <a:pt x="8898496" y="0"/>
                </a:lnTo>
                <a:lnTo>
                  <a:pt x="8898496" y="8477840"/>
                </a:lnTo>
                <a:lnTo>
                  <a:pt x="0" y="84778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554752" y="4982451"/>
            <a:ext cx="4063296" cy="843309"/>
            <a:chOff x="0" y="0"/>
            <a:chExt cx="851769" cy="176779"/>
          </a:xfrm>
        </p:grpSpPr>
        <p:sp>
          <p:nvSpPr>
            <p:cNvPr name="Freeform 7" id="7"/>
            <p:cNvSpPr/>
            <p:nvPr/>
          </p:nvSpPr>
          <p:spPr>
            <a:xfrm flipH="false" flipV="false" rot="0">
              <a:off x="0" y="0"/>
              <a:ext cx="851769" cy="176779"/>
            </a:xfrm>
            <a:custGeom>
              <a:avLst/>
              <a:gdLst/>
              <a:ahLst/>
              <a:cxnLst/>
              <a:rect r="r" b="b" t="t" l="l"/>
              <a:pathLst>
                <a:path h="176779" w="851769">
                  <a:moveTo>
                    <a:pt x="15243" y="0"/>
                  </a:moveTo>
                  <a:lnTo>
                    <a:pt x="836527" y="0"/>
                  </a:lnTo>
                  <a:cubicBezTo>
                    <a:pt x="844945" y="0"/>
                    <a:pt x="851769" y="6824"/>
                    <a:pt x="851769" y="15243"/>
                  </a:cubicBezTo>
                  <a:lnTo>
                    <a:pt x="851769" y="161536"/>
                  </a:lnTo>
                  <a:cubicBezTo>
                    <a:pt x="851769" y="169954"/>
                    <a:pt x="844945" y="176779"/>
                    <a:pt x="836527" y="176779"/>
                  </a:cubicBezTo>
                  <a:lnTo>
                    <a:pt x="15243" y="176779"/>
                  </a:lnTo>
                  <a:cubicBezTo>
                    <a:pt x="6824" y="176779"/>
                    <a:pt x="0" y="169954"/>
                    <a:pt x="0" y="161536"/>
                  </a:cubicBezTo>
                  <a:lnTo>
                    <a:pt x="0" y="15243"/>
                  </a:lnTo>
                  <a:cubicBezTo>
                    <a:pt x="0" y="6824"/>
                    <a:pt x="6824" y="0"/>
                    <a:pt x="15243" y="0"/>
                  </a:cubicBezTo>
                  <a:close/>
                </a:path>
              </a:pathLst>
            </a:custGeom>
            <a:solidFill>
              <a:srgbClr val="F8B31F"/>
            </a:solidFill>
          </p:spPr>
        </p:sp>
        <p:sp>
          <p:nvSpPr>
            <p:cNvPr name="TextBox 8" id="8"/>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0">
            <a:off x="12770723" y="5122098"/>
            <a:ext cx="4063296" cy="843309"/>
            <a:chOff x="0" y="0"/>
            <a:chExt cx="851769" cy="176779"/>
          </a:xfrm>
        </p:grpSpPr>
        <p:sp>
          <p:nvSpPr>
            <p:cNvPr name="Freeform 10" id="10"/>
            <p:cNvSpPr/>
            <p:nvPr/>
          </p:nvSpPr>
          <p:spPr>
            <a:xfrm flipH="false" flipV="false" rot="0">
              <a:off x="0" y="0"/>
              <a:ext cx="851769" cy="176779"/>
            </a:xfrm>
            <a:custGeom>
              <a:avLst/>
              <a:gdLst/>
              <a:ahLst/>
              <a:cxnLst/>
              <a:rect r="r" b="b" t="t" l="l"/>
              <a:pathLst>
                <a:path h="176779" w="851769">
                  <a:moveTo>
                    <a:pt x="15243" y="0"/>
                  </a:moveTo>
                  <a:lnTo>
                    <a:pt x="836527" y="0"/>
                  </a:lnTo>
                  <a:cubicBezTo>
                    <a:pt x="844945" y="0"/>
                    <a:pt x="851769" y="6824"/>
                    <a:pt x="851769" y="15243"/>
                  </a:cubicBezTo>
                  <a:lnTo>
                    <a:pt x="851769" y="161536"/>
                  </a:lnTo>
                  <a:cubicBezTo>
                    <a:pt x="851769" y="169954"/>
                    <a:pt x="844945" y="176779"/>
                    <a:pt x="836527" y="176779"/>
                  </a:cubicBezTo>
                  <a:lnTo>
                    <a:pt x="15243" y="176779"/>
                  </a:lnTo>
                  <a:cubicBezTo>
                    <a:pt x="6824" y="176779"/>
                    <a:pt x="0" y="169954"/>
                    <a:pt x="0" y="161536"/>
                  </a:cubicBezTo>
                  <a:lnTo>
                    <a:pt x="0" y="15243"/>
                  </a:lnTo>
                  <a:cubicBezTo>
                    <a:pt x="0" y="6824"/>
                    <a:pt x="6824" y="0"/>
                    <a:pt x="15243" y="0"/>
                  </a:cubicBezTo>
                  <a:close/>
                </a:path>
              </a:pathLst>
            </a:custGeom>
            <a:solidFill>
              <a:srgbClr val="F8B31F"/>
            </a:solidFill>
          </p:spPr>
        </p:sp>
        <p:sp>
          <p:nvSpPr>
            <p:cNvPr name="TextBox 11" id="11"/>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423079" y="6862640"/>
            <a:ext cx="1774266"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01</a:t>
            </a:r>
          </a:p>
        </p:txBody>
      </p:sp>
      <p:sp>
        <p:nvSpPr>
          <p:cNvPr name="Freeform 13" id="13"/>
          <p:cNvSpPr/>
          <p:nvPr/>
        </p:nvSpPr>
        <p:spPr>
          <a:xfrm flipH="false" flipV="false" rot="0">
            <a:off x="13447050" y="-3247149"/>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6"/>
            <a:stretch>
              <a:fillRect l="0" t="0" r="0" b="0"/>
            </a:stretch>
          </a:blipFill>
        </p:spPr>
      </p:sp>
      <p:sp>
        <p:nvSpPr>
          <p:cNvPr name="Freeform 14" id="14"/>
          <p:cNvSpPr/>
          <p:nvPr/>
        </p:nvSpPr>
        <p:spPr>
          <a:xfrm flipH="false" flipV="false" rot="0">
            <a:off x="-3791619" y="-3307628"/>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6"/>
            <a:stretch>
              <a:fillRect l="0" t="0" r="0" b="0"/>
            </a:stretch>
          </a:blipFill>
        </p:spPr>
      </p:sp>
      <p:grpSp>
        <p:nvGrpSpPr>
          <p:cNvPr name="Group 15" id="15"/>
          <p:cNvGrpSpPr/>
          <p:nvPr/>
        </p:nvGrpSpPr>
        <p:grpSpPr>
          <a:xfrm rot="0">
            <a:off x="-2786939" y="9540136"/>
            <a:ext cx="23861879" cy="1715718"/>
            <a:chOff x="0" y="0"/>
            <a:chExt cx="6284610" cy="451876"/>
          </a:xfrm>
        </p:grpSpPr>
        <p:sp>
          <p:nvSpPr>
            <p:cNvPr name="Freeform 16" id="1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7" id="1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8" id="18"/>
          <p:cNvSpPr/>
          <p:nvPr/>
        </p:nvSpPr>
        <p:spPr>
          <a:xfrm flipH="false" flipV="false" rot="266846">
            <a:off x="9413046" y="8280301"/>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110629">
            <a:off x="1326844" y="8239439"/>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387305">
            <a:off x="16562188" y="8374896"/>
            <a:ext cx="2485981" cy="1889345"/>
          </a:xfrm>
          <a:custGeom>
            <a:avLst/>
            <a:gdLst/>
            <a:ahLst/>
            <a:cxnLst/>
            <a:rect r="r" b="b" t="t" l="l"/>
            <a:pathLst>
              <a:path h="1889345" w="2485981">
                <a:moveTo>
                  <a:pt x="0" y="0"/>
                </a:moveTo>
                <a:lnTo>
                  <a:pt x="2485981" y="0"/>
                </a:lnTo>
                <a:lnTo>
                  <a:pt x="2485981" y="1889345"/>
                </a:lnTo>
                <a:lnTo>
                  <a:pt x="0" y="18893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387305">
            <a:off x="-853929" y="4775071"/>
            <a:ext cx="2412096" cy="1833193"/>
          </a:xfrm>
          <a:custGeom>
            <a:avLst/>
            <a:gdLst/>
            <a:ahLst/>
            <a:cxnLst/>
            <a:rect r="r" b="b" t="t" l="l"/>
            <a:pathLst>
              <a:path h="1833193" w="2412096">
                <a:moveTo>
                  <a:pt x="0" y="0"/>
                </a:moveTo>
                <a:lnTo>
                  <a:pt x="2412097" y="0"/>
                </a:lnTo>
                <a:lnTo>
                  <a:pt x="2412097" y="1833193"/>
                </a:lnTo>
                <a:lnTo>
                  <a:pt x="0" y="18331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2252229" y="6139697"/>
            <a:ext cx="7446280" cy="1854510"/>
          </a:xfrm>
          <a:custGeom>
            <a:avLst/>
            <a:gdLst/>
            <a:ahLst/>
            <a:cxnLst/>
            <a:rect r="r" b="b" t="t" l="l"/>
            <a:pathLst>
              <a:path h="1854510" w="7446280">
                <a:moveTo>
                  <a:pt x="0" y="0"/>
                </a:moveTo>
                <a:lnTo>
                  <a:pt x="7446280" y="0"/>
                </a:lnTo>
                <a:lnTo>
                  <a:pt x="7446280" y="1854509"/>
                </a:lnTo>
                <a:lnTo>
                  <a:pt x="0" y="1854509"/>
                </a:lnTo>
                <a:lnTo>
                  <a:pt x="0" y="0"/>
                </a:lnTo>
                <a:close/>
              </a:path>
            </a:pathLst>
          </a:custGeom>
          <a:blipFill>
            <a:blip r:embed="rId13"/>
            <a:stretch>
              <a:fillRect l="0" t="0" r="0" b="0"/>
            </a:stretch>
          </a:blipFill>
        </p:spPr>
      </p:sp>
      <p:sp>
        <p:nvSpPr>
          <p:cNvPr name="Freeform 23" id="23"/>
          <p:cNvSpPr/>
          <p:nvPr/>
        </p:nvSpPr>
        <p:spPr>
          <a:xfrm flipH="false" flipV="false" rot="0">
            <a:off x="12345443" y="6179113"/>
            <a:ext cx="4913857" cy="1695219"/>
          </a:xfrm>
          <a:custGeom>
            <a:avLst/>
            <a:gdLst/>
            <a:ahLst/>
            <a:cxnLst/>
            <a:rect r="r" b="b" t="t" l="l"/>
            <a:pathLst>
              <a:path h="1695219" w="4913857">
                <a:moveTo>
                  <a:pt x="0" y="0"/>
                </a:moveTo>
                <a:lnTo>
                  <a:pt x="4913857" y="0"/>
                </a:lnTo>
                <a:lnTo>
                  <a:pt x="4913857" y="1695219"/>
                </a:lnTo>
                <a:lnTo>
                  <a:pt x="0" y="1695219"/>
                </a:lnTo>
                <a:lnTo>
                  <a:pt x="0" y="0"/>
                </a:lnTo>
                <a:close/>
              </a:path>
            </a:pathLst>
          </a:custGeom>
          <a:blipFill>
            <a:blip r:embed="rId14"/>
            <a:stretch>
              <a:fillRect l="-21603" t="0" r="-3791" b="0"/>
            </a:stretch>
          </a:blipFill>
        </p:spPr>
      </p:sp>
      <p:sp>
        <p:nvSpPr>
          <p:cNvPr name="TextBox 24" id="24"/>
          <p:cNvSpPr txBox="true"/>
          <p:nvPr/>
        </p:nvSpPr>
        <p:spPr>
          <a:xfrm rot="0">
            <a:off x="5002658" y="1239126"/>
            <a:ext cx="8366372" cy="1575858"/>
          </a:xfrm>
          <a:prstGeom prst="rect">
            <a:avLst/>
          </a:prstGeom>
        </p:spPr>
        <p:txBody>
          <a:bodyPr anchor="t" rtlCol="false" tIns="0" lIns="0" bIns="0" rIns="0">
            <a:spAutoFit/>
          </a:bodyPr>
          <a:lstStyle/>
          <a:p>
            <a:pPr algn="ctr">
              <a:lnSpc>
                <a:spcPts val="11436"/>
              </a:lnSpc>
            </a:pPr>
            <a:r>
              <a:rPr lang="en-US" sz="12849">
                <a:solidFill>
                  <a:srgbClr val="FFFFFF"/>
                </a:solidFill>
                <a:latin typeface="Kooperativ"/>
                <a:ea typeface="Kooperativ"/>
                <a:cs typeface="Kooperativ"/>
                <a:sym typeface="Kooperativ"/>
              </a:rPr>
              <a:t>Problem-3</a:t>
            </a:r>
          </a:p>
        </p:txBody>
      </p:sp>
      <p:sp>
        <p:nvSpPr>
          <p:cNvPr name="TextBox 25" id="25"/>
          <p:cNvSpPr txBox="true"/>
          <p:nvPr/>
        </p:nvSpPr>
        <p:spPr>
          <a:xfrm rot="0">
            <a:off x="3554752" y="5127779"/>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Solution</a:t>
            </a:r>
          </a:p>
        </p:txBody>
      </p:sp>
      <p:sp>
        <p:nvSpPr>
          <p:cNvPr name="TextBox 26" id="26"/>
          <p:cNvSpPr txBox="true"/>
          <p:nvPr/>
        </p:nvSpPr>
        <p:spPr>
          <a:xfrm rot="0">
            <a:off x="5204598" y="2700684"/>
            <a:ext cx="7962493" cy="664958"/>
          </a:xfrm>
          <a:prstGeom prst="rect">
            <a:avLst/>
          </a:prstGeom>
        </p:spPr>
        <p:txBody>
          <a:bodyPr anchor="t" rtlCol="false" tIns="0" lIns="0" bIns="0" rIns="0">
            <a:spAutoFit/>
          </a:bodyPr>
          <a:lstStyle/>
          <a:p>
            <a:pPr algn="ctr">
              <a:lnSpc>
                <a:spcPts val="5163"/>
              </a:lnSpc>
              <a:spcBef>
                <a:spcPct val="0"/>
              </a:spcBef>
            </a:pPr>
            <a:r>
              <a:rPr lang="en-US" sz="3688">
                <a:solidFill>
                  <a:srgbClr val="FFFFFF"/>
                </a:solidFill>
                <a:latin typeface="Poppins Bold"/>
                <a:ea typeface="Poppins Bold"/>
                <a:cs typeface="Poppins Bold"/>
                <a:sym typeface="Poppins Bold"/>
              </a:rPr>
              <a:t>The highest priced pizza</a:t>
            </a:r>
          </a:p>
        </p:txBody>
      </p:sp>
      <p:sp>
        <p:nvSpPr>
          <p:cNvPr name="TextBox 27" id="27"/>
          <p:cNvSpPr txBox="true"/>
          <p:nvPr/>
        </p:nvSpPr>
        <p:spPr>
          <a:xfrm rot="0">
            <a:off x="12770723" y="5267426"/>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Result</a:t>
            </a:r>
          </a:p>
        </p:txBody>
      </p:sp>
      <p:sp>
        <p:nvSpPr>
          <p:cNvPr name="TextBox 28" id="28"/>
          <p:cNvSpPr txBox="true"/>
          <p:nvPr/>
        </p:nvSpPr>
        <p:spPr>
          <a:xfrm rot="0">
            <a:off x="10245896" y="6610577"/>
            <a:ext cx="1991125"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222936" y="0"/>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4470555" y="1924297"/>
            <a:ext cx="5819311" cy="5544216"/>
          </a:xfrm>
          <a:custGeom>
            <a:avLst/>
            <a:gdLst/>
            <a:ahLst/>
            <a:cxnLst/>
            <a:rect r="r" b="b" t="t" l="l"/>
            <a:pathLst>
              <a:path h="5544216" w="5819311">
                <a:moveTo>
                  <a:pt x="0" y="0"/>
                </a:moveTo>
                <a:lnTo>
                  <a:pt x="5819311" y="0"/>
                </a:lnTo>
                <a:lnTo>
                  <a:pt x="5819311" y="5544216"/>
                </a:lnTo>
                <a:lnTo>
                  <a:pt x="0" y="55442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31716" y="3711327"/>
            <a:ext cx="3558440" cy="3390223"/>
          </a:xfrm>
          <a:custGeom>
            <a:avLst/>
            <a:gdLst/>
            <a:ahLst/>
            <a:cxnLst/>
            <a:rect r="r" b="b" t="t" l="l"/>
            <a:pathLst>
              <a:path h="3390223" w="3558440">
                <a:moveTo>
                  <a:pt x="0" y="0"/>
                </a:moveTo>
                <a:lnTo>
                  <a:pt x="3558440" y="0"/>
                </a:lnTo>
                <a:lnTo>
                  <a:pt x="3558440" y="3390223"/>
                </a:lnTo>
                <a:lnTo>
                  <a:pt x="0" y="3390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1899231" y="828778"/>
            <a:ext cx="3771982" cy="782849"/>
            <a:chOff x="0" y="0"/>
            <a:chExt cx="851769" cy="176779"/>
          </a:xfrm>
        </p:grpSpPr>
        <p:sp>
          <p:nvSpPr>
            <p:cNvPr name="Freeform 8" id="8"/>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9" id="9"/>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0">
            <a:off x="12116697" y="5015014"/>
            <a:ext cx="3771982" cy="782849"/>
            <a:chOff x="0" y="0"/>
            <a:chExt cx="851769" cy="176779"/>
          </a:xfrm>
        </p:grpSpPr>
        <p:sp>
          <p:nvSpPr>
            <p:cNvPr name="Freeform 11" id="11"/>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12" id="12"/>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0">
            <a:off x="-2059531" y="9540136"/>
            <a:ext cx="23861879" cy="1715718"/>
            <a:chOff x="0" y="0"/>
            <a:chExt cx="6284610" cy="451876"/>
          </a:xfrm>
        </p:grpSpPr>
        <p:sp>
          <p:nvSpPr>
            <p:cNvPr name="Freeform 14" id="14"/>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5" id="15"/>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6" id="16"/>
          <p:cNvSpPr/>
          <p:nvPr/>
        </p:nvSpPr>
        <p:spPr>
          <a:xfrm flipH="false" flipV="false" rot="0">
            <a:off x="4774043" y="3434493"/>
            <a:ext cx="5212335" cy="13090339"/>
          </a:xfrm>
          <a:custGeom>
            <a:avLst/>
            <a:gdLst/>
            <a:ahLst/>
            <a:cxnLst/>
            <a:rect r="r" b="b" t="t" l="l"/>
            <a:pathLst>
              <a:path h="13090339" w="5212335">
                <a:moveTo>
                  <a:pt x="0" y="0"/>
                </a:moveTo>
                <a:lnTo>
                  <a:pt x="5212335" y="0"/>
                </a:lnTo>
                <a:lnTo>
                  <a:pt x="5212335" y="13090339"/>
                </a:lnTo>
                <a:lnTo>
                  <a:pt x="0" y="130903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63028" y="884789"/>
            <a:ext cx="7313802" cy="1321869"/>
          </a:xfrm>
          <a:prstGeom prst="rect">
            <a:avLst/>
          </a:prstGeom>
        </p:spPr>
        <p:txBody>
          <a:bodyPr anchor="t" rtlCol="false" tIns="0" lIns="0" bIns="0" rIns="0">
            <a:spAutoFit/>
          </a:bodyPr>
          <a:lstStyle/>
          <a:p>
            <a:pPr algn="l">
              <a:lnSpc>
                <a:spcPts val="9551"/>
              </a:lnSpc>
            </a:pPr>
            <a:r>
              <a:rPr lang="en-US" sz="10732">
                <a:solidFill>
                  <a:srgbClr val="FFFFFF"/>
                </a:solidFill>
                <a:latin typeface="Kooperativ"/>
                <a:ea typeface="Kooperativ"/>
                <a:cs typeface="Kooperativ"/>
                <a:sym typeface="Kooperativ"/>
              </a:rPr>
              <a:t>PROBLEM-4</a:t>
            </a:r>
          </a:p>
        </p:txBody>
      </p:sp>
      <p:sp>
        <p:nvSpPr>
          <p:cNvPr name="Freeform 18" id="18"/>
          <p:cNvSpPr/>
          <p:nvPr/>
        </p:nvSpPr>
        <p:spPr>
          <a:xfrm flipH="false" flipV="false" rot="266846">
            <a:off x="17017630" y="303392"/>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110629">
            <a:off x="7593462" y="1139252"/>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387305">
            <a:off x="361352" y="5259481"/>
            <a:ext cx="2485981" cy="1889345"/>
          </a:xfrm>
          <a:custGeom>
            <a:avLst/>
            <a:gdLst/>
            <a:ahLst/>
            <a:cxnLst/>
            <a:rect r="r" b="b" t="t" l="l"/>
            <a:pathLst>
              <a:path h="1889345" w="2485981">
                <a:moveTo>
                  <a:pt x="0" y="0"/>
                </a:moveTo>
                <a:lnTo>
                  <a:pt x="2485980" y="0"/>
                </a:lnTo>
                <a:lnTo>
                  <a:pt x="2485980" y="1889346"/>
                </a:lnTo>
                <a:lnTo>
                  <a:pt x="0" y="188934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387305">
            <a:off x="16434676" y="8175719"/>
            <a:ext cx="2216682" cy="1684679"/>
          </a:xfrm>
          <a:custGeom>
            <a:avLst/>
            <a:gdLst/>
            <a:ahLst/>
            <a:cxnLst/>
            <a:rect r="r" b="b" t="t" l="l"/>
            <a:pathLst>
              <a:path h="1684679" w="2216682">
                <a:moveTo>
                  <a:pt x="0" y="0"/>
                </a:moveTo>
                <a:lnTo>
                  <a:pt x="2216682" y="0"/>
                </a:lnTo>
                <a:lnTo>
                  <a:pt x="2216682" y="1684679"/>
                </a:lnTo>
                <a:lnTo>
                  <a:pt x="0" y="16846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0">
            <a:off x="1073489" y="4474270"/>
            <a:ext cx="4677278" cy="11800471"/>
          </a:xfrm>
          <a:custGeom>
            <a:avLst/>
            <a:gdLst/>
            <a:ahLst/>
            <a:cxnLst/>
            <a:rect r="r" b="b" t="t" l="l"/>
            <a:pathLst>
              <a:path h="11800471" w="4677278">
                <a:moveTo>
                  <a:pt x="0" y="0"/>
                </a:moveTo>
                <a:lnTo>
                  <a:pt x="4677277" y="0"/>
                </a:lnTo>
                <a:lnTo>
                  <a:pt x="4677277" y="11800471"/>
                </a:lnTo>
                <a:lnTo>
                  <a:pt x="0" y="1180047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3" id="23"/>
          <p:cNvSpPr/>
          <p:nvPr/>
        </p:nvSpPr>
        <p:spPr>
          <a:xfrm flipH="false" flipV="false" rot="0">
            <a:off x="9718142" y="2038498"/>
            <a:ext cx="8134159" cy="1902017"/>
          </a:xfrm>
          <a:custGeom>
            <a:avLst/>
            <a:gdLst/>
            <a:ahLst/>
            <a:cxnLst/>
            <a:rect r="r" b="b" t="t" l="l"/>
            <a:pathLst>
              <a:path h="1902017" w="8134159">
                <a:moveTo>
                  <a:pt x="0" y="0"/>
                </a:moveTo>
                <a:lnTo>
                  <a:pt x="8134159" y="0"/>
                </a:lnTo>
                <a:lnTo>
                  <a:pt x="8134159" y="1902017"/>
                </a:lnTo>
                <a:lnTo>
                  <a:pt x="0" y="1902017"/>
                </a:lnTo>
                <a:lnTo>
                  <a:pt x="0" y="0"/>
                </a:lnTo>
                <a:close/>
              </a:path>
            </a:pathLst>
          </a:custGeom>
          <a:blipFill>
            <a:blip r:embed="rId16"/>
            <a:stretch>
              <a:fillRect l="0" t="0" r="0" b="0"/>
            </a:stretch>
          </a:blipFill>
        </p:spPr>
      </p:sp>
      <p:sp>
        <p:nvSpPr>
          <p:cNvPr name="Freeform 24" id="24"/>
          <p:cNvSpPr/>
          <p:nvPr/>
        </p:nvSpPr>
        <p:spPr>
          <a:xfrm flipH="false" flipV="false" rot="0">
            <a:off x="11273659" y="6130666"/>
            <a:ext cx="5703896" cy="1988324"/>
          </a:xfrm>
          <a:custGeom>
            <a:avLst/>
            <a:gdLst/>
            <a:ahLst/>
            <a:cxnLst/>
            <a:rect r="r" b="b" t="t" l="l"/>
            <a:pathLst>
              <a:path h="1988324" w="5703896">
                <a:moveTo>
                  <a:pt x="0" y="0"/>
                </a:moveTo>
                <a:lnTo>
                  <a:pt x="5703896" y="0"/>
                </a:lnTo>
                <a:lnTo>
                  <a:pt x="5703896" y="1988325"/>
                </a:lnTo>
                <a:lnTo>
                  <a:pt x="0" y="1988325"/>
                </a:lnTo>
                <a:lnTo>
                  <a:pt x="0" y="0"/>
                </a:lnTo>
                <a:close/>
              </a:path>
            </a:pathLst>
          </a:custGeom>
          <a:blipFill>
            <a:blip r:embed="rId17"/>
            <a:stretch>
              <a:fillRect l="-20798" t="0" r="0" b="0"/>
            </a:stretch>
          </a:blipFill>
        </p:spPr>
      </p:sp>
      <p:sp>
        <p:nvSpPr>
          <p:cNvPr name="TextBox 25" id="25"/>
          <p:cNvSpPr txBox="true"/>
          <p:nvPr/>
        </p:nvSpPr>
        <p:spPr>
          <a:xfrm rot="0">
            <a:off x="308957" y="1918242"/>
            <a:ext cx="6206341" cy="1071264"/>
          </a:xfrm>
          <a:prstGeom prst="rect">
            <a:avLst/>
          </a:prstGeom>
        </p:spPr>
        <p:txBody>
          <a:bodyPr anchor="t" rtlCol="false" tIns="0" lIns="0" bIns="0" rIns="0">
            <a:spAutoFit/>
          </a:bodyPr>
          <a:lstStyle/>
          <a:p>
            <a:pPr algn="l">
              <a:lnSpc>
                <a:spcPts val="4217"/>
              </a:lnSpc>
              <a:spcBef>
                <a:spcPct val="0"/>
              </a:spcBef>
            </a:pPr>
            <a:r>
              <a:rPr lang="en-US" sz="3012">
                <a:solidFill>
                  <a:srgbClr val="FFFFFF"/>
                </a:solidFill>
                <a:latin typeface="Poppins Bold"/>
                <a:ea typeface="Poppins Bold"/>
                <a:cs typeface="Poppins Bold"/>
                <a:sym typeface="Poppins Bold"/>
              </a:rPr>
              <a:t> The most common pizza size ordered</a:t>
            </a:r>
          </a:p>
        </p:txBody>
      </p:sp>
      <p:sp>
        <p:nvSpPr>
          <p:cNvPr name="TextBox 26" id="26"/>
          <p:cNvSpPr txBox="true"/>
          <p:nvPr/>
        </p:nvSpPr>
        <p:spPr>
          <a:xfrm rot="0">
            <a:off x="11899231" y="958224"/>
            <a:ext cx="3771982" cy="447757"/>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Solution</a:t>
            </a:r>
          </a:p>
        </p:txBody>
      </p:sp>
      <p:sp>
        <p:nvSpPr>
          <p:cNvPr name="TextBox 27" id="27"/>
          <p:cNvSpPr txBox="true"/>
          <p:nvPr/>
        </p:nvSpPr>
        <p:spPr>
          <a:xfrm rot="0">
            <a:off x="11899231" y="5184642"/>
            <a:ext cx="3771982" cy="447757"/>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Result</a:t>
            </a:r>
          </a:p>
        </p:txBody>
      </p:sp>
      <p:sp>
        <p:nvSpPr>
          <p:cNvPr name="TextBox 28" id="28"/>
          <p:cNvSpPr txBox="true"/>
          <p:nvPr/>
        </p:nvSpPr>
        <p:spPr>
          <a:xfrm rot="0">
            <a:off x="9871409" y="698117"/>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01</a:t>
            </a:r>
          </a:p>
        </p:txBody>
      </p:sp>
      <p:sp>
        <p:nvSpPr>
          <p:cNvPr name="TextBox 29" id="29"/>
          <p:cNvSpPr txBox="true"/>
          <p:nvPr/>
        </p:nvSpPr>
        <p:spPr>
          <a:xfrm rot="0">
            <a:off x="9425286" y="5110313"/>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445873" y="-288855"/>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4736596" y="-2934088"/>
            <a:ext cx="8898496" cy="8477840"/>
          </a:xfrm>
          <a:custGeom>
            <a:avLst/>
            <a:gdLst/>
            <a:ahLst/>
            <a:cxnLst/>
            <a:rect r="r" b="b" t="t" l="l"/>
            <a:pathLst>
              <a:path h="8477840" w="8898496">
                <a:moveTo>
                  <a:pt x="0" y="0"/>
                </a:moveTo>
                <a:lnTo>
                  <a:pt x="8898496" y="0"/>
                </a:lnTo>
                <a:lnTo>
                  <a:pt x="8898496" y="8477840"/>
                </a:lnTo>
                <a:lnTo>
                  <a:pt x="0" y="84778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554752" y="4982451"/>
            <a:ext cx="4063296" cy="843309"/>
            <a:chOff x="0" y="0"/>
            <a:chExt cx="851769" cy="176779"/>
          </a:xfrm>
        </p:grpSpPr>
        <p:sp>
          <p:nvSpPr>
            <p:cNvPr name="Freeform 7" id="7"/>
            <p:cNvSpPr/>
            <p:nvPr/>
          </p:nvSpPr>
          <p:spPr>
            <a:xfrm flipH="false" flipV="false" rot="0">
              <a:off x="0" y="0"/>
              <a:ext cx="851769" cy="176779"/>
            </a:xfrm>
            <a:custGeom>
              <a:avLst/>
              <a:gdLst/>
              <a:ahLst/>
              <a:cxnLst/>
              <a:rect r="r" b="b" t="t" l="l"/>
              <a:pathLst>
                <a:path h="176779" w="851769">
                  <a:moveTo>
                    <a:pt x="15243" y="0"/>
                  </a:moveTo>
                  <a:lnTo>
                    <a:pt x="836527" y="0"/>
                  </a:lnTo>
                  <a:cubicBezTo>
                    <a:pt x="844945" y="0"/>
                    <a:pt x="851769" y="6824"/>
                    <a:pt x="851769" y="15243"/>
                  </a:cubicBezTo>
                  <a:lnTo>
                    <a:pt x="851769" y="161536"/>
                  </a:lnTo>
                  <a:cubicBezTo>
                    <a:pt x="851769" y="169954"/>
                    <a:pt x="844945" y="176779"/>
                    <a:pt x="836527" y="176779"/>
                  </a:cubicBezTo>
                  <a:lnTo>
                    <a:pt x="15243" y="176779"/>
                  </a:lnTo>
                  <a:cubicBezTo>
                    <a:pt x="6824" y="176779"/>
                    <a:pt x="0" y="169954"/>
                    <a:pt x="0" y="161536"/>
                  </a:cubicBezTo>
                  <a:lnTo>
                    <a:pt x="0" y="15243"/>
                  </a:lnTo>
                  <a:cubicBezTo>
                    <a:pt x="0" y="6824"/>
                    <a:pt x="6824" y="0"/>
                    <a:pt x="15243" y="0"/>
                  </a:cubicBezTo>
                  <a:close/>
                </a:path>
              </a:pathLst>
            </a:custGeom>
            <a:solidFill>
              <a:srgbClr val="F8B31F"/>
            </a:solidFill>
          </p:spPr>
        </p:sp>
        <p:sp>
          <p:nvSpPr>
            <p:cNvPr name="TextBox 8" id="8"/>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0">
            <a:off x="12770723" y="5122098"/>
            <a:ext cx="4063296" cy="843309"/>
            <a:chOff x="0" y="0"/>
            <a:chExt cx="851769" cy="176779"/>
          </a:xfrm>
        </p:grpSpPr>
        <p:sp>
          <p:nvSpPr>
            <p:cNvPr name="Freeform 10" id="10"/>
            <p:cNvSpPr/>
            <p:nvPr/>
          </p:nvSpPr>
          <p:spPr>
            <a:xfrm flipH="false" flipV="false" rot="0">
              <a:off x="0" y="0"/>
              <a:ext cx="851769" cy="176779"/>
            </a:xfrm>
            <a:custGeom>
              <a:avLst/>
              <a:gdLst/>
              <a:ahLst/>
              <a:cxnLst/>
              <a:rect r="r" b="b" t="t" l="l"/>
              <a:pathLst>
                <a:path h="176779" w="851769">
                  <a:moveTo>
                    <a:pt x="15243" y="0"/>
                  </a:moveTo>
                  <a:lnTo>
                    <a:pt x="836527" y="0"/>
                  </a:lnTo>
                  <a:cubicBezTo>
                    <a:pt x="844945" y="0"/>
                    <a:pt x="851769" y="6824"/>
                    <a:pt x="851769" y="15243"/>
                  </a:cubicBezTo>
                  <a:lnTo>
                    <a:pt x="851769" y="161536"/>
                  </a:lnTo>
                  <a:cubicBezTo>
                    <a:pt x="851769" y="169954"/>
                    <a:pt x="844945" y="176779"/>
                    <a:pt x="836527" y="176779"/>
                  </a:cubicBezTo>
                  <a:lnTo>
                    <a:pt x="15243" y="176779"/>
                  </a:lnTo>
                  <a:cubicBezTo>
                    <a:pt x="6824" y="176779"/>
                    <a:pt x="0" y="169954"/>
                    <a:pt x="0" y="161536"/>
                  </a:cubicBezTo>
                  <a:lnTo>
                    <a:pt x="0" y="15243"/>
                  </a:lnTo>
                  <a:cubicBezTo>
                    <a:pt x="0" y="6824"/>
                    <a:pt x="6824" y="0"/>
                    <a:pt x="15243" y="0"/>
                  </a:cubicBezTo>
                  <a:close/>
                </a:path>
              </a:pathLst>
            </a:custGeom>
            <a:solidFill>
              <a:srgbClr val="F8B31F"/>
            </a:solidFill>
          </p:spPr>
        </p:sp>
        <p:sp>
          <p:nvSpPr>
            <p:cNvPr name="TextBox 11" id="11"/>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423079" y="6862640"/>
            <a:ext cx="1774266"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01</a:t>
            </a:r>
          </a:p>
        </p:txBody>
      </p:sp>
      <p:sp>
        <p:nvSpPr>
          <p:cNvPr name="Freeform 13" id="13"/>
          <p:cNvSpPr/>
          <p:nvPr/>
        </p:nvSpPr>
        <p:spPr>
          <a:xfrm flipH="false" flipV="false" rot="0">
            <a:off x="13447050" y="-3247149"/>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6"/>
            <a:stretch>
              <a:fillRect l="0" t="0" r="0" b="0"/>
            </a:stretch>
          </a:blipFill>
        </p:spPr>
      </p:sp>
      <p:sp>
        <p:nvSpPr>
          <p:cNvPr name="Freeform 14" id="14"/>
          <p:cNvSpPr/>
          <p:nvPr/>
        </p:nvSpPr>
        <p:spPr>
          <a:xfrm flipH="false" flipV="false" rot="0">
            <a:off x="-3791619" y="-3307628"/>
            <a:ext cx="8716258" cy="8229600"/>
          </a:xfrm>
          <a:custGeom>
            <a:avLst/>
            <a:gdLst/>
            <a:ahLst/>
            <a:cxnLst/>
            <a:rect r="r" b="b" t="t" l="l"/>
            <a:pathLst>
              <a:path h="8229600" w="8716258">
                <a:moveTo>
                  <a:pt x="0" y="0"/>
                </a:moveTo>
                <a:lnTo>
                  <a:pt x="8716258" y="0"/>
                </a:lnTo>
                <a:lnTo>
                  <a:pt x="8716258" y="8229600"/>
                </a:lnTo>
                <a:lnTo>
                  <a:pt x="0" y="8229600"/>
                </a:lnTo>
                <a:lnTo>
                  <a:pt x="0" y="0"/>
                </a:lnTo>
                <a:close/>
              </a:path>
            </a:pathLst>
          </a:custGeom>
          <a:blipFill>
            <a:blip r:embed="rId6"/>
            <a:stretch>
              <a:fillRect l="0" t="0" r="0" b="0"/>
            </a:stretch>
          </a:blipFill>
        </p:spPr>
      </p:sp>
      <p:grpSp>
        <p:nvGrpSpPr>
          <p:cNvPr name="Group 15" id="15"/>
          <p:cNvGrpSpPr/>
          <p:nvPr/>
        </p:nvGrpSpPr>
        <p:grpSpPr>
          <a:xfrm rot="0">
            <a:off x="-2786939" y="9540136"/>
            <a:ext cx="23861879" cy="1715718"/>
            <a:chOff x="0" y="0"/>
            <a:chExt cx="6284610" cy="451876"/>
          </a:xfrm>
        </p:grpSpPr>
        <p:sp>
          <p:nvSpPr>
            <p:cNvPr name="Freeform 16" id="16"/>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7" id="17"/>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8" id="18"/>
          <p:cNvSpPr/>
          <p:nvPr/>
        </p:nvSpPr>
        <p:spPr>
          <a:xfrm flipH="false" flipV="false" rot="266846">
            <a:off x="10906055" y="4818240"/>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110629">
            <a:off x="586164" y="8405558"/>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387305">
            <a:off x="9411682" y="8455508"/>
            <a:ext cx="2485981" cy="1889345"/>
          </a:xfrm>
          <a:custGeom>
            <a:avLst/>
            <a:gdLst/>
            <a:ahLst/>
            <a:cxnLst/>
            <a:rect r="r" b="b" t="t" l="l"/>
            <a:pathLst>
              <a:path h="1889345" w="2485981">
                <a:moveTo>
                  <a:pt x="0" y="0"/>
                </a:moveTo>
                <a:lnTo>
                  <a:pt x="2485981" y="0"/>
                </a:lnTo>
                <a:lnTo>
                  <a:pt x="2485981" y="1889345"/>
                </a:lnTo>
                <a:lnTo>
                  <a:pt x="0" y="18893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387305">
            <a:off x="-853929" y="4775071"/>
            <a:ext cx="2412096" cy="1833193"/>
          </a:xfrm>
          <a:custGeom>
            <a:avLst/>
            <a:gdLst/>
            <a:ahLst/>
            <a:cxnLst/>
            <a:rect r="r" b="b" t="t" l="l"/>
            <a:pathLst>
              <a:path h="1833193" w="2412096">
                <a:moveTo>
                  <a:pt x="0" y="0"/>
                </a:moveTo>
                <a:lnTo>
                  <a:pt x="2412097" y="0"/>
                </a:lnTo>
                <a:lnTo>
                  <a:pt x="2412097" y="1833193"/>
                </a:lnTo>
                <a:lnTo>
                  <a:pt x="0" y="18331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2080418" y="5988389"/>
            <a:ext cx="7738630" cy="2485328"/>
          </a:xfrm>
          <a:custGeom>
            <a:avLst/>
            <a:gdLst/>
            <a:ahLst/>
            <a:cxnLst/>
            <a:rect r="r" b="b" t="t" l="l"/>
            <a:pathLst>
              <a:path h="2485328" w="7738630">
                <a:moveTo>
                  <a:pt x="0" y="0"/>
                </a:moveTo>
                <a:lnTo>
                  <a:pt x="7738630" y="0"/>
                </a:lnTo>
                <a:lnTo>
                  <a:pt x="7738630" y="2485329"/>
                </a:lnTo>
                <a:lnTo>
                  <a:pt x="0" y="2485329"/>
                </a:lnTo>
                <a:lnTo>
                  <a:pt x="0" y="0"/>
                </a:lnTo>
                <a:close/>
              </a:path>
            </a:pathLst>
          </a:custGeom>
          <a:blipFill>
            <a:blip r:embed="rId13"/>
            <a:stretch>
              <a:fillRect l="0" t="0" r="0" b="0"/>
            </a:stretch>
          </a:blipFill>
        </p:spPr>
      </p:sp>
      <p:sp>
        <p:nvSpPr>
          <p:cNvPr name="Freeform 23" id="23"/>
          <p:cNvSpPr/>
          <p:nvPr/>
        </p:nvSpPr>
        <p:spPr>
          <a:xfrm flipH="false" flipV="false" rot="0">
            <a:off x="12338269" y="6267677"/>
            <a:ext cx="4928206" cy="2744824"/>
          </a:xfrm>
          <a:custGeom>
            <a:avLst/>
            <a:gdLst/>
            <a:ahLst/>
            <a:cxnLst/>
            <a:rect r="r" b="b" t="t" l="l"/>
            <a:pathLst>
              <a:path h="2744824" w="4928206">
                <a:moveTo>
                  <a:pt x="0" y="0"/>
                </a:moveTo>
                <a:lnTo>
                  <a:pt x="4928206" y="0"/>
                </a:lnTo>
                <a:lnTo>
                  <a:pt x="4928206" y="2744824"/>
                </a:lnTo>
                <a:lnTo>
                  <a:pt x="0" y="2744824"/>
                </a:lnTo>
                <a:lnTo>
                  <a:pt x="0" y="0"/>
                </a:lnTo>
                <a:close/>
              </a:path>
            </a:pathLst>
          </a:custGeom>
          <a:blipFill>
            <a:blip r:embed="rId14"/>
            <a:stretch>
              <a:fillRect l="0" t="0" r="0" b="0"/>
            </a:stretch>
          </a:blipFill>
        </p:spPr>
      </p:sp>
      <p:sp>
        <p:nvSpPr>
          <p:cNvPr name="TextBox 24" id="24"/>
          <p:cNvSpPr txBox="true"/>
          <p:nvPr/>
        </p:nvSpPr>
        <p:spPr>
          <a:xfrm rot="0">
            <a:off x="5002658" y="1239126"/>
            <a:ext cx="8366372" cy="1575858"/>
          </a:xfrm>
          <a:prstGeom prst="rect">
            <a:avLst/>
          </a:prstGeom>
        </p:spPr>
        <p:txBody>
          <a:bodyPr anchor="t" rtlCol="false" tIns="0" lIns="0" bIns="0" rIns="0">
            <a:spAutoFit/>
          </a:bodyPr>
          <a:lstStyle/>
          <a:p>
            <a:pPr algn="ctr">
              <a:lnSpc>
                <a:spcPts val="11436"/>
              </a:lnSpc>
            </a:pPr>
            <a:r>
              <a:rPr lang="en-US" sz="12849">
                <a:solidFill>
                  <a:srgbClr val="FFFFFF"/>
                </a:solidFill>
                <a:latin typeface="Kooperativ"/>
                <a:ea typeface="Kooperativ"/>
                <a:cs typeface="Kooperativ"/>
                <a:sym typeface="Kooperativ"/>
              </a:rPr>
              <a:t>Problem-5</a:t>
            </a:r>
          </a:p>
        </p:txBody>
      </p:sp>
      <p:sp>
        <p:nvSpPr>
          <p:cNvPr name="TextBox 25" id="25"/>
          <p:cNvSpPr txBox="true"/>
          <p:nvPr/>
        </p:nvSpPr>
        <p:spPr>
          <a:xfrm rot="0">
            <a:off x="3554752" y="5127779"/>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Solution</a:t>
            </a:r>
          </a:p>
        </p:txBody>
      </p:sp>
      <p:sp>
        <p:nvSpPr>
          <p:cNvPr name="TextBox 26" id="26"/>
          <p:cNvSpPr txBox="true"/>
          <p:nvPr/>
        </p:nvSpPr>
        <p:spPr>
          <a:xfrm rot="0">
            <a:off x="4215076" y="2700684"/>
            <a:ext cx="9941537" cy="1309302"/>
          </a:xfrm>
          <a:prstGeom prst="rect">
            <a:avLst/>
          </a:prstGeom>
        </p:spPr>
        <p:txBody>
          <a:bodyPr anchor="t" rtlCol="false" tIns="0" lIns="0" bIns="0" rIns="0">
            <a:spAutoFit/>
          </a:bodyPr>
          <a:lstStyle/>
          <a:p>
            <a:pPr algn="ctr">
              <a:lnSpc>
                <a:spcPts val="5163"/>
              </a:lnSpc>
              <a:spcBef>
                <a:spcPct val="0"/>
              </a:spcBef>
            </a:pPr>
            <a:r>
              <a:rPr lang="en-US" sz="3688">
                <a:solidFill>
                  <a:srgbClr val="FFFFFF"/>
                </a:solidFill>
                <a:latin typeface="Poppins Bold"/>
                <a:ea typeface="Poppins Bold"/>
                <a:cs typeface="Poppins Bold"/>
                <a:sym typeface="Poppins Bold"/>
              </a:rPr>
              <a:t>The top 5 most ordered pizza types along their quantities</a:t>
            </a:r>
          </a:p>
        </p:txBody>
      </p:sp>
      <p:sp>
        <p:nvSpPr>
          <p:cNvPr name="TextBox 27" id="27"/>
          <p:cNvSpPr txBox="true"/>
          <p:nvPr/>
        </p:nvSpPr>
        <p:spPr>
          <a:xfrm rot="0">
            <a:off x="12770723" y="5267426"/>
            <a:ext cx="4063296" cy="476452"/>
          </a:xfrm>
          <a:prstGeom prst="rect">
            <a:avLst/>
          </a:prstGeom>
        </p:spPr>
        <p:txBody>
          <a:bodyPr anchor="t" rtlCol="false" tIns="0" lIns="0" bIns="0" rIns="0">
            <a:spAutoFit/>
          </a:bodyPr>
          <a:lstStyle/>
          <a:p>
            <a:pPr algn="ctr">
              <a:lnSpc>
                <a:spcPts val="3715"/>
              </a:lnSpc>
              <a:spcBef>
                <a:spcPct val="0"/>
              </a:spcBef>
            </a:pPr>
            <a:r>
              <a:rPr lang="en-US" sz="2653">
                <a:solidFill>
                  <a:srgbClr val="66292B"/>
                </a:solidFill>
                <a:latin typeface="Poppins Bold"/>
                <a:ea typeface="Poppins Bold"/>
                <a:cs typeface="Poppins Bold"/>
                <a:sym typeface="Poppins Bold"/>
              </a:rPr>
              <a:t>Result</a:t>
            </a:r>
          </a:p>
        </p:txBody>
      </p:sp>
      <p:sp>
        <p:nvSpPr>
          <p:cNvPr name="TextBox 28" id="28"/>
          <p:cNvSpPr txBox="true"/>
          <p:nvPr/>
        </p:nvSpPr>
        <p:spPr>
          <a:xfrm rot="0">
            <a:off x="10245896" y="6610577"/>
            <a:ext cx="1991125" cy="1459115"/>
          </a:xfrm>
          <a:prstGeom prst="rect">
            <a:avLst/>
          </a:prstGeom>
        </p:spPr>
        <p:txBody>
          <a:bodyPr anchor="t" rtlCol="false" tIns="0" lIns="0" bIns="0" rIns="0">
            <a:spAutoFit/>
          </a:bodyPr>
          <a:lstStyle/>
          <a:p>
            <a:pPr algn="ctr">
              <a:lnSpc>
                <a:spcPts val="10582"/>
              </a:lnSpc>
            </a:pPr>
            <a:r>
              <a:rPr lang="en-US" sz="11890">
                <a:solidFill>
                  <a:srgbClr val="FFFFFF"/>
                </a:solidFill>
                <a:latin typeface="Kooperativ"/>
                <a:ea typeface="Kooperativ"/>
                <a:cs typeface="Kooperativ"/>
                <a:sym typeface="Kooperativ"/>
              </a:rPr>
              <a:t>02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B332C"/>
        </a:solidFill>
      </p:bgPr>
    </p:bg>
    <p:spTree>
      <p:nvGrpSpPr>
        <p:cNvPr id="1" name=""/>
        <p:cNvGrpSpPr/>
        <p:nvPr/>
      </p:nvGrpSpPr>
      <p:grpSpPr>
        <a:xfrm>
          <a:off x="0" y="0"/>
          <a:ext cx="0" cy="0"/>
          <a:chOff x="0" y="0"/>
          <a:chExt cx="0" cy="0"/>
        </a:xfrm>
      </p:grpSpPr>
      <p:grpSp>
        <p:nvGrpSpPr>
          <p:cNvPr name="Group 2" id="2"/>
          <p:cNvGrpSpPr/>
          <p:nvPr/>
        </p:nvGrpSpPr>
        <p:grpSpPr>
          <a:xfrm rot="0">
            <a:off x="-222936" y="0"/>
            <a:ext cx="18733873" cy="10421653"/>
            <a:chOff x="0" y="0"/>
            <a:chExt cx="24978497" cy="13895537"/>
          </a:xfrm>
        </p:grpSpPr>
        <p:sp>
          <p:nvSpPr>
            <p:cNvPr name="Freeform 3" id="3"/>
            <p:cNvSpPr/>
            <p:nvPr/>
          </p:nvSpPr>
          <p:spPr>
            <a:xfrm flipH="false" flipV="false" rot="0">
              <a:off x="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82960" y="0"/>
              <a:ext cx="13895537" cy="13895537"/>
            </a:xfrm>
            <a:custGeom>
              <a:avLst/>
              <a:gdLst/>
              <a:ahLst/>
              <a:cxnLst/>
              <a:rect r="r" b="b" t="t" l="l"/>
              <a:pathLst>
                <a:path h="13895537" w="13895537">
                  <a:moveTo>
                    <a:pt x="0" y="0"/>
                  </a:moveTo>
                  <a:lnTo>
                    <a:pt x="13895537" y="0"/>
                  </a:lnTo>
                  <a:lnTo>
                    <a:pt x="13895537" y="13895537"/>
                  </a:lnTo>
                  <a:lnTo>
                    <a:pt x="0" y="1389553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4470555" y="1924297"/>
            <a:ext cx="5819311" cy="5544216"/>
          </a:xfrm>
          <a:custGeom>
            <a:avLst/>
            <a:gdLst/>
            <a:ahLst/>
            <a:cxnLst/>
            <a:rect r="r" b="b" t="t" l="l"/>
            <a:pathLst>
              <a:path h="5544216" w="5819311">
                <a:moveTo>
                  <a:pt x="0" y="0"/>
                </a:moveTo>
                <a:lnTo>
                  <a:pt x="5819311" y="0"/>
                </a:lnTo>
                <a:lnTo>
                  <a:pt x="5819311" y="5544216"/>
                </a:lnTo>
                <a:lnTo>
                  <a:pt x="0" y="55442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36404" y="4654280"/>
            <a:ext cx="3558440" cy="3390223"/>
          </a:xfrm>
          <a:custGeom>
            <a:avLst/>
            <a:gdLst/>
            <a:ahLst/>
            <a:cxnLst/>
            <a:rect r="r" b="b" t="t" l="l"/>
            <a:pathLst>
              <a:path h="3390223" w="3558440">
                <a:moveTo>
                  <a:pt x="0" y="0"/>
                </a:moveTo>
                <a:lnTo>
                  <a:pt x="3558440" y="0"/>
                </a:lnTo>
                <a:lnTo>
                  <a:pt x="3558440" y="3390223"/>
                </a:lnTo>
                <a:lnTo>
                  <a:pt x="0" y="3390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1899231" y="828778"/>
            <a:ext cx="3771982" cy="782849"/>
            <a:chOff x="0" y="0"/>
            <a:chExt cx="851769" cy="176779"/>
          </a:xfrm>
        </p:grpSpPr>
        <p:sp>
          <p:nvSpPr>
            <p:cNvPr name="Freeform 8" id="8"/>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9" id="9"/>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0">
            <a:off x="12116697" y="5015014"/>
            <a:ext cx="3771982" cy="782849"/>
            <a:chOff x="0" y="0"/>
            <a:chExt cx="851769" cy="176779"/>
          </a:xfrm>
        </p:grpSpPr>
        <p:sp>
          <p:nvSpPr>
            <p:cNvPr name="Freeform 11" id="11"/>
            <p:cNvSpPr/>
            <p:nvPr/>
          </p:nvSpPr>
          <p:spPr>
            <a:xfrm flipH="false" flipV="false" rot="0">
              <a:off x="0" y="0"/>
              <a:ext cx="851769" cy="176779"/>
            </a:xfrm>
            <a:custGeom>
              <a:avLst/>
              <a:gdLst/>
              <a:ahLst/>
              <a:cxnLst/>
              <a:rect r="r" b="b" t="t" l="l"/>
              <a:pathLst>
                <a:path h="176779" w="851769">
                  <a:moveTo>
                    <a:pt x="16420" y="0"/>
                  </a:moveTo>
                  <a:lnTo>
                    <a:pt x="835350" y="0"/>
                  </a:lnTo>
                  <a:cubicBezTo>
                    <a:pt x="844418" y="0"/>
                    <a:pt x="851769" y="7351"/>
                    <a:pt x="851769" y="16420"/>
                  </a:cubicBezTo>
                  <a:lnTo>
                    <a:pt x="851769" y="160359"/>
                  </a:lnTo>
                  <a:cubicBezTo>
                    <a:pt x="851769" y="169427"/>
                    <a:pt x="844418" y="176779"/>
                    <a:pt x="835350" y="176779"/>
                  </a:cubicBezTo>
                  <a:lnTo>
                    <a:pt x="16420" y="176779"/>
                  </a:lnTo>
                  <a:cubicBezTo>
                    <a:pt x="7351" y="176779"/>
                    <a:pt x="0" y="169427"/>
                    <a:pt x="0" y="160359"/>
                  </a:cubicBezTo>
                  <a:lnTo>
                    <a:pt x="0" y="16420"/>
                  </a:lnTo>
                  <a:cubicBezTo>
                    <a:pt x="0" y="7351"/>
                    <a:pt x="7351" y="0"/>
                    <a:pt x="16420" y="0"/>
                  </a:cubicBezTo>
                  <a:close/>
                </a:path>
              </a:pathLst>
            </a:custGeom>
            <a:solidFill>
              <a:srgbClr val="F8B31F"/>
            </a:solidFill>
          </p:spPr>
        </p:sp>
        <p:sp>
          <p:nvSpPr>
            <p:cNvPr name="TextBox 12" id="12"/>
            <p:cNvSpPr txBox="true"/>
            <p:nvPr/>
          </p:nvSpPr>
          <p:spPr>
            <a:xfrm>
              <a:off x="0" y="-66675"/>
              <a:ext cx="851769" cy="243454"/>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0">
            <a:off x="-2059531" y="9540136"/>
            <a:ext cx="23861879" cy="1715718"/>
            <a:chOff x="0" y="0"/>
            <a:chExt cx="6284610" cy="451876"/>
          </a:xfrm>
        </p:grpSpPr>
        <p:sp>
          <p:nvSpPr>
            <p:cNvPr name="Freeform 14" id="14"/>
            <p:cNvSpPr/>
            <p:nvPr/>
          </p:nvSpPr>
          <p:spPr>
            <a:xfrm flipH="false" flipV="false" rot="0">
              <a:off x="0" y="0"/>
              <a:ext cx="6284610" cy="451876"/>
            </a:xfrm>
            <a:custGeom>
              <a:avLst/>
              <a:gdLst/>
              <a:ahLst/>
              <a:cxnLst/>
              <a:rect r="r" b="b" t="t" l="l"/>
              <a:pathLst>
                <a:path h="451876" w="6284610">
                  <a:moveTo>
                    <a:pt x="3142305" y="0"/>
                  </a:moveTo>
                  <a:cubicBezTo>
                    <a:pt x="1406858" y="0"/>
                    <a:pt x="0" y="101156"/>
                    <a:pt x="0" y="225938"/>
                  </a:cubicBezTo>
                  <a:cubicBezTo>
                    <a:pt x="0" y="350720"/>
                    <a:pt x="1406858" y="451876"/>
                    <a:pt x="3142305" y="451876"/>
                  </a:cubicBezTo>
                  <a:cubicBezTo>
                    <a:pt x="4877752" y="451876"/>
                    <a:pt x="6284610" y="350720"/>
                    <a:pt x="6284610" y="225938"/>
                  </a:cubicBezTo>
                  <a:cubicBezTo>
                    <a:pt x="6284610" y="101156"/>
                    <a:pt x="4877752" y="0"/>
                    <a:pt x="3142305" y="0"/>
                  </a:cubicBezTo>
                  <a:close/>
                </a:path>
              </a:pathLst>
            </a:custGeom>
            <a:solidFill>
              <a:srgbClr val="FFFFFF"/>
            </a:solidFill>
          </p:spPr>
        </p:sp>
        <p:sp>
          <p:nvSpPr>
            <p:cNvPr name="TextBox 15" id="15"/>
            <p:cNvSpPr txBox="true"/>
            <p:nvPr/>
          </p:nvSpPr>
          <p:spPr>
            <a:xfrm>
              <a:off x="589182" y="-33837"/>
              <a:ext cx="5106246" cy="443349"/>
            </a:xfrm>
            <a:prstGeom prst="rect">
              <a:avLst/>
            </a:prstGeom>
          </p:spPr>
          <p:txBody>
            <a:bodyPr anchor="ctr" rtlCol="false" tIns="50800" lIns="50800" bIns="50800" rIns="50800"/>
            <a:lstStyle/>
            <a:p>
              <a:pPr algn="ctr">
                <a:lnSpc>
                  <a:spcPts val="3449"/>
                </a:lnSpc>
              </a:pPr>
            </a:p>
          </p:txBody>
        </p:sp>
      </p:grpSp>
      <p:sp>
        <p:nvSpPr>
          <p:cNvPr name="Freeform 16" id="16"/>
          <p:cNvSpPr/>
          <p:nvPr/>
        </p:nvSpPr>
        <p:spPr>
          <a:xfrm flipH="false" flipV="false" rot="0">
            <a:off x="4774043" y="3434493"/>
            <a:ext cx="5212335" cy="13090339"/>
          </a:xfrm>
          <a:custGeom>
            <a:avLst/>
            <a:gdLst/>
            <a:ahLst/>
            <a:cxnLst/>
            <a:rect r="r" b="b" t="t" l="l"/>
            <a:pathLst>
              <a:path h="13090339" w="5212335">
                <a:moveTo>
                  <a:pt x="0" y="0"/>
                </a:moveTo>
                <a:lnTo>
                  <a:pt x="5212335" y="0"/>
                </a:lnTo>
                <a:lnTo>
                  <a:pt x="5212335" y="13090339"/>
                </a:lnTo>
                <a:lnTo>
                  <a:pt x="0" y="130903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63028" y="884789"/>
            <a:ext cx="7313802" cy="1321869"/>
          </a:xfrm>
          <a:prstGeom prst="rect">
            <a:avLst/>
          </a:prstGeom>
        </p:spPr>
        <p:txBody>
          <a:bodyPr anchor="t" rtlCol="false" tIns="0" lIns="0" bIns="0" rIns="0">
            <a:spAutoFit/>
          </a:bodyPr>
          <a:lstStyle/>
          <a:p>
            <a:pPr algn="l">
              <a:lnSpc>
                <a:spcPts val="9551"/>
              </a:lnSpc>
            </a:pPr>
            <a:r>
              <a:rPr lang="en-US" sz="10732">
                <a:solidFill>
                  <a:srgbClr val="FFFFFF"/>
                </a:solidFill>
                <a:latin typeface="Kooperativ"/>
                <a:ea typeface="Kooperativ"/>
                <a:cs typeface="Kooperativ"/>
                <a:sym typeface="Kooperativ"/>
              </a:rPr>
              <a:t>PROBLEM-6</a:t>
            </a:r>
          </a:p>
        </p:txBody>
      </p:sp>
      <p:sp>
        <p:nvSpPr>
          <p:cNvPr name="Freeform 18" id="18"/>
          <p:cNvSpPr/>
          <p:nvPr/>
        </p:nvSpPr>
        <p:spPr>
          <a:xfrm flipH="false" flipV="false" rot="266846">
            <a:off x="17017630" y="303392"/>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110629">
            <a:off x="7593462" y="1139252"/>
            <a:ext cx="1050773" cy="1050773"/>
          </a:xfrm>
          <a:custGeom>
            <a:avLst/>
            <a:gdLst/>
            <a:ahLst/>
            <a:cxnLst/>
            <a:rect r="r" b="b" t="t" l="l"/>
            <a:pathLst>
              <a:path h="1050773" w="1050773">
                <a:moveTo>
                  <a:pt x="0" y="0"/>
                </a:moveTo>
                <a:lnTo>
                  <a:pt x="1050773" y="0"/>
                </a:lnTo>
                <a:lnTo>
                  <a:pt x="1050773" y="1050773"/>
                </a:lnTo>
                <a:lnTo>
                  <a:pt x="0" y="10507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387305">
            <a:off x="361352" y="5259481"/>
            <a:ext cx="2485981" cy="1889345"/>
          </a:xfrm>
          <a:custGeom>
            <a:avLst/>
            <a:gdLst/>
            <a:ahLst/>
            <a:cxnLst/>
            <a:rect r="r" b="b" t="t" l="l"/>
            <a:pathLst>
              <a:path h="1889345" w="2485981">
                <a:moveTo>
                  <a:pt x="0" y="0"/>
                </a:moveTo>
                <a:lnTo>
                  <a:pt x="2485980" y="0"/>
                </a:lnTo>
                <a:lnTo>
                  <a:pt x="2485980" y="1889346"/>
                </a:lnTo>
                <a:lnTo>
                  <a:pt x="0" y="188934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387305">
            <a:off x="16434676" y="8175719"/>
            <a:ext cx="2216682" cy="1684679"/>
          </a:xfrm>
          <a:custGeom>
            <a:avLst/>
            <a:gdLst/>
            <a:ahLst/>
            <a:cxnLst/>
            <a:rect r="r" b="b" t="t" l="l"/>
            <a:pathLst>
              <a:path h="1684679" w="2216682">
                <a:moveTo>
                  <a:pt x="0" y="0"/>
                </a:moveTo>
                <a:lnTo>
                  <a:pt x="2216682" y="0"/>
                </a:lnTo>
                <a:lnTo>
                  <a:pt x="2216682" y="1684679"/>
                </a:lnTo>
                <a:lnTo>
                  <a:pt x="0" y="16846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0">
            <a:off x="1073489" y="4474270"/>
            <a:ext cx="4677278" cy="11800471"/>
          </a:xfrm>
          <a:custGeom>
            <a:avLst/>
            <a:gdLst/>
            <a:ahLst/>
            <a:cxnLst/>
            <a:rect r="r" b="b" t="t" l="l"/>
            <a:pathLst>
              <a:path h="11800471" w="4677278">
                <a:moveTo>
                  <a:pt x="0" y="0"/>
                </a:moveTo>
                <a:lnTo>
                  <a:pt x="4677277" y="0"/>
                </a:lnTo>
                <a:lnTo>
                  <a:pt x="4677277" y="11800471"/>
                </a:lnTo>
                <a:lnTo>
                  <a:pt x="0" y="1180047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3" id="23"/>
          <p:cNvSpPr/>
          <p:nvPr/>
        </p:nvSpPr>
        <p:spPr>
          <a:xfrm flipH="false" flipV="false" rot="0">
            <a:off x="9857721" y="2013492"/>
            <a:ext cx="8249841" cy="2196583"/>
          </a:xfrm>
          <a:custGeom>
            <a:avLst/>
            <a:gdLst/>
            <a:ahLst/>
            <a:cxnLst/>
            <a:rect r="r" b="b" t="t" l="l"/>
            <a:pathLst>
              <a:path h="2196583" w="8249841">
                <a:moveTo>
                  <a:pt x="0" y="0"/>
                </a:moveTo>
                <a:lnTo>
                  <a:pt x="8249841" y="0"/>
                </a:lnTo>
                <a:lnTo>
                  <a:pt x="8249841" y="2196584"/>
                </a:lnTo>
                <a:lnTo>
                  <a:pt x="0" y="2196584"/>
                </a:lnTo>
                <a:lnTo>
                  <a:pt x="0" y="0"/>
                </a:lnTo>
                <a:close/>
              </a:path>
            </a:pathLst>
          </a:custGeom>
          <a:blipFill>
            <a:blip r:embed="rId16"/>
            <a:stretch>
              <a:fillRect l="0" t="0" r="0" b="0"/>
            </a:stretch>
          </a:blipFill>
        </p:spPr>
      </p:sp>
      <p:sp>
        <p:nvSpPr>
          <p:cNvPr name="Freeform 24" id="24"/>
          <p:cNvSpPr/>
          <p:nvPr/>
        </p:nvSpPr>
        <p:spPr>
          <a:xfrm flipH="false" flipV="false" rot="0">
            <a:off x="12164834" y="6204154"/>
            <a:ext cx="3635615" cy="2869683"/>
          </a:xfrm>
          <a:custGeom>
            <a:avLst/>
            <a:gdLst/>
            <a:ahLst/>
            <a:cxnLst/>
            <a:rect r="r" b="b" t="t" l="l"/>
            <a:pathLst>
              <a:path h="2869683" w="3635615">
                <a:moveTo>
                  <a:pt x="0" y="0"/>
                </a:moveTo>
                <a:lnTo>
                  <a:pt x="3635615" y="0"/>
                </a:lnTo>
                <a:lnTo>
                  <a:pt x="3635615" y="2869683"/>
                </a:lnTo>
                <a:lnTo>
                  <a:pt x="0" y="2869683"/>
                </a:lnTo>
                <a:lnTo>
                  <a:pt x="0" y="0"/>
                </a:lnTo>
                <a:close/>
              </a:path>
            </a:pathLst>
          </a:custGeom>
          <a:blipFill>
            <a:blip r:embed="rId17"/>
            <a:stretch>
              <a:fillRect l="-20037" t="0" r="0" b="0"/>
            </a:stretch>
          </a:blipFill>
        </p:spPr>
      </p:sp>
      <p:sp>
        <p:nvSpPr>
          <p:cNvPr name="TextBox 25" id="25"/>
          <p:cNvSpPr txBox="true"/>
          <p:nvPr/>
        </p:nvSpPr>
        <p:spPr>
          <a:xfrm rot="0">
            <a:off x="308957" y="1918242"/>
            <a:ext cx="6206341" cy="1071264"/>
          </a:xfrm>
          <a:prstGeom prst="rect">
            <a:avLst/>
          </a:prstGeom>
        </p:spPr>
        <p:txBody>
          <a:bodyPr anchor="t" rtlCol="false" tIns="0" lIns="0" bIns="0" rIns="0">
            <a:spAutoFit/>
          </a:bodyPr>
          <a:lstStyle/>
          <a:p>
            <a:pPr algn="l">
              <a:lnSpc>
                <a:spcPts val="4217"/>
              </a:lnSpc>
              <a:spcBef>
                <a:spcPct val="0"/>
              </a:spcBef>
            </a:pPr>
            <a:r>
              <a:rPr lang="en-US" sz="3012">
                <a:solidFill>
                  <a:srgbClr val="FFFFFF"/>
                </a:solidFill>
                <a:latin typeface="Poppins Bold"/>
                <a:ea typeface="Poppins Bold"/>
                <a:cs typeface="Poppins Bold"/>
                <a:sym typeface="Poppins Bold"/>
              </a:rPr>
              <a:t>The quantity of each pizza categories ordered</a:t>
            </a:r>
          </a:p>
        </p:txBody>
      </p:sp>
      <p:sp>
        <p:nvSpPr>
          <p:cNvPr name="TextBox 26" id="26"/>
          <p:cNvSpPr txBox="true"/>
          <p:nvPr/>
        </p:nvSpPr>
        <p:spPr>
          <a:xfrm rot="0">
            <a:off x="11899231" y="958224"/>
            <a:ext cx="3771982" cy="447757"/>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Solution</a:t>
            </a:r>
          </a:p>
        </p:txBody>
      </p:sp>
      <p:sp>
        <p:nvSpPr>
          <p:cNvPr name="TextBox 27" id="27"/>
          <p:cNvSpPr txBox="true"/>
          <p:nvPr/>
        </p:nvSpPr>
        <p:spPr>
          <a:xfrm rot="0">
            <a:off x="11899231" y="5184642"/>
            <a:ext cx="3771982" cy="447757"/>
          </a:xfrm>
          <a:prstGeom prst="rect">
            <a:avLst/>
          </a:prstGeom>
        </p:spPr>
        <p:txBody>
          <a:bodyPr anchor="t" rtlCol="false" tIns="0" lIns="0" bIns="0" rIns="0">
            <a:spAutoFit/>
          </a:bodyPr>
          <a:lstStyle/>
          <a:p>
            <a:pPr algn="ctr">
              <a:lnSpc>
                <a:spcPts val="3449"/>
              </a:lnSpc>
              <a:spcBef>
                <a:spcPct val="0"/>
              </a:spcBef>
            </a:pPr>
            <a:r>
              <a:rPr lang="en-US" sz="2463">
                <a:solidFill>
                  <a:srgbClr val="66292B"/>
                </a:solidFill>
                <a:latin typeface="Poppins Bold"/>
                <a:ea typeface="Poppins Bold"/>
                <a:cs typeface="Poppins Bold"/>
                <a:sym typeface="Poppins Bold"/>
              </a:rPr>
              <a:t>Result</a:t>
            </a:r>
          </a:p>
        </p:txBody>
      </p:sp>
      <p:sp>
        <p:nvSpPr>
          <p:cNvPr name="TextBox 28" id="28"/>
          <p:cNvSpPr txBox="true"/>
          <p:nvPr/>
        </p:nvSpPr>
        <p:spPr>
          <a:xfrm rot="0">
            <a:off x="9871409" y="698117"/>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01</a:t>
            </a:r>
          </a:p>
        </p:txBody>
      </p:sp>
      <p:sp>
        <p:nvSpPr>
          <p:cNvPr name="TextBox 29" id="29"/>
          <p:cNvSpPr txBox="true"/>
          <p:nvPr/>
        </p:nvSpPr>
        <p:spPr>
          <a:xfrm rot="0">
            <a:off x="9986378" y="5110313"/>
            <a:ext cx="1848373" cy="1358496"/>
          </a:xfrm>
          <a:prstGeom prst="rect">
            <a:avLst/>
          </a:prstGeom>
        </p:spPr>
        <p:txBody>
          <a:bodyPr anchor="t" rtlCol="false" tIns="0" lIns="0" bIns="0" rIns="0">
            <a:spAutoFit/>
          </a:bodyPr>
          <a:lstStyle/>
          <a:p>
            <a:pPr algn="ctr">
              <a:lnSpc>
                <a:spcPts val="9823"/>
              </a:lnSpc>
            </a:pPr>
            <a:r>
              <a:rPr lang="en-US" sz="11038">
                <a:solidFill>
                  <a:srgbClr val="FFFFFF"/>
                </a:solidFill>
                <a:latin typeface="Kooperativ"/>
                <a:ea typeface="Kooperativ"/>
                <a:cs typeface="Kooperativ"/>
                <a:sym typeface="Kooperativ"/>
              </a:rPr>
              <a:t>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DAGMc8aCWPs</dc:identifier>
  <dcterms:modified xsi:type="dcterms:W3CDTF">2011-08-01T06:04:30Z</dcterms:modified>
  <cp:revision>1</cp:revision>
  <dc:title>Red and Yellow Illustrative How To Make Pizza Presentation</dc:title>
</cp:coreProperties>
</file>