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178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B2A930-484A-48F3-B94E-5BE34244D25F}">
  <a:tblStyle styleId="{A1B2A930-484A-48F3-B94E-5BE34244D25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275CD4B-5B51-4AC8-A2CE-D16AAAF529C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22EBD0C-BBD3-4228-9BC8-FE8147346F75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1591E3D-6832-45CD-91D4-9088203249FF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84" Type="http://schemas.openxmlformats.org/officeDocument/2006/relationships/slide" Target="slides/slide178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183" Type="http://schemas.openxmlformats.org/officeDocument/2006/relationships/slide" Target="slides/slide177.xml"/><Relationship Id="rId32" Type="http://schemas.openxmlformats.org/officeDocument/2006/relationships/slide" Target="slides/slide26.xml"/><Relationship Id="rId182" Type="http://schemas.openxmlformats.org/officeDocument/2006/relationships/slide" Target="slides/slide176.xml"/><Relationship Id="rId35" Type="http://schemas.openxmlformats.org/officeDocument/2006/relationships/slide" Target="slides/slide29.xml"/><Relationship Id="rId181" Type="http://schemas.openxmlformats.org/officeDocument/2006/relationships/slide" Target="slides/slide175.xml"/><Relationship Id="rId34" Type="http://schemas.openxmlformats.org/officeDocument/2006/relationships/slide" Target="slides/slide28.xml"/><Relationship Id="rId180" Type="http://schemas.openxmlformats.org/officeDocument/2006/relationships/slide" Target="slides/slide174.xml"/><Relationship Id="rId37" Type="http://schemas.openxmlformats.org/officeDocument/2006/relationships/slide" Target="slides/slide31.xml"/><Relationship Id="rId176" Type="http://schemas.openxmlformats.org/officeDocument/2006/relationships/slide" Target="slides/slide170.xml"/><Relationship Id="rId36" Type="http://schemas.openxmlformats.org/officeDocument/2006/relationships/slide" Target="slides/slide30.xml"/><Relationship Id="rId175" Type="http://schemas.openxmlformats.org/officeDocument/2006/relationships/slide" Target="slides/slide169.xml"/><Relationship Id="rId39" Type="http://schemas.openxmlformats.org/officeDocument/2006/relationships/slide" Target="slides/slide33.xml"/><Relationship Id="rId174" Type="http://schemas.openxmlformats.org/officeDocument/2006/relationships/slide" Target="slides/slide168.xml"/><Relationship Id="rId38" Type="http://schemas.openxmlformats.org/officeDocument/2006/relationships/slide" Target="slides/slide32.xml"/><Relationship Id="rId173" Type="http://schemas.openxmlformats.org/officeDocument/2006/relationships/slide" Target="slides/slide167.xml"/><Relationship Id="rId179" Type="http://schemas.openxmlformats.org/officeDocument/2006/relationships/slide" Target="slides/slide173.xml"/><Relationship Id="rId178" Type="http://schemas.openxmlformats.org/officeDocument/2006/relationships/slide" Target="slides/slide172.xml"/><Relationship Id="rId177" Type="http://schemas.openxmlformats.org/officeDocument/2006/relationships/slide" Target="slides/slide171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schemas.openxmlformats.org/officeDocument/2006/relationships/slide" Target="slides/slide166.xml"/><Relationship Id="rId65" Type="http://schemas.openxmlformats.org/officeDocument/2006/relationships/slide" Target="slides/slide59.xml"/><Relationship Id="rId171" Type="http://schemas.openxmlformats.org/officeDocument/2006/relationships/slide" Target="slides/slide165.xml"/><Relationship Id="rId68" Type="http://schemas.openxmlformats.org/officeDocument/2006/relationships/slide" Target="slides/slide62.xml"/><Relationship Id="rId170" Type="http://schemas.openxmlformats.org/officeDocument/2006/relationships/slide" Target="slides/slide164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163" Type="http://schemas.openxmlformats.org/officeDocument/2006/relationships/slide" Target="slides/slide157.xml"/><Relationship Id="rId162" Type="http://schemas.openxmlformats.org/officeDocument/2006/relationships/slide" Target="slides/slide156.xml"/><Relationship Id="rId169" Type="http://schemas.openxmlformats.org/officeDocument/2006/relationships/slide" Target="slides/slide163.xml"/><Relationship Id="rId168" Type="http://schemas.openxmlformats.org/officeDocument/2006/relationships/slide" Target="slides/slide162.xml"/><Relationship Id="rId167" Type="http://schemas.openxmlformats.org/officeDocument/2006/relationships/slide" Target="slides/slide161.xml"/><Relationship Id="rId166" Type="http://schemas.openxmlformats.org/officeDocument/2006/relationships/slide" Target="slides/slide160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1" name="Google Shape;1061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1" name="Google Shape;1071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7" name="Google Shape;1277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9" name="Google Shape;1299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2" name="Google Shape;1382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1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6" name="Google Shape;1436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1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3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25.png"/><Relationship Id="rId6" Type="http://schemas.openxmlformats.org/officeDocument/2006/relationships/image" Target="../media/image7.png"/><Relationship Id="rId7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3.gif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8.gif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19.jp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24.pn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28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21.jpg"/><Relationship Id="rId4" Type="http://schemas.openxmlformats.org/officeDocument/2006/relationships/image" Target="../media/image23.jp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26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27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29.gif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Decimal to Decimal (just for fun)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5354638" y="4724400"/>
            <a:ext cx="2474912" cy="6286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220788" y="254952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5335588" y="254952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1220788" y="47117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1905000" y="1447800"/>
            <a:ext cx="990600" cy="977900"/>
          </a:xfrm>
          <a:custGeom>
            <a:rect b="b" l="l" r="r" t="t"/>
            <a:pathLst>
              <a:path extrusionOk="0" h="616" w="624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cap="flat" cmpd="sng" w="571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12"/>
          <p:cNvSpPr txBox="1"/>
          <p:nvPr>
            <p:ph type="title"/>
          </p:nvPr>
        </p:nvSpPr>
        <p:spPr>
          <a:xfrm>
            <a:off x="6096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System</a:t>
            </a:r>
            <a:endParaRPr/>
          </a:p>
        </p:txBody>
      </p:sp>
      <p:sp>
        <p:nvSpPr>
          <p:cNvPr id="1039" name="Google Shape;1039;p1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Addition </a:t>
            </a:r>
            <a:endParaRPr/>
          </a:p>
        </p:txBody>
      </p:sp>
      <p:sp>
        <p:nvSpPr>
          <p:cNvPr id="1045" name="Google Shape;1045;p1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Addition of Binary Numbers</a:t>
            </a:r>
            <a:endParaRPr/>
          </a:p>
        </p:txBody>
      </p:sp>
      <p:sp>
        <p:nvSpPr>
          <p:cNvPr id="1046" name="Google Shape;1046;p113"/>
          <p:cNvSpPr txBox="1"/>
          <p:nvPr/>
        </p:nvSpPr>
        <p:spPr>
          <a:xfrm>
            <a:off x="8001000" y="5805488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pp. 36-38</a:t>
            </a:r>
            <a:endParaRPr/>
          </a:p>
        </p:txBody>
      </p:sp>
      <p:graphicFrame>
        <p:nvGraphicFramePr>
          <p:cNvPr id="1047" name="Google Shape;1047;p113"/>
          <p:cNvGraphicFramePr/>
          <p:nvPr/>
        </p:nvGraphicFramePr>
        <p:xfrm>
          <a:off x="11430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{A1B2A930-484A-48F3-B94E-5BE34244D25F}</a:tableStyleId>
              </a:tblPr>
              <a:tblGrid>
                <a:gridCol w="1828800"/>
                <a:gridCol w="1905000"/>
                <a:gridCol w="1866900"/>
                <a:gridCol w="186690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 hMerge="1"/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SUM(S)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CARRY(C)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048" name="Google Shape;1048;p1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Addition </a:t>
            </a:r>
            <a:endParaRPr/>
          </a:p>
        </p:txBody>
      </p:sp>
      <p:sp>
        <p:nvSpPr>
          <p:cNvPr id="1054" name="Google Shape;1054;p1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Add binary numbers 1111 and 1010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</a:t>
            </a:r>
            <a:r>
              <a:rPr b="1" lang="en-US"/>
              <a:t>Binary</a:t>
            </a:r>
            <a:r>
              <a:rPr lang="en-US"/>
              <a:t>                                        </a:t>
            </a:r>
            <a:r>
              <a:rPr b="1" lang="en-US"/>
              <a:t>Decimal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1 1  1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1  1  1  1                                    1  5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+    1  0  1  0                                 + 1  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1 1  0  0 1                                    2  5</a:t>
            </a:r>
            <a:endParaRPr/>
          </a:p>
        </p:txBody>
      </p:sp>
      <p:sp>
        <p:nvSpPr>
          <p:cNvPr id="1055" name="Google Shape;1055;p114"/>
          <p:cNvSpPr txBox="1"/>
          <p:nvPr/>
        </p:nvSpPr>
        <p:spPr>
          <a:xfrm>
            <a:off x="8001000" y="5805488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pp. 36-38</a:t>
            </a:r>
            <a:endParaRPr/>
          </a:p>
        </p:txBody>
      </p:sp>
      <p:cxnSp>
        <p:nvCxnSpPr>
          <p:cNvPr id="1056" name="Google Shape;1056;p114"/>
          <p:cNvCxnSpPr/>
          <p:nvPr/>
        </p:nvCxnSpPr>
        <p:spPr>
          <a:xfrm>
            <a:off x="1066800" y="45720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114"/>
          <p:cNvCxnSpPr/>
          <p:nvPr/>
        </p:nvCxnSpPr>
        <p:spPr>
          <a:xfrm>
            <a:off x="6172200" y="44958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8" name="Google Shape;1058;p1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Addition </a:t>
            </a:r>
            <a:endParaRPr/>
          </a:p>
        </p:txBody>
      </p:sp>
      <p:sp>
        <p:nvSpPr>
          <p:cNvPr id="1065" name="Google Shape;1065;p115"/>
          <p:cNvSpPr txBox="1"/>
          <p:nvPr>
            <p:ph idx="1" type="body"/>
          </p:nvPr>
        </p:nvSpPr>
        <p:spPr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Add binary numbers 110011, 10010, 1100 and 101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</a:t>
            </a:r>
            <a:r>
              <a:rPr b="1" lang="en-US"/>
              <a:t>Binary</a:t>
            </a:r>
            <a:r>
              <a:rPr lang="en-US"/>
              <a:t>                                        </a:t>
            </a:r>
            <a:r>
              <a:rPr b="1" lang="en-US"/>
              <a:t>Decimal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</a:t>
            </a:r>
            <a:r>
              <a:rPr b="1" lang="en-US"/>
              <a:t>1 1 1 1 1 1</a:t>
            </a:r>
            <a:r>
              <a:rPr lang="en-US"/>
              <a:t>                                       </a:t>
            </a:r>
            <a:r>
              <a:rPr b="1" lang="en-US"/>
              <a:t>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1 1 0 0 1 1                                    5 1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   1 0 0 1 0                                    1 8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      1 1 0 0                                    1 2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+           1 0 1                                 +    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1 0 1 0 1 1 0                                   8  6</a:t>
            </a:r>
            <a:endParaRPr/>
          </a:p>
        </p:txBody>
      </p:sp>
      <p:cxnSp>
        <p:nvCxnSpPr>
          <p:cNvPr id="1066" name="Google Shape;1066;p115"/>
          <p:cNvCxnSpPr/>
          <p:nvPr/>
        </p:nvCxnSpPr>
        <p:spPr>
          <a:xfrm>
            <a:off x="1066800" y="5715000"/>
            <a:ext cx="24384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7" name="Google Shape;1067;p115"/>
          <p:cNvCxnSpPr/>
          <p:nvPr/>
        </p:nvCxnSpPr>
        <p:spPr>
          <a:xfrm>
            <a:off x="6248400" y="57150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8" name="Google Shape;1068;p1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Addition </a:t>
            </a:r>
            <a:endParaRPr/>
          </a:p>
        </p:txBody>
      </p:sp>
      <p:sp>
        <p:nvSpPr>
          <p:cNvPr id="1075" name="Google Shape;1075;p116"/>
          <p:cNvSpPr txBox="1"/>
          <p:nvPr>
            <p:ph idx="1" type="body"/>
          </p:nvPr>
        </p:nvSpPr>
        <p:spPr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Add binary numbers 11.10, 10.10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</a:t>
            </a:r>
            <a:r>
              <a:rPr b="1" lang="en-US"/>
              <a:t>Binary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1 </a:t>
            </a:r>
            <a:r>
              <a:rPr b="1" lang="en-US"/>
              <a:t>1  1                                     1</a:t>
            </a:r>
            <a:r>
              <a:rPr lang="en-US"/>
              <a:t>                                   </a:t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   1 1 . 1 0                             3 . 5                       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+    1 0 . 1 0                             2 . 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1 1  0  . 0 0                           6 . 0</a:t>
            </a:r>
            <a:endParaRPr/>
          </a:p>
        </p:txBody>
      </p:sp>
      <p:cxnSp>
        <p:nvCxnSpPr>
          <p:cNvPr id="1076" name="Google Shape;1076;p116"/>
          <p:cNvCxnSpPr/>
          <p:nvPr/>
        </p:nvCxnSpPr>
        <p:spPr>
          <a:xfrm>
            <a:off x="1371600" y="48006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7" name="Google Shape;1077;p116"/>
          <p:cNvCxnSpPr/>
          <p:nvPr/>
        </p:nvCxnSpPr>
        <p:spPr>
          <a:xfrm>
            <a:off x="5638800" y="47244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8" name="Google Shape;1078;p1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Addition </a:t>
            </a:r>
            <a:endParaRPr/>
          </a:p>
        </p:txBody>
      </p:sp>
      <p:sp>
        <p:nvSpPr>
          <p:cNvPr id="1085" name="Google Shape;1085;p117"/>
          <p:cNvSpPr txBox="1"/>
          <p:nvPr>
            <p:ph idx="1" type="body"/>
          </p:nvPr>
        </p:nvSpPr>
        <p:spPr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Add binary numbers 11010.0100,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1001.01 ,001.11 and 10.1010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</a:t>
            </a:r>
            <a:r>
              <a:rPr b="1" lang="en-US"/>
              <a:t>Binary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</a:t>
            </a:r>
            <a:r>
              <a:rPr b="1" lang="en-US"/>
              <a:t>1 1    1  1 1    1                             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   1 1 0  1 0  . 0 1 0  0                              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      1 0  0 1 .  0 1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		0  0 1 .  1 1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	+	    1 0 .  1 0 1  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 1 0 0 1 1 1.   1 1 1  0 </a:t>
            </a:r>
            <a:endParaRPr/>
          </a:p>
        </p:txBody>
      </p:sp>
      <p:cxnSp>
        <p:nvCxnSpPr>
          <p:cNvPr id="1086" name="Google Shape;1086;p117"/>
          <p:cNvCxnSpPr/>
          <p:nvPr/>
        </p:nvCxnSpPr>
        <p:spPr>
          <a:xfrm>
            <a:off x="1676400" y="5867400"/>
            <a:ext cx="4038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7" name="Google Shape;1087;p1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Subtraction </a:t>
            </a:r>
            <a:endParaRPr/>
          </a:p>
        </p:txBody>
      </p:sp>
      <p:sp>
        <p:nvSpPr>
          <p:cNvPr id="1093" name="Google Shape;1093;p1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Subtraction of Binary Numbers</a:t>
            </a:r>
            <a:endParaRPr/>
          </a:p>
        </p:txBody>
      </p:sp>
      <p:graphicFrame>
        <p:nvGraphicFramePr>
          <p:cNvPr id="1094" name="Google Shape;1094;p118"/>
          <p:cNvGraphicFramePr/>
          <p:nvPr/>
        </p:nvGraphicFramePr>
        <p:xfrm>
          <a:off x="11430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{A1B2A930-484A-48F3-B94E-5BE34244D25F}</a:tableStyleId>
              </a:tblPr>
              <a:tblGrid>
                <a:gridCol w="1524000"/>
                <a:gridCol w="1676400"/>
                <a:gridCol w="2400300"/>
                <a:gridCol w="186690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 hMerge="1"/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Difference(D)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Borrow(B)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095" name="Google Shape;1095;p1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101" name="Google Shape;1101;p1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</a:t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</a:t>
            </a:r>
            <a:endParaRPr/>
          </a:p>
        </p:txBody>
      </p:sp>
      <p:cxnSp>
        <p:nvCxnSpPr>
          <p:cNvPr id="1102" name="Google Shape;1102;p119"/>
          <p:cNvCxnSpPr/>
          <p:nvPr/>
        </p:nvCxnSpPr>
        <p:spPr>
          <a:xfrm>
            <a:off x="1600200" y="3200400"/>
            <a:ext cx="5638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103" name="Google Shape;1103;p119"/>
          <p:cNvGraphicFramePr/>
          <p:nvPr/>
        </p:nvGraphicFramePr>
        <p:xfrm>
          <a:off x="1600200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{E22EBD0C-BBD3-4228-9BC8-FE8147346F75}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04" name="Google Shape;1104;p119"/>
          <p:cNvCxnSpPr/>
          <p:nvPr/>
        </p:nvCxnSpPr>
        <p:spPr>
          <a:xfrm rot="5400000">
            <a:off x="2667000" y="21336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5" name="Google Shape;1105;p119"/>
          <p:cNvCxnSpPr/>
          <p:nvPr/>
        </p:nvCxnSpPr>
        <p:spPr>
          <a:xfrm rot="5400000">
            <a:off x="5638800" y="25146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6" name="Google Shape;1106;p119"/>
          <p:cNvCxnSpPr/>
          <p:nvPr/>
        </p:nvCxnSpPr>
        <p:spPr>
          <a:xfrm rot="5400000">
            <a:off x="1676400" y="25146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7" name="Google Shape;1107;p119"/>
          <p:cNvCxnSpPr/>
          <p:nvPr/>
        </p:nvCxnSpPr>
        <p:spPr>
          <a:xfrm rot="5400000">
            <a:off x="3657600" y="25146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8" name="Google Shape;1108;p119"/>
          <p:cNvCxnSpPr/>
          <p:nvPr/>
        </p:nvCxnSpPr>
        <p:spPr>
          <a:xfrm rot="5400000">
            <a:off x="2590800" y="25146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9" name="Google Shape;1109;p119"/>
          <p:cNvCxnSpPr/>
          <p:nvPr/>
        </p:nvCxnSpPr>
        <p:spPr>
          <a:xfrm rot="5400000">
            <a:off x="4648200" y="25146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0" name="Google Shape;1110;p1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117" name="Google Shape;1117;p1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Find the binary difference of 1101 - 10110</a:t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</a:t>
            </a:r>
            <a:endParaRPr/>
          </a:p>
        </p:txBody>
      </p:sp>
      <p:cxnSp>
        <p:nvCxnSpPr>
          <p:cNvPr id="1118" name="Google Shape;1118;p120"/>
          <p:cNvCxnSpPr/>
          <p:nvPr/>
        </p:nvCxnSpPr>
        <p:spPr>
          <a:xfrm>
            <a:off x="1752600" y="4572000"/>
            <a:ext cx="4038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119" name="Google Shape;1119;p120"/>
          <p:cNvGraphicFramePr/>
          <p:nvPr/>
        </p:nvGraphicFramePr>
        <p:xfrm>
          <a:off x="1981200" y="3048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{E22EBD0C-BBD3-4228-9BC8-FE8147346F75}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20" name="Google Shape;1120;p120"/>
          <p:cNvCxnSpPr/>
          <p:nvPr/>
        </p:nvCxnSpPr>
        <p:spPr>
          <a:xfrm rot="5400000">
            <a:off x="4038600" y="38100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1" name="Google Shape;1121;p120"/>
          <p:cNvCxnSpPr/>
          <p:nvPr/>
        </p:nvCxnSpPr>
        <p:spPr>
          <a:xfrm rot="5400000">
            <a:off x="2971800" y="3810000"/>
            <a:ext cx="381000" cy="2286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2" name="Google Shape;1122;p1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128" name="Google Shape;1128;p1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Calculate the binary difference of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     11100011  -   10101000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</a:t>
            </a:r>
            <a:endParaRPr/>
          </a:p>
        </p:txBody>
      </p:sp>
      <p:sp>
        <p:nvSpPr>
          <p:cNvPr id="1129" name="Google Shape;1129;p121"/>
          <p:cNvSpPr txBox="1"/>
          <p:nvPr/>
        </p:nvSpPr>
        <p:spPr>
          <a:xfrm>
            <a:off x="8001000" y="5805488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pp. 36-38</a:t>
            </a:r>
            <a:endParaRPr/>
          </a:p>
        </p:txBody>
      </p:sp>
      <p:cxnSp>
        <p:nvCxnSpPr>
          <p:cNvPr id="1130" name="Google Shape;1130;p121"/>
          <p:cNvCxnSpPr/>
          <p:nvPr/>
        </p:nvCxnSpPr>
        <p:spPr>
          <a:xfrm>
            <a:off x="1066800" y="4953000"/>
            <a:ext cx="5638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131" name="Google Shape;1131;p121"/>
          <p:cNvGraphicFramePr/>
          <p:nvPr/>
        </p:nvGraphicFramePr>
        <p:xfrm>
          <a:off x="990600" y="3505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{E22EBD0C-BBD3-4228-9BC8-FE8147346F75}</a:tableStyleId>
              </a:tblPr>
              <a:tblGrid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32" name="Google Shape;1132;p121"/>
          <p:cNvCxnSpPr/>
          <p:nvPr/>
        </p:nvCxnSpPr>
        <p:spPr>
          <a:xfrm rot="5400000">
            <a:off x="2362200" y="42672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3" name="Google Shape;1133;p121"/>
          <p:cNvCxnSpPr/>
          <p:nvPr/>
        </p:nvCxnSpPr>
        <p:spPr>
          <a:xfrm rot="5400000">
            <a:off x="1752600" y="42672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4" name="Google Shape;1134;p121"/>
          <p:cNvCxnSpPr/>
          <p:nvPr/>
        </p:nvCxnSpPr>
        <p:spPr>
          <a:xfrm rot="5400000">
            <a:off x="3048000" y="42672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5" name="Google Shape;1135;p121"/>
          <p:cNvCxnSpPr/>
          <p:nvPr/>
        </p:nvCxnSpPr>
        <p:spPr>
          <a:xfrm rot="5400000">
            <a:off x="2362200" y="38862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6" name="Google Shape;1136;p121"/>
          <p:cNvCxnSpPr/>
          <p:nvPr/>
        </p:nvCxnSpPr>
        <p:spPr>
          <a:xfrm rot="5400000">
            <a:off x="3733800" y="42672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7" name="Google Shape;1137;p121"/>
          <p:cNvCxnSpPr/>
          <p:nvPr/>
        </p:nvCxnSpPr>
        <p:spPr>
          <a:xfrm rot="5400000">
            <a:off x="3048000" y="38862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8" name="Google Shape;1138;p1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1752600" y="2362200"/>
            <a:ext cx="6019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baseline="-2500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=&gt;	5 x 10</a:t>
            </a:r>
            <a:r>
              <a:rPr baseline="3000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   5</a:t>
            </a:r>
            <a:b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2 x 10</a:t>
            </a:r>
            <a:r>
              <a:rPr baseline="3000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  20</a:t>
            </a:r>
            <a:b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1 x 10</a:t>
            </a:r>
            <a:r>
              <a:rPr baseline="3000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100</a:t>
            </a:r>
            <a:b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    125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6" name="Google Shape;176;p23"/>
          <p:cNvCxnSpPr/>
          <p:nvPr/>
        </p:nvCxnSpPr>
        <p:spPr>
          <a:xfrm>
            <a:off x="4572000" y="3581400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3"/>
          <p:cNvSpPr/>
          <p:nvPr/>
        </p:nvSpPr>
        <p:spPr>
          <a:xfrm>
            <a:off x="3200400" y="4038600"/>
            <a:ext cx="990600" cy="762000"/>
          </a:xfrm>
          <a:prstGeom prst="wedgeRoundRectCallout">
            <a:avLst>
              <a:gd fmla="val 51282" name="adj1"/>
              <a:gd fmla="val -145208" name="adj2"/>
              <a:gd fmla="val 16667" name="adj3"/>
            </a:avLst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419600" y="1143000"/>
            <a:ext cx="1295400" cy="762000"/>
          </a:xfrm>
          <a:prstGeom prst="wedgeRoundRectCallout">
            <a:avLst>
              <a:gd fmla="val -41421" name="adj1"/>
              <a:gd fmla="val 107292" name="adj2"/>
              <a:gd fmla="val 16667" name="adj3"/>
            </a:avLst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Addition</a:t>
            </a:r>
            <a:endParaRPr/>
          </a:p>
        </p:txBody>
      </p:sp>
      <p:sp>
        <p:nvSpPr>
          <p:cNvPr id="1144" name="Google Shape;1144;p1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First, add the two digits of the unit column of the octal number in decimal.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During the process of addition, if the sum is less than or equal to 7, then it can be directly written as octal digit.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If the sum is greater than 7, then subtract 8 from that particular digit and carry 1 to the next digit position.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5" name="Google Shape;1145;p1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Addition</a:t>
            </a:r>
            <a:endParaRPr/>
          </a:p>
        </p:txBody>
      </p:sp>
      <p:sp>
        <p:nvSpPr>
          <p:cNvPr id="1151" name="Google Shape;1151;p1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Add the octal numbers 26 and 17.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2" name="Google Shape;1152;p1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53" name="Google Shape;1153;p123"/>
          <p:cNvGraphicFramePr/>
          <p:nvPr/>
        </p:nvGraphicFramePr>
        <p:xfrm>
          <a:off x="17526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{E22EBD0C-BBD3-4228-9BC8-FE8147346F75}</a:tableStyleId>
              </a:tblPr>
              <a:tblGrid>
                <a:gridCol w="571500"/>
                <a:gridCol w="571500"/>
                <a:gridCol w="114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13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54" name="Google Shape;1154;p123"/>
          <p:cNvCxnSpPr/>
          <p:nvPr/>
        </p:nvCxnSpPr>
        <p:spPr>
          <a:xfrm>
            <a:off x="1676400" y="4800600"/>
            <a:ext cx="19812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5" name="Google Shape;1155;p123"/>
          <p:cNvCxnSpPr/>
          <p:nvPr/>
        </p:nvCxnSpPr>
        <p:spPr>
          <a:xfrm>
            <a:off x="1752600" y="3886200"/>
            <a:ext cx="19812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Addition</a:t>
            </a:r>
            <a:endParaRPr/>
          </a:p>
        </p:txBody>
      </p:sp>
      <p:sp>
        <p:nvSpPr>
          <p:cNvPr id="1161" name="Google Shape;1161;p1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Add the octal numbers 5647 and 1425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2" name="Google Shape;1162;p1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63" name="Google Shape;1163;p124"/>
          <p:cNvGraphicFramePr/>
          <p:nvPr/>
        </p:nvGraphicFramePr>
        <p:xfrm>
          <a:off x="17526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{E22EBD0C-BBD3-4228-9BC8-FE8147346F75}</a:tableStyleId>
              </a:tblPr>
              <a:tblGrid>
                <a:gridCol w="342900"/>
                <a:gridCol w="342900"/>
                <a:gridCol w="685800"/>
                <a:gridCol w="457200"/>
                <a:gridCol w="914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6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+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10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12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-8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-8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 2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64" name="Google Shape;1164;p124"/>
          <p:cNvCxnSpPr/>
          <p:nvPr/>
        </p:nvCxnSpPr>
        <p:spPr>
          <a:xfrm>
            <a:off x="1981200" y="4724400"/>
            <a:ext cx="22098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5" name="Google Shape;1165;p124"/>
          <p:cNvCxnSpPr/>
          <p:nvPr/>
        </p:nvCxnSpPr>
        <p:spPr>
          <a:xfrm>
            <a:off x="1981200" y="3733800"/>
            <a:ext cx="22098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Subtraction</a:t>
            </a:r>
            <a:endParaRPr/>
          </a:p>
        </p:txBody>
      </p:sp>
      <p:graphicFrame>
        <p:nvGraphicFramePr>
          <p:cNvPr id="1171" name="Google Shape;1171;p125"/>
          <p:cNvGraphicFramePr/>
          <p:nvPr/>
        </p:nvGraphicFramePr>
        <p:xfrm>
          <a:off x="1600200" y="2362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{E22EBD0C-BBD3-4228-9BC8-FE8147346F75}</a:tableStyleId>
              </a:tblPr>
              <a:tblGrid>
                <a:gridCol w="1625600"/>
                <a:gridCol w="1625600"/>
                <a:gridCol w="1625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8+6=14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</a:t>
                      </a: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72" name="Google Shape;1172;p1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73" name="Google Shape;1173;p125"/>
          <p:cNvCxnSpPr/>
          <p:nvPr/>
        </p:nvCxnSpPr>
        <p:spPr>
          <a:xfrm rot="5400000">
            <a:off x="1676400" y="33528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4" name="Google Shape;1174;p125"/>
          <p:cNvCxnSpPr/>
          <p:nvPr/>
        </p:nvCxnSpPr>
        <p:spPr>
          <a:xfrm rot="5400000">
            <a:off x="4876800" y="33528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5" name="Google Shape;1175;p125"/>
          <p:cNvCxnSpPr/>
          <p:nvPr/>
        </p:nvCxnSpPr>
        <p:spPr>
          <a:xfrm rot="5400000">
            <a:off x="3276600" y="29718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6" name="Google Shape;1176;p125"/>
          <p:cNvCxnSpPr/>
          <p:nvPr/>
        </p:nvCxnSpPr>
        <p:spPr>
          <a:xfrm rot="5400000">
            <a:off x="3276600" y="33528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7" name="Google Shape;1177;p125"/>
          <p:cNvCxnSpPr/>
          <p:nvPr/>
        </p:nvCxnSpPr>
        <p:spPr>
          <a:xfrm>
            <a:off x="1600200" y="4191000"/>
            <a:ext cx="39624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8" name="Google Shape;1178;p125"/>
          <p:cNvSpPr txBox="1"/>
          <p:nvPr/>
        </p:nvSpPr>
        <p:spPr>
          <a:xfrm>
            <a:off x="685800" y="1447801"/>
            <a:ext cx="7543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 the octal numbers 677 from 770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Subtraction</a:t>
            </a:r>
            <a:endParaRPr/>
          </a:p>
        </p:txBody>
      </p:sp>
      <p:graphicFrame>
        <p:nvGraphicFramePr>
          <p:cNvPr id="1184" name="Google Shape;1184;p126"/>
          <p:cNvGraphicFramePr/>
          <p:nvPr/>
        </p:nvGraphicFramePr>
        <p:xfrm>
          <a:off x="1600200" y="2362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{E22EBD0C-BBD3-4228-9BC8-FE8147346F75}</a:tableStyleId>
              </a:tblPr>
              <a:tblGrid>
                <a:gridCol w="1529975"/>
                <a:gridCol w="1529975"/>
                <a:gridCol w="1243100"/>
                <a:gridCol w="573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8+2=10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8+5=13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85" name="Google Shape;1185;p1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6" name="Google Shape;1186;p126"/>
          <p:cNvCxnSpPr/>
          <p:nvPr/>
        </p:nvCxnSpPr>
        <p:spPr>
          <a:xfrm rot="5400000">
            <a:off x="1600200" y="28956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7" name="Google Shape;1187;p126"/>
          <p:cNvCxnSpPr/>
          <p:nvPr/>
        </p:nvCxnSpPr>
        <p:spPr>
          <a:xfrm rot="5400000">
            <a:off x="4648200" y="28956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8" name="Google Shape;1188;p126"/>
          <p:cNvCxnSpPr/>
          <p:nvPr/>
        </p:nvCxnSpPr>
        <p:spPr>
          <a:xfrm rot="5400000">
            <a:off x="3200400" y="28194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9" name="Google Shape;1189;p126"/>
          <p:cNvCxnSpPr/>
          <p:nvPr/>
        </p:nvCxnSpPr>
        <p:spPr>
          <a:xfrm>
            <a:off x="1600200" y="3733800"/>
            <a:ext cx="47244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0" name="Google Shape;1190;p126"/>
          <p:cNvSpPr txBox="1"/>
          <p:nvPr/>
        </p:nvSpPr>
        <p:spPr>
          <a:xfrm>
            <a:off x="685800" y="1447801"/>
            <a:ext cx="7543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 the octal numbers 2761 from 6357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Addition</a:t>
            </a:r>
            <a:endParaRPr/>
          </a:p>
        </p:txBody>
      </p:sp>
      <p:sp>
        <p:nvSpPr>
          <p:cNvPr id="1196" name="Google Shape;1196;p1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First, add the two digits of the unit column of the octal number in decimal.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During the process of addition, if the sum is less than or equal to 15, then it can be directly written as a hexadecimal digit.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If the sum is greater than 15, then subtract 16 from that particular digit and carry 1 to the next digit position.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7" name="Google Shape;1197;p1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Addition</a:t>
            </a:r>
            <a:endParaRPr/>
          </a:p>
        </p:txBody>
      </p:sp>
      <p:sp>
        <p:nvSpPr>
          <p:cNvPr id="1203" name="Google Shape;1203;p128"/>
          <p:cNvSpPr txBox="1"/>
          <p:nvPr>
            <p:ph idx="1" type="body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Add the hexadecimal numbers 76 and 45.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4" name="Google Shape;1204;p1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05" name="Google Shape;1205;p128"/>
          <p:cNvGraphicFramePr/>
          <p:nvPr/>
        </p:nvGraphicFramePr>
        <p:xfrm>
          <a:off x="1752600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{E22EBD0C-BBD3-4228-9BC8-FE8147346F75}</a:tableStyleId>
              </a:tblPr>
              <a:tblGrid>
                <a:gridCol w="571500"/>
                <a:gridCol w="571500"/>
                <a:gridCol w="114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-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206" name="Google Shape;1206;p128"/>
          <p:cNvCxnSpPr/>
          <p:nvPr/>
        </p:nvCxnSpPr>
        <p:spPr>
          <a:xfrm>
            <a:off x="1676400" y="4800600"/>
            <a:ext cx="19812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7" name="Google Shape;1207;p128"/>
          <p:cNvCxnSpPr/>
          <p:nvPr/>
        </p:nvCxnSpPr>
        <p:spPr>
          <a:xfrm>
            <a:off x="1752600" y="3886200"/>
            <a:ext cx="19812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Addition</a:t>
            </a:r>
            <a:endParaRPr/>
          </a:p>
        </p:txBody>
      </p:sp>
      <p:sp>
        <p:nvSpPr>
          <p:cNvPr id="1213" name="Google Shape;1213;p129"/>
          <p:cNvSpPr txBox="1"/>
          <p:nvPr>
            <p:ph idx="1" type="body"/>
          </p:nvPr>
        </p:nvSpPr>
        <p:spPr>
          <a:xfrm>
            <a:off x="6096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Add the hexadecimal numbers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A27E9 and 6FB43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4" name="Google Shape;1214;p1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15" name="Google Shape;1215;p129"/>
          <p:cNvCxnSpPr/>
          <p:nvPr/>
        </p:nvCxnSpPr>
        <p:spPr>
          <a:xfrm>
            <a:off x="1447800" y="3810000"/>
            <a:ext cx="54102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6" name="Google Shape;1216;p129"/>
          <p:cNvCxnSpPr/>
          <p:nvPr/>
        </p:nvCxnSpPr>
        <p:spPr>
          <a:xfrm>
            <a:off x="1447800" y="4724400"/>
            <a:ext cx="52578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217" name="Google Shape;1217;p129"/>
          <p:cNvGraphicFramePr/>
          <p:nvPr/>
        </p:nvGraphicFramePr>
        <p:xfrm>
          <a:off x="1219200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{E22EBD0C-BBD3-4228-9BC8-FE8147346F75}</a:tableStyleId>
              </a:tblPr>
              <a:tblGrid>
                <a:gridCol w="977900"/>
                <a:gridCol w="977900"/>
                <a:gridCol w="977900"/>
                <a:gridCol w="977900"/>
                <a:gridCol w="977900"/>
                <a:gridCol w="977900"/>
              </a:tblGrid>
              <a:tr h="46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+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18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19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18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-16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-16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-16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-16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6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Subtraction</a:t>
            </a:r>
            <a:endParaRPr/>
          </a:p>
        </p:txBody>
      </p:sp>
      <p:graphicFrame>
        <p:nvGraphicFramePr>
          <p:cNvPr id="1223" name="Google Shape;1223;p130"/>
          <p:cNvGraphicFramePr/>
          <p:nvPr/>
        </p:nvGraphicFramePr>
        <p:xfrm>
          <a:off x="1600200" y="2362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{E22EBD0C-BBD3-4228-9BC8-FE8147346F75}</a:tableStyleId>
              </a:tblPr>
              <a:tblGrid>
                <a:gridCol w="1625600"/>
                <a:gridCol w="1625600"/>
                <a:gridCol w="1625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16+2=18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24" name="Google Shape;1224;p1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25" name="Google Shape;1225;p130"/>
          <p:cNvCxnSpPr/>
          <p:nvPr/>
        </p:nvCxnSpPr>
        <p:spPr>
          <a:xfrm rot="5400000">
            <a:off x="3276600" y="29718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6" name="Google Shape;1226;p130"/>
          <p:cNvCxnSpPr/>
          <p:nvPr/>
        </p:nvCxnSpPr>
        <p:spPr>
          <a:xfrm rot="5400000">
            <a:off x="1600200" y="28956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7" name="Google Shape;1227;p130"/>
          <p:cNvCxnSpPr/>
          <p:nvPr/>
        </p:nvCxnSpPr>
        <p:spPr>
          <a:xfrm>
            <a:off x="1447800" y="3657600"/>
            <a:ext cx="39624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8" name="Google Shape;1228;p130"/>
          <p:cNvSpPr txBox="1"/>
          <p:nvPr/>
        </p:nvSpPr>
        <p:spPr>
          <a:xfrm>
            <a:off x="685800" y="1447801"/>
            <a:ext cx="7696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 the hexadecimal numbers 75 from 527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Subtraction</a:t>
            </a:r>
            <a:endParaRPr/>
          </a:p>
        </p:txBody>
      </p:sp>
      <p:sp>
        <p:nvSpPr>
          <p:cNvPr id="1234" name="Google Shape;1234;p1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35" name="Google Shape;1235;p131"/>
          <p:cNvCxnSpPr/>
          <p:nvPr/>
        </p:nvCxnSpPr>
        <p:spPr>
          <a:xfrm rot="5400000">
            <a:off x="4114800" y="29718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6" name="Google Shape;1236;p131"/>
          <p:cNvCxnSpPr/>
          <p:nvPr/>
        </p:nvCxnSpPr>
        <p:spPr>
          <a:xfrm rot="5400000">
            <a:off x="2971800" y="30480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7" name="Google Shape;1237;p131"/>
          <p:cNvCxnSpPr/>
          <p:nvPr/>
        </p:nvCxnSpPr>
        <p:spPr>
          <a:xfrm>
            <a:off x="2057400" y="3886200"/>
            <a:ext cx="5029200" cy="158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8" name="Google Shape;1238;p131"/>
          <p:cNvSpPr txBox="1"/>
          <p:nvPr/>
        </p:nvSpPr>
        <p:spPr>
          <a:xfrm>
            <a:off x="685800" y="1447801"/>
            <a:ext cx="76962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 the hexadecimal numbers 1F65 from 7E2CA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9" name="Google Shape;1239;p131"/>
          <p:cNvGraphicFramePr/>
          <p:nvPr/>
        </p:nvGraphicFramePr>
        <p:xfrm>
          <a:off x="20574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{E22EBD0C-BBD3-4228-9BC8-FE8147346F75}</a:tableStyleId>
              </a:tblPr>
              <a:tblGrid>
                <a:gridCol w="838200"/>
                <a:gridCol w="1143000"/>
                <a:gridCol w="1600200"/>
                <a:gridCol w="838200"/>
                <a:gridCol w="8382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16+2=18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Decimal to Binary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cxnSp>
        <p:nvCxnSpPr>
          <p:cNvPr id="189" name="Google Shape;189;p24"/>
          <p:cNvCxnSpPr/>
          <p:nvPr/>
        </p:nvCxnSpPr>
        <p:spPr>
          <a:xfrm>
            <a:off x="2438400" y="2895600"/>
            <a:ext cx="0" cy="1066800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Addition: Example</a:t>
            </a:r>
            <a:endParaRPr/>
          </a:p>
        </p:txBody>
      </p:sp>
      <p:sp>
        <p:nvSpPr>
          <p:cNvPr id="1245" name="Google Shape;1245;p1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10001 + 11101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101101 + 11001 =?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1011001 + 111010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0011010 + 0001100 = ?</a:t>
            </a:r>
            <a:endParaRPr/>
          </a:p>
        </p:txBody>
      </p:sp>
      <p:sp>
        <p:nvSpPr>
          <p:cNvPr id="1246" name="Google Shape;1246;p1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Addition: Example</a:t>
            </a:r>
            <a:endParaRPr/>
          </a:p>
        </p:txBody>
      </p:sp>
      <p:sp>
        <p:nvSpPr>
          <p:cNvPr id="1252" name="Google Shape;1252;p1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10001 + 11101 = 101110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101101 + 11001 = 1000110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1011001 + 111010 = 10010011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0011010 + 0001100 =  0100110</a:t>
            </a:r>
            <a:endParaRPr/>
          </a:p>
        </p:txBody>
      </p:sp>
      <p:sp>
        <p:nvSpPr>
          <p:cNvPr id="1253" name="Google Shape;1253;p1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Subtraction: Example</a:t>
            </a:r>
            <a:endParaRPr/>
          </a:p>
        </p:txBody>
      </p:sp>
      <p:sp>
        <p:nvSpPr>
          <p:cNvPr id="1259" name="Google Shape;1259;p1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1011011 – 10010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1010110 – 101010 =?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100010110 – 1111010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1110110 – 1010111 = ?</a:t>
            </a:r>
            <a:endParaRPr/>
          </a:p>
        </p:txBody>
      </p:sp>
      <p:sp>
        <p:nvSpPr>
          <p:cNvPr id="1260" name="Google Shape;1260;p1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Subtraction: Example</a:t>
            </a:r>
            <a:endParaRPr/>
          </a:p>
        </p:txBody>
      </p:sp>
      <p:sp>
        <p:nvSpPr>
          <p:cNvPr id="1266" name="Google Shape;1266;p1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1011011 – 10010 = 1001001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1010110 – 101010 = 0101100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100010110 – 1111010 = 010011100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1110110 – 1010111 =  0011111</a:t>
            </a:r>
            <a:endParaRPr/>
          </a:p>
        </p:txBody>
      </p:sp>
      <p:sp>
        <p:nvSpPr>
          <p:cNvPr id="1267" name="Google Shape;1267;p1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Addition: Example</a:t>
            </a:r>
            <a:endParaRPr/>
          </a:p>
        </p:txBody>
      </p:sp>
      <p:sp>
        <p:nvSpPr>
          <p:cNvPr id="1273" name="Google Shape;1273;p1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45667 + 2341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77542 + 16423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211345 + 456771 = ?</a:t>
            </a:r>
            <a:endParaRPr/>
          </a:p>
        </p:txBody>
      </p:sp>
      <p:sp>
        <p:nvSpPr>
          <p:cNvPr id="1274" name="Google Shape;1274;p1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Addition: Example</a:t>
            </a:r>
            <a:endParaRPr/>
          </a:p>
        </p:txBody>
      </p:sp>
      <p:sp>
        <p:nvSpPr>
          <p:cNvPr id="1281" name="Google Shape;1281;p1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45667 + 2341 = 50230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77542 + 16423 = 116165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211345 + 456771 = 670336</a:t>
            </a:r>
            <a:endParaRPr/>
          </a:p>
        </p:txBody>
      </p:sp>
      <p:sp>
        <p:nvSpPr>
          <p:cNvPr id="1282" name="Google Shape;1282;p1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Subtraction: Example</a:t>
            </a:r>
            <a:endParaRPr/>
          </a:p>
        </p:txBody>
      </p:sp>
      <p:sp>
        <p:nvSpPr>
          <p:cNvPr id="1288" name="Google Shape;1288;p1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76542 – 44367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123457 − 44663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456771 − 211345 = ?</a:t>
            </a:r>
            <a:endParaRPr/>
          </a:p>
        </p:txBody>
      </p:sp>
      <p:sp>
        <p:nvSpPr>
          <p:cNvPr id="1289" name="Google Shape;1289;p1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Subtraction: Example</a:t>
            </a:r>
            <a:endParaRPr/>
          </a:p>
        </p:txBody>
      </p:sp>
      <p:sp>
        <p:nvSpPr>
          <p:cNvPr id="1295" name="Google Shape;1295;p1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76542 – 44367 = 32153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123457 − 44663 = 56574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456771 − 211345 = 245424</a:t>
            </a:r>
            <a:endParaRPr/>
          </a:p>
        </p:txBody>
      </p:sp>
      <p:sp>
        <p:nvSpPr>
          <p:cNvPr id="1296" name="Google Shape;1296;p1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Addition: Example</a:t>
            </a:r>
            <a:endParaRPr/>
          </a:p>
        </p:txBody>
      </p:sp>
      <p:sp>
        <p:nvSpPr>
          <p:cNvPr id="1303" name="Google Shape;1303;p1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A89EF + 347C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2467 + 895A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1B59A + 2E3FD = ?</a:t>
            </a:r>
            <a:endParaRPr/>
          </a:p>
        </p:txBody>
      </p:sp>
      <p:sp>
        <p:nvSpPr>
          <p:cNvPr id="1304" name="Google Shape;1304;p1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Addition: Example</a:t>
            </a:r>
            <a:endParaRPr/>
          </a:p>
        </p:txBody>
      </p:sp>
      <p:sp>
        <p:nvSpPr>
          <p:cNvPr id="1310" name="Google Shape;1310;p1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A89EF + 347C = ABE6B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2467 + 895A = ADC1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1B59A + 2E3FD = 49997</a:t>
            </a:r>
            <a:endParaRPr/>
          </a:p>
        </p:txBody>
      </p:sp>
      <p:sp>
        <p:nvSpPr>
          <p:cNvPr id="1311" name="Google Shape;1311;p1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Decimal to Binary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Technique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Divide by two, keep track of the remainder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First remainder is bit 0 (LSB, least-significant bit)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Second remainder is bit 1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Etc.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Subtraction: Example</a:t>
            </a:r>
            <a:endParaRPr/>
          </a:p>
        </p:txBody>
      </p:sp>
      <p:sp>
        <p:nvSpPr>
          <p:cNvPr id="1317" name="Google Shape;1317;p1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E89B5 − 1FA27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6B432 − 59876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1B59A − 2E3D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ABCDEF − FEDCB = ?</a:t>
            </a:r>
            <a:endParaRPr/>
          </a:p>
        </p:txBody>
      </p:sp>
      <p:sp>
        <p:nvSpPr>
          <p:cNvPr id="1318" name="Google Shape;1318;p1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Subtraction: Example</a:t>
            </a:r>
            <a:endParaRPr/>
          </a:p>
        </p:txBody>
      </p:sp>
      <p:sp>
        <p:nvSpPr>
          <p:cNvPr id="1324" name="Google Shape;1324;p1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E89B5 − 1FA27 = C8F8E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6B432 − 59876 = 11BBC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1B59A − 2E3D = 1875D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ABCDEF − FEDCB = 9BE024</a:t>
            </a:r>
            <a:endParaRPr/>
          </a:p>
        </p:txBody>
      </p:sp>
      <p:sp>
        <p:nvSpPr>
          <p:cNvPr id="1325" name="Google Shape;1325;p1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4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Signed And Unsigned Numbers</a:t>
            </a:r>
            <a:endParaRPr/>
          </a:p>
        </p:txBody>
      </p:sp>
      <p:graphicFrame>
        <p:nvGraphicFramePr>
          <p:cNvPr id="1331" name="Google Shape;1331;p144"/>
          <p:cNvGraphicFramePr/>
          <p:nvPr/>
        </p:nvGraphicFramePr>
        <p:xfrm>
          <a:off x="1219200" y="1605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{71591E3D-6832-45CD-91D4-9088203249FF}</a:tableStyleId>
              </a:tblPr>
              <a:tblGrid>
                <a:gridCol w="990600"/>
                <a:gridCol w="4648200"/>
                <a:gridCol w="1066800"/>
              </a:tblGrid>
              <a:tr h="21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MSB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LSB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32" name="Google Shape;1332;p1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3" name="Google Shape;1333;p144"/>
          <p:cNvSpPr/>
          <p:nvPr/>
        </p:nvSpPr>
        <p:spPr>
          <a:xfrm rot="5400000">
            <a:off x="4286250" y="-323850"/>
            <a:ext cx="952500" cy="5867400"/>
          </a:xfrm>
          <a:prstGeom prst="rightBrace">
            <a:avLst>
              <a:gd fmla="val 0" name="adj1"/>
              <a:gd fmla="val 50526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4" name="Google Shape;1334;p144"/>
          <p:cNvGraphicFramePr/>
          <p:nvPr/>
        </p:nvGraphicFramePr>
        <p:xfrm>
          <a:off x="1295400" y="3886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{71591E3D-6832-45CD-91D4-9088203249FF}</a:tableStyleId>
              </a:tblPr>
              <a:tblGrid>
                <a:gridCol w="914400"/>
                <a:gridCol w="4724400"/>
                <a:gridCol w="1066800"/>
              </a:tblGrid>
              <a:tr h="21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MSB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LSB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35" name="Google Shape;1335;p144"/>
          <p:cNvSpPr/>
          <p:nvPr/>
        </p:nvSpPr>
        <p:spPr>
          <a:xfrm rot="5400000">
            <a:off x="4705350" y="2152650"/>
            <a:ext cx="952500" cy="5334000"/>
          </a:xfrm>
          <a:prstGeom prst="rightBrace">
            <a:avLst>
              <a:gd fmla="val 0" name="adj1"/>
              <a:gd fmla="val 50526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144"/>
          <p:cNvSpPr txBox="1"/>
          <p:nvPr/>
        </p:nvSpPr>
        <p:spPr>
          <a:xfrm>
            <a:off x="1219200" y="4419600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Signed bit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144"/>
          <p:cNvSpPr txBox="1"/>
          <p:nvPr/>
        </p:nvSpPr>
        <p:spPr>
          <a:xfrm>
            <a:off x="4572000" y="5410201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Magnitude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144"/>
          <p:cNvSpPr txBox="1"/>
          <p:nvPr/>
        </p:nvSpPr>
        <p:spPr>
          <a:xfrm>
            <a:off x="3962400" y="3124200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Magnitude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144"/>
          <p:cNvSpPr txBox="1"/>
          <p:nvPr/>
        </p:nvSpPr>
        <p:spPr>
          <a:xfrm>
            <a:off x="685800" y="342900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Signed Number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144"/>
          <p:cNvSpPr txBox="1"/>
          <p:nvPr/>
        </p:nvSpPr>
        <p:spPr>
          <a:xfrm>
            <a:off x="685800" y="114300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Number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144"/>
          <p:cNvSpPr txBox="1"/>
          <p:nvPr/>
        </p:nvSpPr>
        <p:spPr>
          <a:xfrm>
            <a:off x="990600" y="5410200"/>
            <a:ext cx="4267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MSB = 0  🡪 Positive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MSB = 1  🡪 Negative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45"/>
          <p:cNvSpPr txBox="1"/>
          <p:nvPr>
            <p:ph type="title"/>
          </p:nvPr>
        </p:nvSpPr>
        <p:spPr>
          <a:xfrm>
            <a:off x="723900" y="280988"/>
            <a:ext cx="7737475" cy="430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COMPLEMENT  OF  NUMBERS</a:t>
            </a:r>
            <a:endParaRPr/>
          </a:p>
        </p:txBody>
      </p:sp>
      <p:sp>
        <p:nvSpPr>
          <p:cNvPr id="1347" name="Google Shape;1347;p145"/>
          <p:cNvSpPr/>
          <p:nvPr/>
        </p:nvSpPr>
        <p:spPr>
          <a:xfrm>
            <a:off x="615950" y="1838325"/>
            <a:ext cx="176213" cy="42068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145"/>
          <p:cNvSpPr/>
          <p:nvPr/>
        </p:nvSpPr>
        <p:spPr>
          <a:xfrm>
            <a:off x="625475" y="1377950"/>
            <a:ext cx="619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complements for base R number system:  </a:t>
            </a:r>
            <a:endParaRPr/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  R's complement  and (R-1)'s complement</a:t>
            </a:r>
            <a:endParaRPr/>
          </a:p>
        </p:txBody>
      </p:sp>
      <p:sp>
        <p:nvSpPr>
          <p:cNvPr id="1349" name="Google Shape;1349;p145"/>
          <p:cNvSpPr/>
          <p:nvPr/>
        </p:nvSpPr>
        <p:spPr>
          <a:xfrm>
            <a:off x="614363" y="2573338"/>
            <a:ext cx="8245475" cy="340849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381000" lvl="0" marL="3810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Example  </a:t>
            </a:r>
            <a:endParaRPr/>
          </a:p>
          <a:p>
            <a:pPr indent="-381000" lvl="0" marL="38100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- Decimal r= 10, 9's complement and 10’s complement</a:t>
            </a:r>
            <a:endParaRPr/>
          </a:p>
          <a:p>
            <a:pPr indent="-381000" lvl="0" marL="38100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-Binary r=2, 1’s and 2’s complement</a:t>
            </a:r>
            <a:endParaRPr/>
          </a:p>
          <a:p>
            <a:pPr indent="-381000" lvl="0" marL="38100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-Octal r=8, 7’s and 8’s complement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81000" lvl="0" marL="38100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R's Complement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81000" lvl="0" marL="381000" marR="0" rtl="0" algn="l">
              <a:lnSpc>
                <a:spcPct val="86000"/>
              </a:lnSpc>
              <a:spcBef>
                <a:spcPts val="738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Add 1 to the low-order digit of its (R-1)'s complement</a:t>
            </a:r>
            <a:endParaRPr/>
          </a:p>
          <a:p>
            <a:pPr indent="-381000" lvl="0" marL="38100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/>
          </a:p>
        </p:txBody>
      </p:sp>
      <p:sp>
        <p:nvSpPr>
          <p:cNvPr id="1350" name="Google Shape;1350;p145"/>
          <p:cNvSpPr/>
          <p:nvPr/>
        </p:nvSpPr>
        <p:spPr>
          <a:xfrm>
            <a:off x="4029075" y="3138488"/>
            <a:ext cx="173038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145"/>
          <p:cNvSpPr/>
          <p:nvPr/>
        </p:nvSpPr>
        <p:spPr>
          <a:xfrm>
            <a:off x="717550" y="4594225"/>
            <a:ext cx="83820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352" name="Google Shape;1352;p145"/>
          <p:cNvSpPr/>
          <p:nvPr/>
        </p:nvSpPr>
        <p:spPr>
          <a:xfrm>
            <a:off x="627063" y="4581525"/>
            <a:ext cx="6553200" cy="7143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1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46"/>
          <p:cNvSpPr txBox="1"/>
          <p:nvPr>
            <p:ph type="title"/>
          </p:nvPr>
        </p:nvSpPr>
        <p:spPr>
          <a:xfrm>
            <a:off x="149225" y="296863"/>
            <a:ext cx="8809038" cy="43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SIGNED NUMBERS</a:t>
            </a:r>
            <a:endParaRPr/>
          </a:p>
        </p:txBody>
      </p:sp>
      <p:sp>
        <p:nvSpPr>
          <p:cNvPr id="1359" name="Google Shape;1359;p146"/>
          <p:cNvSpPr/>
          <p:nvPr/>
        </p:nvSpPr>
        <p:spPr>
          <a:xfrm>
            <a:off x="2152650" y="2166938"/>
            <a:ext cx="4384675" cy="87471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Signed magnitude representation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Signed 1's complement representation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Signed 2's complement representation</a:t>
            </a:r>
            <a:endParaRPr/>
          </a:p>
        </p:txBody>
      </p:sp>
      <p:sp>
        <p:nvSpPr>
          <p:cNvPr id="1360" name="Google Shape;1360;p146"/>
          <p:cNvSpPr/>
          <p:nvPr/>
        </p:nvSpPr>
        <p:spPr>
          <a:xfrm>
            <a:off x="2117725" y="2205038"/>
            <a:ext cx="4691063" cy="82073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146"/>
          <p:cNvSpPr/>
          <p:nvPr/>
        </p:nvSpPr>
        <p:spPr>
          <a:xfrm>
            <a:off x="715963" y="3629025"/>
            <a:ext cx="5911850" cy="19732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 Represent +9 and -9 in 7 bit-binary 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Only one way to represent +9  ==&gt; 0 001001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Three different ways to represent -9: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In signed-magnitude:           1 001001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In signed-1's complement:  1 110110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In signed-2's complement:  1 110111</a:t>
            </a:r>
            <a:endParaRPr/>
          </a:p>
        </p:txBody>
      </p:sp>
      <p:sp>
        <p:nvSpPr>
          <p:cNvPr id="1362" name="Google Shape;1362;p146"/>
          <p:cNvSpPr/>
          <p:nvPr/>
        </p:nvSpPr>
        <p:spPr>
          <a:xfrm>
            <a:off x="536575" y="1096963"/>
            <a:ext cx="7296150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Need to be able to represent both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Following 3 representations</a:t>
            </a:r>
            <a:endParaRPr/>
          </a:p>
        </p:txBody>
      </p:sp>
      <p:sp>
        <p:nvSpPr>
          <p:cNvPr id="1363" name="Google Shape;1363;p1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1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mplement.jpg" id="1370" name="Google Shape;1370;p1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33400"/>
            <a:ext cx="8001000" cy="50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p147"/>
          <p:cNvSpPr txBox="1"/>
          <p:nvPr/>
        </p:nvSpPr>
        <p:spPr>
          <a:xfrm>
            <a:off x="1295400" y="4876800"/>
            <a:ext cx="2895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2’s complement 🡪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8" name="Google Shape;1378;p148"/>
          <p:cNvSpPr txBox="1"/>
          <p:nvPr/>
        </p:nvSpPr>
        <p:spPr>
          <a:xfrm>
            <a:off x="914400" y="1600200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(14) in 2’s complement form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9" name="Google Shape;1379;p148"/>
          <p:cNvGraphicFramePr/>
          <p:nvPr/>
        </p:nvGraphicFramePr>
        <p:xfrm>
          <a:off x="1143001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{71591E3D-6832-45CD-91D4-9088203249FF}</a:tableStyleId>
              </a:tblPr>
              <a:tblGrid>
                <a:gridCol w="1840225"/>
                <a:gridCol w="394325"/>
                <a:gridCol w="525775"/>
                <a:gridCol w="394325"/>
                <a:gridCol w="394325"/>
                <a:gridCol w="1708775"/>
              </a:tblGrid>
              <a:tr h="44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 Number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4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1’s Complement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4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2’s Complement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4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 Sign Bit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87" name="Google Shape;1387;p149"/>
          <p:cNvGraphicFramePr/>
          <p:nvPr/>
        </p:nvGraphicFramePr>
        <p:xfrm>
          <a:off x="1143001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{71591E3D-6832-45CD-91D4-9088203249FF}</a:tableStyleId>
              </a:tblPr>
              <a:tblGrid>
                <a:gridCol w="1840225"/>
                <a:gridCol w="394325"/>
                <a:gridCol w="525775"/>
                <a:gridCol w="394325"/>
                <a:gridCol w="394325"/>
                <a:gridCol w="1708775"/>
              </a:tblGrid>
              <a:tr h="44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 Number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4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1’s Complement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4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2’s Complement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4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 Sign Bit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88" name="Google Shape;1388;p149"/>
          <p:cNvSpPr txBox="1"/>
          <p:nvPr/>
        </p:nvSpPr>
        <p:spPr>
          <a:xfrm>
            <a:off x="914400" y="1600200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+(12) in 2’s complement form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Addition-Subtraction of signed number using 2’s complement</a:t>
            </a:r>
            <a:endParaRPr sz="2000"/>
          </a:p>
        </p:txBody>
      </p:sp>
      <p:sp>
        <p:nvSpPr>
          <p:cNvPr id="1394" name="Google Shape;1394;p150"/>
          <p:cNvSpPr txBox="1"/>
          <p:nvPr>
            <p:ph idx="1" type="body"/>
          </p:nvPr>
        </p:nvSpPr>
        <p:spPr>
          <a:xfrm>
            <a:off x="9144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Convert both numbers to equivalent binary form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Find the 2’s complement of subtrahend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Add this 2’s complement number to the minuend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If there is carry of 1, ignore it from the result to obtain the correct result.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If there is no carry, recomplement  the result</a:t>
            </a:r>
            <a:endParaRPr/>
          </a:p>
          <a:p>
            <a:pPr indent="-514350" lvl="2" marL="13144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/>
              <a:t>attach the negative sign to the obtained result</a:t>
            </a:r>
            <a:endParaRPr/>
          </a:p>
          <a:p>
            <a:pPr indent="-3619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395" name="Google Shape;1395;p1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Addition-Subtraction of signed number using 2’s complement</a:t>
            </a:r>
            <a:endParaRPr sz="3300"/>
          </a:p>
        </p:txBody>
      </p:sp>
      <p:sp>
        <p:nvSpPr>
          <p:cNvPr id="1401" name="Google Shape;1401;p151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/>
              <a:t>Add (27)</a:t>
            </a:r>
            <a:r>
              <a:rPr lang="en-US" sz="1400"/>
              <a:t>10</a:t>
            </a:r>
            <a:r>
              <a:rPr lang="en-US" sz="2200"/>
              <a:t> and (-11)</a:t>
            </a:r>
            <a:r>
              <a:rPr lang="en-US" sz="1400"/>
              <a:t>10</a:t>
            </a:r>
            <a:r>
              <a:rPr lang="en-US" sz="2200"/>
              <a:t> using complementary representation for the negative value.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27 = 011011      and  11 = 001011 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2’s complement of (001011) = 1’s complement of (001011) + 1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					  =  110100 + 1  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                                         =   110101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Add (011011)  and (110101)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1   1    1    1   1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0   1    1    0   1   1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+    1   1    0    1   0   1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1  0   1    0    0   0  0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Carry       Hence, result is (010000)</a:t>
            </a:r>
            <a:r>
              <a:rPr lang="en-US" sz="1800"/>
              <a:t>2</a:t>
            </a:r>
            <a:r>
              <a:rPr lang="en-US" sz="2200"/>
              <a:t> or (16)</a:t>
            </a:r>
            <a:r>
              <a:rPr lang="en-US" sz="1600"/>
              <a:t>10</a:t>
            </a:r>
            <a:endParaRPr sz="2200"/>
          </a:p>
        </p:txBody>
      </p:sp>
      <p:sp>
        <p:nvSpPr>
          <p:cNvPr id="1402" name="Google Shape;1402;p1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03" name="Google Shape;1403;p151"/>
          <p:cNvCxnSpPr/>
          <p:nvPr/>
        </p:nvCxnSpPr>
        <p:spPr>
          <a:xfrm>
            <a:off x="762000" y="5562600"/>
            <a:ext cx="2743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4" name="Google Shape;1404;p151"/>
          <p:cNvSpPr/>
          <p:nvPr/>
        </p:nvSpPr>
        <p:spPr>
          <a:xfrm>
            <a:off x="838200" y="5638800"/>
            <a:ext cx="228600" cy="304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5" name="Google Shape;1405;p151"/>
          <p:cNvCxnSpPr>
            <a:stCxn id="1404" idx="4"/>
          </p:cNvCxnSpPr>
          <p:nvPr/>
        </p:nvCxnSpPr>
        <p:spPr>
          <a:xfrm flipH="1">
            <a:off x="838200" y="5943600"/>
            <a:ext cx="1143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to Binary</a:t>
            </a:r>
            <a:endParaRPr sz="3000"/>
          </a:p>
        </p:txBody>
      </p:sp>
      <p:sp>
        <p:nvSpPr>
          <p:cNvPr id="203" name="Google Shape;203;p26"/>
          <p:cNvSpPr txBox="1"/>
          <p:nvPr/>
        </p:nvSpPr>
        <p:spPr>
          <a:xfrm>
            <a:off x="2438400" y="5486400"/>
            <a:ext cx="3276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1111101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(125)10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5" name="Google Shape;205;p26"/>
          <p:cNvGraphicFramePr/>
          <p:nvPr/>
        </p:nvGraphicFramePr>
        <p:xfrm>
          <a:off x="18288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646550"/>
                <a:gridCol w="646550"/>
                <a:gridCol w="15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Remainder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6" name="Google Shape;206;p26"/>
          <p:cNvCxnSpPr/>
          <p:nvPr/>
        </p:nvCxnSpPr>
        <p:spPr>
          <a:xfrm rot="-5400000">
            <a:off x="4191794" y="3200400"/>
            <a:ext cx="2590006" cy="7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7" name="Google Shape;207;p26"/>
          <p:cNvSpPr/>
          <p:nvPr/>
        </p:nvSpPr>
        <p:spPr>
          <a:xfrm>
            <a:off x="4800600" y="45720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Significant Bit ( MSB)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4724400" y="14478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 Significant Bit ( LSB)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Addition-Subtraction of signed number using 2’s complement</a:t>
            </a:r>
            <a:endParaRPr sz="3300"/>
          </a:p>
        </p:txBody>
      </p:sp>
      <p:sp>
        <p:nvSpPr>
          <p:cNvPr id="1411" name="Google Shape;1411;p152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2.   Subtract (25)</a:t>
            </a:r>
            <a:r>
              <a:rPr lang="en-US" sz="1600"/>
              <a:t>10</a:t>
            </a:r>
            <a:r>
              <a:rPr lang="en-US" sz="2200"/>
              <a:t>   from (42)</a:t>
            </a:r>
            <a:r>
              <a:rPr lang="en-US" sz="1600"/>
              <a:t>10</a:t>
            </a:r>
            <a:endParaRPr sz="2200"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25 = 011001      and  42 = 101010 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2’s complement of (011001) = 1’s complement of (011001) + 1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					  =  100110 + 1  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                                         =   100111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Add (101010)  and (100111)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     1    1    1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1   0    1    0   1   0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+    1   0    0    1   1   1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0   1    0    0   0   1    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Carry       Hence, Ignore carry  and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           result is (010001)</a:t>
            </a:r>
            <a:r>
              <a:rPr lang="en-US" sz="1800"/>
              <a:t>2</a:t>
            </a:r>
            <a:r>
              <a:rPr lang="en-US" sz="2200"/>
              <a:t> or (17)</a:t>
            </a:r>
            <a:r>
              <a:rPr lang="en-US" sz="1600"/>
              <a:t>10</a:t>
            </a:r>
            <a:endParaRPr sz="2200"/>
          </a:p>
        </p:txBody>
      </p:sp>
      <p:sp>
        <p:nvSpPr>
          <p:cNvPr id="1412" name="Google Shape;1412;p1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3" name="Google Shape;1413;p152"/>
          <p:cNvCxnSpPr/>
          <p:nvPr/>
        </p:nvCxnSpPr>
        <p:spPr>
          <a:xfrm>
            <a:off x="762000" y="5181600"/>
            <a:ext cx="2743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4" name="Google Shape;1414;p152"/>
          <p:cNvSpPr/>
          <p:nvPr/>
        </p:nvSpPr>
        <p:spPr>
          <a:xfrm>
            <a:off x="838200" y="5334000"/>
            <a:ext cx="228600" cy="304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5" name="Google Shape;1415;p152"/>
          <p:cNvCxnSpPr>
            <a:stCxn id="1414" idx="4"/>
          </p:cNvCxnSpPr>
          <p:nvPr/>
        </p:nvCxnSpPr>
        <p:spPr>
          <a:xfrm flipH="1">
            <a:off x="838200" y="5638800"/>
            <a:ext cx="1143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Addition-Subtraction of signed number using 2’s complement</a:t>
            </a:r>
            <a:endParaRPr sz="3300"/>
          </a:p>
        </p:txBody>
      </p:sp>
      <p:sp>
        <p:nvSpPr>
          <p:cNvPr id="1421" name="Google Shape;1421;p153"/>
          <p:cNvSpPr txBox="1"/>
          <p:nvPr>
            <p:ph idx="1" type="body"/>
          </p:nvPr>
        </p:nvSpPr>
        <p:spPr>
          <a:xfrm>
            <a:off x="533400" y="1371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3.   Subtract (14)</a:t>
            </a:r>
            <a:r>
              <a:rPr lang="en-US" sz="1600"/>
              <a:t>10</a:t>
            </a:r>
            <a:r>
              <a:rPr lang="en-US" sz="2200"/>
              <a:t>   from (46)</a:t>
            </a:r>
            <a:r>
              <a:rPr lang="en-US" sz="1600"/>
              <a:t>10</a:t>
            </a:r>
            <a:endParaRPr sz="2200"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14 = 00001110      and  46 = 00101110 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2’s complement of (00001110) = 1’s complement of (00001110) + 1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					  =  11110001 + 1  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                                         =   11110010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Add (00101110)  and (11110010)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     1    1    1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0  0  1  0  1  1  1  0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+    1  1  1  1  0  0  1  0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0  0  1  0  0  0  0  0  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Carry       Hence, Ignore carry  and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           result is (00100000)</a:t>
            </a:r>
            <a:r>
              <a:rPr lang="en-US" sz="1800"/>
              <a:t>2</a:t>
            </a:r>
            <a:r>
              <a:rPr lang="en-US" sz="2200"/>
              <a:t> or (32)</a:t>
            </a:r>
            <a:r>
              <a:rPr lang="en-US" sz="1600"/>
              <a:t>10</a:t>
            </a:r>
            <a:endParaRPr sz="2200"/>
          </a:p>
        </p:txBody>
      </p:sp>
      <p:sp>
        <p:nvSpPr>
          <p:cNvPr id="1422" name="Google Shape;1422;p1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3" name="Google Shape;1423;p153"/>
          <p:cNvCxnSpPr/>
          <p:nvPr/>
        </p:nvCxnSpPr>
        <p:spPr>
          <a:xfrm>
            <a:off x="990600" y="5334000"/>
            <a:ext cx="2743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4" name="Google Shape;1424;p153"/>
          <p:cNvSpPr/>
          <p:nvPr/>
        </p:nvSpPr>
        <p:spPr>
          <a:xfrm>
            <a:off x="838200" y="5410200"/>
            <a:ext cx="228600" cy="304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5" name="Google Shape;1425;p153"/>
          <p:cNvCxnSpPr>
            <a:stCxn id="1424" idx="4"/>
          </p:cNvCxnSpPr>
          <p:nvPr/>
        </p:nvCxnSpPr>
        <p:spPr>
          <a:xfrm flipH="1">
            <a:off x="838200" y="5715000"/>
            <a:ext cx="1143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Addition-Subtraction of signed number using 2’s complement</a:t>
            </a:r>
            <a:endParaRPr sz="3300"/>
          </a:p>
        </p:txBody>
      </p:sp>
      <p:sp>
        <p:nvSpPr>
          <p:cNvPr id="1431" name="Google Shape;1431;p154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4.  Subtract 84 from 68 (68 – 84)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</a:t>
            </a:r>
            <a:r>
              <a:rPr lang="en-US" sz="2200"/>
              <a:t>binary of 84 = 1010100   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binary of 68 = 1000100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1’s complement of 84 = 0101011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2’s complement of 84 =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0 1 0 1 0 1 1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+                1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0 1 0 1 1 0  0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Now, add 1000100 + 0101100 = 1110000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There is no carry, so we will take 2’s complement of result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Answer :  - 0010000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432" name="Google Shape;1432;p1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33" name="Google Shape;1433;p154"/>
          <p:cNvCxnSpPr/>
          <p:nvPr/>
        </p:nvCxnSpPr>
        <p:spPr>
          <a:xfrm>
            <a:off x="762000" y="4724400"/>
            <a:ext cx="1752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Two's Complement Overflow Rules</a:t>
            </a:r>
            <a:endParaRPr/>
          </a:p>
        </p:txBody>
      </p:sp>
      <p:sp>
        <p:nvSpPr>
          <p:cNvPr id="1440" name="Google Shape;1440;p1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Noto Sans Symbols"/>
              <a:buChar char="⚫"/>
            </a:pPr>
            <a:r>
              <a:rPr lang="en-US"/>
              <a:t>The rules for detecting overflow in a two's complement sum are simple: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Noto Sans Symbols"/>
              <a:buNone/>
            </a:pPr>
            <a:r>
              <a:rPr lang="en-US"/>
              <a:t>1. If the sum of two positive numbers yields a negative result, the sum has overflowed.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Noto Sans Symbols"/>
              <a:buNone/>
            </a:pPr>
            <a:r>
              <a:rPr lang="en-US"/>
              <a:t>2. If the sum of two negative numbers yields a positive result, the sum has underflowed.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41" name="Google Shape;1441;p1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Overflow</a:t>
            </a:r>
            <a:endParaRPr/>
          </a:p>
        </p:txBody>
      </p:sp>
      <p:sp>
        <p:nvSpPr>
          <p:cNvPr id="1447" name="Google Shape;1447;p1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Example: </a:t>
            </a:r>
            <a:r>
              <a:rPr lang="en-US" sz="2200"/>
              <a:t>If we add two positive number 7 + 6 using 4-bit binary number, result should be +13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0111  (7)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+ 0110  (6)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1101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In signed notation, this is a result of -3, not +13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(because in 4 bit binary system, 4</a:t>
            </a:r>
            <a:r>
              <a:rPr baseline="30000" lang="en-US" sz="2200"/>
              <a:t>th</a:t>
            </a:r>
            <a:r>
              <a:rPr lang="en-US" sz="2200"/>
              <a:t> bit represent sign bit and only 3 bits represent magnitude of the number.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Therefore, an overflow has occurred, where result would have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more bits than the original numbers.</a:t>
            </a:r>
            <a:endParaRPr sz="2200"/>
          </a:p>
        </p:txBody>
      </p:sp>
      <p:sp>
        <p:nvSpPr>
          <p:cNvPr id="1448" name="Google Shape;1448;p1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49" name="Google Shape;1449;p156"/>
          <p:cNvCxnSpPr/>
          <p:nvPr/>
        </p:nvCxnSpPr>
        <p:spPr>
          <a:xfrm>
            <a:off x="990600" y="3276600"/>
            <a:ext cx="838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1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Underflow</a:t>
            </a:r>
            <a:endParaRPr/>
          </a:p>
        </p:txBody>
      </p:sp>
      <p:sp>
        <p:nvSpPr>
          <p:cNvPr id="1455" name="Google Shape;1455;p157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Example: </a:t>
            </a:r>
            <a:r>
              <a:rPr lang="en-US" sz="2200"/>
              <a:t>If we add two negative numbers -29 and -13 using 8-bit binary number, result should be -42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29 = 00011101                                 13 = 00001101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1’s of 29 = 11100010                  1’s of 13 = 11110010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2’s of  29 =11100011                  2’s of 13 = 11110011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now, add 1  1  1  0  0  0  1  1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        + 1  1  1  1  0  0  1  1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            </a:t>
            </a:r>
            <a:r>
              <a:rPr lang="en-US" sz="2200">
                <a:solidFill>
                  <a:srgbClr val="FF0000"/>
                </a:solidFill>
              </a:rPr>
              <a:t>1</a:t>
            </a:r>
            <a:r>
              <a:rPr lang="en-US" sz="2200"/>
              <a:t> 1  1  0  1  0  1  1  0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 Result  is 11010110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 In signed notation, this is a result of +214 and not of -42.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  Therefore, an underflow has occurred.</a:t>
            </a:r>
            <a:endParaRPr sz="2200"/>
          </a:p>
        </p:txBody>
      </p:sp>
      <p:sp>
        <p:nvSpPr>
          <p:cNvPr id="1456" name="Google Shape;1456;p1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57" name="Google Shape;1457;p157"/>
          <p:cNvCxnSpPr/>
          <p:nvPr/>
        </p:nvCxnSpPr>
        <p:spPr>
          <a:xfrm>
            <a:off x="1828800" y="4495800"/>
            <a:ext cx="2590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Underflow</a:t>
            </a:r>
            <a:endParaRPr/>
          </a:p>
        </p:txBody>
      </p:sp>
      <p:sp>
        <p:nvSpPr>
          <p:cNvPr id="1463" name="Google Shape;1463;p158"/>
          <p:cNvSpPr txBox="1"/>
          <p:nvPr>
            <p:ph idx="1" type="body"/>
          </p:nvPr>
        </p:nvSpPr>
        <p:spPr>
          <a:xfrm>
            <a:off x="4572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Example: If we add two negative numbers -3 and -3 using 3-bit binary number, result should be -6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 3 = 011                                  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 1’s of 3 = 100               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 2’s of 3 =101               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 now, add 1  0  1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              + 1  0  1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              </a:t>
            </a:r>
            <a:r>
              <a:rPr lang="en-US" sz="2400">
                <a:solidFill>
                  <a:srgbClr val="FF0000"/>
                </a:solidFill>
              </a:rPr>
              <a:t>1</a:t>
            </a:r>
            <a:r>
              <a:rPr lang="en-US" sz="2400"/>
              <a:t> 0  1  0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  Result  is 010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 In signed notation, this is a result of +2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(-6) = 1010  requires 4 bit.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 Therefore, an underflow has occurred.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464" name="Google Shape;1464;p1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1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Cont…</a:t>
            </a:r>
            <a:endParaRPr/>
          </a:p>
        </p:txBody>
      </p:sp>
      <p:sp>
        <p:nvSpPr>
          <p:cNvPr id="1470" name="Google Shape;1470;p1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Overflow in two's complement occurs, not when a bit is carried out of the left column, but when there is a carry into the sign.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 A negative and positive added together cannot overflow, because the sum is between the addends.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1" name="Google Shape;1471;p1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8" name="Google Shape;1478;p1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4038600" cy="213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479" name="Google Shape;1479;p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600200"/>
            <a:ext cx="4038600" cy="20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480" name="Google Shape;1480;p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3962400"/>
            <a:ext cx="3733800" cy="19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1"/>
          <p:cNvSpPr txBox="1"/>
          <p:nvPr>
            <p:ph type="title"/>
          </p:nvPr>
        </p:nvSpPr>
        <p:spPr>
          <a:xfrm>
            <a:off x="3810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1486" name="Google Shape;1486;p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24000"/>
            <a:ext cx="3733800" cy="175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487" name="Google Shape;1487;p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524000"/>
            <a:ext cx="3810000" cy="16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488" name="Google Shape;1488;p1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3429000"/>
            <a:ext cx="3733800" cy="171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489" name="Google Shape;1489;p1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5257800"/>
            <a:ext cx="3657600" cy="16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490" name="Google Shape;1490;p1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29200" y="3429000"/>
            <a:ext cx="3810000" cy="16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491" name="Google Shape;1491;p16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to Binary</a:t>
            </a:r>
            <a:endParaRPr sz="3000"/>
          </a:p>
        </p:txBody>
      </p:sp>
      <p:sp>
        <p:nvSpPr>
          <p:cNvPr id="215" name="Google Shape;215;p27"/>
          <p:cNvSpPr txBox="1"/>
          <p:nvPr/>
        </p:nvSpPr>
        <p:spPr>
          <a:xfrm>
            <a:off x="2438400" y="4953000"/>
            <a:ext cx="3276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100100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(36)10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27"/>
          <p:cNvGraphicFramePr/>
          <p:nvPr/>
        </p:nvGraphicFramePr>
        <p:xfrm>
          <a:off x="18288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646550"/>
                <a:gridCol w="646550"/>
                <a:gridCol w="15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Remainder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27"/>
          <p:cNvCxnSpPr/>
          <p:nvPr/>
        </p:nvCxnSpPr>
        <p:spPr>
          <a:xfrm rot="-5400000">
            <a:off x="4419600" y="2971800"/>
            <a:ext cx="2133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9" name="Google Shape;219;p27"/>
          <p:cNvSpPr/>
          <p:nvPr/>
        </p:nvSpPr>
        <p:spPr>
          <a:xfrm>
            <a:off x="4419600" y="4191001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Significant Bit ( MSB)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4724400" y="14478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 Significant Bit ( LSB)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62"/>
          <p:cNvSpPr txBox="1"/>
          <p:nvPr>
            <p:ph type="title"/>
          </p:nvPr>
        </p:nvSpPr>
        <p:spPr>
          <a:xfrm>
            <a:off x="685800" y="3200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Logic Gates</a:t>
            </a:r>
            <a:br>
              <a:rPr lang="en-US"/>
            </a:br>
            <a:endParaRPr/>
          </a:p>
        </p:txBody>
      </p:sp>
      <p:sp>
        <p:nvSpPr>
          <p:cNvPr id="1497" name="Google Shape;1497;p16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Logic gate is an elementary building block of a digital circuit.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Which when combined with each other are able to perform complex logical and arithmetic operations.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possible input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0 = 0v = False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1 = +5v = True</a:t>
            </a:r>
            <a:endParaRPr/>
          </a:p>
        </p:txBody>
      </p:sp>
      <p:sp>
        <p:nvSpPr>
          <p:cNvPr id="1504" name="Google Shape;1504;p16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Function</a:t>
            </a:r>
            <a:endParaRPr/>
          </a:p>
        </p:txBody>
      </p:sp>
      <p:sp>
        <p:nvSpPr>
          <p:cNvPr id="1510" name="Google Shape;1510;p164"/>
          <p:cNvSpPr txBox="1"/>
          <p:nvPr/>
        </p:nvSpPr>
        <p:spPr>
          <a:xfrm>
            <a:off x="3276600" y="1143000"/>
            <a:ext cx="5367338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Y is TRUE if inputs A </a:t>
            </a:r>
            <a:r>
              <a:rPr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are TRUE, else it is FALSE.</a:t>
            </a:r>
            <a:endParaRPr/>
          </a:p>
        </p:txBody>
      </p:sp>
      <p:grpSp>
        <p:nvGrpSpPr>
          <p:cNvPr id="1511" name="Google Shape;1511;p164"/>
          <p:cNvGrpSpPr/>
          <p:nvPr/>
        </p:nvGrpSpPr>
        <p:grpSpPr>
          <a:xfrm>
            <a:off x="685800" y="1371600"/>
            <a:ext cx="2776537" cy="4926371"/>
            <a:chOff x="240" y="816"/>
            <a:chExt cx="1893" cy="3299"/>
          </a:xfrm>
        </p:grpSpPr>
        <p:sp>
          <p:nvSpPr>
            <p:cNvPr id="1512" name="Google Shape;1512;p164"/>
            <p:cNvSpPr txBox="1"/>
            <p:nvPr/>
          </p:nvSpPr>
          <p:spPr>
            <a:xfrm>
              <a:off x="515" y="1488"/>
              <a:ext cx="144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Logic Symbol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64"/>
            <p:cNvSpPr txBox="1"/>
            <p:nvPr/>
          </p:nvSpPr>
          <p:spPr>
            <a:xfrm>
              <a:off x="313" y="816"/>
              <a:ext cx="164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Description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64"/>
            <p:cNvSpPr txBox="1"/>
            <p:nvPr/>
          </p:nvSpPr>
          <p:spPr>
            <a:xfrm>
              <a:off x="697" y="2496"/>
              <a:ext cx="126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Truth Table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64"/>
            <p:cNvSpPr txBox="1"/>
            <p:nvPr/>
          </p:nvSpPr>
          <p:spPr>
            <a:xfrm>
              <a:off x="240" y="3827"/>
              <a:ext cx="189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Expression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6" name="Google Shape;1516;p164"/>
          <p:cNvGrpSpPr/>
          <p:nvPr/>
        </p:nvGrpSpPr>
        <p:grpSpPr>
          <a:xfrm>
            <a:off x="3276600" y="2286000"/>
            <a:ext cx="1778000" cy="717550"/>
            <a:chOff x="2064" y="1440"/>
            <a:chExt cx="1120" cy="452"/>
          </a:xfrm>
        </p:grpSpPr>
        <p:grpSp>
          <p:nvGrpSpPr>
            <p:cNvPr id="1517" name="Google Shape;1517;p164"/>
            <p:cNvGrpSpPr/>
            <p:nvPr/>
          </p:nvGrpSpPr>
          <p:grpSpPr>
            <a:xfrm>
              <a:off x="2304" y="1452"/>
              <a:ext cx="642" cy="401"/>
              <a:chOff x="816" y="3120"/>
              <a:chExt cx="642" cy="401"/>
            </a:xfrm>
          </p:grpSpPr>
          <p:sp>
            <p:nvSpPr>
              <p:cNvPr id="1518" name="Google Shape;1518;p164"/>
              <p:cNvSpPr/>
              <p:nvPr/>
            </p:nvSpPr>
            <p:spPr>
              <a:xfrm flipH="1" rot="10800000">
                <a:off x="1178" y="3324"/>
                <a:ext cx="208" cy="197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164"/>
              <p:cNvSpPr/>
              <p:nvPr/>
            </p:nvSpPr>
            <p:spPr>
              <a:xfrm>
                <a:off x="882" y="3122"/>
                <a:ext cx="303" cy="399"/>
              </a:xfrm>
              <a:custGeom>
                <a:rect b="b" l="l" r="r" t="t"/>
                <a:pathLst>
                  <a:path extrusionOk="0" h="399" w="303">
                    <a:moveTo>
                      <a:pt x="297" y="399"/>
                    </a:moveTo>
                    <a:lnTo>
                      <a:pt x="0" y="399"/>
                    </a:ln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164"/>
              <p:cNvSpPr/>
              <p:nvPr/>
            </p:nvSpPr>
            <p:spPr>
              <a:xfrm>
                <a:off x="1178" y="3120"/>
                <a:ext cx="208" cy="197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164"/>
              <p:cNvSpPr txBox="1"/>
              <p:nvPr/>
            </p:nvSpPr>
            <p:spPr>
              <a:xfrm>
                <a:off x="933" y="3259"/>
                <a:ext cx="32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AND</a:t>
                </a:r>
                <a:endParaRPr/>
              </a:p>
            </p:txBody>
          </p:sp>
          <p:cxnSp>
            <p:nvCxnSpPr>
              <p:cNvPr id="1522" name="Google Shape;1522;p164"/>
              <p:cNvCxnSpPr/>
              <p:nvPr/>
            </p:nvCxnSpPr>
            <p:spPr>
              <a:xfrm>
                <a:off x="816" y="3212"/>
                <a:ext cx="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3" name="Google Shape;1523;p164"/>
              <p:cNvCxnSpPr/>
              <p:nvPr/>
            </p:nvCxnSpPr>
            <p:spPr>
              <a:xfrm>
                <a:off x="816" y="3452"/>
                <a:ext cx="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4" name="Google Shape;1524;p164"/>
              <p:cNvCxnSpPr/>
              <p:nvPr/>
            </p:nvCxnSpPr>
            <p:spPr>
              <a:xfrm>
                <a:off x="1392" y="3312"/>
                <a:ext cx="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25" name="Google Shape;1525;p164"/>
            <p:cNvSpPr txBox="1"/>
            <p:nvPr/>
          </p:nvSpPr>
          <p:spPr>
            <a:xfrm>
              <a:off x="2064" y="1440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526" name="Google Shape;1526;p164"/>
            <p:cNvSpPr txBox="1"/>
            <p:nvPr/>
          </p:nvSpPr>
          <p:spPr>
            <a:xfrm>
              <a:off x="2064" y="1680"/>
              <a:ext cx="20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527" name="Google Shape;1527;p164"/>
            <p:cNvSpPr txBox="1"/>
            <p:nvPr/>
          </p:nvSpPr>
          <p:spPr>
            <a:xfrm>
              <a:off x="2976" y="1540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</p:grpSp>
      <p:pic>
        <p:nvPicPr>
          <p:cNvPr id="1528" name="Google Shape;1528;p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038" y="3348038"/>
            <a:ext cx="2500312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164"/>
          <p:cNvSpPr txBox="1"/>
          <p:nvPr/>
        </p:nvSpPr>
        <p:spPr>
          <a:xfrm>
            <a:off x="3352800" y="5873750"/>
            <a:ext cx="3211513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A x B = A • B = AB</a:t>
            </a:r>
            <a:endParaRPr/>
          </a:p>
        </p:txBody>
      </p:sp>
      <p:grpSp>
        <p:nvGrpSpPr>
          <p:cNvPr id="1530" name="Google Shape;1530;p164"/>
          <p:cNvGrpSpPr/>
          <p:nvPr/>
        </p:nvGrpSpPr>
        <p:grpSpPr>
          <a:xfrm>
            <a:off x="4343400" y="5486400"/>
            <a:ext cx="2144713" cy="457200"/>
            <a:chOff x="2736" y="3456"/>
            <a:chExt cx="1351" cy="288"/>
          </a:xfrm>
        </p:grpSpPr>
        <p:sp>
          <p:nvSpPr>
            <p:cNvPr id="1531" name="Google Shape;1531;p164"/>
            <p:cNvSpPr/>
            <p:nvPr/>
          </p:nvSpPr>
          <p:spPr>
            <a:xfrm>
              <a:off x="2736" y="3552"/>
              <a:ext cx="528" cy="192"/>
            </a:xfrm>
            <a:custGeom>
              <a:rect b="b" l="l" r="r" t="t"/>
              <a:pathLst>
                <a:path extrusionOk="0" h="192" w="528">
                  <a:moveTo>
                    <a:pt x="528" y="0"/>
                  </a:moveTo>
                  <a:lnTo>
                    <a:pt x="96" y="0"/>
                  </a:lnTo>
                  <a:lnTo>
                    <a:pt x="0" y="19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64"/>
            <p:cNvSpPr txBox="1"/>
            <p:nvPr/>
          </p:nvSpPr>
          <p:spPr>
            <a:xfrm>
              <a:off x="3264" y="3456"/>
              <a:ext cx="82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Symbol</a:t>
              </a:r>
              <a:endParaRPr/>
            </a:p>
          </p:txBody>
        </p:sp>
      </p:grpSp>
      <p:pic>
        <p:nvPicPr>
          <p:cNvPr id="1533" name="Google Shape;1533;p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5313" y="5888038"/>
            <a:ext cx="4826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4" name="Google Shape;1534;p16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1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 Function</a:t>
            </a:r>
            <a:endParaRPr/>
          </a:p>
        </p:txBody>
      </p:sp>
      <p:sp>
        <p:nvSpPr>
          <p:cNvPr id="1540" name="Google Shape;1540;p165"/>
          <p:cNvSpPr txBox="1"/>
          <p:nvPr/>
        </p:nvSpPr>
        <p:spPr>
          <a:xfrm>
            <a:off x="3276600" y="1143000"/>
            <a:ext cx="5367338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Y is TRUE if input A </a:t>
            </a:r>
            <a:r>
              <a:rPr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is TRUE, else it is FALSE.</a:t>
            </a:r>
            <a:endParaRPr/>
          </a:p>
        </p:txBody>
      </p:sp>
      <p:grpSp>
        <p:nvGrpSpPr>
          <p:cNvPr id="1541" name="Google Shape;1541;p165"/>
          <p:cNvGrpSpPr/>
          <p:nvPr/>
        </p:nvGrpSpPr>
        <p:grpSpPr>
          <a:xfrm>
            <a:off x="685800" y="1295400"/>
            <a:ext cx="2438400" cy="5029200"/>
            <a:chOff x="75" y="816"/>
            <a:chExt cx="1893" cy="3168"/>
          </a:xfrm>
        </p:grpSpPr>
        <p:sp>
          <p:nvSpPr>
            <p:cNvPr id="1542" name="Google Shape;1542;p165"/>
            <p:cNvSpPr txBox="1"/>
            <p:nvPr/>
          </p:nvSpPr>
          <p:spPr>
            <a:xfrm>
              <a:off x="515" y="1488"/>
              <a:ext cx="144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Logic Symbol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65"/>
            <p:cNvSpPr txBox="1"/>
            <p:nvPr/>
          </p:nvSpPr>
          <p:spPr>
            <a:xfrm>
              <a:off x="313" y="816"/>
              <a:ext cx="164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Description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65"/>
            <p:cNvSpPr txBox="1"/>
            <p:nvPr/>
          </p:nvSpPr>
          <p:spPr>
            <a:xfrm>
              <a:off x="697" y="2496"/>
              <a:ext cx="126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Truth Table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65"/>
            <p:cNvSpPr txBox="1"/>
            <p:nvPr/>
          </p:nvSpPr>
          <p:spPr>
            <a:xfrm>
              <a:off x="75" y="3696"/>
              <a:ext cx="189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Expression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6" name="Google Shape;1546;p165"/>
          <p:cNvSpPr txBox="1"/>
          <p:nvPr/>
        </p:nvSpPr>
        <p:spPr>
          <a:xfrm>
            <a:off x="3352800" y="5873750"/>
            <a:ext cx="1476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A + B</a:t>
            </a:r>
            <a:endParaRPr/>
          </a:p>
        </p:txBody>
      </p:sp>
      <p:grpSp>
        <p:nvGrpSpPr>
          <p:cNvPr id="1547" name="Google Shape;1547;p165"/>
          <p:cNvGrpSpPr/>
          <p:nvPr/>
        </p:nvGrpSpPr>
        <p:grpSpPr>
          <a:xfrm>
            <a:off x="4343400" y="5486400"/>
            <a:ext cx="1987550" cy="457200"/>
            <a:chOff x="2736" y="3456"/>
            <a:chExt cx="1252" cy="288"/>
          </a:xfrm>
        </p:grpSpPr>
        <p:sp>
          <p:nvSpPr>
            <p:cNvPr id="1548" name="Google Shape;1548;p165"/>
            <p:cNvSpPr/>
            <p:nvPr/>
          </p:nvSpPr>
          <p:spPr>
            <a:xfrm>
              <a:off x="2736" y="3552"/>
              <a:ext cx="528" cy="192"/>
            </a:xfrm>
            <a:custGeom>
              <a:rect b="b" l="l" r="r" t="t"/>
              <a:pathLst>
                <a:path extrusionOk="0" h="192" w="528">
                  <a:moveTo>
                    <a:pt x="528" y="0"/>
                  </a:moveTo>
                  <a:lnTo>
                    <a:pt x="96" y="0"/>
                  </a:lnTo>
                  <a:lnTo>
                    <a:pt x="0" y="19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65"/>
            <p:cNvSpPr txBox="1"/>
            <p:nvPr/>
          </p:nvSpPr>
          <p:spPr>
            <a:xfrm>
              <a:off x="3264" y="3456"/>
              <a:ext cx="72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Symbol</a:t>
              </a:r>
              <a:endParaRPr/>
            </a:p>
          </p:txBody>
        </p:sp>
      </p:grpSp>
      <p:grpSp>
        <p:nvGrpSpPr>
          <p:cNvPr id="1550" name="Google Shape;1550;p165"/>
          <p:cNvGrpSpPr/>
          <p:nvPr/>
        </p:nvGrpSpPr>
        <p:grpSpPr>
          <a:xfrm>
            <a:off x="3276600" y="2286000"/>
            <a:ext cx="1778000" cy="717550"/>
            <a:chOff x="2064" y="1440"/>
            <a:chExt cx="1120" cy="452"/>
          </a:xfrm>
        </p:grpSpPr>
        <p:sp>
          <p:nvSpPr>
            <p:cNvPr id="1551" name="Google Shape;1551;p165"/>
            <p:cNvSpPr txBox="1"/>
            <p:nvPr/>
          </p:nvSpPr>
          <p:spPr>
            <a:xfrm>
              <a:off x="2064" y="1440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552" name="Google Shape;1552;p165"/>
            <p:cNvSpPr txBox="1"/>
            <p:nvPr/>
          </p:nvSpPr>
          <p:spPr>
            <a:xfrm>
              <a:off x="2064" y="1680"/>
              <a:ext cx="20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553" name="Google Shape;1553;p165"/>
            <p:cNvSpPr txBox="1"/>
            <p:nvPr/>
          </p:nvSpPr>
          <p:spPr>
            <a:xfrm>
              <a:off x="2976" y="1540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grpSp>
          <p:nvGrpSpPr>
            <p:cNvPr id="1554" name="Google Shape;1554;p165"/>
            <p:cNvGrpSpPr/>
            <p:nvPr/>
          </p:nvGrpSpPr>
          <p:grpSpPr>
            <a:xfrm>
              <a:off x="2352" y="1448"/>
              <a:ext cx="573" cy="398"/>
              <a:chOff x="2657" y="968"/>
              <a:chExt cx="573" cy="398"/>
            </a:xfrm>
          </p:grpSpPr>
          <p:sp>
            <p:nvSpPr>
              <p:cNvPr id="1555" name="Google Shape;1555;p165"/>
              <p:cNvSpPr/>
              <p:nvPr/>
            </p:nvSpPr>
            <p:spPr>
              <a:xfrm>
                <a:off x="2856" y="968"/>
                <a:ext cx="312" cy="198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165"/>
              <p:cNvSpPr/>
              <p:nvPr/>
            </p:nvSpPr>
            <p:spPr>
              <a:xfrm flipH="1" rot="10800000">
                <a:off x="2856" y="1167"/>
                <a:ext cx="312" cy="198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57" name="Google Shape;1557;p165"/>
              <p:cNvCxnSpPr/>
              <p:nvPr/>
            </p:nvCxnSpPr>
            <p:spPr>
              <a:xfrm rot="10800000">
                <a:off x="2657" y="970"/>
                <a:ext cx="19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8" name="Google Shape;1558;p165"/>
              <p:cNvCxnSpPr/>
              <p:nvPr/>
            </p:nvCxnSpPr>
            <p:spPr>
              <a:xfrm rot="10800000">
                <a:off x="2666" y="1366"/>
                <a:ext cx="19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59" name="Google Shape;1559;p165"/>
              <p:cNvSpPr/>
              <p:nvPr/>
            </p:nvSpPr>
            <p:spPr>
              <a:xfrm>
                <a:off x="2658" y="968"/>
                <a:ext cx="90" cy="204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165"/>
              <p:cNvSpPr/>
              <p:nvPr/>
            </p:nvSpPr>
            <p:spPr>
              <a:xfrm flipH="1" rot="10800000">
                <a:off x="2658" y="1161"/>
                <a:ext cx="90" cy="204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165"/>
              <p:cNvSpPr txBox="1"/>
              <p:nvPr/>
            </p:nvSpPr>
            <p:spPr>
              <a:xfrm>
                <a:off x="2774" y="1083"/>
                <a:ext cx="249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</a:t>
                </a:r>
                <a:endParaRPr/>
              </a:p>
            </p:txBody>
          </p:sp>
          <p:cxnSp>
            <p:nvCxnSpPr>
              <p:cNvPr id="1562" name="Google Shape;1562;p165"/>
              <p:cNvCxnSpPr/>
              <p:nvPr/>
            </p:nvCxnSpPr>
            <p:spPr>
              <a:xfrm>
                <a:off x="2660" y="1057"/>
                <a:ext cx="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3" name="Google Shape;1563;p165"/>
              <p:cNvCxnSpPr/>
              <p:nvPr/>
            </p:nvCxnSpPr>
            <p:spPr>
              <a:xfrm>
                <a:off x="2660" y="1297"/>
                <a:ext cx="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4" name="Google Shape;1564;p165"/>
              <p:cNvCxnSpPr/>
              <p:nvPr/>
            </p:nvCxnSpPr>
            <p:spPr>
              <a:xfrm>
                <a:off x="3164" y="1169"/>
                <a:ext cx="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565" name="Google Shape;1565;p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038" y="3348038"/>
            <a:ext cx="2519362" cy="19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6" name="Google Shape;1566;p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5313" y="5888038"/>
            <a:ext cx="4826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7" name="Google Shape;1567;p16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1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Function (inverter)</a:t>
            </a:r>
            <a:endParaRPr/>
          </a:p>
        </p:txBody>
      </p:sp>
      <p:sp>
        <p:nvSpPr>
          <p:cNvPr id="1573" name="Google Shape;1573;p166"/>
          <p:cNvSpPr txBox="1"/>
          <p:nvPr/>
        </p:nvSpPr>
        <p:spPr>
          <a:xfrm>
            <a:off x="3489325" y="1323975"/>
            <a:ext cx="56546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Y is TRUE if input A is FALSE, else it is FALSE.  Y is the inverse of A.</a:t>
            </a:r>
            <a:endParaRPr/>
          </a:p>
        </p:txBody>
      </p:sp>
      <p:sp>
        <p:nvSpPr>
          <p:cNvPr id="1574" name="Google Shape;1574;p166"/>
          <p:cNvSpPr txBox="1"/>
          <p:nvPr/>
        </p:nvSpPr>
        <p:spPr>
          <a:xfrm>
            <a:off x="1085850" y="2489200"/>
            <a:ext cx="24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 Symbol ⇒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166"/>
          <p:cNvSpPr txBox="1"/>
          <p:nvPr/>
        </p:nvSpPr>
        <p:spPr>
          <a:xfrm>
            <a:off x="714375" y="1406525"/>
            <a:ext cx="2771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Description ⇒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166"/>
          <p:cNvSpPr txBox="1"/>
          <p:nvPr/>
        </p:nvSpPr>
        <p:spPr>
          <a:xfrm>
            <a:off x="1358900" y="3962400"/>
            <a:ext cx="2127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 Table ⇒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166"/>
          <p:cNvSpPr txBox="1"/>
          <p:nvPr/>
        </p:nvSpPr>
        <p:spPr>
          <a:xfrm>
            <a:off x="203200" y="5262563"/>
            <a:ext cx="3282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Expression ⇒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8" name="Google Shape;1578;p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325" y="3438525"/>
            <a:ext cx="1846263" cy="13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9" name="Google Shape;1579;p166"/>
          <p:cNvGrpSpPr/>
          <p:nvPr/>
        </p:nvGrpSpPr>
        <p:grpSpPr>
          <a:xfrm>
            <a:off x="3489325" y="2489200"/>
            <a:ext cx="1690688" cy="452438"/>
            <a:chOff x="2160" y="1488"/>
            <a:chExt cx="1065" cy="285"/>
          </a:xfrm>
        </p:grpSpPr>
        <p:sp>
          <p:nvSpPr>
            <p:cNvPr id="1580" name="Google Shape;1580;p166"/>
            <p:cNvSpPr txBox="1"/>
            <p:nvPr/>
          </p:nvSpPr>
          <p:spPr>
            <a:xfrm>
              <a:off x="2160" y="1524"/>
              <a:ext cx="20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581" name="Google Shape;1581;p166"/>
            <p:cNvSpPr txBox="1"/>
            <p:nvPr/>
          </p:nvSpPr>
          <p:spPr>
            <a:xfrm>
              <a:off x="3024" y="1524"/>
              <a:ext cx="20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grpSp>
          <p:nvGrpSpPr>
            <p:cNvPr id="1582" name="Google Shape;1582;p166"/>
            <p:cNvGrpSpPr/>
            <p:nvPr/>
          </p:nvGrpSpPr>
          <p:grpSpPr>
            <a:xfrm>
              <a:off x="2352" y="1488"/>
              <a:ext cx="646" cy="285"/>
              <a:chOff x="2496" y="2448"/>
              <a:chExt cx="646" cy="285"/>
            </a:xfrm>
          </p:grpSpPr>
          <p:grpSp>
            <p:nvGrpSpPr>
              <p:cNvPr id="1583" name="Google Shape;1583;p166"/>
              <p:cNvGrpSpPr/>
              <p:nvPr/>
            </p:nvGrpSpPr>
            <p:grpSpPr>
              <a:xfrm>
                <a:off x="2496" y="2448"/>
                <a:ext cx="576" cy="285"/>
                <a:chOff x="4035" y="1094"/>
                <a:chExt cx="403" cy="189"/>
              </a:xfrm>
            </p:grpSpPr>
            <p:grpSp>
              <p:nvGrpSpPr>
                <p:cNvPr id="1584" name="Google Shape;1584;p166"/>
                <p:cNvGrpSpPr/>
                <p:nvPr/>
              </p:nvGrpSpPr>
              <p:grpSpPr>
                <a:xfrm>
                  <a:off x="4179" y="1094"/>
                  <a:ext cx="259" cy="189"/>
                  <a:chOff x="2059" y="2856"/>
                  <a:chExt cx="391" cy="288"/>
                </a:xfrm>
              </p:grpSpPr>
              <p:sp>
                <p:nvSpPr>
                  <p:cNvPr id="1585" name="Google Shape;1585;p166"/>
                  <p:cNvSpPr/>
                  <p:nvPr/>
                </p:nvSpPr>
                <p:spPr>
                  <a:xfrm flipH="1" rot="5400000">
                    <a:off x="2063" y="2852"/>
                    <a:ext cx="288" cy="296"/>
                  </a:xfrm>
                  <a:prstGeom prst="triangle">
                    <a:avLst>
                      <a:gd fmla="val 50000" name="adj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86" name="Google Shape;1586;p166"/>
                  <p:cNvSpPr/>
                  <p:nvPr/>
                </p:nvSpPr>
                <p:spPr>
                  <a:xfrm>
                    <a:off x="2351" y="2951"/>
                    <a:ext cx="99" cy="99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1587" name="Google Shape;1587;p166"/>
                <p:cNvCxnSpPr/>
                <p:nvPr/>
              </p:nvCxnSpPr>
              <p:spPr>
                <a:xfrm rot="10800000">
                  <a:off x="4035" y="1198"/>
                  <a:ext cx="14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88" name="Google Shape;1588;p166"/>
              <p:cNvSpPr txBox="1"/>
              <p:nvPr/>
            </p:nvSpPr>
            <p:spPr>
              <a:xfrm>
                <a:off x="2682" y="2525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NOT</a:t>
                </a:r>
                <a:endParaRPr/>
              </a:p>
            </p:txBody>
          </p:sp>
          <p:cxnSp>
            <p:nvCxnSpPr>
              <p:cNvPr id="1589" name="Google Shape;1589;p166"/>
              <p:cNvCxnSpPr/>
              <p:nvPr/>
            </p:nvCxnSpPr>
            <p:spPr>
              <a:xfrm>
                <a:off x="3076" y="2585"/>
                <a:ext cx="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90" name="Google Shape;1590;p166"/>
          <p:cNvGrpSpPr/>
          <p:nvPr/>
        </p:nvGrpSpPr>
        <p:grpSpPr>
          <a:xfrm>
            <a:off x="4195763" y="4886325"/>
            <a:ext cx="1614487" cy="581025"/>
            <a:chOff x="2736" y="3455"/>
            <a:chExt cx="1149" cy="355"/>
          </a:xfrm>
        </p:grpSpPr>
        <p:sp>
          <p:nvSpPr>
            <p:cNvPr id="1591" name="Google Shape;1591;p166"/>
            <p:cNvSpPr/>
            <p:nvPr/>
          </p:nvSpPr>
          <p:spPr>
            <a:xfrm>
              <a:off x="2736" y="3552"/>
              <a:ext cx="528" cy="192"/>
            </a:xfrm>
            <a:custGeom>
              <a:rect b="b" l="l" r="r" t="t"/>
              <a:pathLst>
                <a:path extrusionOk="0" h="192" w="528">
                  <a:moveTo>
                    <a:pt x="528" y="0"/>
                  </a:moveTo>
                  <a:lnTo>
                    <a:pt x="96" y="0"/>
                  </a:lnTo>
                  <a:lnTo>
                    <a:pt x="0" y="19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66"/>
            <p:cNvSpPr txBox="1"/>
            <p:nvPr/>
          </p:nvSpPr>
          <p:spPr>
            <a:xfrm>
              <a:off x="3264" y="3455"/>
              <a:ext cx="621" cy="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 Bar</a:t>
              </a:r>
              <a:endParaRPr/>
            </a:p>
          </p:txBody>
        </p:sp>
      </p:grpSp>
      <p:grpSp>
        <p:nvGrpSpPr>
          <p:cNvPr id="1593" name="Google Shape;1593;p166"/>
          <p:cNvGrpSpPr/>
          <p:nvPr/>
        </p:nvGrpSpPr>
        <p:grpSpPr>
          <a:xfrm>
            <a:off x="3505200" y="5410200"/>
            <a:ext cx="936625" cy="473075"/>
            <a:chOff x="2112" y="3689"/>
            <a:chExt cx="590" cy="298"/>
          </a:xfrm>
        </p:grpSpPr>
        <p:sp>
          <p:nvSpPr>
            <p:cNvPr id="1594" name="Google Shape;1594;p166"/>
            <p:cNvSpPr txBox="1"/>
            <p:nvPr/>
          </p:nvSpPr>
          <p:spPr>
            <a:xfrm>
              <a:off x="2112" y="3699"/>
              <a:ext cx="59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= A</a:t>
              </a:r>
              <a:endParaRPr/>
            </a:p>
          </p:txBody>
        </p:sp>
        <p:cxnSp>
          <p:nvCxnSpPr>
            <p:cNvPr id="1595" name="Google Shape;1595;p166"/>
            <p:cNvCxnSpPr/>
            <p:nvPr/>
          </p:nvCxnSpPr>
          <p:spPr>
            <a:xfrm>
              <a:off x="2369" y="3689"/>
              <a:ext cx="1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96" name="Google Shape;1596;p166"/>
          <p:cNvGrpSpPr/>
          <p:nvPr/>
        </p:nvGrpSpPr>
        <p:grpSpPr>
          <a:xfrm>
            <a:off x="5754688" y="4824413"/>
            <a:ext cx="2362200" cy="1255712"/>
            <a:chOff x="3625" y="3039"/>
            <a:chExt cx="1488" cy="791"/>
          </a:xfrm>
        </p:grpSpPr>
        <p:sp>
          <p:nvSpPr>
            <p:cNvPr id="1597" name="Google Shape;1597;p166"/>
            <p:cNvSpPr/>
            <p:nvPr/>
          </p:nvSpPr>
          <p:spPr>
            <a:xfrm>
              <a:off x="3625" y="3039"/>
              <a:ext cx="1488" cy="7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66"/>
            <p:cNvSpPr txBox="1"/>
            <p:nvPr/>
          </p:nvSpPr>
          <p:spPr>
            <a:xfrm>
              <a:off x="3989" y="3278"/>
              <a:ext cx="96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= A’</a:t>
              </a:r>
              <a:endParaRPr/>
            </a:p>
          </p:txBody>
        </p:sp>
        <p:sp>
          <p:nvSpPr>
            <p:cNvPr id="1599" name="Google Shape;1599;p166"/>
            <p:cNvSpPr txBox="1"/>
            <p:nvPr/>
          </p:nvSpPr>
          <p:spPr>
            <a:xfrm>
              <a:off x="3680" y="3087"/>
              <a:ext cx="13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Alternative Notation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66"/>
            <p:cNvSpPr txBox="1"/>
            <p:nvPr/>
          </p:nvSpPr>
          <p:spPr>
            <a:xfrm>
              <a:off x="3996" y="3542"/>
              <a:ext cx="64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= !A</a:t>
              </a:r>
              <a:endParaRPr/>
            </a:p>
          </p:txBody>
        </p:sp>
      </p:grpSp>
      <p:pic>
        <p:nvPicPr>
          <p:cNvPr id="1601" name="Google Shape;1601;p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5313" y="5888038"/>
            <a:ext cx="4826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2" name="Google Shape;1602;p16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167"/>
          <p:cNvSpPr txBox="1"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Combination of Logic Gates</a:t>
            </a:r>
            <a:endParaRPr/>
          </a:p>
        </p:txBody>
      </p:sp>
      <p:sp>
        <p:nvSpPr>
          <p:cNvPr id="1608" name="Google Shape;1608;p1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NAND Function</a:t>
            </a:r>
            <a:endParaRPr/>
          </a:p>
        </p:txBody>
      </p:sp>
      <p:sp>
        <p:nvSpPr>
          <p:cNvPr id="1614" name="Google Shape;1614;p16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mp6.gif" id="1615" name="Google Shape;1615;p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4114800"/>
            <a:ext cx="36957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68"/>
          <p:cNvSpPr txBox="1"/>
          <p:nvPr/>
        </p:nvSpPr>
        <p:spPr>
          <a:xfrm>
            <a:off x="685800" y="1600200"/>
            <a:ext cx="8458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term NAND is formed by the combination of NOT-AND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implies an AND function with an inverted output.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1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NAND Function</a:t>
            </a:r>
            <a:endParaRPr/>
          </a:p>
        </p:txBody>
      </p:sp>
      <p:sp>
        <p:nvSpPr>
          <p:cNvPr id="1622" name="Google Shape;1622;p169"/>
          <p:cNvSpPr txBox="1"/>
          <p:nvPr/>
        </p:nvSpPr>
        <p:spPr>
          <a:xfrm>
            <a:off x="3276600" y="1143000"/>
            <a:ext cx="5367338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Y is FALSE if inputs A </a:t>
            </a:r>
            <a:r>
              <a:rPr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are TRUE, else it is TRUE.</a:t>
            </a:r>
            <a:endParaRPr/>
          </a:p>
        </p:txBody>
      </p:sp>
      <p:grpSp>
        <p:nvGrpSpPr>
          <p:cNvPr id="1623" name="Google Shape;1623;p169"/>
          <p:cNvGrpSpPr/>
          <p:nvPr/>
        </p:nvGrpSpPr>
        <p:grpSpPr>
          <a:xfrm>
            <a:off x="0" y="1295400"/>
            <a:ext cx="3282950" cy="5029200"/>
            <a:chOff x="75" y="816"/>
            <a:chExt cx="2068" cy="3168"/>
          </a:xfrm>
        </p:grpSpPr>
        <p:sp>
          <p:nvSpPr>
            <p:cNvPr id="1624" name="Google Shape;1624;p169"/>
            <p:cNvSpPr txBox="1"/>
            <p:nvPr/>
          </p:nvSpPr>
          <p:spPr>
            <a:xfrm>
              <a:off x="515" y="1488"/>
              <a:ext cx="15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Logic Symbol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69"/>
            <p:cNvSpPr txBox="1"/>
            <p:nvPr/>
          </p:nvSpPr>
          <p:spPr>
            <a:xfrm>
              <a:off x="313" y="816"/>
              <a:ext cx="174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Description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69"/>
            <p:cNvSpPr txBox="1"/>
            <p:nvPr/>
          </p:nvSpPr>
          <p:spPr>
            <a:xfrm>
              <a:off x="697" y="2496"/>
              <a:ext cx="1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Truth Table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69"/>
            <p:cNvSpPr txBox="1"/>
            <p:nvPr/>
          </p:nvSpPr>
          <p:spPr>
            <a:xfrm>
              <a:off x="75" y="3696"/>
              <a:ext cx="206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Expression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8" name="Google Shape;1628;p169"/>
          <p:cNvGrpSpPr/>
          <p:nvPr/>
        </p:nvGrpSpPr>
        <p:grpSpPr>
          <a:xfrm>
            <a:off x="3048000" y="2286000"/>
            <a:ext cx="1893888" cy="717550"/>
            <a:chOff x="2064" y="1440"/>
            <a:chExt cx="1193" cy="452"/>
          </a:xfrm>
        </p:grpSpPr>
        <p:sp>
          <p:nvSpPr>
            <p:cNvPr id="1629" name="Google Shape;1629;p169"/>
            <p:cNvSpPr txBox="1"/>
            <p:nvPr/>
          </p:nvSpPr>
          <p:spPr>
            <a:xfrm>
              <a:off x="2064" y="1440"/>
              <a:ext cx="20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630" name="Google Shape;1630;p169"/>
            <p:cNvSpPr txBox="1"/>
            <p:nvPr/>
          </p:nvSpPr>
          <p:spPr>
            <a:xfrm>
              <a:off x="2064" y="1680"/>
              <a:ext cx="20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631" name="Google Shape;1631;p169"/>
            <p:cNvSpPr txBox="1"/>
            <p:nvPr/>
          </p:nvSpPr>
          <p:spPr>
            <a:xfrm>
              <a:off x="3056" y="1540"/>
              <a:ext cx="20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grpSp>
          <p:nvGrpSpPr>
            <p:cNvPr id="1632" name="Google Shape;1632;p169"/>
            <p:cNvGrpSpPr/>
            <p:nvPr/>
          </p:nvGrpSpPr>
          <p:grpSpPr>
            <a:xfrm>
              <a:off x="2304" y="1448"/>
              <a:ext cx="730" cy="401"/>
              <a:chOff x="720" y="2112"/>
              <a:chExt cx="730" cy="401"/>
            </a:xfrm>
          </p:grpSpPr>
          <p:sp>
            <p:nvSpPr>
              <p:cNvPr id="1633" name="Google Shape;1633;p169"/>
              <p:cNvSpPr/>
              <p:nvPr/>
            </p:nvSpPr>
            <p:spPr>
              <a:xfrm flipH="1" rot="10800000">
                <a:off x="1082" y="2316"/>
                <a:ext cx="208" cy="197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169"/>
              <p:cNvSpPr/>
              <p:nvPr/>
            </p:nvSpPr>
            <p:spPr>
              <a:xfrm>
                <a:off x="786" y="2114"/>
                <a:ext cx="303" cy="399"/>
              </a:xfrm>
              <a:custGeom>
                <a:rect b="b" l="l" r="r" t="t"/>
                <a:pathLst>
                  <a:path extrusionOk="0" h="399" w="303">
                    <a:moveTo>
                      <a:pt x="297" y="399"/>
                    </a:moveTo>
                    <a:lnTo>
                      <a:pt x="0" y="399"/>
                    </a:lnTo>
                    <a:lnTo>
                      <a:pt x="0" y="0"/>
                    </a:lnTo>
                    <a:lnTo>
                      <a:pt x="30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169"/>
              <p:cNvSpPr/>
              <p:nvPr/>
            </p:nvSpPr>
            <p:spPr>
              <a:xfrm>
                <a:off x="1082" y="2112"/>
                <a:ext cx="208" cy="197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169"/>
              <p:cNvSpPr txBox="1"/>
              <p:nvPr/>
            </p:nvSpPr>
            <p:spPr>
              <a:xfrm>
                <a:off x="818" y="2235"/>
                <a:ext cx="38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NAND</a:t>
                </a:r>
                <a:endParaRPr/>
              </a:p>
            </p:txBody>
          </p:sp>
          <p:sp>
            <p:nvSpPr>
              <p:cNvPr id="1637" name="Google Shape;1637;p169"/>
              <p:cNvSpPr/>
              <p:nvPr/>
            </p:nvSpPr>
            <p:spPr>
              <a:xfrm>
                <a:off x="1290" y="2280"/>
                <a:ext cx="90" cy="9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38" name="Google Shape;1638;p169"/>
              <p:cNvCxnSpPr/>
              <p:nvPr/>
            </p:nvCxnSpPr>
            <p:spPr>
              <a:xfrm>
                <a:off x="720" y="2204"/>
                <a:ext cx="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9" name="Google Shape;1639;p169"/>
              <p:cNvCxnSpPr/>
              <p:nvPr/>
            </p:nvCxnSpPr>
            <p:spPr>
              <a:xfrm>
                <a:off x="720" y="2444"/>
                <a:ext cx="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0" name="Google Shape;1640;p169"/>
              <p:cNvCxnSpPr/>
              <p:nvPr/>
            </p:nvCxnSpPr>
            <p:spPr>
              <a:xfrm>
                <a:off x="1384" y="2324"/>
                <a:ext cx="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41" name="Google Shape;1641;p169"/>
          <p:cNvGrpSpPr/>
          <p:nvPr/>
        </p:nvGrpSpPr>
        <p:grpSpPr>
          <a:xfrm>
            <a:off x="4419600" y="2044700"/>
            <a:ext cx="4635500" cy="581025"/>
            <a:chOff x="2976" y="1288"/>
            <a:chExt cx="2920" cy="366"/>
          </a:xfrm>
        </p:grpSpPr>
        <p:sp>
          <p:nvSpPr>
            <p:cNvPr id="1642" name="Google Shape;1642;p169"/>
            <p:cNvSpPr/>
            <p:nvPr/>
          </p:nvSpPr>
          <p:spPr>
            <a:xfrm>
              <a:off x="2976" y="1389"/>
              <a:ext cx="312" cy="195"/>
            </a:xfrm>
            <a:custGeom>
              <a:rect b="b" l="l" r="r" t="t"/>
              <a:pathLst>
                <a:path extrusionOk="0" h="195" w="312">
                  <a:moveTo>
                    <a:pt x="312" y="0"/>
                  </a:moveTo>
                  <a:lnTo>
                    <a:pt x="79" y="3"/>
                  </a:lnTo>
                  <a:lnTo>
                    <a:pt x="0" y="19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69"/>
            <p:cNvSpPr txBox="1"/>
            <p:nvPr/>
          </p:nvSpPr>
          <p:spPr>
            <a:xfrm>
              <a:off x="3290" y="1288"/>
              <a:ext cx="260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bubble is an inverter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is an AND Gate with an inverted output</a:t>
              </a:r>
              <a:endParaRPr/>
            </a:p>
          </p:txBody>
        </p:sp>
      </p:grpSp>
      <p:grpSp>
        <p:nvGrpSpPr>
          <p:cNvPr id="1644" name="Google Shape;1644;p169"/>
          <p:cNvGrpSpPr/>
          <p:nvPr/>
        </p:nvGrpSpPr>
        <p:grpSpPr>
          <a:xfrm>
            <a:off x="3352799" y="5867408"/>
            <a:ext cx="1809750" cy="376238"/>
            <a:chOff x="2112" y="3696"/>
            <a:chExt cx="1140" cy="237"/>
          </a:xfrm>
        </p:grpSpPr>
        <p:sp>
          <p:nvSpPr>
            <p:cNvPr id="1645" name="Google Shape;1645;p169"/>
            <p:cNvSpPr txBox="1"/>
            <p:nvPr/>
          </p:nvSpPr>
          <p:spPr>
            <a:xfrm>
              <a:off x="2112" y="3700"/>
              <a:ext cx="114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= A x B =   AB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6" name="Google Shape;1646;p169"/>
            <p:cNvCxnSpPr/>
            <p:nvPr/>
          </p:nvCxnSpPr>
          <p:spPr>
            <a:xfrm>
              <a:off x="2352" y="3696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7" name="Google Shape;1647;p169"/>
            <p:cNvCxnSpPr/>
            <p:nvPr/>
          </p:nvCxnSpPr>
          <p:spPr>
            <a:xfrm flipH="1">
              <a:off x="2976" y="3696"/>
              <a:ext cx="200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648" name="Google Shape;1648;p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038" y="3348038"/>
            <a:ext cx="2671762" cy="212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9" name="Google Shape;1649;p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5313" y="5888038"/>
            <a:ext cx="4826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0" name="Google Shape;1650;p16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1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 Function</a:t>
            </a:r>
            <a:endParaRPr/>
          </a:p>
        </p:txBody>
      </p:sp>
      <p:sp>
        <p:nvSpPr>
          <p:cNvPr id="1656" name="Google Shape;1656;p17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mp5.gif" id="1657" name="Google Shape;1657;p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3581400"/>
            <a:ext cx="371475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8" name="Google Shape;1658;p170"/>
          <p:cNvSpPr txBox="1"/>
          <p:nvPr/>
        </p:nvSpPr>
        <p:spPr>
          <a:xfrm>
            <a:off x="685800" y="1600200"/>
            <a:ext cx="8458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term NOR is formed by the combination of NOT-OR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implies an OR function with an inverted output.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 Function</a:t>
            </a:r>
            <a:endParaRPr/>
          </a:p>
        </p:txBody>
      </p:sp>
      <p:sp>
        <p:nvSpPr>
          <p:cNvPr id="1664" name="Google Shape;1664;p171"/>
          <p:cNvSpPr txBox="1"/>
          <p:nvPr/>
        </p:nvSpPr>
        <p:spPr>
          <a:xfrm>
            <a:off x="3276600" y="1143000"/>
            <a:ext cx="5367338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Y is FALSE if input A </a:t>
            </a:r>
            <a:r>
              <a:rPr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is TRUE, else it is TRUE.</a:t>
            </a:r>
            <a:endParaRPr/>
          </a:p>
        </p:txBody>
      </p:sp>
      <p:grpSp>
        <p:nvGrpSpPr>
          <p:cNvPr id="1665" name="Google Shape;1665;p171"/>
          <p:cNvGrpSpPr/>
          <p:nvPr/>
        </p:nvGrpSpPr>
        <p:grpSpPr>
          <a:xfrm>
            <a:off x="0" y="1295400"/>
            <a:ext cx="3282950" cy="5029200"/>
            <a:chOff x="75" y="816"/>
            <a:chExt cx="2068" cy="3168"/>
          </a:xfrm>
        </p:grpSpPr>
        <p:sp>
          <p:nvSpPr>
            <p:cNvPr id="1666" name="Google Shape;1666;p171"/>
            <p:cNvSpPr txBox="1"/>
            <p:nvPr/>
          </p:nvSpPr>
          <p:spPr>
            <a:xfrm>
              <a:off x="515" y="1488"/>
              <a:ext cx="15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Logic Symbol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71"/>
            <p:cNvSpPr txBox="1"/>
            <p:nvPr/>
          </p:nvSpPr>
          <p:spPr>
            <a:xfrm>
              <a:off x="313" y="816"/>
              <a:ext cx="174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Description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71"/>
            <p:cNvSpPr txBox="1"/>
            <p:nvPr/>
          </p:nvSpPr>
          <p:spPr>
            <a:xfrm>
              <a:off x="697" y="2496"/>
              <a:ext cx="1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Truth Table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71"/>
            <p:cNvSpPr txBox="1"/>
            <p:nvPr/>
          </p:nvSpPr>
          <p:spPr>
            <a:xfrm>
              <a:off x="75" y="3696"/>
              <a:ext cx="206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Expression 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0" name="Google Shape;1670;p171"/>
          <p:cNvGrpSpPr/>
          <p:nvPr/>
        </p:nvGrpSpPr>
        <p:grpSpPr>
          <a:xfrm>
            <a:off x="3352800" y="5867400"/>
            <a:ext cx="1476375" cy="463550"/>
            <a:chOff x="2112" y="3696"/>
            <a:chExt cx="930" cy="292"/>
          </a:xfrm>
        </p:grpSpPr>
        <p:sp>
          <p:nvSpPr>
            <p:cNvPr id="1671" name="Google Shape;1671;p171"/>
            <p:cNvSpPr txBox="1"/>
            <p:nvPr/>
          </p:nvSpPr>
          <p:spPr>
            <a:xfrm>
              <a:off x="2112" y="3700"/>
              <a:ext cx="93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= A + B</a:t>
              </a:r>
              <a:endParaRPr/>
            </a:p>
          </p:txBody>
        </p:sp>
        <p:cxnSp>
          <p:nvCxnSpPr>
            <p:cNvPr id="1672" name="Google Shape;1672;p171"/>
            <p:cNvCxnSpPr/>
            <p:nvPr/>
          </p:nvCxnSpPr>
          <p:spPr>
            <a:xfrm>
              <a:off x="2400" y="3696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73" name="Google Shape;1673;p171"/>
          <p:cNvGrpSpPr/>
          <p:nvPr/>
        </p:nvGrpSpPr>
        <p:grpSpPr>
          <a:xfrm>
            <a:off x="2971800" y="2286000"/>
            <a:ext cx="1893888" cy="717550"/>
            <a:chOff x="2064" y="1440"/>
            <a:chExt cx="1193" cy="452"/>
          </a:xfrm>
        </p:grpSpPr>
        <p:grpSp>
          <p:nvGrpSpPr>
            <p:cNvPr id="1674" name="Google Shape;1674;p171"/>
            <p:cNvGrpSpPr/>
            <p:nvPr/>
          </p:nvGrpSpPr>
          <p:grpSpPr>
            <a:xfrm>
              <a:off x="2064" y="1440"/>
              <a:ext cx="1193" cy="452"/>
              <a:chOff x="2064" y="1440"/>
              <a:chExt cx="1193" cy="452"/>
            </a:xfrm>
          </p:grpSpPr>
          <p:sp>
            <p:nvSpPr>
              <p:cNvPr id="1675" name="Google Shape;1675;p171"/>
              <p:cNvSpPr txBox="1"/>
              <p:nvPr/>
            </p:nvSpPr>
            <p:spPr>
              <a:xfrm>
                <a:off x="2064" y="1440"/>
                <a:ext cx="20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1676" name="Google Shape;1676;p171"/>
              <p:cNvSpPr txBox="1"/>
              <p:nvPr/>
            </p:nvSpPr>
            <p:spPr>
              <a:xfrm>
                <a:off x="2064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677" name="Google Shape;1677;p171"/>
              <p:cNvSpPr txBox="1"/>
              <p:nvPr/>
            </p:nvSpPr>
            <p:spPr>
              <a:xfrm>
                <a:off x="3056" y="1540"/>
                <a:ext cx="20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</p:grpSp>
        <p:grpSp>
          <p:nvGrpSpPr>
            <p:cNvPr id="1678" name="Google Shape;1678;p171"/>
            <p:cNvGrpSpPr/>
            <p:nvPr/>
          </p:nvGrpSpPr>
          <p:grpSpPr>
            <a:xfrm>
              <a:off x="2320" y="1456"/>
              <a:ext cx="672" cy="398"/>
              <a:chOff x="1680" y="1584"/>
              <a:chExt cx="672" cy="398"/>
            </a:xfrm>
          </p:grpSpPr>
          <p:sp>
            <p:nvSpPr>
              <p:cNvPr id="1679" name="Google Shape;1679;p171"/>
              <p:cNvSpPr/>
              <p:nvPr/>
            </p:nvSpPr>
            <p:spPr>
              <a:xfrm>
                <a:off x="1879" y="1584"/>
                <a:ext cx="312" cy="198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171"/>
              <p:cNvSpPr/>
              <p:nvPr/>
            </p:nvSpPr>
            <p:spPr>
              <a:xfrm flipH="1" rot="10800000">
                <a:off x="1879" y="1783"/>
                <a:ext cx="312" cy="198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81" name="Google Shape;1681;p171"/>
              <p:cNvCxnSpPr/>
              <p:nvPr/>
            </p:nvCxnSpPr>
            <p:spPr>
              <a:xfrm rot="10800000">
                <a:off x="1680" y="1586"/>
                <a:ext cx="19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2" name="Google Shape;1682;p171"/>
              <p:cNvCxnSpPr/>
              <p:nvPr/>
            </p:nvCxnSpPr>
            <p:spPr>
              <a:xfrm rot="10800000">
                <a:off x="1689" y="1982"/>
                <a:ext cx="19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83" name="Google Shape;1683;p171"/>
              <p:cNvSpPr/>
              <p:nvPr/>
            </p:nvSpPr>
            <p:spPr>
              <a:xfrm>
                <a:off x="1681" y="1584"/>
                <a:ext cx="90" cy="204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171"/>
              <p:cNvSpPr/>
              <p:nvPr/>
            </p:nvSpPr>
            <p:spPr>
              <a:xfrm flipH="1" rot="10800000">
                <a:off x="1681" y="1777"/>
                <a:ext cx="90" cy="204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171"/>
              <p:cNvSpPr txBox="1"/>
              <p:nvPr/>
            </p:nvSpPr>
            <p:spPr>
              <a:xfrm>
                <a:off x="1781" y="1715"/>
                <a:ext cx="329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NOR</a:t>
                </a:r>
                <a:endParaRPr/>
              </a:p>
            </p:txBody>
          </p:sp>
          <p:sp>
            <p:nvSpPr>
              <p:cNvPr id="1686" name="Google Shape;1686;p171"/>
              <p:cNvSpPr/>
              <p:nvPr/>
            </p:nvSpPr>
            <p:spPr>
              <a:xfrm>
                <a:off x="2187" y="1748"/>
                <a:ext cx="90" cy="9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87" name="Google Shape;1687;p171"/>
              <p:cNvCxnSpPr/>
              <p:nvPr/>
            </p:nvCxnSpPr>
            <p:spPr>
              <a:xfrm>
                <a:off x="1686" y="1667"/>
                <a:ext cx="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8" name="Google Shape;1688;p171"/>
              <p:cNvCxnSpPr/>
              <p:nvPr/>
            </p:nvCxnSpPr>
            <p:spPr>
              <a:xfrm>
                <a:off x="1686" y="1907"/>
                <a:ext cx="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9" name="Google Shape;1689;p171"/>
              <p:cNvCxnSpPr/>
              <p:nvPr/>
            </p:nvCxnSpPr>
            <p:spPr>
              <a:xfrm>
                <a:off x="2286" y="1795"/>
                <a:ext cx="6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90" name="Google Shape;1690;p171"/>
          <p:cNvGrpSpPr/>
          <p:nvPr/>
        </p:nvGrpSpPr>
        <p:grpSpPr>
          <a:xfrm>
            <a:off x="4343400" y="2044700"/>
            <a:ext cx="4548188" cy="581025"/>
            <a:chOff x="2976" y="1288"/>
            <a:chExt cx="2865" cy="366"/>
          </a:xfrm>
        </p:grpSpPr>
        <p:sp>
          <p:nvSpPr>
            <p:cNvPr id="1691" name="Google Shape;1691;p171"/>
            <p:cNvSpPr/>
            <p:nvPr/>
          </p:nvSpPr>
          <p:spPr>
            <a:xfrm>
              <a:off x="2976" y="1389"/>
              <a:ext cx="312" cy="195"/>
            </a:xfrm>
            <a:custGeom>
              <a:rect b="b" l="l" r="r" t="t"/>
              <a:pathLst>
                <a:path extrusionOk="0" h="195" w="312">
                  <a:moveTo>
                    <a:pt x="312" y="0"/>
                  </a:moveTo>
                  <a:lnTo>
                    <a:pt x="79" y="3"/>
                  </a:lnTo>
                  <a:lnTo>
                    <a:pt x="0" y="19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71"/>
            <p:cNvSpPr txBox="1"/>
            <p:nvPr/>
          </p:nvSpPr>
          <p:spPr>
            <a:xfrm>
              <a:off x="3290" y="1288"/>
              <a:ext cx="2551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bubble is an inverter.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is an OR Gate with its output inverted.</a:t>
              </a:r>
              <a:endParaRPr/>
            </a:p>
          </p:txBody>
        </p:sp>
      </p:grpSp>
      <p:pic>
        <p:nvPicPr>
          <p:cNvPr id="1693" name="Google Shape;1693;p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038" y="3348038"/>
            <a:ext cx="2519362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5313" y="5888038"/>
            <a:ext cx="4826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5" name="Google Shape;1695;p17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to Binary</a:t>
            </a:r>
            <a:endParaRPr sz="3000"/>
          </a:p>
        </p:txBody>
      </p:sp>
      <p:sp>
        <p:nvSpPr>
          <p:cNvPr id="227" name="Google Shape;227;p28"/>
          <p:cNvSpPr txBox="1"/>
          <p:nvPr/>
        </p:nvSpPr>
        <p:spPr>
          <a:xfrm>
            <a:off x="2438400" y="6096000"/>
            <a:ext cx="3276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671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1010011111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(671)10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28"/>
          <p:cNvGraphicFramePr/>
          <p:nvPr/>
        </p:nvGraphicFramePr>
        <p:xfrm>
          <a:off x="18288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646550"/>
                <a:gridCol w="646550"/>
                <a:gridCol w="15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671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Remainder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335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0" name="Google Shape;230;p28"/>
          <p:cNvCxnSpPr/>
          <p:nvPr/>
        </p:nvCxnSpPr>
        <p:spPr>
          <a:xfrm rot="-5400000">
            <a:off x="3810794" y="3581400"/>
            <a:ext cx="3352006" cy="7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1" name="Google Shape;231;p28"/>
          <p:cNvSpPr/>
          <p:nvPr/>
        </p:nvSpPr>
        <p:spPr>
          <a:xfrm>
            <a:off x="4876800" y="53340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Significant Bit ( MSB)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4724400" y="14478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 Significant Bit ( LSB)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1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XOR and XNOR</a:t>
            </a:r>
            <a:endParaRPr/>
          </a:p>
        </p:txBody>
      </p:sp>
      <p:sp>
        <p:nvSpPr>
          <p:cNvPr id="1701" name="Google Shape;1701;p17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mp4.jpg" id="1702" name="Google Shape;1702;p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524000"/>
            <a:ext cx="42291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3" name="Google Shape;1703;p172"/>
          <p:cNvSpPr txBox="1"/>
          <p:nvPr/>
        </p:nvSpPr>
        <p:spPr>
          <a:xfrm>
            <a:off x="762000" y="4343400"/>
            <a:ext cx="73152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 is an ‘inequality’ function 🡪 output is high(1) when the inputs are not equal to each other.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XNOR is an ‘equality’ function 🡪 output is high(1) when the inputs are  equal to each other.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1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Exclusive-OR Gate</a:t>
            </a:r>
            <a:endParaRPr/>
          </a:p>
        </p:txBody>
      </p:sp>
      <p:pic>
        <p:nvPicPr>
          <p:cNvPr id="1709" name="Google Shape;1709;p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971800"/>
            <a:ext cx="1652588" cy="839788"/>
          </a:xfrm>
          <a:prstGeom prst="rect">
            <a:avLst/>
          </a:prstGeom>
          <a:noFill/>
          <a:ln>
            <a:noFill/>
          </a:ln>
        </p:spPr>
      </p:pic>
      <p:sp>
        <p:nvSpPr>
          <p:cNvPr id="1710" name="Google Shape;1710;p173"/>
          <p:cNvSpPr/>
          <p:nvPr/>
        </p:nvSpPr>
        <p:spPr>
          <a:xfrm>
            <a:off x="5521325" y="2609850"/>
            <a:ext cx="133508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Y  Z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1" name="Google Shape;1711;p173"/>
          <p:cNvCxnSpPr/>
          <p:nvPr/>
        </p:nvCxnSpPr>
        <p:spPr>
          <a:xfrm>
            <a:off x="6278563" y="2546350"/>
            <a:ext cx="1587" cy="233203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2" name="Google Shape;1712;p173"/>
          <p:cNvSpPr/>
          <p:nvPr/>
        </p:nvSpPr>
        <p:spPr>
          <a:xfrm>
            <a:off x="1905000" y="2444750"/>
            <a:ext cx="8255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173"/>
          <p:cNvSpPr/>
          <p:nvPr/>
        </p:nvSpPr>
        <p:spPr>
          <a:xfrm>
            <a:off x="1143000" y="2971800"/>
            <a:ext cx="21113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173"/>
          <p:cNvSpPr/>
          <p:nvPr/>
        </p:nvSpPr>
        <p:spPr>
          <a:xfrm>
            <a:off x="1143000" y="3429000"/>
            <a:ext cx="21113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173"/>
          <p:cNvSpPr/>
          <p:nvPr/>
        </p:nvSpPr>
        <p:spPr>
          <a:xfrm>
            <a:off x="3200400" y="3200400"/>
            <a:ext cx="193675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173"/>
          <p:cNvSpPr/>
          <p:nvPr/>
        </p:nvSpPr>
        <p:spPr>
          <a:xfrm>
            <a:off x="5521325" y="3294063"/>
            <a:ext cx="133508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0 0  0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173"/>
          <p:cNvSpPr/>
          <p:nvPr/>
        </p:nvSpPr>
        <p:spPr>
          <a:xfrm>
            <a:off x="5521325" y="3673475"/>
            <a:ext cx="133508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0 1  1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173"/>
          <p:cNvSpPr/>
          <p:nvPr/>
        </p:nvSpPr>
        <p:spPr>
          <a:xfrm>
            <a:off x="5521325" y="4054475"/>
            <a:ext cx="133508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1 0  1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173"/>
          <p:cNvSpPr/>
          <p:nvPr/>
        </p:nvSpPr>
        <p:spPr>
          <a:xfrm>
            <a:off x="5521325" y="4433888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1 1  0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0" name="Google Shape;1720;p173"/>
          <p:cNvCxnSpPr/>
          <p:nvPr/>
        </p:nvCxnSpPr>
        <p:spPr>
          <a:xfrm>
            <a:off x="5375275" y="3097213"/>
            <a:ext cx="1550988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1" name="Google Shape;1721;p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5313" y="5888038"/>
            <a:ext cx="48260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2" name="Google Shape;1722;p173"/>
          <p:cNvSpPr/>
          <p:nvPr/>
        </p:nvSpPr>
        <p:spPr>
          <a:xfrm>
            <a:off x="1600200" y="5105400"/>
            <a:ext cx="304800" cy="3048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173"/>
          <p:cNvSpPr txBox="1"/>
          <p:nvPr/>
        </p:nvSpPr>
        <p:spPr>
          <a:xfrm>
            <a:off x="1600200" y="5029200"/>
            <a:ext cx="609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173"/>
          <p:cNvSpPr txBox="1"/>
          <p:nvPr/>
        </p:nvSpPr>
        <p:spPr>
          <a:xfrm>
            <a:off x="990600" y="5029200"/>
            <a:ext cx="396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           B  = A •  B’ +    A’ •  B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17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17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Exclusive-NOR Gate</a:t>
            </a:r>
            <a:endParaRPr/>
          </a:p>
        </p:txBody>
      </p:sp>
      <p:sp>
        <p:nvSpPr>
          <p:cNvPr id="1731" name="Google Shape;1731;p17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mp3.png" id="1732" name="Google Shape;1732;p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447800"/>
            <a:ext cx="5867400" cy="4682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33" name="Google Shape;1733;p174"/>
          <p:cNvSpPr txBox="1"/>
          <p:nvPr/>
        </p:nvSpPr>
        <p:spPr>
          <a:xfrm>
            <a:off x="2667000" y="4648200"/>
            <a:ext cx="396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    •   B  = A •  B +    A’ •  B’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174"/>
          <p:cNvSpPr/>
          <p:nvPr/>
        </p:nvSpPr>
        <p:spPr>
          <a:xfrm>
            <a:off x="3352800" y="4724400"/>
            <a:ext cx="228600" cy="2286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1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Boolean Algebra</a:t>
            </a:r>
            <a:endParaRPr/>
          </a:p>
        </p:txBody>
      </p:sp>
      <p:sp>
        <p:nvSpPr>
          <p:cNvPr id="1740" name="Google Shape;1740;p17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1" name="Google Shape;1741;p175"/>
          <p:cNvSpPr txBox="1"/>
          <p:nvPr/>
        </p:nvSpPr>
        <p:spPr>
          <a:xfrm>
            <a:off x="838200" y="1600200"/>
            <a:ext cx="7924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algebra is the mathematics of digital systems.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extensively used in designing the circuitry that is    used in computers.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176"/>
          <p:cNvSpPr txBox="1"/>
          <p:nvPr>
            <p:ph idx="12" type="sldNum"/>
          </p:nvPr>
        </p:nvSpPr>
        <p:spPr>
          <a:xfrm>
            <a:off x="65532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7" name="Google Shape;1747;p176"/>
          <p:cNvSpPr txBox="1"/>
          <p:nvPr>
            <p:ph type="title"/>
          </p:nvPr>
        </p:nvSpPr>
        <p:spPr>
          <a:xfrm>
            <a:off x="228600" y="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Boolean Operations</a:t>
            </a:r>
            <a:endParaRPr sz="3600"/>
          </a:p>
        </p:txBody>
      </p:sp>
      <p:sp>
        <p:nvSpPr>
          <p:cNvPr id="1748" name="Google Shape;1748;p176"/>
          <p:cNvSpPr txBox="1"/>
          <p:nvPr>
            <p:ph idx="1" type="body"/>
          </p:nvPr>
        </p:nvSpPr>
        <p:spPr>
          <a:xfrm>
            <a:off x="685800" y="12192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The </a:t>
            </a:r>
            <a:r>
              <a:rPr b="1" lang="en-US" sz="2200">
                <a:solidFill>
                  <a:srgbClr val="FF0000"/>
                </a:solidFill>
              </a:rPr>
              <a:t>complement</a:t>
            </a:r>
            <a:r>
              <a:rPr lang="en-US" sz="2200"/>
              <a:t> is denoted by a bar. It is defined by</a:t>
            </a:r>
            <a:endParaRPr/>
          </a:p>
          <a:p>
            <a:pPr indent="-139700" lvl="0" marL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  0 = 1   and    1 = 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-139700" lvl="0" marL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The </a:t>
            </a:r>
            <a:r>
              <a:rPr b="1" lang="en-US" sz="2200">
                <a:solidFill>
                  <a:srgbClr val="FF0000"/>
                </a:solidFill>
              </a:rPr>
              <a:t>Boolean sum</a:t>
            </a:r>
            <a:r>
              <a:rPr lang="en-US" sz="2200"/>
              <a:t>, denoted by + or by OR, has the following values:</a:t>
            </a:r>
            <a:endParaRPr/>
          </a:p>
          <a:p>
            <a:pPr indent="-139700" lvl="0" marL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1 + 1 = 1,    1 + 0 = 1,    0 + 1 = 1,    0 + 0 =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-139700" lvl="0" marL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The </a:t>
            </a:r>
            <a:r>
              <a:rPr b="1" lang="en-US" sz="2200">
                <a:solidFill>
                  <a:srgbClr val="FF0000"/>
                </a:solidFill>
              </a:rPr>
              <a:t>Boolean product</a:t>
            </a:r>
            <a:r>
              <a:rPr lang="en-US" sz="2200"/>
              <a:t>, denoted by ⋅ or by AND, has the following values:</a:t>
            </a:r>
            <a:endParaRPr/>
          </a:p>
          <a:p>
            <a:pPr indent="-139700" lvl="0" marL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1 ⋅ 1 = 1,    1 ⋅ 0 = 0,    0 ⋅ 1 = 0,    0 ⋅ 0 = 0</a:t>
            </a:r>
            <a:endParaRPr/>
          </a:p>
        </p:txBody>
      </p:sp>
      <p:cxnSp>
        <p:nvCxnSpPr>
          <p:cNvPr id="1749" name="Google Shape;1749;p176"/>
          <p:cNvCxnSpPr/>
          <p:nvPr/>
        </p:nvCxnSpPr>
        <p:spPr>
          <a:xfrm>
            <a:off x="990600" y="1676400"/>
            <a:ext cx="228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0" name="Google Shape;1750;p176"/>
          <p:cNvCxnSpPr/>
          <p:nvPr/>
        </p:nvCxnSpPr>
        <p:spPr>
          <a:xfrm>
            <a:off x="2590800" y="1676400"/>
            <a:ext cx="228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1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Laws of Boolean Algebra</a:t>
            </a:r>
            <a:endParaRPr/>
          </a:p>
        </p:txBody>
      </p:sp>
      <p:pic>
        <p:nvPicPr>
          <p:cNvPr descr="tmp1.png" id="1756" name="Google Shape;1756;p1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447800"/>
            <a:ext cx="7010400" cy="4785698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1757" name="Google Shape;1757;p17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58" name="Google Shape;1758;p177"/>
          <p:cNvCxnSpPr/>
          <p:nvPr/>
        </p:nvCxnSpPr>
        <p:spPr>
          <a:xfrm>
            <a:off x="5410200" y="5486400"/>
            <a:ext cx="1524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9" name="Google Shape;1759;p177"/>
          <p:cNvSpPr/>
          <p:nvPr/>
        </p:nvSpPr>
        <p:spPr>
          <a:xfrm>
            <a:off x="6019800" y="4267200"/>
            <a:ext cx="1447800" cy="228600"/>
          </a:xfrm>
          <a:prstGeom prst="rect">
            <a:avLst/>
          </a:prstGeom>
          <a:solidFill>
            <a:srgbClr val="D85E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+ AB =A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178"/>
          <p:cNvSpPr txBox="1"/>
          <p:nvPr>
            <p:ph type="title"/>
          </p:nvPr>
        </p:nvSpPr>
        <p:spPr>
          <a:xfrm>
            <a:off x="903288" y="-242888"/>
            <a:ext cx="7772400" cy="99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FF"/>
                </a:solidFill>
                <a:latin typeface="Gulim"/>
                <a:ea typeface="Gulim"/>
                <a:cs typeface="Gulim"/>
                <a:sym typeface="Gulim"/>
              </a:rPr>
              <a:t>Laws of Boolean Algebra</a:t>
            </a:r>
            <a:endParaRPr/>
          </a:p>
        </p:txBody>
      </p:sp>
      <p:sp>
        <p:nvSpPr>
          <p:cNvPr id="1765" name="Google Shape;1765;p178"/>
          <p:cNvSpPr txBox="1"/>
          <p:nvPr>
            <p:ph idx="1" type="body"/>
          </p:nvPr>
        </p:nvSpPr>
        <p:spPr>
          <a:xfrm>
            <a:off x="6858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Commutative Law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</a:pPr>
            <a:r>
              <a:rPr lang="en-US">
                <a:solidFill>
                  <a:srgbClr val="0066FF"/>
                </a:solidFill>
              </a:rPr>
              <a:t>the order of literals does not matter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 + B = B + 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 B = B A</a:t>
            </a:r>
            <a:endParaRPr/>
          </a:p>
        </p:txBody>
      </p:sp>
      <p:pic>
        <p:nvPicPr>
          <p:cNvPr descr="04-01" id="1766" name="Google Shape;1766;p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95600"/>
            <a:ext cx="7543800" cy="1090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4-02" id="1767" name="Google Shape;1767;p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759325"/>
            <a:ext cx="7543800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p17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179"/>
          <p:cNvSpPr txBox="1"/>
          <p:nvPr>
            <p:ph idx="1" type="body"/>
          </p:nvPr>
        </p:nvSpPr>
        <p:spPr>
          <a:xfrm>
            <a:off x="9144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Associative Law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</a:pPr>
            <a:r>
              <a:rPr lang="en-US">
                <a:solidFill>
                  <a:srgbClr val="0066FF"/>
                </a:solidFill>
              </a:rPr>
              <a:t>the grouping of literals does not matter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 + (B + C) = (A + B) + C </a:t>
            </a:r>
            <a:r>
              <a:rPr lang="en-US">
                <a:solidFill>
                  <a:srgbClr val="0066FF"/>
                </a:solidFill>
              </a:rPr>
              <a:t>(=A+B+C)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rgbClr val="0066FF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A(BC) = (AB)C </a:t>
            </a:r>
            <a:r>
              <a:rPr lang="en-US">
                <a:solidFill>
                  <a:srgbClr val="0066FF"/>
                </a:solidFill>
              </a:rPr>
              <a:t>(=ABC)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04-03" id="1774" name="Google Shape;1774;p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667000"/>
            <a:ext cx="7623175" cy="1179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4-04" id="1775" name="Google Shape;1775;p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876800"/>
            <a:ext cx="7620000" cy="133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6" name="Google Shape;1776;p179"/>
          <p:cNvSpPr txBox="1"/>
          <p:nvPr>
            <p:ph type="title"/>
          </p:nvPr>
        </p:nvSpPr>
        <p:spPr>
          <a:xfrm>
            <a:off x="903288" y="-242888"/>
            <a:ext cx="6564312" cy="99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FF"/>
                </a:solidFill>
                <a:latin typeface="Gulim"/>
                <a:ea typeface="Gulim"/>
                <a:cs typeface="Gulim"/>
                <a:sym typeface="Gulim"/>
              </a:rPr>
              <a:t>Laws of Boolean Algebra </a:t>
            </a:r>
            <a:endParaRPr b="1" sz="3200">
              <a:solidFill>
                <a:srgbClr val="3333FF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77" name="Google Shape;1777;p17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1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of Boolean Algebra</a:t>
            </a:r>
            <a:endParaRPr/>
          </a:p>
        </p:txBody>
      </p:sp>
      <p:graphicFrame>
        <p:nvGraphicFramePr>
          <p:cNvPr id="1783" name="Google Shape;1783;p180"/>
          <p:cNvGraphicFramePr/>
          <p:nvPr/>
        </p:nvGraphicFramePr>
        <p:xfrm>
          <a:off x="25146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{71591E3D-6832-45CD-91D4-9088203249FF}</a:tableStyleId>
              </a:tblPr>
              <a:tblGrid>
                <a:gridCol w="682975"/>
                <a:gridCol w="2669825"/>
              </a:tblGrid>
              <a:tr h="61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Rule Number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Expression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+ 0 = 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r>
                        <a:rPr lang="en-US" sz="1800"/>
                        <a:t> + 1 = 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• 0 = 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•  1 = 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r>
                        <a:rPr lang="en-US" sz="1800"/>
                        <a:t> + A = 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+  A’ = 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•  A = 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•  A’ = 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+ AB = 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+ A’B = A + 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84" name="Google Shape;1784;p18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18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0" name="Google Shape;1790;p181"/>
          <p:cNvSpPr/>
          <p:nvPr/>
        </p:nvSpPr>
        <p:spPr>
          <a:xfrm>
            <a:off x="152400" y="533400"/>
            <a:ext cx="8991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181"/>
          <p:cNvSpPr/>
          <p:nvPr/>
        </p:nvSpPr>
        <p:spPr>
          <a:xfrm>
            <a:off x="152400" y="2743200"/>
            <a:ext cx="8991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181"/>
          <p:cNvSpPr txBox="1"/>
          <p:nvPr>
            <p:ph type="title"/>
          </p:nvPr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C00FF"/>
                </a:solidFill>
              </a:rPr>
              <a:t>Why codes are used?</a:t>
            </a:r>
            <a:br>
              <a:rPr lang="en-US" sz="3200">
                <a:solidFill>
                  <a:srgbClr val="CC00FF"/>
                </a:solidFill>
              </a:rPr>
            </a:br>
            <a:endParaRPr sz="3200">
              <a:solidFill>
                <a:srgbClr val="CC00FF"/>
              </a:solidFill>
            </a:endParaRPr>
          </a:p>
        </p:txBody>
      </p:sp>
      <p:sp>
        <p:nvSpPr>
          <p:cNvPr id="1793" name="Google Shape;1793;p181"/>
          <p:cNvSpPr txBox="1"/>
          <p:nvPr>
            <p:ph idx="1" type="body"/>
          </p:nvPr>
        </p:nvSpPr>
        <p:spPr>
          <a:xfrm>
            <a:off x="457200" y="20574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Codes are used  to represent the letters(A –Z, a-z) and special characters (such as +,-,*,$,&amp;) in terms of 0’s and 1’s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Every character can be represented by a combination of bits that is different from any other combination.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Fraction to Binary Fraction</a:t>
            </a:r>
            <a:endParaRPr sz="3000"/>
          </a:p>
        </p:txBody>
      </p:sp>
      <p:sp>
        <p:nvSpPr>
          <p:cNvPr id="239" name="Google Shape;239;p29"/>
          <p:cNvSpPr txBox="1"/>
          <p:nvPr/>
        </p:nvSpPr>
        <p:spPr>
          <a:xfrm>
            <a:off x="2438400" y="3733800"/>
            <a:ext cx="3276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0.375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011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(0.375)10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29"/>
          <p:cNvGraphicFramePr/>
          <p:nvPr/>
        </p:nvGraphicFramePr>
        <p:xfrm>
          <a:off x="11430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931575"/>
                <a:gridCol w="931575"/>
                <a:gridCol w="1430625"/>
                <a:gridCol w="1430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0.375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0.750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0.750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1.500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0.500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1.000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2" name="Google Shape;242;p29"/>
          <p:cNvCxnSpPr/>
          <p:nvPr/>
        </p:nvCxnSpPr>
        <p:spPr>
          <a:xfrm rot="5400000">
            <a:off x="5943600" y="2057400"/>
            <a:ext cx="1066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18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9" name="Google Shape;1799;p182"/>
          <p:cNvSpPr txBox="1"/>
          <p:nvPr>
            <p:ph type="title"/>
          </p:nvPr>
        </p:nvSpPr>
        <p:spPr>
          <a:xfrm>
            <a:off x="228600" y="685800"/>
            <a:ext cx="8382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C00FF"/>
                </a:solidFill>
              </a:rPr>
              <a:t>Coding Systems</a:t>
            </a:r>
            <a:endParaRPr/>
          </a:p>
        </p:txBody>
      </p:sp>
      <p:sp>
        <p:nvSpPr>
          <p:cNvPr id="1800" name="Google Shape;1800;p182"/>
          <p:cNvSpPr txBox="1"/>
          <p:nvPr>
            <p:ph idx="1" type="body"/>
          </p:nvPr>
        </p:nvSpPr>
        <p:spPr>
          <a:xfrm>
            <a:off x="457200" y="2209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BCD	  - Binary Coded Decimal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ASCII       - American Standard Code for Information Interchange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EBCDIC   - Extended Binary Coded Decimal Interchange Code	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FF0066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Decimal and BCD</a:t>
            </a:r>
            <a:endParaRPr/>
          </a:p>
        </p:txBody>
      </p:sp>
      <p:sp>
        <p:nvSpPr>
          <p:cNvPr id="1806" name="Google Shape;1806;p183"/>
          <p:cNvSpPr txBox="1"/>
          <p:nvPr>
            <p:ph idx="1" type="body"/>
          </p:nvPr>
        </p:nvSpPr>
        <p:spPr>
          <a:xfrm>
            <a:off x="457200" y="1447800"/>
            <a:ext cx="487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BCD is simply the 4 bit representation of the decimal digit.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For multiple digit base 10 numbers, each symbol is represented by its BCD digit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E.X.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   5         3         1          9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  0101  0011  0001   1001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07" name="Google Shape;1807;p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1905000"/>
            <a:ext cx="2743200" cy="424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808" name="Google Shape;1808;p18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18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BCD is fastest way to convert numbers from decimal to binary.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However, it can represent only 16,(2^4) symbols.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later version of BCD used a 6-bit code, which allows representing a max. of 64 that is 2^6 symbols.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However, it is also not sufficient for modern computers.</a:t>
            </a:r>
            <a:endParaRPr/>
          </a:p>
        </p:txBody>
      </p:sp>
      <p:sp>
        <p:nvSpPr>
          <p:cNvPr id="1815" name="Google Shape;1815;p18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18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1" name="Google Shape;1821;p185"/>
          <p:cNvSpPr/>
          <p:nvPr/>
        </p:nvSpPr>
        <p:spPr>
          <a:xfrm>
            <a:off x="5334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ASCII </a:t>
            </a:r>
            <a:endParaRPr/>
          </a:p>
        </p:txBody>
      </p:sp>
      <p:sp>
        <p:nvSpPr>
          <p:cNvPr id="1822" name="Google Shape;1822;p185"/>
          <p:cNvSpPr/>
          <p:nvPr/>
        </p:nvSpPr>
        <p:spPr>
          <a:xfrm>
            <a:off x="609600" y="685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stands for American Standard Code for Information Interchange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widely used in micro computers, data transmission.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was originally designed as 7 bit code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on, IBM developed a new version of ASCII called as ASCII-8.</a:t>
            </a:r>
            <a:endParaRPr/>
          </a:p>
          <a:p>
            <a:pPr indent="-1524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use of  all 8 bits providing 256 symbols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186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ASCII</a:t>
            </a:r>
            <a:endParaRPr/>
          </a:p>
        </p:txBody>
      </p:sp>
      <p:pic>
        <p:nvPicPr>
          <p:cNvPr descr="ascii.png" id="1828" name="Google Shape;1828;p1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85800"/>
            <a:ext cx="853440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9" name="Google Shape;1829;p18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187"/>
          <p:cNvSpPr txBox="1"/>
          <p:nvPr>
            <p:ph idx="1" type="body"/>
          </p:nvPr>
        </p:nvSpPr>
        <p:spPr>
          <a:xfrm>
            <a:off x="457200" y="16002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Determine the binary code of ‘word’ in the ASCII form.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      		  o  		   r  		     d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119     		111 		  114		    100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01110111   01101111   01110010   01100110</a:t>
            </a:r>
            <a:endParaRPr/>
          </a:p>
        </p:txBody>
      </p:sp>
      <p:sp>
        <p:nvSpPr>
          <p:cNvPr id="1836" name="Google Shape;1836;p18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EBCDIC</a:t>
            </a:r>
            <a:endParaRPr/>
          </a:p>
        </p:txBody>
      </p:sp>
      <p:sp>
        <p:nvSpPr>
          <p:cNvPr id="1842" name="Google Shape;1842;p188"/>
          <p:cNvSpPr txBox="1"/>
          <p:nvPr>
            <p:ph idx="1" type="body"/>
          </p:nvPr>
        </p:nvSpPr>
        <p:spPr>
          <a:xfrm>
            <a:off x="9144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Extended Binary Coded Decimal Interchange Code uses 8 bits for each character.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Provides 256 different unique code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3" name="Google Shape;1843;p18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44" name="Google Shape;1844;p188"/>
          <p:cNvGraphicFramePr/>
          <p:nvPr/>
        </p:nvGraphicFramePr>
        <p:xfrm>
          <a:off x="2971800" y="3352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{71591E3D-6832-45CD-91D4-9088203249FF}</a:tableStyleId>
              </a:tblPr>
              <a:tblGrid>
                <a:gridCol w="1524000"/>
                <a:gridCol w="1600200"/>
              </a:tblGrid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Character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Zone</a:t>
                      </a:r>
                      <a:r>
                        <a:rPr lang="en-US" sz="1800"/>
                        <a:t> bits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A –</a:t>
                      </a:r>
                      <a:r>
                        <a:rPr lang="en-US" sz="1800"/>
                        <a:t> 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 – 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1101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 –</a:t>
                      </a:r>
                      <a:r>
                        <a:rPr lang="en-US" sz="1800"/>
                        <a:t> Z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0 - 9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a –</a:t>
                      </a:r>
                      <a:r>
                        <a:rPr lang="en-US" sz="1800"/>
                        <a:t> 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 – 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 –</a:t>
                      </a:r>
                      <a:r>
                        <a:rPr lang="en-US" sz="1800"/>
                        <a:t> z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189"/>
          <p:cNvSpPr txBox="1"/>
          <p:nvPr>
            <p:ph type="title"/>
          </p:nvPr>
        </p:nvSpPr>
        <p:spPr>
          <a:xfrm>
            <a:off x="5334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EBCDIC</a:t>
            </a:r>
            <a:endParaRPr/>
          </a:p>
        </p:txBody>
      </p:sp>
      <p:sp>
        <p:nvSpPr>
          <p:cNvPr id="1850" name="Google Shape;1850;p18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0065.GIF" id="1851" name="Google Shape;1851;p18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0266"/>
            <a:ext cx="9144000" cy="6918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1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EBCDIC vs. ASCII</a:t>
            </a:r>
            <a:endParaRPr/>
          </a:p>
        </p:txBody>
      </p:sp>
      <p:sp>
        <p:nvSpPr>
          <p:cNvPr id="1857" name="Google Shape;1857;p19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58" name="Google Shape;1858;p190"/>
          <p:cNvGraphicFramePr/>
          <p:nvPr/>
        </p:nvGraphicFramePr>
        <p:xfrm>
          <a:off x="1295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{71591E3D-6832-45CD-91D4-9088203249FF}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Character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EBCDIC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1100 0100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1101 0111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1111 0011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ASCII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0100 0100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0101 0000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0011 0011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Fraction to Binary Fraction</a:t>
            </a:r>
            <a:endParaRPr sz="3000"/>
          </a:p>
        </p:txBody>
      </p:sp>
      <p:sp>
        <p:nvSpPr>
          <p:cNvPr id="249" name="Google Shape;249;p30"/>
          <p:cNvSpPr txBox="1"/>
          <p:nvPr/>
        </p:nvSpPr>
        <p:spPr>
          <a:xfrm>
            <a:off x="1905000" y="6019800"/>
            <a:ext cx="37338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0.29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(0.010010)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(0.29)10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30"/>
          <p:cNvGraphicFramePr/>
          <p:nvPr/>
        </p:nvGraphicFramePr>
        <p:xfrm>
          <a:off x="11430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931575"/>
                <a:gridCol w="931575"/>
                <a:gridCol w="1430625"/>
                <a:gridCol w="1430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0.29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0.58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0.58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1.16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0.32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0.32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 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 0.64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0.64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 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 1.28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0.28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  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∞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  0.56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2" name="Google Shape;252;p30"/>
          <p:cNvCxnSpPr/>
          <p:nvPr/>
        </p:nvCxnSpPr>
        <p:spPr>
          <a:xfrm rot="5400000">
            <a:off x="4801394" y="3200400"/>
            <a:ext cx="3352006" cy="7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to Decimal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cxnSp>
        <p:nvCxnSpPr>
          <p:cNvPr id="263" name="Google Shape;263;p31"/>
          <p:cNvCxnSpPr/>
          <p:nvPr/>
        </p:nvCxnSpPr>
        <p:spPr>
          <a:xfrm rot="10800000">
            <a:off x="2514600" y="2708275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/>
              <a:t>A number system defines a set of values used to represent quantity.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/>
              <a:t>It can be categorized in two broad categories:</a:t>
            </a:r>
            <a:endParaRPr/>
          </a:p>
          <a:p>
            <a:pPr indent="-5143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1" lang="en-US" sz="2500"/>
              <a:t>Non – Positional Number Systems</a:t>
            </a:r>
            <a:endParaRPr/>
          </a:p>
          <a:p>
            <a:pPr indent="-5143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⮚"/>
            </a:pPr>
            <a:r>
              <a:rPr lang="en-US" sz="2500"/>
              <a:t>Stones or sticks were used to indicate values</a:t>
            </a:r>
            <a:endParaRPr/>
          </a:p>
          <a:p>
            <a:pPr indent="-5143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⮚"/>
            </a:pPr>
            <a:r>
              <a:rPr lang="en-US" sz="2500"/>
              <a:t>Difficult to perform arithmetic because it has no symbol for zero.</a:t>
            </a:r>
            <a:endParaRPr/>
          </a:p>
          <a:p>
            <a:pPr indent="-5143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     Example: Roman number systems – Few characters are used such as I, V, X, L (fifty), C (hundred) 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to Decimal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Technique</a:t>
            </a:r>
            <a:endParaRPr/>
          </a:p>
          <a:p>
            <a:pPr indent="-285750" lvl="1" marL="74295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Multiply each bit by 2</a:t>
            </a:r>
            <a:r>
              <a:rPr baseline="30000" i="1" lang="en-US" sz="2900"/>
              <a:t>n</a:t>
            </a:r>
            <a:r>
              <a:rPr lang="en-US"/>
              <a:t>, where </a:t>
            </a:r>
            <a:r>
              <a:rPr i="1" lang="en-US"/>
              <a:t>n</a:t>
            </a:r>
            <a:r>
              <a:rPr lang="en-US"/>
              <a:t> is the “weight” of the bit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The weight is the position of the bit, starting from 0 on the right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Add the results</a:t>
            </a:r>
            <a:endParaRPr/>
          </a:p>
        </p:txBody>
      </p:sp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to Decimal</a:t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685800" y="11430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(101011)2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609600" y="1981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32 + 0 + 8 + 2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 43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33"/>
          <p:cNvGraphicFramePr/>
          <p:nvPr/>
        </p:nvGraphicFramePr>
        <p:xfrm>
          <a:off x="8382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254275"/>
                <a:gridCol w="1254275"/>
                <a:gridCol w="877975"/>
                <a:gridCol w="783925"/>
                <a:gridCol w="972050"/>
                <a:gridCol w="972050"/>
                <a:gridCol w="972050"/>
              </a:tblGrid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to Decimal</a:t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685800" y="11430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(11010)2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609600" y="1981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16 + 8 + 0 + 2 + 0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 26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34"/>
          <p:cNvGraphicFramePr/>
          <p:nvPr/>
        </p:nvGraphicFramePr>
        <p:xfrm>
          <a:off x="8382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524000"/>
                <a:gridCol w="1066800"/>
                <a:gridCol w="952500"/>
                <a:gridCol w="1181100"/>
                <a:gridCol w="1181100"/>
                <a:gridCol w="1181100"/>
              </a:tblGrid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to Decimal</a:t>
            </a:r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685800" y="11430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(10110011)2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609600" y="1981200"/>
            <a:ext cx="8534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128 + 0 + 32 + 16 + 0 + 0 + 2 +1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 179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p35"/>
          <p:cNvGraphicFramePr/>
          <p:nvPr/>
        </p:nvGraphicFramePr>
        <p:xfrm>
          <a:off x="8382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147100"/>
                <a:gridCol w="802975"/>
                <a:gridCol w="716925"/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of Binary Fraction to Decimal Fractions</a:t>
            </a:r>
            <a:endParaRPr/>
          </a:p>
        </p:txBody>
      </p:sp>
      <p:sp>
        <p:nvSpPr>
          <p:cNvPr id="304" name="Google Shape;304;p36"/>
          <p:cNvSpPr txBox="1"/>
          <p:nvPr/>
        </p:nvSpPr>
        <p:spPr>
          <a:xfrm>
            <a:off x="685800" y="11430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(0.01101)2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0 + 1/4 + 1/8 + 0 + 1/32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0</a:t>
            </a:r>
            <a:r>
              <a:rPr b="0" i="0" lang="en-US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+ 0.25 + 0.125 + 0 + 0.03125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0.40625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36"/>
          <p:cNvGraphicFramePr/>
          <p:nvPr/>
        </p:nvGraphicFramePr>
        <p:xfrm>
          <a:off x="8382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362475"/>
                <a:gridCol w="851550"/>
                <a:gridCol w="1055925"/>
                <a:gridCol w="1055925"/>
                <a:gridCol w="1055925"/>
                <a:gridCol w="1055925"/>
              </a:tblGrid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1/32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7" name="Google Shape;307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Binary Fraction to Decimal Fractions</a:t>
            </a:r>
            <a:endParaRPr sz="2700"/>
          </a:p>
        </p:txBody>
      </p:sp>
      <p:sp>
        <p:nvSpPr>
          <p:cNvPr id="313" name="Google Shape;313;p37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(11101.10111)2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16+8+4+0+1+(1/2)+0+(1/8)+(1/16)+(1/32)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+8+4+0+1+0.5+0+ 0.125+0.0625+0.03125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 29.71875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5" name="Google Shape;315;p37"/>
          <p:cNvGraphicFramePr/>
          <p:nvPr/>
        </p:nvGraphicFramePr>
        <p:xfrm>
          <a:off x="9144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921500"/>
                <a:gridCol w="575925"/>
                <a:gridCol w="714150"/>
                <a:gridCol w="714150"/>
                <a:gridCol w="714150"/>
                <a:gridCol w="714150"/>
                <a:gridCol w="714150"/>
                <a:gridCol w="714150"/>
                <a:gridCol w="714150"/>
                <a:gridCol w="714150"/>
                <a:gridCol w="714150"/>
              </a:tblGrid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1/32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Binary Fraction to Decimal Fractions</a:t>
            </a:r>
            <a:endParaRPr sz="2700"/>
          </a:p>
        </p:txBody>
      </p:sp>
      <p:sp>
        <p:nvSpPr>
          <p:cNvPr id="322" name="Google Shape;322;p38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(10.1011)2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2 + 1 + (1/2) + 0+ (1/8) + (1/16)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=2 + 1 + 0.5 + 0 + 0.125 + 0.0625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2.6875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4" name="Google Shape;324;p38"/>
          <p:cNvGraphicFramePr/>
          <p:nvPr/>
        </p:nvGraphicFramePr>
        <p:xfrm>
          <a:off x="9144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343900"/>
                <a:gridCol w="839925"/>
                <a:gridCol w="1041525"/>
                <a:gridCol w="1041525"/>
                <a:gridCol w="1041525"/>
                <a:gridCol w="1041525"/>
                <a:gridCol w="1041525"/>
              </a:tblGrid>
              <a:tr h="912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2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2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Decimal to Octal</a:t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cxnSp>
        <p:nvCxnSpPr>
          <p:cNvPr id="335" name="Google Shape;335;p39"/>
          <p:cNvCxnSpPr/>
          <p:nvPr/>
        </p:nvCxnSpPr>
        <p:spPr>
          <a:xfrm>
            <a:off x="3924300" y="2362200"/>
            <a:ext cx="1295400" cy="0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Decimal to Octal</a:t>
            </a:r>
            <a:endParaRPr/>
          </a:p>
        </p:txBody>
      </p:sp>
      <p:sp>
        <p:nvSpPr>
          <p:cNvPr id="342" name="Google Shape;342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Technique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Divide by 8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Keep track of the remainder</a:t>
            </a:r>
            <a:endParaRPr/>
          </a:p>
        </p:txBody>
      </p:sp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to Octal</a:t>
            </a:r>
            <a:endParaRPr sz="3000"/>
          </a:p>
        </p:txBody>
      </p:sp>
      <p:sp>
        <p:nvSpPr>
          <p:cNvPr id="349" name="Google Shape;349;p41"/>
          <p:cNvSpPr txBox="1"/>
          <p:nvPr/>
        </p:nvSpPr>
        <p:spPr>
          <a:xfrm>
            <a:off x="2209800" y="4343400"/>
            <a:ext cx="3276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1234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2322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41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(1234)10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41"/>
          <p:cNvGraphicFramePr/>
          <p:nvPr/>
        </p:nvGraphicFramePr>
        <p:xfrm>
          <a:off x="15240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716450"/>
                <a:gridCol w="716450"/>
                <a:gridCol w="1691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1234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Remainder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52" name="Google Shape;352;p41"/>
          <p:cNvCxnSpPr/>
          <p:nvPr/>
        </p:nvCxnSpPr>
        <p:spPr>
          <a:xfrm rot="-5400000">
            <a:off x="4687094" y="2705100"/>
            <a:ext cx="1599406" cy="7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3" name="Google Shape;353;p41"/>
          <p:cNvSpPr/>
          <p:nvPr/>
        </p:nvSpPr>
        <p:spPr>
          <a:xfrm>
            <a:off x="4876800" y="35052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Significant Bit ( MSB)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1"/>
          <p:cNvSpPr/>
          <p:nvPr/>
        </p:nvSpPr>
        <p:spPr>
          <a:xfrm>
            <a:off x="4724400" y="14478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 Significant Bit ( LSB)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</a:t>
            </a:r>
            <a:r>
              <a:rPr b="1" lang="en-US"/>
              <a:t>2.</a:t>
            </a:r>
            <a:r>
              <a:rPr lang="en-US"/>
              <a:t> </a:t>
            </a:r>
            <a:r>
              <a:rPr b="1" lang="en-US"/>
              <a:t>Positional Number Systems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 </a:t>
            </a:r>
            <a:r>
              <a:rPr lang="en-US" sz="2800"/>
              <a:t>The value of each digit in number is defined not only by the symbol but also by symbol’s position.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/>
              <a:t>Positional number systems have base or radix.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to Octal</a:t>
            </a:r>
            <a:endParaRPr sz="3000"/>
          </a:p>
        </p:txBody>
      </p:sp>
      <p:sp>
        <p:nvSpPr>
          <p:cNvPr id="361" name="Google Shape;361;p42"/>
          <p:cNvSpPr txBox="1"/>
          <p:nvPr/>
        </p:nvSpPr>
        <p:spPr>
          <a:xfrm>
            <a:off x="2209800" y="4343400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359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547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42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(359)10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3" name="Google Shape;363;p42"/>
          <p:cNvGraphicFramePr/>
          <p:nvPr/>
        </p:nvGraphicFramePr>
        <p:xfrm>
          <a:off x="18288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646550"/>
                <a:gridCol w="646550"/>
                <a:gridCol w="15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359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Remainder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4" name="Google Shape;364;p42"/>
          <p:cNvCxnSpPr/>
          <p:nvPr/>
        </p:nvCxnSpPr>
        <p:spPr>
          <a:xfrm rot="-5400000">
            <a:off x="4801394" y="2590800"/>
            <a:ext cx="1370806" cy="7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5" name="Google Shape;365;p42"/>
          <p:cNvSpPr/>
          <p:nvPr/>
        </p:nvSpPr>
        <p:spPr>
          <a:xfrm>
            <a:off x="4800600" y="33528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Significant Bit ( MSB)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2"/>
          <p:cNvSpPr/>
          <p:nvPr/>
        </p:nvSpPr>
        <p:spPr>
          <a:xfrm>
            <a:off x="4724400" y="14478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 Significant Bit ( LSB)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to Octal</a:t>
            </a:r>
            <a:endParaRPr sz="3000"/>
          </a:p>
        </p:txBody>
      </p:sp>
      <p:sp>
        <p:nvSpPr>
          <p:cNvPr id="373" name="Google Shape;373;p43"/>
          <p:cNvSpPr txBox="1"/>
          <p:nvPr/>
        </p:nvSpPr>
        <p:spPr>
          <a:xfrm>
            <a:off x="1752600" y="6096000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432267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1514213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(432267)10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5" name="Google Shape;375;p43"/>
          <p:cNvGraphicFramePr/>
          <p:nvPr/>
        </p:nvGraphicFramePr>
        <p:xfrm>
          <a:off x="10668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821275"/>
                <a:gridCol w="1083725"/>
                <a:gridCol w="1676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432267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Remainder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54033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6754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844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6" name="Google Shape;376;p43"/>
          <p:cNvCxnSpPr/>
          <p:nvPr/>
        </p:nvCxnSpPr>
        <p:spPr>
          <a:xfrm rot="-5400000">
            <a:off x="4191794" y="3276600"/>
            <a:ext cx="2590006" cy="7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7" name="Google Shape;377;p43"/>
          <p:cNvSpPr/>
          <p:nvPr/>
        </p:nvSpPr>
        <p:spPr>
          <a:xfrm>
            <a:off x="4800600" y="44958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Significant Bit ( MSB)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4724400" y="15240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 Significant Bit ( LSB)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Fraction to Octal Fraction</a:t>
            </a:r>
            <a:endParaRPr sz="3000"/>
          </a:p>
        </p:txBody>
      </p:sp>
      <p:sp>
        <p:nvSpPr>
          <p:cNvPr id="385" name="Google Shape;385;p44"/>
          <p:cNvSpPr txBox="1"/>
          <p:nvPr/>
        </p:nvSpPr>
        <p:spPr>
          <a:xfrm>
            <a:off x="2438400" y="3733800"/>
            <a:ext cx="3276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0.375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0.24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44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(0.3125)10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7" name="Google Shape;387;p44"/>
          <p:cNvGraphicFramePr/>
          <p:nvPr/>
        </p:nvGraphicFramePr>
        <p:xfrm>
          <a:off x="11430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931575"/>
                <a:gridCol w="931575"/>
                <a:gridCol w="1430625"/>
                <a:gridCol w="1430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0.3125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2.5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0.50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4.0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88" name="Google Shape;388;p44"/>
          <p:cNvCxnSpPr/>
          <p:nvPr/>
        </p:nvCxnSpPr>
        <p:spPr>
          <a:xfrm rot="5400000">
            <a:off x="5943600" y="2057400"/>
            <a:ext cx="1066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9" name="Google Shape;389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Fraction to Octal Fraction</a:t>
            </a:r>
            <a:endParaRPr sz="3000"/>
          </a:p>
        </p:txBody>
      </p:sp>
      <p:sp>
        <p:nvSpPr>
          <p:cNvPr id="395" name="Google Shape;395;p45"/>
          <p:cNvSpPr txBox="1"/>
          <p:nvPr/>
        </p:nvSpPr>
        <p:spPr>
          <a:xfrm>
            <a:off x="1905000" y="6096000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0.1325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0.10365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45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(0.1325)10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45"/>
          <p:cNvGraphicFramePr/>
          <p:nvPr/>
        </p:nvGraphicFramePr>
        <p:xfrm>
          <a:off x="11430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931575"/>
                <a:gridCol w="931575"/>
                <a:gridCol w="1430625"/>
                <a:gridCol w="1430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0.1325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1.0600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0.0600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0.4800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0.4800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 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 3.8400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0.8400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 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  6.7200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6.7200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 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  5.7600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∞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8" name="Google Shape;398;p45"/>
          <p:cNvCxnSpPr/>
          <p:nvPr/>
        </p:nvCxnSpPr>
        <p:spPr>
          <a:xfrm rot="5400000">
            <a:off x="4877594" y="3124200"/>
            <a:ext cx="3199606" cy="7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9" name="Google Shape;399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to Decimal</a:t>
            </a:r>
            <a:endParaRPr/>
          </a:p>
        </p:txBody>
      </p:sp>
      <p:sp>
        <p:nvSpPr>
          <p:cNvPr id="405" name="Google Shape;405;p46"/>
          <p:cNvSpPr/>
          <p:nvPr/>
        </p:nvSpPr>
        <p:spPr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</p:txBody>
      </p:sp>
      <p:sp>
        <p:nvSpPr>
          <p:cNvPr id="406" name="Google Shape;406;p46"/>
          <p:cNvSpPr/>
          <p:nvPr/>
        </p:nvSpPr>
        <p:spPr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407" name="Google Shape;407;p46"/>
          <p:cNvSpPr/>
          <p:nvPr/>
        </p:nvSpPr>
        <p:spPr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</p:txBody>
      </p:sp>
      <p:sp>
        <p:nvSpPr>
          <p:cNvPr id="408" name="Google Shape;408;p46"/>
          <p:cNvSpPr/>
          <p:nvPr/>
        </p:nvSpPr>
        <p:spPr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cxnSp>
        <p:nvCxnSpPr>
          <p:cNvPr id="409" name="Google Shape;409;p46"/>
          <p:cNvCxnSpPr/>
          <p:nvPr/>
        </p:nvCxnSpPr>
        <p:spPr>
          <a:xfrm>
            <a:off x="4552950" y="1619250"/>
            <a:ext cx="0" cy="1333500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to Decimal</a:t>
            </a:r>
            <a:endParaRPr/>
          </a:p>
        </p:txBody>
      </p:sp>
      <p:sp>
        <p:nvSpPr>
          <p:cNvPr id="416" name="Google Shape;416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Technique</a:t>
            </a:r>
            <a:endParaRPr/>
          </a:p>
          <a:p>
            <a:pPr indent="-285750" lvl="1" marL="74295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Multiply each bit by 8</a:t>
            </a:r>
            <a:r>
              <a:rPr baseline="30000" i="1" lang="en-US" sz="2900"/>
              <a:t>n</a:t>
            </a:r>
            <a:r>
              <a:rPr lang="en-US"/>
              <a:t>, where </a:t>
            </a:r>
            <a:r>
              <a:rPr i="1" lang="en-US"/>
              <a:t>n</a:t>
            </a:r>
            <a:r>
              <a:rPr lang="en-US"/>
              <a:t> is the “weight” of the bit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The weight is the position of the bit, starting from 0 on the right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Add the results</a:t>
            </a:r>
            <a:endParaRPr/>
          </a:p>
        </p:txBody>
      </p:sp>
      <p:sp>
        <p:nvSpPr>
          <p:cNvPr id="417" name="Google Shape;417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Octal to Decimal </a:t>
            </a:r>
            <a:endParaRPr sz="2700"/>
          </a:p>
        </p:txBody>
      </p:sp>
      <p:sp>
        <p:nvSpPr>
          <p:cNvPr id="423" name="Google Shape;423;p48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(724)8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8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4 + 16 + 448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468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5" name="Google Shape;425;p48"/>
          <p:cNvGraphicFramePr/>
          <p:nvPr/>
        </p:nvGraphicFramePr>
        <p:xfrm>
          <a:off x="9906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2016000"/>
                <a:gridCol w="1260000"/>
                <a:gridCol w="1562400"/>
                <a:gridCol w="1562400"/>
              </a:tblGrid>
              <a:tr h="72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448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6" name="Google Shape;426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Octal to Decimal </a:t>
            </a:r>
            <a:endParaRPr sz="2700"/>
          </a:p>
        </p:txBody>
      </p:sp>
      <p:sp>
        <p:nvSpPr>
          <p:cNvPr id="432" name="Google Shape;432;p49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(456)8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9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256 + 40 + 6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302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4" name="Google Shape;434;p49"/>
          <p:cNvGraphicFramePr/>
          <p:nvPr/>
        </p:nvGraphicFramePr>
        <p:xfrm>
          <a:off x="9906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2472000"/>
                <a:gridCol w="1545000"/>
                <a:gridCol w="1915800"/>
                <a:gridCol w="1915800"/>
              </a:tblGrid>
              <a:tr h="72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256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5" name="Google Shape;435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Octal to Decimal </a:t>
            </a:r>
            <a:endParaRPr sz="2700"/>
          </a:p>
        </p:txBody>
      </p:sp>
      <p:sp>
        <p:nvSpPr>
          <p:cNvPr id="441" name="Google Shape;441;p50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(127662)8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0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32768 + 8192 + 3584 + 384 + 48 + 2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44978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3" name="Google Shape;443;p50"/>
          <p:cNvGraphicFramePr/>
          <p:nvPr/>
        </p:nvGraphicFramePr>
        <p:xfrm>
          <a:off x="838199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454725"/>
                <a:gridCol w="909200"/>
                <a:gridCol w="1127425"/>
                <a:gridCol w="1127425"/>
                <a:gridCol w="1127425"/>
                <a:gridCol w="1127425"/>
                <a:gridCol w="1127425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32768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8192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3584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384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Google Shape;444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Octal Fractions to Decimal Fractions </a:t>
            </a:r>
            <a:endParaRPr sz="2700"/>
          </a:p>
        </p:txBody>
      </p:sp>
      <p:sp>
        <p:nvSpPr>
          <p:cNvPr id="450" name="Google Shape;450;p51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(237.04)8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1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128 + 24 + 7 + 0 + 0.0625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159.0625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2" name="Google Shape;452;p51"/>
          <p:cNvGraphicFramePr/>
          <p:nvPr/>
        </p:nvGraphicFramePr>
        <p:xfrm>
          <a:off x="838199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454725"/>
                <a:gridCol w="909200"/>
                <a:gridCol w="1127425"/>
                <a:gridCol w="1127425"/>
                <a:gridCol w="1127425"/>
                <a:gridCol w="1127425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0.0625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3" name="Google Shape;453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Number Systems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1066800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{A1B2A930-484A-48F3-B94E-5BE34244D25F}</a:tableStyleId>
              </a:tblPr>
              <a:tblGrid>
                <a:gridCol w="1346200"/>
                <a:gridCol w="850900"/>
                <a:gridCol w="1565275"/>
                <a:gridCol w="1387475"/>
                <a:gridCol w="1784350"/>
              </a:tblGrid>
              <a:tr h="8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Symbols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by humans?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in computers?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5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 1, … 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 1, … 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Hexa-</a:t>
                      </a:r>
                      <a:b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 1, … 9,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A, B, … 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Octal Fractions to Decimal Fractions </a:t>
            </a:r>
            <a:endParaRPr sz="2700"/>
          </a:p>
        </p:txBody>
      </p:sp>
      <p:sp>
        <p:nvSpPr>
          <p:cNvPr id="459" name="Google Shape;459;p52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(6732.032)8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2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3072 + 448 + 24 + 2 +0+ 0.04687+0.00390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3546.05077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1" name="Google Shape;461;p52"/>
          <p:cNvGraphicFramePr/>
          <p:nvPr/>
        </p:nvGraphicFramePr>
        <p:xfrm>
          <a:off x="838199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095400"/>
                <a:gridCol w="684625"/>
                <a:gridCol w="848925"/>
                <a:gridCol w="848925"/>
                <a:gridCol w="848925"/>
                <a:gridCol w="848925"/>
                <a:gridCol w="848925"/>
                <a:gridCol w="848925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3072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448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0.04687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0.00390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2" name="Google Shape;462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to Octal</a:t>
            </a:r>
            <a:endParaRPr/>
          </a:p>
        </p:txBody>
      </p:sp>
      <p:sp>
        <p:nvSpPr>
          <p:cNvPr id="468" name="Google Shape;468;p53"/>
          <p:cNvSpPr/>
          <p:nvPr/>
        </p:nvSpPr>
        <p:spPr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</p:txBody>
      </p:sp>
      <p:sp>
        <p:nvSpPr>
          <p:cNvPr id="469" name="Google Shape;469;p53"/>
          <p:cNvSpPr/>
          <p:nvPr/>
        </p:nvSpPr>
        <p:spPr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470" name="Google Shape;470;p53"/>
          <p:cNvSpPr/>
          <p:nvPr/>
        </p:nvSpPr>
        <p:spPr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</p:txBody>
      </p:sp>
      <p:sp>
        <p:nvSpPr>
          <p:cNvPr id="471" name="Google Shape;471;p53"/>
          <p:cNvSpPr/>
          <p:nvPr/>
        </p:nvSpPr>
        <p:spPr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cxnSp>
        <p:nvCxnSpPr>
          <p:cNvPr id="472" name="Google Shape;472;p53"/>
          <p:cNvCxnSpPr/>
          <p:nvPr/>
        </p:nvCxnSpPr>
        <p:spPr>
          <a:xfrm flipH="1" rot="10800000">
            <a:off x="3810000" y="2743200"/>
            <a:ext cx="1752600" cy="1447800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to Octal</a:t>
            </a:r>
            <a:endParaRPr/>
          </a:p>
        </p:txBody>
      </p:sp>
      <p:sp>
        <p:nvSpPr>
          <p:cNvPr id="479" name="Google Shape;479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Technique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Break the binary number into 3 sections starting from LSB to MSB (starting on right)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Convert to octal digits</a:t>
            </a:r>
            <a:endParaRPr/>
          </a:p>
        </p:txBody>
      </p:sp>
      <p:sp>
        <p:nvSpPr>
          <p:cNvPr id="480" name="Google Shape;480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5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Binary to Octal</a:t>
            </a:r>
            <a:endParaRPr sz="2700"/>
          </a:p>
        </p:txBody>
      </p:sp>
      <p:sp>
        <p:nvSpPr>
          <p:cNvPr id="486" name="Google Shape;486;p55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1011010111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5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8" name="Google Shape;488;p55"/>
          <p:cNvGraphicFramePr/>
          <p:nvPr/>
        </p:nvGraphicFramePr>
        <p:xfrm>
          <a:off x="838196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542600"/>
                <a:gridCol w="1195500"/>
                <a:gridCol w="1195500"/>
                <a:gridCol w="1195500"/>
                <a:gridCol w="119550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001 (MSB)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111(LSB)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9" name="Google Shape;489;p55"/>
          <p:cNvSpPr txBox="1"/>
          <p:nvPr/>
        </p:nvSpPr>
        <p:spPr>
          <a:xfrm>
            <a:off x="1295400" y="4191000"/>
            <a:ext cx="5410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1011010111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(1327)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Binary to Octal</a:t>
            </a:r>
            <a:endParaRPr sz="2700"/>
          </a:p>
        </p:txBody>
      </p:sp>
      <p:sp>
        <p:nvSpPr>
          <p:cNvPr id="496" name="Google Shape;496;p56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010111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6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8" name="Google Shape;498;p56"/>
          <p:cNvGraphicFramePr/>
          <p:nvPr/>
        </p:nvGraphicFramePr>
        <p:xfrm>
          <a:off x="838195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583775"/>
                <a:gridCol w="1227425"/>
                <a:gridCol w="1227425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010(MSB)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 (LSB)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9" name="Google Shape;499;p56"/>
          <p:cNvSpPr txBox="1"/>
          <p:nvPr/>
        </p:nvSpPr>
        <p:spPr>
          <a:xfrm>
            <a:off x="1295400" y="4191000"/>
            <a:ext cx="5410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010111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(27)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Binary to Octal</a:t>
            </a:r>
            <a:endParaRPr sz="2700"/>
          </a:p>
        </p:txBody>
      </p:sp>
      <p:sp>
        <p:nvSpPr>
          <p:cNvPr id="506" name="Google Shape;506;p57"/>
          <p:cNvSpPr txBox="1"/>
          <p:nvPr/>
        </p:nvSpPr>
        <p:spPr>
          <a:xfrm>
            <a:off x="685800" y="6096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1010111110110010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7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8" name="Google Shape;508;p57"/>
          <p:cNvGraphicFramePr/>
          <p:nvPr/>
        </p:nvGraphicFramePr>
        <p:xfrm>
          <a:off x="838196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402625"/>
                <a:gridCol w="1087025"/>
                <a:gridCol w="1087025"/>
                <a:gridCol w="1087025"/>
                <a:gridCol w="1087025"/>
                <a:gridCol w="1087025"/>
                <a:gridCol w="1087025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001(MSB)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010(LSB)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9" name="Google Shape;509;p57"/>
          <p:cNvSpPr txBox="1"/>
          <p:nvPr/>
        </p:nvSpPr>
        <p:spPr>
          <a:xfrm>
            <a:off x="1295400" y="4191000"/>
            <a:ext cx="5410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1010111110110010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(127662)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8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Binary Fractions to Octal Fractions</a:t>
            </a:r>
            <a:endParaRPr sz="2700"/>
          </a:p>
        </p:txBody>
      </p:sp>
      <p:sp>
        <p:nvSpPr>
          <p:cNvPr id="516" name="Google Shape;516;p58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0.110101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8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8" name="Google Shape;518;p58"/>
          <p:cNvGraphicFramePr/>
          <p:nvPr/>
        </p:nvGraphicFramePr>
        <p:xfrm>
          <a:off x="838195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214625"/>
                <a:gridCol w="941325"/>
                <a:gridCol w="941325"/>
                <a:gridCol w="941325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110(MSB)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 (LSB)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9" name="Google Shape;519;p58"/>
          <p:cNvSpPr txBox="1"/>
          <p:nvPr/>
        </p:nvSpPr>
        <p:spPr>
          <a:xfrm>
            <a:off x="1295400" y="4191000"/>
            <a:ext cx="5410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0.110101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(0.65)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9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Binary Fraction to Octal Fraction</a:t>
            </a:r>
            <a:endParaRPr sz="2700"/>
          </a:p>
        </p:txBody>
      </p:sp>
      <p:sp>
        <p:nvSpPr>
          <p:cNvPr id="526" name="Google Shape;526;p59"/>
          <p:cNvSpPr txBox="1"/>
          <p:nvPr/>
        </p:nvSpPr>
        <p:spPr>
          <a:xfrm>
            <a:off x="685800" y="6096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1100010.1110110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9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8" name="Google Shape;528;p59"/>
          <p:cNvGraphicFramePr/>
          <p:nvPr/>
        </p:nvGraphicFramePr>
        <p:xfrm>
          <a:off x="838196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402625"/>
                <a:gridCol w="1087025"/>
                <a:gridCol w="1087025"/>
                <a:gridCol w="1087025"/>
                <a:gridCol w="1087025"/>
                <a:gridCol w="1087025"/>
                <a:gridCol w="1087025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9" name="Google Shape;529;p59"/>
          <p:cNvSpPr txBox="1"/>
          <p:nvPr/>
        </p:nvSpPr>
        <p:spPr>
          <a:xfrm>
            <a:off x="1295400" y="4191000"/>
            <a:ext cx="5410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1100010.1110110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(142.730)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to Binary</a:t>
            </a:r>
            <a:endParaRPr/>
          </a:p>
        </p:txBody>
      </p:sp>
      <p:sp>
        <p:nvSpPr>
          <p:cNvPr id="536" name="Google Shape;536;p60"/>
          <p:cNvSpPr/>
          <p:nvPr/>
        </p:nvSpPr>
        <p:spPr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</p:txBody>
      </p:sp>
      <p:sp>
        <p:nvSpPr>
          <p:cNvPr id="537" name="Google Shape;537;p60"/>
          <p:cNvSpPr/>
          <p:nvPr/>
        </p:nvSpPr>
        <p:spPr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538" name="Google Shape;538;p60"/>
          <p:cNvSpPr/>
          <p:nvPr/>
        </p:nvSpPr>
        <p:spPr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</p:txBody>
      </p:sp>
      <p:sp>
        <p:nvSpPr>
          <p:cNvPr id="539" name="Google Shape;539;p60"/>
          <p:cNvSpPr/>
          <p:nvPr/>
        </p:nvSpPr>
        <p:spPr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cxnSp>
        <p:nvCxnSpPr>
          <p:cNvPr id="540" name="Google Shape;540;p60"/>
          <p:cNvCxnSpPr/>
          <p:nvPr/>
        </p:nvCxnSpPr>
        <p:spPr>
          <a:xfrm flipH="1">
            <a:off x="3810000" y="2743200"/>
            <a:ext cx="1524000" cy="1447800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to Binary</a:t>
            </a:r>
            <a:endParaRPr/>
          </a:p>
        </p:txBody>
      </p:sp>
      <p:sp>
        <p:nvSpPr>
          <p:cNvPr id="547" name="Google Shape;547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Technique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Convert each octal digit to a 3-bit equivalent binary representation</a:t>
            </a:r>
            <a:endParaRPr/>
          </a:p>
        </p:txBody>
      </p:sp>
      <p:sp>
        <p:nvSpPr>
          <p:cNvPr id="548" name="Google Shape;548;p6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Quantities/Counting (1 of 3)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22098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{A1B2A930-484A-48F3-B94E-5BE34244D25F}</a:tableStyleId>
              </a:tblPr>
              <a:tblGrid>
                <a:gridCol w="1371600"/>
                <a:gridCol w="1143000"/>
                <a:gridCol w="990600"/>
                <a:gridCol w="1219200"/>
              </a:tblGrid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Hexa-</a:t>
                      </a:r>
                      <a:b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2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Octal to Binary</a:t>
            </a:r>
            <a:endParaRPr sz="2700"/>
          </a:p>
        </p:txBody>
      </p:sp>
      <p:sp>
        <p:nvSpPr>
          <p:cNvPr id="554" name="Google Shape;554;p62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(705)8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62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6" name="Google Shape;556;p62"/>
          <p:cNvGraphicFramePr/>
          <p:nvPr/>
        </p:nvGraphicFramePr>
        <p:xfrm>
          <a:off x="838197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2088000"/>
                <a:gridCol w="1305000"/>
                <a:gridCol w="1618200"/>
                <a:gridCol w="161820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7" name="Google Shape;557;p62"/>
          <p:cNvSpPr txBox="1"/>
          <p:nvPr/>
        </p:nvSpPr>
        <p:spPr>
          <a:xfrm>
            <a:off x="1905000" y="4191000"/>
            <a:ext cx="37338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705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(111000101)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8" name="Google Shape;558;p6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3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Octal to Binary</a:t>
            </a:r>
            <a:endParaRPr sz="2700"/>
          </a:p>
        </p:txBody>
      </p:sp>
      <p:sp>
        <p:nvSpPr>
          <p:cNvPr id="564" name="Google Shape;564;p63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(231)8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63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6" name="Google Shape;566;p63"/>
          <p:cNvGraphicFramePr/>
          <p:nvPr/>
        </p:nvGraphicFramePr>
        <p:xfrm>
          <a:off x="838197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2088000"/>
                <a:gridCol w="1305000"/>
                <a:gridCol w="1618200"/>
                <a:gridCol w="161820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7" name="Google Shape;567;p63"/>
          <p:cNvSpPr txBox="1"/>
          <p:nvPr/>
        </p:nvSpPr>
        <p:spPr>
          <a:xfrm>
            <a:off x="1905000" y="4191000"/>
            <a:ext cx="37338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231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(010011001)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6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Octal to Binary</a:t>
            </a:r>
            <a:endParaRPr sz="2700"/>
          </a:p>
        </p:txBody>
      </p:sp>
      <p:sp>
        <p:nvSpPr>
          <p:cNvPr id="574" name="Google Shape;574;p64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(453267)8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4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6" name="Google Shape;576;p64"/>
          <p:cNvGraphicFramePr/>
          <p:nvPr/>
        </p:nvGraphicFramePr>
        <p:xfrm>
          <a:off x="838197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205350"/>
                <a:gridCol w="753350"/>
                <a:gridCol w="934150"/>
                <a:gridCol w="934150"/>
                <a:gridCol w="934150"/>
                <a:gridCol w="934150"/>
                <a:gridCol w="93415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7" name="Google Shape;577;p64"/>
          <p:cNvSpPr txBox="1"/>
          <p:nvPr/>
        </p:nvSpPr>
        <p:spPr>
          <a:xfrm>
            <a:off x="1295400" y="4191000"/>
            <a:ext cx="54102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453267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(100101011010110111)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6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5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Octal Fractions to Binary Fractions</a:t>
            </a:r>
            <a:endParaRPr sz="2700"/>
          </a:p>
        </p:txBody>
      </p:sp>
      <p:sp>
        <p:nvSpPr>
          <p:cNvPr id="584" name="Google Shape;584;p65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(2.335)8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5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6" name="Google Shape;586;p65"/>
          <p:cNvGraphicFramePr/>
          <p:nvPr/>
        </p:nvGraphicFramePr>
        <p:xfrm>
          <a:off x="838197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205350"/>
                <a:gridCol w="753350"/>
                <a:gridCol w="934150"/>
                <a:gridCol w="934150"/>
                <a:gridCol w="93415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7" name="Google Shape;587;p65"/>
          <p:cNvSpPr txBox="1"/>
          <p:nvPr/>
        </p:nvSpPr>
        <p:spPr>
          <a:xfrm>
            <a:off x="1295400" y="4191000"/>
            <a:ext cx="54102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2.335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(010.011011101)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6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Octal Fractions to Binary Fractions</a:t>
            </a:r>
            <a:endParaRPr sz="2700"/>
          </a:p>
        </p:txBody>
      </p:sp>
      <p:sp>
        <p:nvSpPr>
          <p:cNvPr id="594" name="Google Shape;594;p66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(5667.2411)8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6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6" name="Google Shape;596;p66"/>
          <p:cNvGraphicFramePr/>
          <p:nvPr/>
        </p:nvGraphicFramePr>
        <p:xfrm>
          <a:off x="838197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145700"/>
                <a:gridCol w="716050"/>
                <a:gridCol w="887925"/>
                <a:gridCol w="887925"/>
                <a:gridCol w="887925"/>
                <a:gridCol w="887925"/>
                <a:gridCol w="887925"/>
                <a:gridCol w="887925"/>
                <a:gridCol w="887925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7" name="Google Shape;597;p66"/>
          <p:cNvSpPr txBox="1"/>
          <p:nvPr/>
        </p:nvSpPr>
        <p:spPr>
          <a:xfrm>
            <a:off x="1295400" y="4191000"/>
            <a:ext cx="73152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5667.2411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(101110110111.010100001001)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6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Decimal to Hexadecimal</a:t>
            </a:r>
            <a:endParaRPr/>
          </a:p>
        </p:txBody>
      </p:sp>
      <p:sp>
        <p:nvSpPr>
          <p:cNvPr id="604" name="Google Shape;604;p67"/>
          <p:cNvSpPr/>
          <p:nvPr/>
        </p:nvSpPr>
        <p:spPr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</p:txBody>
      </p:sp>
      <p:sp>
        <p:nvSpPr>
          <p:cNvPr id="605" name="Google Shape;605;p67"/>
          <p:cNvSpPr/>
          <p:nvPr/>
        </p:nvSpPr>
        <p:spPr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606" name="Google Shape;606;p67"/>
          <p:cNvSpPr/>
          <p:nvPr/>
        </p:nvSpPr>
        <p:spPr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</p:txBody>
      </p:sp>
      <p:sp>
        <p:nvSpPr>
          <p:cNvPr id="607" name="Google Shape;607;p67"/>
          <p:cNvSpPr/>
          <p:nvPr/>
        </p:nvSpPr>
        <p:spPr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cxnSp>
        <p:nvCxnSpPr>
          <p:cNvPr id="608" name="Google Shape;608;p67"/>
          <p:cNvCxnSpPr/>
          <p:nvPr/>
        </p:nvCxnSpPr>
        <p:spPr>
          <a:xfrm>
            <a:off x="3657600" y="2667000"/>
            <a:ext cx="1676400" cy="1524000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Decimal to Hexadecimal</a:t>
            </a:r>
            <a:endParaRPr/>
          </a:p>
        </p:txBody>
      </p:sp>
      <p:sp>
        <p:nvSpPr>
          <p:cNvPr id="615" name="Google Shape;615;p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Technique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Divide by 16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Keep track of the remainder</a:t>
            </a:r>
            <a:endParaRPr/>
          </a:p>
        </p:txBody>
      </p:sp>
      <p:sp>
        <p:nvSpPr>
          <p:cNvPr id="616" name="Google Shape;616;p6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9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to Hexadecimal</a:t>
            </a:r>
            <a:endParaRPr sz="3000"/>
          </a:p>
        </p:txBody>
      </p:sp>
      <p:sp>
        <p:nvSpPr>
          <p:cNvPr id="622" name="Google Shape;622;p69"/>
          <p:cNvSpPr txBox="1"/>
          <p:nvPr/>
        </p:nvSpPr>
        <p:spPr>
          <a:xfrm>
            <a:off x="2438400" y="4953000"/>
            <a:ext cx="3276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1234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4D2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3" name="Google Shape;623;p69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Hexadecimal equivalent of (1234)10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4" name="Google Shape;624;p69"/>
          <p:cNvGraphicFramePr/>
          <p:nvPr/>
        </p:nvGraphicFramePr>
        <p:xfrm>
          <a:off x="18288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646550"/>
                <a:gridCol w="801250"/>
                <a:gridCol w="1371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1234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Remainder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5" name="Google Shape;625;p69"/>
          <p:cNvCxnSpPr/>
          <p:nvPr/>
        </p:nvCxnSpPr>
        <p:spPr>
          <a:xfrm rot="-5400000">
            <a:off x="4801394" y="2590800"/>
            <a:ext cx="1370806" cy="7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26" name="Google Shape;626;p69"/>
          <p:cNvSpPr/>
          <p:nvPr/>
        </p:nvSpPr>
        <p:spPr>
          <a:xfrm>
            <a:off x="4800600" y="33528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Significant Bit ( MSB)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9"/>
          <p:cNvSpPr/>
          <p:nvPr/>
        </p:nvSpPr>
        <p:spPr>
          <a:xfrm>
            <a:off x="4724400" y="14478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 Significant Bit ( LSB)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to Hexadecimal</a:t>
            </a:r>
            <a:endParaRPr sz="3000"/>
          </a:p>
        </p:txBody>
      </p:sp>
      <p:sp>
        <p:nvSpPr>
          <p:cNvPr id="634" name="Google Shape;634;p70"/>
          <p:cNvSpPr txBox="1"/>
          <p:nvPr/>
        </p:nvSpPr>
        <p:spPr>
          <a:xfrm>
            <a:off x="2438400" y="4953000"/>
            <a:ext cx="3276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5112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13F8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70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Hexadecimal equivalent of (5112)10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6" name="Google Shape;636;p70"/>
          <p:cNvGraphicFramePr/>
          <p:nvPr/>
        </p:nvGraphicFramePr>
        <p:xfrm>
          <a:off x="18288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646550"/>
                <a:gridCol w="646550"/>
                <a:gridCol w="15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5112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Remainder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= 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37" name="Google Shape;637;p70"/>
          <p:cNvCxnSpPr/>
          <p:nvPr/>
        </p:nvCxnSpPr>
        <p:spPr>
          <a:xfrm rot="-5400000">
            <a:off x="4801394" y="2590800"/>
            <a:ext cx="1370806" cy="7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8" name="Google Shape;638;p70"/>
          <p:cNvSpPr/>
          <p:nvPr/>
        </p:nvSpPr>
        <p:spPr>
          <a:xfrm>
            <a:off x="4800600" y="35052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Significant Bit ( MSB)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70"/>
          <p:cNvSpPr/>
          <p:nvPr/>
        </p:nvSpPr>
        <p:spPr>
          <a:xfrm>
            <a:off x="4724400" y="14478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 Significant Bit ( LSB)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7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1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to Hexadecimal</a:t>
            </a:r>
            <a:endParaRPr sz="3000"/>
          </a:p>
        </p:txBody>
      </p:sp>
      <p:sp>
        <p:nvSpPr>
          <p:cNvPr id="646" name="Google Shape;646;p71"/>
          <p:cNvSpPr txBox="1"/>
          <p:nvPr/>
        </p:nvSpPr>
        <p:spPr>
          <a:xfrm>
            <a:off x="2438400" y="4953000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584666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8EBDA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71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Hexadecimal equivalent of (584666)10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8" name="Google Shape;648;p71"/>
          <p:cNvGraphicFramePr/>
          <p:nvPr/>
        </p:nvGraphicFramePr>
        <p:xfrm>
          <a:off x="1447800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646550"/>
                <a:gridCol w="953650"/>
                <a:gridCol w="160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584666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Remainder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36541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10=A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2283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13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= 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11=B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14=E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49" name="Google Shape;649;p71"/>
          <p:cNvCxnSpPr/>
          <p:nvPr/>
        </p:nvCxnSpPr>
        <p:spPr>
          <a:xfrm rot="-5400000">
            <a:off x="4306094" y="3086100"/>
            <a:ext cx="2361406" cy="7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50" name="Google Shape;650;p71"/>
          <p:cNvSpPr/>
          <p:nvPr/>
        </p:nvSpPr>
        <p:spPr>
          <a:xfrm>
            <a:off x="4876800" y="42672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Significant Bit ( MSB)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71"/>
          <p:cNvSpPr/>
          <p:nvPr/>
        </p:nvSpPr>
        <p:spPr>
          <a:xfrm>
            <a:off x="4724400" y="1447800"/>
            <a:ext cx="28194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 Significant Bit ( LSB)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7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Quantities/Counting (2 of 3) 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22098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{A1B2A930-484A-48F3-B94E-5BE34244D25F}</a:tableStyleId>
              </a:tblPr>
              <a:tblGrid>
                <a:gridCol w="1371600"/>
                <a:gridCol w="1143000"/>
                <a:gridCol w="990600"/>
                <a:gridCol w="1219200"/>
              </a:tblGrid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Hexa-</a:t>
                      </a:r>
                      <a:b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2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Fraction to Hexadecimal Fraction</a:t>
            </a:r>
            <a:endParaRPr sz="3000"/>
          </a:p>
        </p:txBody>
      </p:sp>
      <p:sp>
        <p:nvSpPr>
          <p:cNvPr id="658" name="Google Shape;658;p72"/>
          <p:cNvSpPr txBox="1"/>
          <p:nvPr/>
        </p:nvSpPr>
        <p:spPr>
          <a:xfrm>
            <a:off x="1828800" y="3505200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0.1325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0.A0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72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Hexadecimal equivalent of (0.625)10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0" name="Google Shape;660;p72"/>
          <p:cNvGraphicFramePr/>
          <p:nvPr/>
        </p:nvGraphicFramePr>
        <p:xfrm>
          <a:off x="11430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931575"/>
                <a:gridCol w="931575"/>
                <a:gridCol w="1430625"/>
                <a:gridCol w="1430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0.625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10.000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 = 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0.000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61" name="Google Shape;661;p72"/>
          <p:cNvCxnSpPr/>
          <p:nvPr/>
        </p:nvCxnSpPr>
        <p:spPr>
          <a:xfrm rot="5400000">
            <a:off x="6134894" y="1866900"/>
            <a:ext cx="685006" cy="7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62" name="Google Shape;662;p7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3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Conversion of Decimal Fraction to Hexadecimal Fraction</a:t>
            </a:r>
            <a:endParaRPr sz="3000"/>
          </a:p>
        </p:txBody>
      </p:sp>
      <p:sp>
        <p:nvSpPr>
          <p:cNvPr id="668" name="Google Shape;668;p73"/>
          <p:cNvSpPr txBox="1"/>
          <p:nvPr/>
        </p:nvSpPr>
        <p:spPr>
          <a:xfrm>
            <a:off x="1447800" y="5257800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0.2715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0.45810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Google Shape;669;p73"/>
          <p:cNvSpPr/>
          <p:nvPr/>
        </p:nvSpPr>
        <p:spPr>
          <a:xfrm>
            <a:off x="762000" y="6096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Hexadecimal equivalent of (0.2715)10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0" name="Google Shape;670;p73"/>
          <p:cNvGraphicFramePr/>
          <p:nvPr/>
        </p:nvGraphicFramePr>
        <p:xfrm>
          <a:off x="11430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931575"/>
                <a:gridCol w="931575"/>
                <a:gridCol w="1430625"/>
                <a:gridCol w="1430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0.2715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4.3440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0.3440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5.5040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0.5040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  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8.0640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0.0640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  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1.0240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0.0240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  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  0.3840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∞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71" name="Google Shape;671;p73"/>
          <p:cNvCxnSpPr/>
          <p:nvPr/>
        </p:nvCxnSpPr>
        <p:spPr>
          <a:xfrm rot="5400000">
            <a:off x="4991894" y="3009900"/>
            <a:ext cx="2971006" cy="7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2" name="Google Shape;672;p7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to Decimal</a:t>
            </a:r>
            <a:endParaRPr/>
          </a:p>
        </p:txBody>
      </p:sp>
      <p:sp>
        <p:nvSpPr>
          <p:cNvPr id="678" name="Google Shape;678;p74"/>
          <p:cNvSpPr/>
          <p:nvPr/>
        </p:nvSpPr>
        <p:spPr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</p:txBody>
      </p:sp>
      <p:sp>
        <p:nvSpPr>
          <p:cNvPr id="679" name="Google Shape;679;p74"/>
          <p:cNvSpPr/>
          <p:nvPr/>
        </p:nvSpPr>
        <p:spPr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680" name="Google Shape;680;p74"/>
          <p:cNvSpPr/>
          <p:nvPr/>
        </p:nvSpPr>
        <p:spPr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</p:txBody>
      </p:sp>
      <p:sp>
        <p:nvSpPr>
          <p:cNvPr id="681" name="Google Shape;681;p74"/>
          <p:cNvSpPr/>
          <p:nvPr/>
        </p:nvSpPr>
        <p:spPr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cxnSp>
        <p:nvCxnSpPr>
          <p:cNvPr id="682" name="Google Shape;682;p74"/>
          <p:cNvCxnSpPr/>
          <p:nvPr/>
        </p:nvCxnSpPr>
        <p:spPr>
          <a:xfrm flipH="1" rot="5400000">
            <a:off x="3771900" y="2705100"/>
            <a:ext cx="1447800" cy="1524000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7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to Decimal</a:t>
            </a:r>
            <a:endParaRPr/>
          </a:p>
        </p:txBody>
      </p:sp>
      <p:sp>
        <p:nvSpPr>
          <p:cNvPr id="689" name="Google Shape;689;p7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Technique</a:t>
            </a:r>
            <a:endParaRPr/>
          </a:p>
          <a:p>
            <a:pPr indent="-285750" lvl="1" marL="74295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Multiply each bit by 16</a:t>
            </a:r>
            <a:r>
              <a:rPr baseline="30000" i="1" lang="en-US" sz="2900"/>
              <a:t>n</a:t>
            </a:r>
            <a:r>
              <a:rPr lang="en-US"/>
              <a:t>, where </a:t>
            </a:r>
            <a:r>
              <a:rPr i="1" lang="en-US"/>
              <a:t>n</a:t>
            </a:r>
            <a:r>
              <a:rPr lang="en-US"/>
              <a:t> is the “weight” of the bit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The weight is the position of the bit, starting from 0 on the right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Add the results</a:t>
            </a:r>
            <a:endParaRPr/>
          </a:p>
        </p:txBody>
      </p:sp>
      <p:sp>
        <p:nvSpPr>
          <p:cNvPr id="690" name="Google Shape;690;p7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6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to Decimal</a:t>
            </a:r>
            <a:endParaRPr sz="2700"/>
          </a:p>
        </p:txBody>
      </p:sp>
      <p:sp>
        <p:nvSpPr>
          <p:cNvPr id="696" name="Google Shape;696;p76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(B14)16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76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2816 + 16 + 4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2836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8" name="Google Shape;698;p76"/>
          <p:cNvGraphicFramePr/>
          <p:nvPr/>
        </p:nvGraphicFramePr>
        <p:xfrm>
          <a:off x="838199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2304000"/>
                <a:gridCol w="1440000"/>
                <a:gridCol w="1785600"/>
                <a:gridCol w="178560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Hexadecimal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B=11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2816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9" name="Google Shape;699;p7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7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to Decimal</a:t>
            </a:r>
            <a:endParaRPr sz="2700"/>
          </a:p>
        </p:txBody>
      </p:sp>
      <p:sp>
        <p:nvSpPr>
          <p:cNvPr id="705" name="Google Shape;705;p77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(ABC)16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77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2560+176+12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2748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7" name="Google Shape;707;p77"/>
          <p:cNvGraphicFramePr/>
          <p:nvPr/>
        </p:nvGraphicFramePr>
        <p:xfrm>
          <a:off x="838199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2304000"/>
                <a:gridCol w="1440000"/>
                <a:gridCol w="1785600"/>
                <a:gridCol w="178560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Hexadecimal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2560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176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8" name="Google Shape;708;p7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8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to Decimal</a:t>
            </a:r>
            <a:endParaRPr sz="2700"/>
          </a:p>
        </p:txBody>
      </p:sp>
      <p:sp>
        <p:nvSpPr>
          <p:cNvPr id="714" name="Google Shape;714;p78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(8AFE2B)16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78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8388608+655360+61440+3584+32+11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9109035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6" name="Google Shape;716;p78"/>
          <p:cNvGraphicFramePr/>
          <p:nvPr/>
        </p:nvGraphicFramePr>
        <p:xfrm>
          <a:off x="609600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451050"/>
                <a:gridCol w="1136650"/>
                <a:gridCol w="1132125"/>
                <a:gridCol w="1212975"/>
                <a:gridCol w="1212975"/>
                <a:gridCol w="788425"/>
                <a:gridCol w="121920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Hexadecimal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 X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 X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8388608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655360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61440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3584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7" name="Google Shape;717;p7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9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Fractions to Decimal Fractions </a:t>
            </a:r>
            <a:endParaRPr sz="2700"/>
          </a:p>
        </p:txBody>
      </p:sp>
      <p:sp>
        <p:nvSpPr>
          <p:cNvPr id="723" name="Google Shape;723;p79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(A.23)16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79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10 + 0.125 + 0.01171875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= 10.13671875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5" name="Google Shape;725;p79"/>
          <p:cNvGraphicFramePr/>
          <p:nvPr/>
        </p:nvGraphicFramePr>
        <p:xfrm>
          <a:off x="838197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2088000"/>
                <a:gridCol w="1305000"/>
                <a:gridCol w="1618200"/>
                <a:gridCol w="161820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 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 X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0.125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0.01171875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6" name="Google Shape;726;p7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0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Fractions to Decimal Fractions </a:t>
            </a:r>
            <a:endParaRPr sz="2700"/>
          </a:p>
        </p:txBody>
      </p:sp>
      <p:sp>
        <p:nvSpPr>
          <p:cNvPr id="732" name="Google Shape;732;p80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Decimal equivalent of (45C.8BE3)16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80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weight of all bits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=1024 + 80 + 12 + 0.5+ 0.0429687+0.034179+0.0000457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1116.5464323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4" name="Google Shape;734;p80"/>
          <p:cNvGraphicFramePr/>
          <p:nvPr/>
        </p:nvGraphicFramePr>
        <p:xfrm>
          <a:off x="838194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275050"/>
                <a:gridCol w="796900"/>
                <a:gridCol w="988175"/>
                <a:gridCol w="988175"/>
                <a:gridCol w="1133300"/>
                <a:gridCol w="843050"/>
                <a:gridCol w="988175"/>
                <a:gridCol w="988175"/>
              </a:tblGrid>
              <a:tr h="59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C=12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B=11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E=14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 of Each Bit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Weighted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 X 256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X 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 X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 X </a:t>
                      </a: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 X 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 X 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 X 16</a:t>
                      </a:r>
                      <a:r>
                        <a:rPr baseline="3000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Solved Multiplication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1024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0.0429687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0.0034179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0.0000457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5" name="Google Shape;735;p8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to Binary</a:t>
            </a:r>
            <a:endParaRPr/>
          </a:p>
        </p:txBody>
      </p:sp>
      <p:sp>
        <p:nvSpPr>
          <p:cNvPr id="741" name="Google Shape;741;p81"/>
          <p:cNvSpPr/>
          <p:nvPr/>
        </p:nvSpPr>
        <p:spPr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</p:txBody>
      </p:sp>
      <p:sp>
        <p:nvSpPr>
          <p:cNvPr id="742" name="Google Shape;742;p81"/>
          <p:cNvSpPr/>
          <p:nvPr/>
        </p:nvSpPr>
        <p:spPr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743" name="Google Shape;743;p81"/>
          <p:cNvSpPr/>
          <p:nvPr/>
        </p:nvSpPr>
        <p:spPr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</p:txBody>
      </p:sp>
      <p:sp>
        <p:nvSpPr>
          <p:cNvPr id="744" name="Google Shape;744;p81"/>
          <p:cNvSpPr/>
          <p:nvPr/>
        </p:nvSpPr>
        <p:spPr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cxnSp>
        <p:nvCxnSpPr>
          <p:cNvPr id="745" name="Google Shape;745;p81"/>
          <p:cNvCxnSpPr/>
          <p:nvPr/>
        </p:nvCxnSpPr>
        <p:spPr>
          <a:xfrm rot="10800000">
            <a:off x="3924300" y="4495800"/>
            <a:ext cx="1295400" cy="0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8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Quantities/Counting (3 of 3) 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3" name="Google Shape;133;p19"/>
          <p:cNvGraphicFramePr/>
          <p:nvPr/>
        </p:nvGraphicFramePr>
        <p:xfrm>
          <a:off x="22098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{A1B2A930-484A-48F3-B94E-5BE34244D25F}</a:tableStyleId>
              </a:tblPr>
              <a:tblGrid>
                <a:gridCol w="1371600"/>
                <a:gridCol w="1143000"/>
                <a:gridCol w="990600"/>
                <a:gridCol w="1219200"/>
              </a:tblGrid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Hexa-</a:t>
                      </a:r>
                      <a:b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19"/>
          <p:cNvSpPr txBox="1"/>
          <p:nvPr/>
        </p:nvSpPr>
        <p:spPr>
          <a:xfrm>
            <a:off x="6400800" y="6096000"/>
            <a:ext cx="6651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to Binary</a:t>
            </a:r>
            <a:endParaRPr/>
          </a:p>
        </p:txBody>
      </p:sp>
      <p:sp>
        <p:nvSpPr>
          <p:cNvPr id="752" name="Google Shape;752;p8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Technique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Convert each hexadecimal digit to a 4-bit equivalent binary representation</a:t>
            </a:r>
            <a:endParaRPr/>
          </a:p>
        </p:txBody>
      </p:sp>
      <p:sp>
        <p:nvSpPr>
          <p:cNvPr id="753" name="Google Shape;753;p8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3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to Binary</a:t>
            </a:r>
            <a:endParaRPr sz="2700"/>
          </a:p>
        </p:txBody>
      </p:sp>
      <p:sp>
        <p:nvSpPr>
          <p:cNvPr id="759" name="Google Shape;759;p83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(10AF)16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83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1" name="Google Shape;761;p83"/>
          <p:cNvGraphicFramePr/>
          <p:nvPr/>
        </p:nvGraphicFramePr>
        <p:xfrm>
          <a:off x="838197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205350"/>
                <a:gridCol w="753350"/>
                <a:gridCol w="934150"/>
                <a:gridCol w="934150"/>
                <a:gridCol w="93415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Hexadecimal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A=10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F=15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2" name="Google Shape;762;p83"/>
          <p:cNvSpPr txBox="1"/>
          <p:nvPr/>
        </p:nvSpPr>
        <p:spPr>
          <a:xfrm>
            <a:off x="1295400" y="4191000"/>
            <a:ext cx="54102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10AF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(0001000010101111)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3" name="Google Shape;763;p8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84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to Binary</a:t>
            </a:r>
            <a:endParaRPr sz="2700"/>
          </a:p>
        </p:txBody>
      </p:sp>
      <p:sp>
        <p:nvSpPr>
          <p:cNvPr id="769" name="Google Shape;769;p84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(5AF)16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84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1" name="Google Shape;771;p84"/>
          <p:cNvGraphicFramePr/>
          <p:nvPr/>
        </p:nvGraphicFramePr>
        <p:xfrm>
          <a:off x="838197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205350"/>
                <a:gridCol w="753350"/>
                <a:gridCol w="934150"/>
                <a:gridCol w="93415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Hexadecimal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A=10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F=15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2" name="Google Shape;772;p84"/>
          <p:cNvSpPr txBox="1"/>
          <p:nvPr/>
        </p:nvSpPr>
        <p:spPr>
          <a:xfrm>
            <a:off x="1295400" y="4191000"/>
            <a:ext cx="54102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5AF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(010110101111)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3" name="Google Shape;773;p8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5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to Binary</a:t>
            </a:r>
            <a:endParaRPr sz="2700"/>
          </a:p>
        </p:txBody>
      </p:sp>
      <p:sp>
        <p:nvSpPr>
          <p:cNvPr id="779" name="Google Shape;779;p85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(86DB45C)16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85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1" name="Google Shape;781;p85"/>
          <p:cNvGraphicFramePr/>
          <p:nvPr/>
        </p:nvGraphicFramePr>
        <p:xfrm>
          <a:off x="838194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202200"/>
                <a:gridCol w="751375"/>
                <a:gridCol w="931700"/>
                <a:gridCol w="931700"/>
                <a:gridCol w="931700"/>
                <a:gridCol w="931700"/>
                <a:gridCol w="931700"/>
                <a:gridCol w="93170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Hexadecimal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D=13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B=11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C=12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2" name="Google Shape;782;p85"/>
          <p:cNvSpPr txBox="1"/>
          <p:nvPr/>
        </p:nvSpPr>
        <p:spPr>
          <a:xfrm>
            <a:off x="838200" y="4191000"/>
            <a:ext cx="77724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86DB45C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(1000011011011011010001011100)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3" name="Google Shape;783;p8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6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Fractions to Binary Fractions</a:t>
            </a:r>
            <a:endParaRPr sz="2700"/>
          </a:p>
        </p:txBody>
      </p:sp>
      <p:sp>
        <p:nvSpPr>
          <p:cNvPr id="789" name="Google Shape;789;p86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(2B.6C)16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86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1" name="Google Shape;791;p86"/>
          <p:cNvGraphicFramePr/>
          <p:nvPr/>
        </p:nvGraphicFramePr>
        <p:xfrm>
          <a:off x="838194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202200"/>
                <a:gridCol w="751375"/>
                <a:gridCol w="931700"/>
                <a:gridCol w="931700"/>
                <a:gridCol w="93170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Hexadecimal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B=11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C=12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2" name="Google Shape;792;p86"/>
          <p:cNvSpPr txBox="1"/>
          <p:nvPr/>
        </p:nvSpPr>
        <p:spPr>
          <a:xfrm>
            <a:off x="838200" y="4191000"/>
            <a:ext cx="77724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2B.6C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(00101011.01101100)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3" name="Google Shape;793;p8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87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Fractions to Binary Fractions</a:t>
            </a:r>
            <a:endParaRPr sz="2700"/>
          </a:p>
        </p:txBody>
      </p:sp>
      <p:sp>
        <p:nvSpPr>
          <p:cNvPr id="799" name="Google Shape;799;p87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Binary equivalent of (576E.34DF)16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87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1" name="Google Shape;801;p87"/>
          <p:cNvGraphicFramePr/>
          <p:nvPr/>
        </p:nvGraphicFramePr>
        <p:xfrm>
          <a:off x="838194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070050"/>
                <a:gridCol w="668775"/>
                <a:gridCol w="829275"/>
                <a:gridCol w="829275"/>
                <a:gridCol w="829275"/>
                <a:gridCol w="829275"/>
                <a:gridCol w="829275"/>
                <a:gridCol w="829275"/>
                <a:gridCol w="829275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Hexadecimal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E=14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D=13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F=15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2" name="Google Shape;802;p87"/>
          <p:cNvSpPr txBox="1"/>
          <p:nvPr/>
        </p:nvSpPr>
        <p:spPr>
          <a:xfrm>
            <a:off x="838200" y="4191000"/>
            <a:ext cx="8305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576E.34DF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(0101011101101110.0011010011011111)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Google Shape;803;p8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Binary to Hexadecimal</a:t>
            </a:r>
            <a:endParaRPr/>
          </a:p>
        </p:txBody>
      </p:sp>
      <p:sp>
        <p:nvSpPr>
          <p:cNvPr id="809" name="Google Shape;809;p88"/>
          <p:cNvSpPr/>
          <p:nvPr/>
        </p:nvSpPr>
        <p:spPr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</p:txBody>
      </p:sp>
      <p:sp>
        <p:nvSpPr>
          <p:cNvPr id="810" name="Google Shape;810;p88"/>
          <p:cNvSpPr/>
          <p:nvPr/>
        </p:nvSpPr>
        <p:spPr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811" name="Google Shape;811;p88"/>
          <p:cNvSpPr/>
          <p:nvPr/>
        </p:nvSpPr>
        <p:spPr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</p:txBody>
      </p:sp>
      <p:sp>
        <p:nvSpPr>
          <p:cNvPr id="812" name="Google Shape;812;p88"/>
          <p:cNvSpPr/>
          <p:nvPr/>
        </p:nvSpPr>
        <p:spPr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cxnSp>
        <p:nvCxnSpPr>
          <p:cNvPr id="813" name="Google Shape;813;p88"/>
          <p:cNvCxnSpPr/>
          <p:nvPr/>
        </p:nvCxnSpPr>
        <p:spPr>
          <a:xfrm>
            <a:off x="3962400" y="4495800"/>
            <a:ext cx="1219200" cy="0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" name="Google Shape;814;p8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to Hexadecimal</a:t>
            </a:r>
            <a:endParaRPr/>
          </a:p>
        </p:txBody>
      </p:sp>
      <p:sp>
        <p:nvSpPr>
          <p:cNvPr id="820" name="Google Shape;820;p8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Technique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Group bits in fours, starting on right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Convert to hexadecimal digits</a:t>
            </a:r>
            <a:endParaRPr/>
          </a:p>
        </p:txBody>
      </p:sp>
      <p:sp>
        <p:nvSpPr>
          <p:cNvPr id="821" name="Google Shape;821;p8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0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Binary to Hexadecimal</a:t>
            </a:r>
            <a:endParaRPr sz="2700"/>
          </a:p>
        </p:txBody>
      </p:sp>
      <p:sp>
        <p:nvSpPr>
          <p:cNvPr id="827" name="Google Shape;827;p90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Hexadecimal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1010111011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90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9" name="Google Shape;829;p90"/>
          <p:cNvGraphicFramePr/>
          <p:nvPr/>
        </p:nvGraphicFramePr>
        <p:xfrm>
          <a:off x="838194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632000"/>
                <a:gridCol w="1020000"/>
                <a:gridCol w="1264800"/>
                <a:gridCol w="126480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Decimal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Hexadecimal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0" name="Google Shape;830;p90"/>
          <p:cNvSpPr txBox="1"/>
          <p:nvPr/>
        </p:nvSpPr>
        <p:spPr>
          <a:xfrm>
            <a:off x="838200" y="4191000"/>
            <a:ext cx="83058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1010111011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(2BB)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1" name="Google Shape;831;p9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1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Binary to Hexadecimal</a:t>
            </a:r>
            <a:endParaRPr sz="2700"/>
          </a:p>
        </p:txBody>
      </p:sp>
      <p:sp>
        <p:nvSpPr>
          <p:cNvPr id="837" name="Google Shape;837;p91"/>
          <p:cNvSpPr txBox="1"/>
          <p:nvPr/>
        </p:nvSpPr>
        <p:spPr>
          <a:xfrm>
            <a:off x="685800" y="609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Hexadecimal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11001011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91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9" name="Google Shape;839;p91"/>
          <p:cNvGraphicFramePr/>
          <p:nvPr/>
        </p:nvGraphicFramePr>
        <p:xfrm>
          <a:off x="838194" y="1791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632000"/>
                <a:gridCol w="1020000"/>
                <a:gridCol w="126480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Decimal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Hexadecimal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0" name="Google Shape;840;p91"/>
          <p:cNvSpPr txBox="1"/>
          <p:nvPr/>
        </p:nvSpPr>
        <p:spPr>
          <a:xfrm>
            <a:off x="838200" y="4191000"/>
            <a:ext cx="83058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11001011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(CB)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1" name="Google Shape;841;p9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Among Bases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possibilities: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5354638" y="4772025"/>
            <a:ext cx="2474912" cy="6286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1220788" y="25146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335588" y="25146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1220788" y="467677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cxnSp>
        <p:nvCxnSpPr>
          <p:cNvPr id="145" name="Google Shape;145;p20"/>
          <p:cNvCxnSpPr/>
          <p:nvPr/>
        </p:nvCxnSpPr>
        <p:spPr>
          <a:xfrm flipH="1" rot="10800000">
            <a:off x="3733800" y="3076575"/>
            <a:ext cx="1676400" cy="17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6" name="Google Shape;146;p20"/>
          <p:cNvCxnSpPr/>
          <p:nvPr/>
        </p:nvCxnSpPr>
        <p:spPr>
          <a:xfrm rot="10800000">
            <a:off x="3733800" y="3076575"/>
            <a:ext cx="1676400" cy="17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7" name="Google Shape;147;p20"/>
          <p:cNvCxnSpPr/>
          <p:nvPr/>
        </p:nvCxnSpPr>
        <p:spPr>
          <a:xfrm rot="10800000">
            <a:off x="6629400" y="3381375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8" name="Google Shape;148;p20"/>
          <p:cNvCxnSpPr/>
          <p:nvPr/>
        </p:nvCxnSpPr>
        <p:spPr>
          <a:xfrm rot="10800000">
            <a:off x="2438400" y="3305175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9" name="Google Shape;149;p20"/>
          <p:cNvCxnSpPr/>
          <p:nvPr/>
        </p:nvCxnSpPr>
        <p:spPr>
          <a:xfrm rot="10800000">
            <a:off x="4572000" y="2238375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0" name="Google Shape;150;p20"/>
          <p:cNvCxnSpPr/>
          <p:nvPr/>
        </p:nvCxnSpPr>
        <p:spPr>
          <a:xfrm rot="10800000">
            <a:off x="4572000" y="4448175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92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Binary to Hexadecimal</a:t>
            </a:r>
            <a:endParaRPr sz="2700"/>
          </a:p>
        </p:txBody>
      </p:sp>
      <p:sp>
        <p:nvSpPr>
          <p:cNvPr id="847" name="Google Shape;847;p92"/>
          <p:cNvSpPr txBox="1"/>
          <p:nvPr/>
        </p:nvSpPr>
        <p:spPr>
          <a:xfrm>
            <a:off x="685800" y="609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Hexadecimal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101011110011011001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92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9" name="Google Shape;849;p92"/>
          <p:cNvGraphicFramePr/>
          <p:nvPr/>
        </p:nvGraphicFramePr>
        <p:xfrm>
          <a:off x="838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499800"/>
                <a:gridCol w="937375"/>
                <a:gridCol w="1162350"/>
                <a:gridCol w="1162350"/>
                <a:gridCol w="1162350"/>
                <a:gridCol w="116235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Decimal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Hexadecimal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0" name="Google Shape;850;p92"/>
          <p:cNvSpPr txBox="1"/>
          <p:nvPr/>
        </p:nvSpPr>
        <p:spPr>
          <a:xfrm>
            <a:off x="609600" y="5105400"/>
            <a:ext cx="83058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11001011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(2BCD9)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1" name="Google Shape;851;p9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3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Binary Fraction to Hexadecimal Fraction</a:t>
            </a:r>
            <a:endParaRPr sz="2700"/>
          </a:p>
        </p:txBody>
      </p:sp>
      <p:sp>
        <p:nvSpPr>
          <p:cNvPr id="857" name="Google Shape;857;p93"/>
          <p:cNvSpPr txBox="1"/>
          <p:nvPr/>
        </p:nvSpPr>
        <p:spPr>
          <a:xfrm>
            <a:off x="685800" y="609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Hexadecimal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0.11101000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93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9" name="Google Shape;859;p93"/>
          <p:cNvGraphicFramePr/>
          <p:nvPr/>
        </p:nvGraphicFramePr>
        <p:xfrm>
          <a:off x="838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499800"/>
                <a:gridCol w="937375"/>
                <a:gridCol w="1162350"/>
                <a:gridCol w="116235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Decimal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Hexadecimal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0" name="Google Shape;860;p93"/>
          <p:cNvSpPr txBox="1"/>
          <p:nvPr/>
        </p:nvSpPr>
        <p:spPr>
          <a:xfrm>
            <a:off x="609600" y="5105400"/>
            <a:ext cx="83058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0.11101000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(0.E8)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1" name="Google Shape;861;p9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4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Binary Fraction to Hexadecimal Fraction</a:t>
            </a:r>
            <a:endParaRPr sz="2700"/>
          </a:p>
        </p:txBody>
      </p:sp>
      <p:sp>
        <p:nvSpPr>
          <p:cNvPr id="867" name="Google Shape;867;p94"/>
          <p:cNvSpPr txBox="1"/>
          <p:nvPr/>
        </p:nvSpPr>
        <p:spPr>
          <a:xfrm>
            <a:off x="685800" y="609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Hexadecimal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1100001.101011110011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)2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94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9" name="Google Shape;869;p94"/>
          <p:cNvGraphicFramePr/>
          <p:nvPr/>
        </p:nvGraphicFramePr>
        <p:xfrm>
          <a:off x="838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596575"/>
                <a:gridCol w="997850"/>
                <a:gridCol w="1237350"/>
                <a:gridCol w="1237350"/>
                <a:gridCol w="1237350"/>
                <a:gridCol w="123735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Decimal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Hexadecimal 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0" name="Google Shape;870;p94"/>
          <p:cNvSpPr txBox="1"/>
          <p:nvPr/>
        </p:nvSpPr>
        <p:spPr>
          <a:xfrm>
            <a:off x="609600" y="5105400"/>
            <a:ext cx="83058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1100001.101011110011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(61.AF3)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1" name="Google Shape;871;p9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to Hexadecimal</a:t>
            </a:r>
            <a:endParaRPr/>
          </a:p>
        </p:txBody>
      </p:sp>
      <p:sp>
        <p:nvSpPr>
          <p:cNvPr id="877" name="Google Shape;877;p95"/>
          <p:cNvSpPr/>
          <p:nvPr/>
        </p:nvSpPr>
        <p:spPr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</p:txBody>
      </p:sp>
      <p:sp>
        <p:nvSpPr>
          <p:cNvPr id="878" name="Google Shape;878;p95"/>
          <p:cNvSpPr/>
          <p:nvPr/>
        </p:nvSpPr>
        <p:spPr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879" name="Google Shape;879;p95"/>
          <p:cNvSpPr/>
          <p:nvPr/>
        </p:nvSpPr>
        <p:spPr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</p:txBody>
      </p:sp>
      <p:sp>
        <p:nvSpPr>
          <p:cNvPr id="880" name="Google Shape;880;p95"/>
          <p:cNvSpPr/>
          <p:nvPr/>
        </p:nvSpPr>
        <p:spPr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cxnSp>
        <p:nvCxnSpPr>
          <p:cNvPr id="881" name="Google Shape;881;p95"/>
          <p:cNvCxnSpPr/>
          <p:nvPr/>
        </p:nvCxnSpPr>
        <p:spPr>
          <a:xfrm>
            <a:off x="6629400" y="2895600"/>
            <a:ext cx="0" cy="1143000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2" name="Google Shape;882;p9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Octal to Hexadecimal</a:t>
            </a:r>
            <a:endParaRPr/>
          </a:p>
        </p:txBody>
      </p:sp>
      <p:sp>
        <p:nvSpPr>
          <p:cNvPr id="888" name="Google Shape;888;p9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Technique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binary as an intermediary</a:t>
            </a:r>
            <a:endParaRPr/>
          </a:p>
        </p:txBody>
      </p:sp>
      <p:sp>
        <p:nvSpPr>
          <p:cNvPr id="889" name="Google Shape;889;p9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97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Octal to Hexadecimal</a:t>
            </a:r>
            <a:endParaRPr sz="2700"/>
          </a:p>
        </p:txBody>
      </p:sp>
      <p:sp>
        <p:nvSpPr>
          <p:cNvPr id="895" name="Google Shape;895;p97"/>
          <p:cNvSpPr txBox="1"/>
          <p:nvPr/>
        </p:nvSpPr>
        <p:spPr>
          <a:xfrm>
            <a:off x="685800" y="609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Hexadecimal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2327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)8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97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7" name="Google Shape;897;p97"/>
          <p:cNvGraphicFramePr/>
          <p:nvPr/>
        </p:nvGraphicFramePr>
        <p:xfrm>
          <a:off x="990600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596575"/>
                <a:gridCol w="997850"/>
                <a:gridCol w="1237350"/>
                <a:gridCol w="1237350"/>
                <a:gridCol w="123735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8" name="Google Shape;898;p97"/>
          <p:cNvSpPr txBox="1"/>
          <p:nvPr/>
        </p:nvSpPr>
        <p:spPr>
          <a:xfrm>
            <a:off x="838200" y="3505200"/>
            <a:ext cx="7848600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2327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0111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aseline="-25000"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4    13       7</a:t>
            </a:r>
            <a:endParaRPr/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aseline="-25000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2327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(4D7)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aseline="-25000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9" name="Google Shape;899;p9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98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Octal to Hexadecimal</a:t>
            </a:r>
            <a:endParaRPr sz="2700"/>
          </a:p>
        </p:txBody>
      </p:sp>
      <p:sp>
        <p:nvSpPr>
          <p:cNvPr id="905" name="Google Shape;905;p98"/>
          <p:cNvSpPr txBox="1"/>
          <p:nvPr/>
        </p:nvSpPr>
        <p:spPr>
          <a:xfrm>
            <a:off x="685800" y="609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Hexadecimal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1076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)8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98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7" name="Google Shape;907;p98"/>
          <p:cNvGraphicFramePr/>
          <p:nvPr/>
        </p:nvGraphicFramePr>
        <p:xfrm>
          <a:off x="838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596575"/>
                <a:gridCol w="997850"/>
                <a:gridCol w="1237350"/>
                <a:gridCol w="1237350"/>
                <a:gridCol w="123735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8" name="Google Shape;908;p98"/>
          <p:cNvSpPr txBox="1"/>
          <p:nvPr/>
        </p:nvSpPr>
        <p:spPr>
          <a:xfrm>
            <a:off x="609600" y="4495800"/>
            <a:ext cx="8305800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1076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0011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aseline="-25000"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2    3       14</a:t>
            </a:r>
            <a:endParaRPr/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aseline="-25000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1076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(23E)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aseline="-25000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9" name="Google Shape;909;p9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99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Octal Fraction to Hexadecimal Fraction</a:t>
            </a:r>
            <a:endParaRPr sz="2700"/>
          </a:p>
        </p:txBody>
      </p:sp>
      <p:sp>
        <p:nvSpPr>
          <p:cNvPr id="915" name="Google Shape;915;p99"/>
          <p:cNvSpPr txBox="1"/>
          <p:nvPr/>
        </p:nvSpPr>
        <p:spPr>
          <a:xfrm>
            <a:off x="685800" y="609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Hexadecimal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31.57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)8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99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7" name="Google Shape;917;p99"/>
          <p:cNvGraphicFramePr/>
          <p:nvPr/>
        </p:nvGraphicFramePr>
        <p:xfrm>
          <a:off x="838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596575"/>
                <a:gridCol w="997850"/>
                <a:gridCol w="1237350"/>
                <a:gridCol w="1237350"/>
                <a:gridCol w="123735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8" name="Google Shape;918;p99"/>
          <p:cNvSpPr txBox="1"/>
          <p:nvPr/>
        </p:nvSpPr>
        <p:spPr>
          <a:xfrm>
            <a:off x="609600" y="4495800"/>
            <a:ext cx="8305800" cy="293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31.57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011001.101111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= 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0001 1001.1011 1100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aseline="-25000"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1    9   . 11    12</a:t>
            </a:r>
            <a:endParaRPr/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31.57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(19.BC)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aseline="-25000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9" name="Google Shape;919;p9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00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Octal Fraction to Hexadecimal Fraction</a:t>
            </a:r>
            <a:endParaRPr sz="2700"/>
          </a:p>
        </p:txBody>
      </p:sp>
      <p:sp>
        <p:nvSpPr>
          <p:cNvPr id="925" name="Google Shape;925;p100"/>
          <p:cNvSpPr txBox="1"/>
          <p:nvPr/>
        </p:nvSpPr>
        <p:spPr>
          <a:xfrm>
            <a:off x="685800" y="609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Hexadecimal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76.665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)8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00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7" name="Google Shape;927;p100"/>
          <p:cNvGraphicFramePr/>
          <p:nvPr/>
        </p:nvGraphicFramePr>
        <p:xfrm>
          <a:off x="838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334700"/>
                <a:gridCol w="834175"/>
                <a:gridCol w="1034400"/>
                <a:gridCol w="1034400"/>
                <a:gridCol w="1034400"/>
                <a:gridCol w="103440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Octal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8" name="Google Shape;928;p100"/>
          <p:cNvSpPr txBox="1"/>
          <p:nvPr/>
        </p:nvSpPr>
        <p:spPr>
          <a:xfrm>
            <a:off x="609600" y="4495800"/>
            <a:ext cx="8305800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76.665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111110.110110101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= 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0011 1110 . 1101 1010 1000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aseline="-25000"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3    14  .   13   10    8</a:t>
            </a:r>
            <a:endParaRPr/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76.665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(3E.DA8)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aseline="-25000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9" name="Google Shape;929;p10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to Octal</a:t>
            </a:r>
            <a:endParaRPr/>
          </a:p>
        </p:txBody>
      </p:sp>
      <p:sp>
        <p:nvSpPr>
          <p:cNvPr id="935" name="Google Shape;935;p101"/>
          <p:cNvSpPr/>
          <p:nvPr/>
        </p:nvSpPr>
        <p:spPr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</p:txBody>
      </p:sp>
      <p:sp>
        <p:nvSpPr>
          <p:cNvPr id="936" name="Google Shape;936;p101"/>
          <p:cNvSpPr/>
          <p:nvPr/>
        </p:nvSpPr>
        <p:spPr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937" name="Google Shape;937;p101"/>
          <p:cNvSpPr/>
          <p:nvPr/>
        </p:nvSpPr>
        <p:spPr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</p:txBody>
      </p:sp>
      <p:sp>
        <p:nvSpPr>
          <p:cNvPr id="938" name="Google Shape;938;p101"/>
          <p:cNvSpPr/>
          <p:nvPr/>
        </p:nvSpPr>
        <p:spPr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cxnSp>
        <p:nvCxnSpPr>
          <p:cNvPr id="939" name="Google Shape;939;p101"/>
          <p:cNvCxnSpPr/>
          <p:nvPr/>
        </p:nvCxnSpPr>
        <p:spPr>
          <a:xfrm>
            <a:off x="6629400" y="2895600"/>
            <a:ext cx="0" cy="1143000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40" name="Google Shape;940;p10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Example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1219200" y="2971800"/>
            <a:ext cx="7391400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r>
              <a:rPr baseline="-25000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11001</a:t>
            </a:r>
            <a:r>
              <a:rPr baseline="-25000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31</a:t>
            </a:r>
            <a:r>
              <a:rPr baseline="-25000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19</a:t>
            </a:r>
            <a:r>
              <a:rPr baseline="-25000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133600" y="4495800"/>
            <a:ext cx="1295400" cy="533400"/>
          </a:xfrm>
          <a:prstGeom prst="wedgeRoundRectCallout">
            <a:avLst>
              <a:gd fmla="val -40440" name="adj1"/>
              <a:gd fmla="val -165773" name="adj2"/>
              <a:gd fmla="val 16667" name="adj3"/>
            </a:avLst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Hexadecimal to Octal</a:t>
            </a:r>
            <a:endParaRPr/>
          </a:p>
        </p:txBody>
      </p:sp>
      <p:sp>
        <p:nvSpPr>
          <p:cNvPr id="946" name="Google Shape;946;p10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Technique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binary as an intermediary</a:t>
            </a:r>
            <a:endParaRPr/>
          </a:p>
        </p:txBody>
      </p:sp>
      <p:sp>
        <p:nvSpPr>
          <p:cNvPr id="947" name="Google Shape;947;p10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03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to Octal</a:t>
            </a:r>
            <a:endParaRPr sz="2700"/>
          </a:p>
        </p:txBody>
      </p:sp>
      <p:sp>
        <p:nvSpPr>
          <p:cNvPr id="953" name="Google Shape;953;p103"/>
          <p:cNvSpPr txBox="1"/>
          <p:nvPr/>
        </p:nvSpPr>
        <p:spPr>
          <a:xfrm>
            <a:off x="685800" y="609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2B6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103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5" name="Google Shape;955;p103"/>
          <p:cNvGraphicFramePr/>
          <p:nvPr/>
        </p:nvGraphicFramePr>
        <p:xfrm>
          <a:off x="838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596575"/>
                <a:gridCol w="997850"/>
                <a:gridCol w="1237350"/>
                <a:gridCol w="123735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 decimal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B=11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6" name="Google Shape;956;p103"/>
          <p:cNvSpPr txBox="1"/>
          <p:nvPr/>
        </p:nvSpPr>
        <p:spPr>
          <a:xfrm>
            <a:off x="609600" y="4495800"/>
            <a:ext cx="8305800" cy="293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2B6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001010110110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= 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001 010 110 110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aseline="-25000"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1     2   6   6</a:t>
            </a:r>
            <a:endParaRPr/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2B6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(1266)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aseline="-25000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7" name="Google Shape;957;p10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4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to Octal</a:t>
            </a:r>
            <a:endParaRPr sz="2700"/>
          </a:p>
        </p:txBody>
      </p:sp>
      <p:sp>
        <p:nvSpPr>
          <p:cNvPr id="963" name="Google Shape;963;p104"/>
          <p:cNvSpPr txBox="1"/>
          <p:nvPr/>
        </p:nvSpPr>
        <p:spPr>
          <a:xfrm>
            <a:off x="685800" y="609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1F0C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104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5" name="Google Shape;965;p104"/>
          <p:cNvGraphicFramePr/>
          <p:nvPr/>
        </p:nvGraphicFramePr>
        <p:xfrm>
          <a:off x="838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283325"/>
                <a:gridCol w="802075"/>
                <a:gridCol w="994575"/>
                <a:gridCol w="994575"/>
                <a:gridCol w="994575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 decimal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F=15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C=12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6" name="Google Shape;966;p104"/>
          <p:cNvSpPr txBox="1"/>
          <p:nvPr/>
        </p:nvSpPr>
        <p:spPr>
          <a:xfrm>
            <a:off x="609600" y="4495800"/>
            <a:ext cx="8305800" cy="297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1F0C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0001111100001100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= 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000 001 111 100 001 100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0     1      </a:t>
            </a:r>
            <a:r>
              <a:rPr baseline="-25000"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7    4   1   4</a:t>
            </a:r>
            <a:endParaRPr/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1F0C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(017414)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aseline="-25000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7" name="Google Shape;967;p10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05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to Octal</a:t>
            </a:r>
            <a:endParaRPr sz="2700"/>
          </a:p>
        </p:txBody>
      </p:sp>
      <p:sp>
        <p:nvSpPr>
          <p:cNvPr id="973" name="Google Shape;973;p105"/>
          <p:cNvSpPr txBox="1"/>
          <p:nvPr/>
        </p:nvSpPr>
        <p:spPr>
          <a:xfrm>
            <a:off x="685800" y="609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5DE247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105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5" name="Google Shape;975;p105"/>
          <p:cNvGraphicFramePr/>
          <p:nvPr/>
        </p:nvGraphicFramePr>
        <p:xfrm>
          <a:off x="838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385450"/>
                <a:gridCol w="865900"/>
                <a:gridCol w="1073725"/>
                <a:gridCol w="1073725"/>
                <a:gridCol w="1073725"/>
                <a:gridCol w="1073725"/>
                <a:gridCol w="1073725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 decimal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D=13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E=14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6" name="Google Shape;976;p105"/>
          <p:cNvSpPr txBox="1"/>
          <p:nvPr/>
        </p:nvSpPr>
        <p:spPr>
          <a:xfrm>
            <a:off x="609600" y="4495800"/>
            <a:ext cx="8305800" cy="293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5DE247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010111011110001001000111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= 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010 111 011 110 001 001 000 111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2      7  </a:t>
            </a:r>
            <a:r>
              <a:rPr baseline="-25000"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3   6   1   1    0   7</a:t>
            </a:r>
            <a:endParaRPr/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5DE247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(27361107)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aseline="-25000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10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06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Fractions to Octal Fractions</a:t>
            </a:r>
            <a:endParaRPr sz="2700"/>
          </a:p>
        </p:txBody>
      </p:sp>
      <p:sp>
        <p:nvSpPr>
          <p:cNvPr id="983" name="Google Shape;983;p106"/>
          <p:cNvSpPr txBox="1"/>
          <p:nvPr/>
        </p:nvSpPr>
        <p:spPr>
          <a:xfrm>
            <a:off x="685800" y="609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4.3C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106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5" name="Google Shape;985;p106"/>
          <p:cNvGraphicFramePr/>
          <p:nvPr/>
        </p:nvGraphicFramePr>
        <p:xfrm>
          <a:off x="838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385450"/>
                <a:gridCol w="865900"/>
                <a:gridCol w="1073725"/>
                <a:gridCol w="1073725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 decimal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C=12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6" name="Google Shape;986;p106"/>
          <p:cNvSpPr txBox="1"/>
          <p:nvPr/>
        </p:nvSpPr>
        <p:spPr>
          <a:xfrm>
            <a:off x="609600" y="4495800"/>
            <a:ext cx="8305800" cy="293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4.3C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0100.00111100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= 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000 100 . 001 111 000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0      4  </a:t>
            </a:r>
            <a:r>
              <a:rPr baseline="-25000"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 1   7    0    </a:t>
            </a:r>
            <a:endParaRPr/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4.3C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(04.170)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aseline="-25000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7" name="Google Shape;987;p10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07"/>
          <p:cNvSpPr txBox="1"/>
          <p:nvPr>
            <p:ph type="title"/>
          </p:nvPr>
        </p:nvSpPr>
        <p:spPr>
          <a:xfrm>
            <a:off x="457200" y="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Conversion of Hexadecimal Fractions to Octal Fractions</a:t>
            </a:r>
            <a:endParaRPr sz="2700"/>
          </a:p>
        </p:txBody>
      </p:sp>
      <p:sp>
        <p:nvSpPr>
          <p:cNvPr id="993" name="Google Shape;993;p107"/>
          <p:cNvSpPr txBox="1"/>
          <p:nvPr/>
        </p:nvSpPr>
        <p:spPr>
          <a:xfrm>
            <a:off x="685800" y="609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Octal equivalent of (7B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.64D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)16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107"/>
          <p:cNvSpPr txBox="1"/>
          <p:nvPr/>
        </p:nvSpPr>
        <p:spPr>
          <a:xfrm>
            <a:off x="609600" y="1981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5" name="Google Shape;995;p107"/>
          <p:cNvGraphicFramePr/>
          <p:nvPr/>
        </p:nvGraphicFramePr>
        <p:xfrm>
          <a:off x="8382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{F275CD4B-5B51-4AC8-A2CE-D16AAAF529C3}</a:tableStyleId>
              </a:tblPr>
              <a:tblGrid>
                <a:gridCol w="1548200"/>
                <a:gridCol w="967625"/>
                <a:gridCol w="1199850"/>
                <a:gridCol w="1199850"/>
                <a:gridCol w="1199850"/>
                <a:gridCol w="1199850"/>
              </a:tblGrid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Hexa decimal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B=11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D=13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Binary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Coded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6" name="Google Shape;996;p107"/>
          <p:cNvSpPr txBox="1"/>
          <p:nvPr/>
        </p:nvSpPr>
        <p:spPr>
          <a:xfrm>
            <a:off x="609600" y="4495800"/>
            <a:ext cx="8305800" cy="293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7B.64D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01111011.011001001101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=  (</a:t>
            </a: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001 111 011.011 001 001 101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aseline="-25000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1    7  </a:t>
            </a:r>
            <a:r>
              <a:rPr baseline="-25000"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3 .  3    1    1   5 </a:t>
            </a:r>
            <a:endParaRPr/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7B.64D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(173.3115)</a:t>
            </a:r>
            <a:r>
              <a:rPr baseline="-25000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aseline="-25000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aseline="-25000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p10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– Convert ...</a:t>
            </a:r>
            <a:endParaRPr/>
          </a:p>
        </p:txBody>
      </p:sp>
      <p:grpSp>
        <p:nvGrpSpPr>
          <p:cNvPr id="1003" name="Google Shape;1003;p108"/>
          <p:cNvGrpSpPr/>
          <p:nvPr/>
        </p:nvGrpSpPr>
        <p:grpSpPr>
          <a:xfrm>
            <a:off x="3130550" y="4876800"/>
            <a:ext cx="2965450" cy="457200"/>
            <a:chOff x="1972" y="3242"/>
            <a:chExt cx="1868" cy="288"/>
          </a:xfrm>
        </p:grpSpPr>
        <p:sp>
          <p:nvSpPr>
            <p:cNvPr id="1004" name="Google Shape;1004;p108"/>
            <p:cNvSpPr txBox="1"/>
            <p:nvPr/>
          </p:nvSpPr>
          <p:spPr>
            <a:xfrm>
              <a:off x="1972" y="3242"/>
              <a:ext cx="186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Don’t use a calculator!</a:t>
              </a:r>
              <a:endParaRPr/>
            </a:p>
          </p:txBody>
        </p:sp>
        <p:cxnSp>
          <p:nvCxnSpPr>
            <p:cNvPr id="1005" name="Google Shape;1005;p108"/>
            <p:cNvCxnSpPr/>
            <p:nvPr/>
          </p:nvCxnSpPr>
          <p:spPr>
            <a:xfrm>
              <a:off x="2016" y="3504"/>
              <a:ext cx="1776" cy="0"/>
            </a:xfrm>
            <a:prstGeom prst="straightConnector1">
              <a:avLst/>
            </a:prstGeom>
            <a:noFill/>
            <a:ln cap="flat" cmpd="sng" w="571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1006" name="Google Shape;1006;p108"/>
          <p:cNvGraphicFramePr/>
          <p:nvPr/>
        </p:nvGraphicFramePr>
        <p:xfrm>
          <a:off x="12954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{A1B2A930-484A-48F3-B94E-5BE34244D25F}</a:tableStyleId>
              </a:tblPr>
              <a:tblGrid>
                <a:gridCol w="1600200"/>
                <a:gridCol w="1828800"/>
                <a:gridCol w="1714500"/>
                <a:gridCol w="1714500"/>
              </a:tblGrid>
              <a:tr h="104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Hexa-</a:t>
                      </a:r>
                      <a:b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1110101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1AF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007" name="Google Shape;1007;p10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– Convert …</a:t>
            </a:r>
            <a:endParaRPr/>
          </a:p>
        </p:txBody>
      </p:sp>
      <p:graphicFrame>
        <p:nvGraphicFramePr>
          <p:cNvPr id="1013" name="Google Shape;1013;p109"/>
          <p:cNvGraphicFramePr/>
          <p:nvPr/>
        </p:nvGraphicFramePr>
        <p:xfrm>
          <a:off x="12954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{A1B2A930-484A-48F3-B94E-5BE34244D25F}</a:tableStyleId>
              </a:tblPr>
              <a:tblGrid>
                <a:gridCol w="1600200"/>
                <a:gridCol w="1828800"/>
                <a:gridCol w="1714500"/>
                <a:gridCol w="1714500"/>
              </a:tblGrid>
              <a:tr h="104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Hexa-</a:t>
                      </a:r>
                      <a:b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1110101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111000011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1C3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110101111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1AF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014" name="Google Shape;1014;p109"/>
          <p:cNvSpPr/>
          <p:nvPr/>
        </p:nvSpPr>
        <p:spPr>
          <a:xfrm>
            <a:off x="444500" y="1219200"/>
            <a:ext cx="8699500" cy="325437"/>
          </a:xfrm>
          <a:prstGeom prst="roundRect">
            <a:avLst>
              <a:gd fmla="val 16667" name="adj"/>
            </a:avLst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/>
          </a:p>
        </p:txBody>
      </p:sp>
      <p:sp>
        <p:nvSpPr>
          <p:cNvPr id="1015" name="Google Shape;1015;p10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– Convert ...</a:t>
            </a:r>
            <a:endParaRPr/>
          </a:p>
        </p:txBody>
      </p:sp>
      <p:grpSp>
        <p:nvGrpSpPr>
          <p:cNvPr id="1021" name="Google Shape;1021;p110"/>
          <p:cNvGrpSpPr/>
          <p:nvPr/>
        </p:nvGrpSpPr>
        <p:grpSpPr>
          <a:xfrm>
            <a:off x="3130550" y="4953000"/>
            <a:ext cx="2965450" cy="457200"/>
            <a:chOff x="1972" y="3242"/>
            <a:chExt cx="1868" cy="288"/>
          </a:xfrm>
        </p:grpSpPr>
        <p:sp>
          <p:nvSpPr>
            <p:cNvPr id="1022" name="Google Shape;1022;p110"/>
            <p:cNvSpPr txBox="1"/>
            <p:nvPr/>
          </p:nvSpPr>
          <p:spPr>
            <a:xfrm>
              <a:off x="1972" y="3242"/>
              <a:ext cx="186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Don’t use a calculator!</a:t>
              </a:r>
              <a:endParaRPr/>
            </a:p>
          </p:txBody>
        </p:sp>
        <p:cxnSp>
          <p:nvCxnSpPr>
            <p:cNvPr id="1023" name="Google Shape;1023;p110"/>
            <p:cNvCxnSpPr/>
            <p:nvPr/>
          </p:nvCxnSpPr>
          <p:spPr>
            <a:xfrm>
              <a:off x="2016" y="3504"/>
              <a:ext cx="1776" cy="0"/>
            </a:xfrm>
            <a:prstGeom prst="straightConnector1">
              <a:avLst/>
            </a:prstGeom>
            <a:noFill/>
            <a:ln cap="flat" cmpd="sng" w="571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1024" name="Google Shape;1024;p110"/>
          <p:cNvGraphicFramePr/>
          <p:nvPr/>
        </p:nvGraphicFramePr>
        <p:xfrm>
          <a:off x="6096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{A1B2A930-484A-48F3-B94E-5BE34244D25F}</a:tableStyleId>
              </a:tblPr>
              <a:tblGrid>
                <a:gridCol w="1997075"/>
                <a:gridCol w="2765425"/>
                <a:gridCol w="1352550"/>
                <a:gridCol w="2038350"/>
              </a:tblGrid>
              <a:tr h="104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Hexa-</a:t>
                      </a:r>
                      <a:b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101.1101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C.82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025" name="Google Shape;1025;p1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– Convert …</a:t>
            </a:r>
            <a:endParaRPr/>
          </a:p>
        </p:txBody>
      </p:sp>
      <p:graphicFrame>
        <p:nvGraphicFramePr>
          <p:cNvPr id="1031" name="Google Shape;1031;p111"/>
          <p:cNvGraphicFramePr/>
          <p:nvPr/>
        </p:nvGraphicFramePr>
        <p:xfrm>
          <a:off x="6858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{A1B2A930-484A-48F3-B94E-5BE34244D25F}</a:tableStyleId>
              </a:tblPr>
              <a:tblGrid>
                <a:gridCol w="1997075"/>
                <a:gridCol w="2765425"/>
                <a:gridCol w="1352550"/>
                <a:gridCol w="2038350"/>
              </a:tblGrid>
              <a:tr h="104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Hexa-</a:t>
                      </a:r>
                      <a:b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11101.110011…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35.63…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1D.CC…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5.8125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101.1101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3.109375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11.000111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12.5078125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1100.10000010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14.404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C.82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032" name="Google Shape;1032;p111"/>
          <p:cNvSpPr/>
          <p:nvPr/>
        </p:nvSpPr>
        <p:spPr>
          <a:xfrm>
            <a:off x="444500" y="1447800"/>
            <a:ext cx="8699500" cy="325437"/>
          </a:xfrm>
          <a:prstGeom prst="roundRect">
            <a:avLst>
              <a:gd fmla="val 16667" name="adj"/>
            </a:avLst>
          </a:prstGeom>
          <a:solidFill>
            <a:srgbClr val="FFCC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/>
          </a:p>
        </p:txBody>
      </p:sp>
      <p:sp>
        <p:nvSpPr>
          <p:cNvPr id="1033" name="Google Shape;1033;p1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