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Parth Pawar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Parth Pawar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NBN Sinhgad Technical Institutes Campus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This project successfully implements </a:t>
            </a:r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 smtClean="0">
                <a:solidFill>
                  <a:schemeClr val="tx1"/>
                </a:solidFill>
              </a:rPr>
              <a:t>secure </a:t>
            </a:r>
            <a:r>
              <a:rPr lang="en-US">
                <a:solidFill>
                  <a:schemeClr val="tx1"/>
                </a:solidFill>
              </a:rPr>
              <a:t>image </a:t>
            </a:r>
            <a:r>
              <a:rPr lang="en-US">
                <a:solidFill>
                  <a:schemeClr val="tx1"/>
                </a:solidFill>
              </a:rPr>
              <a:t>steganography </a:t>
            </a:r>
            <a:r>
              <a:rPr lang="en-US" smtClean="0">
                <a:solidFill>
                  <a:schemeClr val="tx1"/>
                </a:solidFill>
              </a:rPr>
              <a:t>system </a:t>
            </a:r>
            <a:r>
              <a:rPr lang="en-US">
                <a:solidFill>
                  <a:schemeClr val="tx1"/>
                </a:solidFill>
              </a:rPr>
              <a:t>that allows users to hide and retrieve secret messages within an image </a:t>
            </a:r>
            <a:r>
              <a:rPr lang="en-US">
                <a:solidFill>
                  <a:schemeClr val="tx1"/>
                </a:solidFill>
              </a:rPr>
              <a:t>using </a:t>
            </a:r>
            <a:r>
              <a:rPr lang="en-US" smtClean="0">
                <a:solidFill>
                  <a:schemeClr val="tx1"/>
                </a:solidFill>
              </a:rPr>
              <a:t>password-based encryption. </a:t>
            </a:r>
            <a:r>
              <a:rPr lang="en-US">
                <a:solidFill>
                  <a:schemeClr val="tx1"/>
                </a:solidFill>
              </a:rPr>
              <a:t>By </a:t>
            </a:r>
            <a:r>
              <a:rPr lang="en-US" smtClean="0">
                <a:solidFill>
                  <a:schemeClr val="tx1"/>
                </a:solidFill>
              </a:rPr>
              <a:t>leveraging OpenCV </a:t>
            </a:r>
            <a:r>
              <a:rPr lang="en-US">
                <a:solidFill>
                  <a:schemeClr val="tx1"/>
                </a:solidFill>
              </a:rPr>
              <a:t>for </a:t>
            </a:r>
            <a:r>
              <a:rPr lang="en-US">
                <a:solidFill>
                  <a:schemeClr val="tx1"/>
                </a:solidFill>
              </a:rPr>
              <a:t>image </a:t>
            </a:r>
            <a:r>
              <a:rPr lang="en-US" smtClean="0">
                <a:solidFill>
                  <a:schemeClr val="tx1"/>
                </a:solidFill>
              </a:rPr>
              <a:t>processing </a:t>
            </a:r>
            <a:r>
              <a:rPr lang="en-US">
                <a:solidFill>
                  <a:schemeClr val="tx1"/>
                </a:solidFill>
              </a:rPr>
              <a:t>and </a:t>
            </a:r>
            <a:r>
              <a:rPr lang="en-US" smtClean="0">
                <a:solidFill>
                  <a:schemeClr val="tx1"/>
                </a:solidFill>
              </a:rPr>
              <a:t>SHA-256 </a:t>
            </a:r>
            <a:r>
              <a:rPr lang="en-US">
                <a:solidFill>
                  <a:schemeClr val="tx1"/>
                </a:solidFill>
              </a:rPr>
              <a:t>hashing </a:t>
            </a:r>
            <a:r>
              <a:rPr lang="en-US">
                <a:solidFill>
                  <a:schemeClr val="tx1"/>
                </a:solidFill>
              </a:rPr>
              <a:t>for </a:t>
            </a:r>
            <a:r>
              <a:rPr lang="en-US" smtClean="0">
                <a:solidFill>
                  <a:schemeClr val="tx1"/>
                </a:solidFill>
              </a:rPr>
              <a:t>authentication, </a:t>
            </a:r>
            <a:r>
              <a:rPr lang="en-US">
                <a:solidFill>
                  <a:schemeClr val="tx1"/>
                </a:solidFill>
              </a:rPr>
              <a:t>it ensures </a:t>
            </a:r>
            <a:r>
              <a:rPr lang="en-US">
                <a:solidFill>
                  <a:schemeClr val="tx1"/>
                </a:solidFill>
              </a:rPr>
              <a:t>both </a:t>
            </a:r>
            <a:r>
              <a:rPr lang="en-US" smtClean="0">
                <a:solidFill>
                  <a:schemeClr val="tx1"/>
                </a:solidFill>
              </a:rPr>
              <a:t>data </a:t>
            </a:r>
            <a:r>
              <a:rPr lang="en-US">
                <a:solidFill>
                  <a:schemeClr val="tx1"/>
                </a:solidFill>
              </a:rPr>
              <a:t>confidentiality </a:t>
            </a:r>
            <a:r>
              <a:rPr lang="en-US">
                <a:solidFill>
                  <a:schemeClr val="tx1"/>
                </a:solidFill>
              </a:rPr>
              <a:t>and </a:t>
            </a:r>
            <a:r>
              <a:rPr lang="en-US" smtClean="0">
                <a:solidFill>
                  <a:schemeClr val="tx1"/>
                </a:solidFill>
              </a:rPr>
              <a:t>integrity.  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Unlike traditional steganography, this solution </a:t>
            </a:r>
            <a:r>
              <a:rPr lang="en-US">
                <a:solidFill>
                  <a:schemeClr val="tx1"/>
                </a:solidFill>
              </a:rPr>
              <a:t>eliminates </a:t>
            </a:r>
            <a:r>
              <a:rPr lang="en-US" smtClean="0">
                <a:solidFill>
                  <a:schemeClr val="tx1"/>
                </a:solidFill>
              </a:rPr>
              <a:t>garbage characters </a:t>
            </a:r>
            <a:r>
              <a:rPr lang="en-US">
                <a:solidFill>
                  <a:schemeClr val="tx1"/>
                </a:solidFill>
              </a:rPr>
              <a:t>during decryption </a:t>
            </a:r>
            <a:r>
              <a:rPr lang="en-US">
                <a:solidFill>
                  <a:schemeClr val="tx1"/>
                </a:solidFill>
              </a:rPr>
              <a:t>by </a:t>
            </a:r>
            <a:r>
              <a:rPr lang="en-US" smtClean="0">
                <a:solidFill>
                  <a:schemeClr val="tx1"/>
                </a:solidFill>
              </a:rPr>
              <a:t>storing </a:t>
            </a: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tx1"/>
                </a:solidFill>
              </a:rPr>
              <a:t>message </a:t>
            </a:r>
            <a:r>
              <a:rPr lang="en-US" smtClean="0">
                <a:solidFill>
                  <a:schemeClr val="tx1"/>
                </a:solidFill>
              </a:rPr>
              <a:t>length </a:t>
            </a:r>
            <a:r>
              <a:rPr lang="en-US">
                <a:solidFill>
                  <a:schemeClr val="tx1"/>
                </a:solidFill>
              </a:rPr>
              <a:t>within the image. The project is simple, efficient, </a:t>
            </a:r>
            <a:r>
              <a:rPr lang="en-US">
                <a:solidFill>
                  <a:schemeClr val="tx1"/>
                </a:solidFill>
              </a:rPr>
              <a:t>and </a:t>
            </a:r>
            <a:r>
              <a:rPr lang="en-US" smtClean="0">
                <a:solidFill>
                  <a:schemeClr val="tx1"/>
                </a:solidFill>
              </a:rPr>
              <a:t>cross-platform compatible, </a:t>
            </a:r>
            <a:r>
              <a:rPr lang="en-US">
                <a:solidFill>
                  <a:schemeClr val="tx1"/>
                </a:solidFill>
              </a:rPr>
              <a:t>making it a practical tool </a:t>
            </a:r>
            <a:r>
              <a:rPr lang="en-US">
                <a:solidFill>
                  <a:schemeClr val="tx1"/>
                </a:solidFill>
              </a:rPr>
              <a:t>for </a:t>
            </a:r>
            <a:r>
              <a:rPr lang="en-US" smtClean="0">
                <a:solidFill>
                  <a:schemeClr val="tx1"/>
                </a:solidFill>
              </a:rPr>
              <a:t>secure communication </a:t>
            </a:r>
            <a:r>
              <a:rPr lang="en-US">
                <a:solidFill>
                  <a:schemeClr val="tx1"/>
                </a:solidFill>
              </a:rPr>
              <a:t>in various fields, </a:t>
            </a:r>
            <a:r>
              <a:rPr lang="en-US">
                <a:solidFill>
                  <a:schemeClr val="tx1"/>
                </a:solidFill>
              </a:rPr>
              <a:t>including </a:t>
            </a:r>
            <a:r>
              <a:rPr lang="en-US" smtClean="0">
                <a:solidFill>
                  <a:schemeClr val="tx1"/>
                </a:solidFill>
              </a:rPr>
              <a:t>cybersecurity</a:t>
            </a:r>
            <a:r>
              <a:rPr lang="en-US">
                <a:solidFill>
                  <a:schemeClr val="tx1"/>
                </a:solidFill>
              </a:rPr>
              <a:t>, journalism, and </a:t>
            </a:r>
            <a:r>
              <a:rPr lang="en-US">
                <a:solidFill>
                  <a:schemeClr val="tx1"/>
                </a:solidFill>
              </a:rPr>
              <a:t>data </a:t>
            </a:r>
            <a:r>
              <a:rPr lang="en-US" smtClean="0">
                <a:solidFill>
                  <a:schemeClr val="tx1"/>
                </a:solidFill>
              </a:rPr>
              <a:t>protection.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https://github.com/parth-pawar/Image-Steganography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305435" indent="-305435"/>
            <a:r>
              <a:rPr lang="en-US" sz="1500">
                <a:solidFill>
                  <a:schemeClr val="tx1"/>
                </a:solidFill>
              </a:rPr>
              <a:t>1</a:t>
            </a:r>
            <a:r>
              <a:rPr lang="en-US" sz="1500">
                <a:solidFill>
                  <a:schemeClr val="tx1"/>
                </a:solidFill>
              </a:rPr>
              <a:t>. </a:t>
            </a:r>
            <a:r>
              <a:rPr lang="en-US" sz="1500" smtClean="0">
                <a:solidFill>
                  <a:schemeClr val="tx1"/>
                </a:solidFill>
              </a:rPr>
              <a:t>Advanced Encryption </a:t>
            </a:r>
            <a:r>
              <a:rPr lang="en-US" sz="1500">
                <a:solidFill>
                  <a:schemeClr val="tx1"/>
                </a:solidFill>
              </a:rPr>
              <a:t>– </a:t>
            </a:r>
            <a:r>
              <a:rPr lang="en-US" sz="1500">
                <a:solidFill>
                  <a:schemeClr val="tx1"/>
                </a:solidFill>
              </a:rPr>
              <a:t>Integrate </a:t>
            </a:r>
            <a:r>
              <a:rPr lang="en-US" sz="1500" smtClean="0">
                <a:solidFill>
                  <a:schemeClr val="tx1"/>
                </a:solidFill>
              </a:rPr>
              <a:t>AES to </a:t>
            </a:r>
            <a:r>
              <a:rPr lang="en-US" sz="1500">
                <a:solidFill>
                  <a:schemeClr val="tx1"/>
                </a:solidFill>
              </a:rPr>
              <a:t>further enhance message security before embedding it into the image.  </a:t>
            </a:r>
          </a:p>
          <a:p>
            <a:pPr marL="305435" indent="-305435"/>
            <a:endParaRPr lang="en-US" sz="1500">
              <a:solidFill>
                <a:schemeClr val="tx1"/>
              </a:solidFill>
            </a:endParaRPr>
          </a:p>
          <a:p>
            <a:pPr marL="305435" indent="-305435"/>
            <a:r>
              <a:rPr lang="en-US" sz="1500">
                <a:solidFill>
                  <a:schemeClr val="tx1"/>
                </a:solidFill>
              </a:rPr>
              <a:t>2</a:t>
            </a:r>
            <a:r>
              <a:rPr lang="en-US" sz="1500">
                <a:solidFill>
                  <a:schemeClr val="tx1"/>
                </a:solidFill>
              </a:rPr>
              <a:t>. </a:t>
            </a:r>
            <a:r>
              <a:rPr lang="en-US" sz="1500" smtClean="0">
                <a:solidFill>
                  <a:schemeClr val="tx1"/>
                </a:solidFill>
              </a:rPr>
              <a:t>Support </a:t>
            </a:r>
            <a:r>
              <a:rPr lang="en-US" sz="1500">
                <a:solidFill>
                  <a:schemeClr val="tx1"/>
                </a:solidFill>
              </a:rPr>
              <a:t>for Multiple </a:t>
            </a:r>
            <a:r>
              <a:rPr lang="en-US" sz="1500">
                <a:solidFill>
                  <a:schemeClr val="tx1"/>
                </a:solidFill>
              </a:rPr>
              <a:t>Image </a:t>
            </a:r>
            <a:r>
              <a:rPr lang="en-US" sz="1500" smtClean="0">
                <a:solidFill>
                  <a:schemeClr val="tx1"/>
                </a:solidFill>
              </a:rPr>
              <a:t>Formats– </a:t>
            </a:r>
            <a:r>
              <a:rPr lang="en-US" sz="1500">
                <a:solidFill>
                  <a:schemeClr val="tx1"/>
                </a:solidFill>
              </a:rPr>
              <a:t>Extend compatibility to formats </a:t>
            </a:r>
            <a:r>
              <a:rPr lang="en-US" sz="1500">
                <a:solidFill>
                  <a:schemeClr val="tx1"/>
                </a:solidFill>
              </a:rPr>
              <a:t>like </a:t>
            </a:r>
            <a:r>
              <a:rPr lang="en-US" sz="1500" smtClean="0">
                <a:solidFill>
                  <a:schemeClr val="tx1"/>
                </a:solidFill>
              </a:rPr>
              <a:t>BMP</a:t>
            </a:r>
            <a:r>
              <a:rPr lang="en-US" sz="1500">
                <a:solidFill>
                  <a:schemeClr val="tx1"/>
                </a:solidFill>
              </a:rPr>
              <a:t>, </a:t>
            </a:r>
            <a:r>
              <a:rPr lang="en-US" sz="1500" smtClean="0">
                <a:solidFill>
                  <a:schemeClr val="tx1"/>
                </a:solidFill>
              </a:rPr>
              <a:t>TIFF, </a:t>
            </a:r>
            <a:r>
              <a:rPr lang="en-US" sz="1500">
                <a:solidFill>
                  <a:schemeClr val="tx1"/>
                </a:solidFill>
              </a:rPr>
              <a:t>and </a:t>
            </a:r>
            <a:r>
              <a:rPr lang="en-US" sz="1500">
                <a:solidFill>
                  <a:schemeClr val="tx1"/>
                </a:solidFill>
              </a:rPr>
              <a:t>even </a:t>
            </a:r>
            <a:r>
              <a:rPr lang="en-US" sz="1500" smtClean="0">
                <a:solidFill>
                  <a:schemeClr val="tx1"/>
                </a:solidFill>
              </a:rPr>
              <a:t>GIF frames </a:t>
            </a:r>
            <a:r>
              <a:rPr lang="en-US" sz="1500">
                <a:solidFill>
                  <a:schemeClr val="tx1"/>
                </a:solidFill>
              </a:rPr>
              <a:t>for diverse use cases.  </a:t>
            </a:r>
          </a:p>
          <a:p>
            <a:pPr marL="305435" indent="-305435"/>
            <a:endParaRPr lang="en-US" sz="1500">
              <a:solidFill>
                <a:schemeClr val="tx1"/>
              </a:solidFill>
            </a:endParaRPr>
          </a:p>
          <a:p>
            <a:pPr marL="305435" indent="-305435"/>
            <a:r>
              <a:rPr lang="en-US" sz="1500">
                <a:solidFill>
                  <a:schemeClr val="tx1"/>
                </a:solidFill>
              </a:rPr>
              <a:t>3</a:t>
            </a:r>
            <a:r>
              <a:rPr lang="en-US" sz="1500">
                <a:solidFill>
                  <a:schemeClr val="tx1"/>
                </a:solidFill>
              </a:rPr>
              <a:t>. </a:t>
            </a:r>
            <a:r>
              <a:rPr lang="en-US" sz="1500" smtClean="0">
                <a:solidFill>
                  <a:schemeClr val="tx1"/>
                </a:solidFill>
              </a:rPr>
              <a:t>Mobile </a:t>
            </a:r>
            <a:r>
              <a:rPr lang="en-US" sz="1500">
                <a:solidFill>
                  <a:schemeClr val="tx1"/>
                </a:solidFill>
              </a:rPr>
              <a:t>&amp; </a:t>
            </a:r>
            <a:r>
              <a:rPr lang="en-US" sz="1500">
                <a:solidFill>
                  <a:schemeClr val="tx1"/>
                </a:solidFill>
              </a:rPr>
              <a:t>Web </a:t>
            </a:r>
            <a:r>
              <a:rPr lang="en-US" sz="1500" smtClean="0">
                <a:solidFill>
                  <a:schemeClr val="tx1"/>
                </a:solidFill>
              </a:rPr>
              <a:t>Application </a:t>
            </a:r>
            <a:r>
              <a:rPr lang="en-US" sz="1500">
                <a:solidFill>
                  <a:schemeClr val="tx1"/>
                </a:solidFill>
              </a:rPr>
              <a:t>– Develop </a:t>
            </a:r>
            <a:r>
              <a:rPr lang="en-US" sz="1500">
                <a:solidFill>
                  <a:schemeClr val="tx1"/>
                </a:solidFill>
              </a:rPr>
              <a:t>a </a:t>
            </a:r>
            <a:r>
              <a:rPr lang="en-US" sz="1500" smtClean="0">
                <a:solidFill>
                  <a:schemeClr val="tx1"/>
                </a:solidFill>
              </a:rPr>
              <a:t>mobile </a:t>
            </a:r>
            <a:r>
              <a:rPr lang="en-US" sz="1500">
                <a:solidFill>
                  <a:schemeClr val="tx1"/>
                </a:solidFill>
              </a:rPr>
              <a:t>app or </a:t>
            </a:r>
            <a:r>
              <a:rPr lang="en-US" sz="1500">
                <a:solidFill>
                  <a:schemeClr val="tx1"/>
                </a:solidFill>
              </a:rPr>
              <a:t>web-based </a:t>
            </a:r>
            <a:r>
              <a:rPr lang="en-US" sz="1500" smtClean="0">
                <a:solidFill>
                  <a:schemeClr val="tx1"/>
                </a:solidFill>
              </a:rPr>
              <a:t>tool </a:t>
            </a:r>
            <a:r>
              <a:rPr lang="en-US" sz="1500">
                <a:solidFill>
                  <a:schemeClr val="tx1"/>
                </a:solidFill>
              </a:rPr>
              <a:t>for easy encryption and decryption without requiring Python installation.  </a:t>
            </a:r>
          </a:p>
          <a:p>
            <a:pPr marL="305435" indent="-305435"/>
            <a:endParaRPr lang="en-US" sz="1500">
              <a:solidFill>
                <a:schemeClr val="tx1"/>
              </a:solidFill>
            </a:endParaRPr>
          </a:p>
          <a:p>
            <a:pPr marL="305435" indent="-305435"/>
            <a:r>
              <a:rPr lang="en-US" sz="1500">
                <a:solidFill>
                  <a:schemeClr val="tx1"/>
                </a:solidFill>
              </a:rPr>
              <a:t>4</a:t>
            </a:r>
            <a:r>
              <a:rPr lang="en-US" sz="1500">
                <a:solidFill>
                  <a:schemeClr val="tx1"/>
                </a:solidFill>
              </a:rPr>
              <a:t>. </a:t>
            </a:r>
            <a:r>
              <a:rPr lang="en-US" sz="1500" smtClean="0">
                <a:solidFill>
                  <a:schemeClr val="tx1"/>
                </a:solidFill>
              </a:rPr>
              <a:t>Text-Based </a:t>
            </a:r>
            <a:r>
              <a:rPr lang="en-US" sz="1500">
                <a:solidFill>
                  <a:schemeClr val="tx1"/>
                </a:solidFill>
              </a:rPr>
              <a:t>Image </a:t>
            </a:r>
            <a:r>
              <a:rPr lang="en-US" sz="1500" smtClean="0">
                <a:solidFill>
                  <a:schemeClr val="tx1"/>
                </a:solidFill>
              </a:rPr>
              <a:t>Watermarking </a:t>
            </a:r>
            <a:r>
              <a:rPr lang="en-US" sz="1500">
                <a:solidFill>
                  <a:schemeClr val="tx1"/>
                </a:solidFill>
              </a:rPr>
              <a:t>– Enhance the system to </a:t>
            </a:r>
            <a:r>
              <a:rPr lang="en-US" sz="1500">
                <a:solidFill>
                  <a:schemeClr val="tx1"/>
                </a:solidFill>
              </a:rPr>
              <a:t>embed </a:t>
            </a:r>
            <a:r>
              <a:rPr lang="en-US" sz="1500" smtClean="0">
                <a:solidFill>
                  <a:schemeClr val="tx1"/>
                </a:solidFill>
              </a:rPr>
              <a:t>invisible watermarks </a:t>
            </a:r>
            <a:r>
              <a:rPr lang="en-US" sz="1500">
                <a:solidFill>
                  <a:schemeClr val="tx1"/>
                </a:solidFill>
              </a:rPr>
              <a:t>in images, useful </a:t>
            </a:r>
            <a:r>
              <a:rPr lang="en-US" sz="1500">
                <a:solidFill>
                  <a:schemeClr val="tx1"/>
                </a:solidFill>
              </a:rPr>
              <a:t>for </a:t>
            </a:r>
            <a:r>
              <a:rPr lang="en-US" sz="1500" smtClean="0">
                <a:solidFill>
                  <a:schemeClr val="tx1"/>
                </a:solidFill>
              </a:rPr>
              <a:t>copyright protection.  </a:t>
            </a:r>
            <a:endParaRPr lang="en-US" sz="1500">
              <a:solidFill>
                <a:schemeClr val="tx1"/>
              </a:solidFill>
            </a:endParaRPr>
          </a:p>
          <a:p>
            <a:pPr marL="305435" indent="-305435"/>
            <a:endParaRPr lang="en-US" sz="1500">
              <a:solidFill>
                <a:schemeClr val="tx1"/>
              </a:solidFill>
            </a:endParaRPr>
          </a:p>
          <a:p>
            <a:pPr marL="305435" indent="-305435"/>
            <a:r>
              <a:rPr lang="en-US" sz="1500">
                <a:solidFill>
                  <a:schemeClr val="tx1"/>
                </a:solidFill>
              </a:rPr>
              <a:t>5</a:t>
            </a:r>
            <a:r>
              <a:rPr lang="en-US" sz="1500">
                <a:solidFill>
                  <a:schemeClr val="tx1"/>
                </a:solidFill>
              </a:rPr>
              <a:t>. </a:t>
            </a:r>
            <a:r>
              <a:rPr lang="en-US" sz="1500" smtClean="0">
                <a:solidFill>
                  <a:schemeClr val="tx1"/>
                </a:solidFill>
              </a:rPr>
              <a:t>AI-Based </a:t>
            </a:r>
            <a:r>
              <a:rPr lang="en-US" sz="1500">
                <a:solidFill>
                  <a:schemeClr val="tx1"/>
                </a:solidFill>
              </a:rPr>
              <a:t>Steganalysis </a:t>
            </a:r>
            <a:r>
              <a:rPr lang="en-US" sz="1500" smtClean="0">
                <a:solidFill>
                  <a:schemeClr val="tx1"/>
                </a:solidFill>
              </a:rPr>
              <a:t>Defense </a:t>
            </a:r>
            <a:r>
              <a:rPr lang="en-US" sz="1500">
                <a:solidFill>
                  <a:schemeClr val="tx1"/>
                </a:solidFill>
              </a:rPr>
              <a:t>– </a:t>
            </a:r>
            <a:r>
              <a:rPr lang="en-US" sz="1500">
                <a:solidFill>
                  <a:schemeClr val="tx1"/>
                </a:solidFill>
              </a:rPr>
              <a:t>Implement </a:t>
            </a:r>
            <a:r>
              <a:rPr lang="en-US" sz="1500" smtClean="0">
                <a:solidFill>
                  <a:schemeClr val="tx1"/>
                </a:solidFill>
              </a:rPr>
              <a:t>AI-based </a:t>
            </a:r>
            <a:r>
              <a:rPr lang="en-US" sz="1500">
                <a:solidFill>
                  <a:schemeClr val="tx1"/>
                </a:solidFill>
              </a:rPr>
              <a:t>detection </a:t>
            </a:r>
            <a:r>
              <a:rPr lang="en-US" sz="1500" smtClean="0">
                <a:solidFill>
                  <a:schemeClr val="tx1"/>
                </a:solidFill>
              </a:rPr>
              <a:t>resistance </a:t>
            </a:r>
            <a:r>
              <a:rPr lang="en-US" sz="1500">
                <a:solidFill>
                  <a:schemeClr val="tx1"/>
                </a:solidFill>
              </a:rPr>
              <a:t>to prevent steganography detection techniques from exposing hidden messages.  </a:t>
            </a:r>
          </a:p>
          <a:p>
            <a:pPr marL="305435" indent="-305435"/>
            <a:endParaRPr lang="en-US" sz="1500">
              <a:solidFill>
                <a:schemeClr val="tx1"/>
              </a:solidFill>
            </a:endParaRPr>
          </a:p>
          <a:p>
            <a:pPr marL="305435" indent="-305435"/>
            <a:r>
              <a:rPr lang="en-US" sz="1500">
                <a:solidFill>
                  <a:schemeClr val="tx1"/>
                </a:solidFill>
              </a:rPr>
              <a:t>6</a:t>
            </a:r>
            <a:r>
              <a:rPr lang="en-US" sz="1500">
                <a:solidFill>
                  <a:schemeClr val="tx1"/>
                </a:solidFill>
              </a:rPr>
              <a:t>. </a:t>
            </a:r>
            <a:r>
              <a:rPr lang="en-US" sz="1500" smtClean="0">
                <a:solidFill>
                  <a:schemeClr val="tx1"/>
                </a:solidFill>
              </a:rPr>
              <a:t>Secure </a:t>
            </a:r>
            <a:r>
              <a:rPr lang="en-US" sz="1500">
                <a:solidFill>
                  <a:schemeClr val="tx1"/>
                </a:solidFill>
              </a:rPr>
              <a:t>Data </a:t>
            </a:r>
            <a:r>
              <a:rPr lang="en-US" sz="1500" smtClean="0">
                <a:solidFill>
                  <a:schemeClr val="tx1"/>
                </a:solidFill>
              </a:rPr>
              <a:t>Transmission </a:t>
            </a:r>
            <a:r>
              <a:rPr lang="en-US" sz="1500">
                <a:solidFill>
                  <a:schemeClr val="tx1"/>
                </a:solidFill>
              </a:rPr>
              <a:t>– Apply this technique </a:t>
            </a:r>
            <a:r>
              <a:rPr lang="en-US" sz="1500">
                <a:solidFill>
                  <a:schemeClr val="tx1"/>
                </a:solidFill>
              </a:rPr>
              <a:t>for </a:t>
            </a:r>
            <a:r>
              <a:rPr lang="en-US" sz="1500" smtClean="0">
                <a:solidFill>
                  <a:schemeClr val="tx1"/>
                </a:solidFill>
              </a:rPr>
              <a:t>covert messaging </a:t>
            </a:r>
            <a:r>
              <a:rPr lang="en-US" sz="1500">
                <a:solidFill>
                  <a:schemeClr val="tx1"/>
                </a:solidFill>
              </a:rPr>
              <a:t>in </a:t>
            </a:r>
            <a:r>
              <a:rPr lang="en-US" sz="1500" smtClean="0">
                <a:solidFill>
                  <a:schemeClr val="tx1"/>
                </a:solidFill>
              </a:rPr>
              <a:t>military</a:t>
            </a:r>
            <a:r>
              <a:rPr lang="en-US" sz="1500">
                <a:solidFill>
                  <a:schemeClr val="tx1"/>
                </a:solidFill>
              </a:rPr>
              <a:t>, forensic investigations, </a:t>
            </a:r>
            <a:r>
              <a:rPr lang="en-US" sz="1500">
                <a:solidFill>
                  <a:schemeClr val="tx1"/>
                </a:solidFill>
              </a:rPr>
              <a:t>and </a:t>
            </a:r>
            <a:r>
              <a:rPr lang="en-US" sz="1500" smtClean="0">
                <a:solidFill>
                  <a:schemeClr val="tx1"/>
                </a:solidFill>
              </a:rPr>
              <a:t>intelligence </a:t>
            </a:r>
            <a:r>
              <a:rPr lang="en-US" sz="1500">
                <a:solidFill>
                  <a:schemeClr val="tx1"/>
                </a:solidFill>
              </a:rPr>
              <a:t>to ensure private communications.  </a:t>
            </a:r>
          </a:p>
          <a:p>
            <a:pPr marL="305435" indent="-305435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tx1"/>
                </a:solidFill>
              </a:rPr>
              <a:t>Develop </a:t>
            </a:r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Python-based </a:t>
            </a:r>
            <a:r>
              <a:rPr lang="en-US" smtClean="0">
                <a:solidFill>
                  <a:schemeClr val="tx1"/>
                </a:solidFill>
              </a:rPr>
              <a:t>steganography system </a:t>
            </a:r>
            <a:r>
              <a:rPr lang="en-US">
                <a:solidFill>
                  <a:schemeClr val="tx1"/>
                </a:solidFill>
              </a:rPr>
              <a:t>that securely hides a secret message inside an image </a:t>
            </a:r>
            <a:r>
              <a:rPr lang="en-US">
                <a:solidFill>
                  <a:schemeClr val="tx1"/>
                </a:solidFill>
              </a:rPr>
              <a:t>using </a:t>
            </a:r>
            <a:r>
              <a:rPr lang="en-US" smtClean="0">
                <a:solidFill>
                  <a:schemeClr val="tx1"/>
                </a:solidFill>
              </a:rPr>
              <a:t>OpenCV. </a:t>
            </a:r>
            <a:r>
              <a:rPr lang="en-US">
                <a:solidFill>
                  <a:schemeClr val="tx1"/>
                </a:solidFill>
              </a:rPr>
              <a:t>The system should include: 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. </a:t>
            </a:r>
            <a:r>
              <a:rPr lang="en-US" smtClean="0">
                <a:solidFill>
                  <a:schemeClr val="tx1"/>
                </a:solidFill>
              </a:rPr>
              <a:t>Takes </a:t>
            </a:r>
            <a:r>
              <a:rPr lang="en-US">
                <a:solidFill>
                  <a:schemeClr val="tx1"/>
                </a:solidFill>
              </a:rPr>
              <a:t>a text message and a password, embeds the message into an image, and saves it. 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. </a:t>
            </a:r>
            <a:r>
              <a:rPr lang="en-US" smtClean="0">
                <a:solidFill>
                  <a:schemeClr val="tx1"/>
                </a:solidFill>
              </a:rPr>
              <a:t>Extracts </a:t>
            </a:r>
            <a:r>
              <a:rPr lang="en-US">
                <a:solidFill>
                  <a:schemeClr val="tx1"/>
                </a:solidFill>
              </a:rPr>
              <a:t>the hidden message from the encrypted image after verifying the password. 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3. The system should store </a:t>
            </a: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 smtClean="0">
                <a:solidFill>
                  <a:schemeClr val="tx1"/>
                </a:solidFill>
              </a:rPr>
              <a:t>message length </a:t>
            </a:r>
            <a:r>
              <a:rPr lang="en-US">
                <a:solidFill>
                  <a:schemeClr val="tx1"/>
                </a:solidFill>
              </a:rPr>
              <a:t>in the image to prevent decoding extra unwanted characters. 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. </a:t>
            </a:r>
            <a:r>
              <a:rPr lang="en-US" smtClean="0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tx1"/>
                </a:solidFill>
              </a:rPr>
              <a:t>password should </a:t>
            </a:r>
            <a:r>
              <a:rPr lang="en-US">
                <a:solidFill>
                  <a:schemeClr val="tx1"/>
                </a:solidFill>
              </a:rPr>
              <a:t>be </a:t>
            </a:r>
            <a:r>
              <a:rPr lang="en-US" smtClean="0">
                <a:solidFill>
                  <a:schemeClr val="tx1"/>
                </a:solidFill>
              </a:rPr>
              <a:t>hashed </a:t>
            </a:r>
            <a:r>
              <a:rPr lang="en-US">
                <a:solidFill>
                  <a:schemeClr val="tx1"/>
                </a:solidFill>
              </a:rPr>
              <a:t>using </a:t>
            </a:r>
            <a:r>
              <a:rPr lang="en-US" smtClean="0">
                <a:solidFill>
                  <a:schemeClr val="tx1"/>
                </a:solidFill>
              </a:rPr>
              <a:t>SHA-256 </a:t>
            </a:r>
            <a:r>
              <a:rPr lang="en-US">
                <a:solidFill>
                  <a:schemeClr val="tx1"/>
                </a:solidFill>
              </a:rPr>
              <a:t>to ensure authentication before decryption.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 Language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Python  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Libraries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OpenCV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cv2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→ For image processing (reading, modifying, and saving images)  </a:t>
            </a:r>
          </a:p>
          <a:p>
            <a:pPr marL="0" indent="0">
              <a:buNone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hashlib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→ For secure SHA-256 password hashing  </a:t>
            </a:r>
          </a:p>
          <a:p>
            <a:pPr marL="0" indent="0">
              <a:buNone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(optional) → For handling file operations (if needed)  </a:t>
            </a:r>
          </a:p>
          <a:p>
            <a:pPr marL="0" indent="0">
              <a:buNone/>
            </a:pPr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Platform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Works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on 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Windows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, Linux,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macOS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(requires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Python &amp; OpenCV installed)  </a:t>
            </a:r>
          </a:p>
          <a:p>
            <a:pPr marL="0" indent="0">
              <a:buNone/>
            </a:pPr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 </a:t>
            </a:r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Format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Supports common formats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like 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PNG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JPG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(PNG recommended to avoid compression loss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)  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1</a:t>
            </a:r>
            <a:r>
              <a:rPr lang="en-US" sz="1800">
                <a:solidFill>
                  <a:schemeClr val="tx1"/>
                </a:solidFill>
              </a:rPr>
              <a:t>. </a:t>
            </a:r>
            <a:r>
              <a:rPr lang="en-US" sz="1800" smtClean="0">
                <a:solidFill>
                  <a:schemeClr val="tx1"/>
                </a:solidFill>
              </a:rPr>
              <a:t>Uses SHA-256 hashing </a:t>
            </a:r>
            <a:r>
              <a:rPr lang="en-US" sz="1800">
                <a:solidFill>
                  <a:schemeClr val="tx1"/>
                </a:solidFill>
              </a:rPr>
              <a:t>to verify decryption, preventing unauthorized access. Unlike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basic steganography, this adds an extra layer of security.  </a:t>
            </a: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2</a:t>
            </a:r>
            <a:r>
              <a:rPr lang="en-US" sz="1800">
                <a:solidFill>
                  <a:schemeClr val="tx1"/>
                </a:solidFill>
              </a:rPr>
              <a:t>. </a:t>
            </a:r>
            <a:r>
              <a:rPr lang="en-US" sz="1800" smtClean="0">
                <a:solidFill>
                  <a:schemeClr val="tx1"/>
                </a:solidFill>
              </a:rPr>
              <a:t>Stores </a:t>
            </a:r>
            <a:r>
              <a:rPr lang="en-US" sz="1800">
                <a:solidFill>
                  <a:schemeClr val="tx1"/>
                </a:solidFill>
              </a:rPr>
              <a:t>the secret message inside pixel </a:t>
            </a:r>
            <a:r>
              <a:rPr lang="en-US" sz="1800">
                <a:solidFill>
                  <a:schemeClr val="tx1"/>
                </a:solidFill>
              </a:rPr>
              <a:t>values </a:t>
            </a:r>
            <a:r>
              <a:rPr lang="en-US" sz="1800" smtClean="0">
                <a:solidFill>
                  <a:schemeClr val="tx1"/>
                </a:solidFill>
              </a:rPr>
              <a:t>without </a:t>
            </a:r>
            <a:r>
              <a:rPr lang="en-US" sz="1800">
                <a:solidFill>
                  <a:schemeClr val="tx1"/>
                </a:solidFill>
              </a:rPr>
              <a:t>altering the </a:t>
            </a:r>
            <a:r>
              <a:rPr lang="en-US" sz="1800">
                <a:solidFill>
                  <a:schemeClr val="tx1"/>
                </a:solidFill>
              </a:rPr>
              <a:t>image </a:t>
            </a:r>
            <a:r>
              <a:rPr lang="en-US" sz="1800" smtClean="0">
                <a:solidFill>
                  <a:schemeClr val="tx1"/>
                </a:solidFill>
              </a:rPr>
              <a:t>visibly, </a:t>
            </a:r>
            <a:r>
              <a:rPr lang="en-US" sz="1800">
                <a:solidFill>
                  <a:schemeClr val="tx1"/>
                </a:solidFill>
              </a:rPr>
              <a:t>keeping the quality intact</a:t>
            </a:r>
            <a:r>
              <a:rPr lang="en-US" sz="1800">
                <a:solidFill>
                  <a:schemeClr val="tx1"/>
                </a:solidFill>
              </a:rPr>
              <a:t>. </a:t>
            </a:r>
            <a:r>
              <a:rPr lang="en-US" sz="1800" smtClean="0">
                <a:solidFill>
                  <a:schemeClr val="tx1"/>
                </a:solidFill>
              </a:rPr>
              <a:t>(</a:t>
            </a:r>
            <a:r>
              <a:rPr lang="en-US" sz="1800">
                <a:solidFill>
                  <a:schemeClr val="tx1"/>
                </a:solidFill>
              </a:rPr>
              <a:t>PNG recommended for best </a:t>
            </a:r>
            <a:r>
              <a:rPr lang="en-US" sz="1800">
                <a:solidFill>
                  <a:schemeClr val="tx1"/>
                </a:solidFill>
              </a:rPr>
              <a:t>results</a:t>
            </a:r>
            <a:r>
              <a:rPr lang="en-US" sz="1800" smtClean="0">
                <a:solidFill>
                  <a:schemeClr val="tx1"/>
                </a:solidFill>
              </a:rPr>
              <a:t>) 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3</a:t>
            </a:r>
            <a:r>
              <a:rPr lang="en-US" sz="1800">
                <a:solidFill>
                  <a:schemeClr val="tx1"/>
                </a:solidFill>
              </a:rPr>
              <a:t>. </a:t>
            </a:r>
            <a:r>
              <a:rPr lang="en-US" sz="1800" smtClean="0">
                <a:solidFill>
                  <a:schemeClr val="tx1"/>
                </a:solidFill>
              </a:rPr>
              <a:t>Unlike </a:t>
            </a:r>
            <a:r>
              <a:rPr lang="en-US" sz="1800">
                <a:solidFill>
                  <a:schemeClr val="tx1"/>
                </a:solidFill>
              </a:rPr>
              <a:t>naive implementations, this </a:t>
            </a:r>
            <a:r>
              <a:rPr lang="en-US" sz="1800">
                <a:solidFill>
                  <a:schemeClr val="tx1"/>
                </a:solidFill>
              </a:rPr>
              <a:t>project </a:t>
            </a:r>
            <a:r>
              <a:rPr lang="en-US" sz="1800" smtClean="0">
                <a:solidFill>
                  <a:schemeClr val="tx1"/>
                </a:solidFill>
              </a:rPr>
              <a:t>stores </a:t>
            </a:r>
            <a:r>
              <a:rPr lang="en-US" sz="1800">
                <a:solidFill>
                  <a:schemeClr val="tx1"/>
                </a:solidFill>
              </a:rPr>
              <a:t>the </a:t>
            </a:r>
            <a:r>
              <a:rPr lang="en-US" sz="1800">
                <a:solidFill>
                  <a:schemeClr val="tx1"/>
                </a:solidFill>
              </a:rPr>
              <a:t>message </a:t>
            </a:r>
            <a:r>
              <a:rPr lang="en-US" sz="1800" smtClean="0">
                <a:solidFill>
                  <a:schemeClr val="tx1"/>
                </a:solidFill>
              </a:rPr>
              <a:t>length </a:t>
            </a:r>
            <a:r>
              <a:rPr lang="en-US" sz="1800">
                <a:solidFill>
                  <a:schemeClr val="tx1"/>
                </a:solidFill>
              </a:rPr>
              <a:t>in the image, ensuring accurate decryption without extra unwanted characters.  </a:t>
            </a: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4</a:t>
            </a:r>
            <a:r>
              <a:rPr lang="en-US" sz="1800">
                <a:solidFill>
                  <a:schemeClr val="tx1"/>
                </a:solidFill>
              </a:rPr>
              <a:t>. </a:t>
            </a:r>
            <a:r>
              <a:rPr lang="en-US" sz="1800" smtClean="0">
                <a:solidFill>
                  <a:schemeClr val="tx1"/>
                </a:solidFill>
              </a:rPr>
              <a:t>Uses OpenCV </a:t>
            </a:r>
            <a:r>
              <a:rPr lang="en-US" sz="1800">
                <a:solidFill>
                  <a:schemeClr val="tx1"/>
                </a:solidFill>
              </a:rPr>
              <a:t>for efficient pixel manipulation, making it faster and more optimized than traditional LSB (Least Significant Bit) steganography.  </a:t>
            </a: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5</a:t>
            </a:r>
            <a:r>
              <a:rPr lang="en-US" sz="1800">
                <a:solidFill>
                  <a:schemeClr val="tx1"/>
                </a:solidFill>
              </a:rPr>
              <a:t>. </a:t>
            </a:r>
            <a:r>
              <a:rPr lang="en-US" sz="1800" smtClean="0">
                <a:solidFill>
                  <a:schemeClr val="tx1"/>
                </a:solidFill>
              </a:rPr>
              <a:t>Works </a:t>
            </a:r>
            <a:r>
              <a:rPr lang="en-US" sz="1800">
                <a:solidFill>
                  <a:schemeClr val="tx1"/>
                </a:solidFill>
              </a:rPr>
              <a:t>on </a:t>
            </a:r>
            <a:r>
              <a:rPr lang="en-US" sz="1800" smtClean="0">
                <a:solidFill>
                  <a:schemeClr val="tx1"/>
                </a:solidFill>
              </a:rPr>
              <a:t>Windows</a:t>
            </a:r>
            <a:r>
              <a:rPr lang="en-US" sz="1800">
                <a:solidFill>
                  <a:schemeClr val="tx1"/>
                </a:solidFill>
              </a:rPr>
              <a:t>, Linux, </a:t>
            </a:r>
            <a:r>
              <a:rPr lang="en-US" sz="1800">
                <a:solidFill>
                  <a:schemeClr val="tx1"/>
                </a:solidFill>
              </a:rPr>
              <a:t>and </a:t>
            </a:r>
            <a:r>
              <a:rPr lang="en-US" sz="1800" smtClean="0">
                <a:solidFill>
                  <a:schemeClr val="tx1"/>
                </a:solidFill>
              </a:rPr>
              <a:t>macOS </a:t>
            </a:r>
            <a:r>
              <a:rPr lang="en-US" sz="1800">
                <a:solidFill>
                  <a:schemeClr val="tx1"/>
                </a:solidFill>
              </a:rPr>
              <a:t>with no major changes needed, making it flexible and easy to use</a:t>
            </a:r>
            <a:r>
              <a:rPr lang="en-US" sz="1800">
                <a:solidFill>
                  <a:schemeClr val="tx1"/>
                </a:solidFill>
              </a:rPr>
              <a:t>.  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. </a:t>
            </a:r>
            <a:r>
              <a:rPr lang="en-US" smtClean="0">
                <a:solidFill>
                  <a:schemeClr val="tx1"/>
                </a:solidFill>
              </a:rPr>
              <a:t>Cybersecurity </a:t>
            </a:r>
            <a:r>
              <a:rPr lang="en-US">
                <a:solidFill>
                  <a:schemeClr val="tx1"/>
                </a:solidFill>
              </a:rPr>
              <a:t>Enthusiasts &amp; </a:t>
            </a:r>
            <a:r>
              <a:rPr lang="en-US">
                <a:solidFill>
                  <a:schemeClr val="tx1"/>
                </a:solidFill>
              </a:rPr>
              <a:t>Ethical </a:t>
            </a:r>
            <a:r>
              <a:rPr lang="en-US" smtClean="0">
                <a:solidFill>
                  <a:schemeClr val="tx1"/>
                </a:solidFill>
              </a:rPr>
              <a:t>Hackers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. </a:t>
            </a:r>
            <a:r>
              <a:rPr lang="en-US" smtClean="0">
                <a:solidFill>
                  <a:schemeClr val="tx1"/>
                </a:solidFill>
              </a:rPr>
              <a:t>Journalists </a:t>
            </a:r>
            <a:r>
              <a:rPr lang="en-US">
                <a:solidFill>
                  <a:schemeClr val="tx1"/>
                </a:solidFill>
              </a:rPr>
              <a:t>&amp; </a:t>
            </a:r>
            <a:r>
              <a:rPr lang="en-US" smtClean="0">
                <a:solidFill>
                  <a:schemeClr val="tx1"/>
                </a:solidFill>
              </a:rPr>
              <a:t>Whistleblowers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. </a:t>
            </a:r>
            <a:r>
              <a:rPr lang="en-US" smtClean="0">
                <a:solidFill>
                  <a:schemeClr val="tx1"/>
                </a:solidFill>
              </a:rPr>
              <a:t>Students </a:t>
            </a:r>
            <a:r>
              <a:rPr lang="en-US">
                <a:solidFill>
                  <a:schemeClr val="tx1"/>
                </a:solidFill>
              </a:rPr>
              <a:t>&amp; </a:t>
            </a:r>
            <a:r>
              <a:rPr lang="en-US" smtClean="0">
                <a:solidFill>
                  <a:schemeClr val="tx1"/>
                </a:solidFill>
              </a:rPr>
              <a:t>Researchers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4</a:t>
            </a:r>
            <a:r>
              <a:rPr lang="en-US" smtClean="0">
                <a:solidFill>
                  <a:schemeClr val="tx1"/>
                </a:solidFill>
              </a:rPr>
              <a:t>. Intelligence </a:t>
            </a:r>
            <a:r>
              <a:rPr lang="en-US">
                <a:solidFill>
                  <a:schemeClr val="tx1"/>
                </a:solidFill>
              </a:rPr>
              <a:t>Agencies </a:t>
            </a:r>
            <a:r>
              <a:rPr lang="en-US">
                <a:solidFill>
                  <a:schemeClr val="tx1"/>
                </a:solidFill>
              </a:rPr>
              <a:t>&amp; </a:t>
            </a:r>
            <a:r>
              <a:rPr lang="en-US" smtClean="0">
                <a:solidFill>
                  <a:schemeClr val="tx1"/>
                </a:solidFill>
              </a:rPr>
              <a:t>Investigators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5</a:t>
            </a:r>
            <a:r>
              <a:rPr lang="en-US">
                <a:solidFill>
                  <a:schemeClr val="tx1"/>
                </a:solidFill>
              </a:rPr>
              <a:t>. </a:t>
            </a:r>
            <a:r>
              <a:rPr lang="en-US" smtClean="0">
                <a:solidFill>
                  <a:schemeClr val="tx1"/>
                </a:solidFill>
              </a:rPr>
              <a:t>Data </a:t>
            </a:r>
            <a:r>
              <a:rPr lang="en-US">
                <a:solidFill>
                  <a:schemeClr val="tx1"/>
                </a:solidFill>
              </a:rPr>
              <a:t>Security </a:t>
            </a:r>
            <a:r>
              <a:rPr lang="en-US" smtClean="0">
                <a:solidFill>
                  <a:schemeClr val="tx1"/>
                </a:solidFill>
              </a:rPr>
              <a:t>Professionals</a:t>
            </a:r>
            <a:endParaRPr lang="en-US">
              <a:solidFill>
                <a:schemeClr val="tx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2" y="1232452"/>
            <a:ext cx="11223576" cy="5043205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3" y="654557"/>
            <a:ext cx="11009015" cy="56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0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77" y="1367074"/>
            <a:ext cx="7798315" cy="43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298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66</TotalTime>
  <Words>609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31</cp:revision>
  <dcterms:created xsi:type="dcterms:W3CDTF">2021-05-26T16:50:10Z</dcterms:created>
  <dcterms:modified xsi:type="dcterms:W3CDTF">2025-02-22T05:28:14Z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