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4"/>
  </p:notesMasterIdLst>
  <p:sldIdLst>
    <p:sldId id="256" r:id="rId2"/>
    <p:sldId id="257" r:id="rId3"/>
    <p:sldId id="258" r:id="rId4"/>
    <p:sldId id="267" r:id="rId5"/>
    <p:sldId id="268" r:id="rId6"/>
    <p:sldId id="266" r:id="rId7"/>
    <p:sldId id="260" r:id="rId8"/>
    <p:sldId id="261" r:id="rId9"/>
    <p:sldId id="262" r:id="rId10"/>
    <p:sldId id="259" r:id="rId11"/>
    <p:sldId id="264"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07B1AE-F47C-40DB-978E-25B58B83EE54}" v="3" dt="2023-08-02T01:25:53.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88" autoAdjust="0"/>
  </p:normalViewPr>
  <p:slideViewPr>
    <p:cSldViewPr snapToGrid="0">
      <p:cViewPr varScale="1">
        <p:scale>
          <a:sx n="114" d="100"/>
          <a:sy n="114" d="100"/>
        </p:scale>
        <p:origin x="4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798E49-6D70-4592-A7FE-009D0EA2AC3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1BAD754-9643-4AFB-A42F-269423C45A12}">
      <dgm:prSet/>
      <dgm:spPr/>
      <dgm:t>
        <a:bodyPr/>
        <a:lstStyle/>
        <a:p>
          <a:pPr>
            <a:lnSpc>
              <a:spcPct val="100000"/>
            </a:lnSpc>
          </a:pPr>
          <a:r>
            <a:rPr lang="en-US" b="0" i="0"/>
            <a:t>The implementation of IoT (Internet of Things) technologies has significantly enhanced security measures in various industries, enabling real-time monitoring and proactive threat detection, leading to reduced risks of cyberattacks and data breaches.</a:t>
          </a:r>
          <a:endParaRPr lang="en-US"/>
        </a:p>
      </dgm:t>
    </dgm:pt>
    <dgm:pt modelId="{F2523558-4BED-43EB-A497-4BB81A9703BD}" type="parTrans" cxnId="{63F20C9C-8085-454B-B32C-55E586D92203}">
      <dgm:prSet/>
      <dgm:spPr/>
      <dgm:t>
        <a:bodyPr/>
        <a:lstStyle/>
        <a:p>
          <a:endParaRPr lang="en-US"/>
        </a:p>
      </dgm:t>
    </dgm:pt>
    <dgm:pt modelId="{DC5280B1-7629-4CB8-B0A4-71342BD4D349}" type="sibTrans" cxnId="{63F20C9C-8085-454B-B32C-55E586D92203}">
      <dgm:prSet/>
      <dgm:spPr/>
      <dgm:t>
        <a:bodyPr/>
        <a:lstStyle/>
        <a:p>
          <a:endParaRPr lang="en-US"/>
        </a:p>
      </dgm:t>
    </dgm:pt>
    <dgm:pt modelId="{68476950-9A69-4E46-A14B-570833B38533}">
      <dgm:prSet/>
      <dgm:spPr/>
      <dgm:t>
        <a:bodyPr/>
        <a:lstStyle/>
        <a:p>
          <a:pPr>
            <a:lnSpc>
              <a:spcPct val="100000"/>
            </a:lnSpc>
          </a:pPr>
          <a:r>
            <a:rPr lang="en-US" b="0" i="0"/>
            <a:t>In an increasingly interconnected world, securing our homes and premises has become paramount. A door security system serves as a vital component of any comprehensive security setup, providing an efficient and reliable means to protect against unauthorized access and potential threats. By integrating modern technology and innovative features, these systems have evolved from traditional locks to intelligent solutions capable of enhancing safety, convenience, and peace of mind for both residential and commercial users.</a:t>
          </a:r>
          <a:endParaRPr lang="en-US"/>
        </a:p>
      </dgm:t>
    </dgm:pt>
    <dgm:pt modelId="{C8FB5D2C-3515-4383-9C86-6116EAF21E62}" type="parTrans" cxnId="{327B0075-62F6-455E-B246-BB3CDA03714B}">
      <dgm:prSet/>
      <dgm:spPr/>
      <dgm:t>
        <a:bodyPr/>
        <a:lstStyle/>
        <a:p>
          <a:endParaRPr lang="en-US"/>
        </a:p>
      </dgm:t>
    </dgm:pt>
    <dgm:pt modelId="{D9F0EBFD-847C-437B-998F-4C73F104D27F}" type="sibTrans" cxnId="{327B0075-62F6-455E-B246-BB3CDA03714B}">
      <dgm:prSet/>
      <dgm:spPr/>
      <dgm:t>
        <a:bodyPr/>
        <a:lstStyle/>
        <a:p>
          <a:endParaRPr lang="en-US"/>
        </a:p>
      </dgm:t>
    </dgm:pt>
    <dgm:pt modelId="{8638859F-9D78-468C-9DA1-ECF40D32C8B0}" type="pres">
      <dgm:prSet presAssocID="{2C798E49-6D70-4592-A7FE-009D0EA2AC3B}" presName="root" presStyleCnt="0">
        <dgm:presLayoutVars>
          <dgm:dir/>
          <dgm:resizeHandles val="exact"/>
        </dgm:presLayoutVars>
      </dgm:prSet>
      <dgm:spPr/>
    </dgm:pt>
    <dgm:pt modelId="{401B6E10-D3B2-4CA9-A189-49B0EDC2A10F}" type="pres">
      <dgm:prSet presAssocID="{F1BAD754-9643-4AFB-A42F-269423C45A12}" presName="compNode" presStyleCnt="0"/>
      <dgm:spPr/>
    </dgm:pt>
    <dgm:pt modelId="{DF82CBD9-C680-49FC-B500-DD38060A46AE}" type="pres">
      <dgm:prSet presAssocID="{F1BAD754-9643-4AFB-A42F-269423C45A12}" presName="bgRect" presStyleLbl="bgShp" presStyleIdx="0" presStyleCnt="2"/>
      <dgm:spPr/>
    </dgm:pt>
    <dgm:pt modelId="{BE0B7FB0-F13D-4F5C-9461-79C94A3CF84B}" type="pres">
      <dgm:prSet presAssocID="{F1BAD754-9643-4AFB-A42F-269423C45A1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router"/>
        </a:ext>
      </dgm:extLst>
    </dgm:pt>
    <dgm:pt modelId="{C99E78EE-12E9-4DEE-A0B9-DC51650808D6}" type="pres">
      <dgm:prSet presAssocID="{F1BAD754-9643-4AFB-A42F-269423C45A12}" presName="spaceRect" presStyleCnt="0"/>
      <dgm:spPr/>
    </dgm:pt>
    <dgm:pt modelId="{50F96824-B933-4162-B5E7-7D7B8E609DE2}" type="pres">
      <dgm:prSet presAssocID="{F1BAD754-9643-4AFB-A42F-269423C45A12}" presName="parTx" presStyleLbl="revTx" presStyleIdx="0" presStyleCnt="2">
        <dgm:presLayoutVars>
          <dgm:chMax val="0"/>
          <dgm:chPref val="0"/>
        </dgm:presLayoutVars>
      </dgm:prSet>
      <dgm:spPr/>
    </dgm:pt>
    <dgm:pt modelId="{6C4EFEC9-4947-46A2-87DC-A209DBA6FAA2}" type="pres">
      <dgm:prSet presAssocID="{DC5280B1-7629-4CB8-B0A4-71342BD4D349}" presName="sibTrans" presStyleCnt="0"/>
      <dgm:spPr/>
    </dgm:pt>
    <dgm:pt modelId="{6472C816-AB5B-48EC-8BB1-902212592C8C}" type="pres">
      <dgm:prSet presAssocID="{68476950-9A69-4E46-A14B-570833B38533}" presName="compNode" presStyleCnt="0"/>
      <dgm:spPr/>
    </dgm:pt>
    <dgm:pt modelId="{DD847CAE-D84C-4DA8-8474-27228D8943E3}" type="pres">
      <dgm:prSet presAssocID="{68476950-9A69-4E46-A14B-570833B38533}" presName="bgRect" presStyleLbl="bgShp" presStyleIdx="1" presStyleCnt="2"/>
      <dgm:spPr/>
    </dgm:pt>
    <dgm:pt modelId="{3C2A4877-0A39-4BFF-B35C-01DA25E8E165}" type="pres">
      <dgm:prSet presAssocID="{68476950-9A69-4E46-A14B-570833B3853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AA529987-E527-4A6C-9A7E-1E1EC67D7799}" type="pres">
      <dgm:prSet presAssocID="{68476950-9A69-4E46-A14B-570833B38533}" presName="spaceRect" presStyleCnt="0"/>
      <dgm:spPr/>
    </dgm:pt>
    <dgm:pt modelId="{BADB2128-AD70-4FAC-A62B-D77102FEFD8F}" type="pres">
      <dgm:prSet presAssocID="{68476950-9A69-4E46-A14B-570833B38533}" presName="parTx" presStyleLbl="revTx" presStyleIdx="1" presStyleCnt="2">
        <dgm:presLayoutVars>
          <dgm:chMax val="0"/>
          <dgm:chPref val="0"/>
        </dgm:presLayoutVars>
      </dgm:prSet>
      <dgm:spPr/>
    </dgm:pt>
  </dgm:ptLst>
  <dgm:cxnLst>
    <dgm:cxn modelId="{327B0075-62F6-455E-B246-BB3CDA03714B}" srcId="{2C798E49-6D70-4592-A7FE-009D0EA2AC3B}" destId="{68476950-9A69-4E46-A14B-570833B38533}" srcOrd="1" destOrd="0" parTransId="{C8FB5D2C-3515-4383-9C86-6116EAF21E62}" sibTransId="{D9F0EBFD-847C-437B-998F-4C73F104D27F}"/>
    <dgm:cxn modelId="{74CC8284-7087-4188-9F14-606C87839978}" type="presOf" srcId="{2C798E49-6D70-4592-A7FE-009D0EA2AC3B}" destId="{8638859F-9D78-468C-9DA1-ECF40D32C8B0}" srcOrd="0" destOrd="0" presId="urn:microsoft.com/office/officeart/2018/2/layout/IconVerticalSolidList"/>
    <dgm:cxn modelId="{63F20C9C-8085-454B-B32C-55E586D92203}" srcId="{2C798E49-6D70-4592-A7FE-009D0EA2AC3B}" destId="{F1BAD754-9643-4AFB-A42F-269423C45A12}" srcOrd="0" destOrd="0" parTransId="{F2523558-4BED-43EB-A497-4BB81A9703BD}" sibTransId="{DC5280B1-7629-4CB8-B0A4-71342BD4D349}"/>
    <dgm:cxn modelId="{768A1EE2-C1DC-4CB8-B526-CDB04F3213D0}" type="presOf" srcId="{68476950-9A69-4E46-A14B-570833B38533}" destId="{BADB2128-AD70-4FAC-A62B-D77102FEFD8F}" srcOrd="0" destOrd="0" presId="urn:microsoft.com/office/officeart/2018/2/layout/IconVerticalSolidList"/>
    <dgm:cxn modelId="{DA4E09ED-DBC4-47B8-B99F-80E5FC93ADC5}" type="presOf" srcId="{F1BAD754-9643-4AFB-A42F-269423C45A12}" destId="{50F96824-B933-4162-B5E7-7D7B8E609DE2}" srcOrd="0" destOrd="0" presId="urn:microsoft.com/office/officeart/2018/2/layout/IconVerticalSolidList"/>
    <dgm:cxn modelId="{1EBEFC66-97FB-4AB5-BA30-A77883A0520E}" type="presParOf" srcId="{8638859F-9D78-468C-9DA1-ECF40D32C8B0}" destId="{401B6E10-D3B2-4CA9-A189-49B0EDC2A10F}" srcOrd="0" destOrd="0" presId="urn:microsoft.com/office/officeart/2018/2/layout/IconVerticalSolidList"/>
    <dgm:cxn modelId="{D4A1D755-1FA6-496F-8877-37655F2589F9}" type="presParOf" srcId="{401B6E10-D3B2-4CA9-A189-49B0EDC2A10F}" destId="{DF82CBD9-C680-49FC-B500-DD38060A46AE}" srcOrd="0" destOrd="0" presId="urn:microsoft.com/office/officeart/2018/2/layout/IconVerticalSolidList"/>
    <dgm:cxn modelId="{DAF6D5C5-C6E8-46BE-B784-B170195E80ED}" type="presParOf" srcId="{401B6E10-D3B2-4CA9-A189-49B0EDC2A10F}" destId="{BE0B7FB0-F13D-4F5C-9461-79C94A3CF84B}" srcOrd="1" destOrd="0" presId="urn:microsoft.com/office/officeart/2018/2/layout/IconVerticalSolidList"/>
    <dgm:cxn modelId="{0A9EC4F9-F1B1-45AB-9901-5C700968EAC7}" type="presParOf" srcId="{401B6E10-D3B2-4CA9-A189-49B0EDC2A10F}" destId="{C99E78EE-12E9-4DEE-A0B9-DC51650808D6}" srcOrd="2" destOrd="0" presId="urn:microsoft.com/office/officeart/2018/2/layout/IconVerticalSolidList"/>
    <dgm:cxn modelId="{B5C46D19-612A-41D5-9784-5E7138265A47}" type="presParOf" srcId="{401B6E10-D3B2-4CA9-A189-49B0EDC2A10F}" destId="{50F96824-B933-4162-B5E7-7D7B8E609DE2}" srcOrd="3" destOrd="0" presId="urn:microsoft.com/office/officeart/2018/2/layout/IconVerticalSolidList"/>
    <dgm:cxn modelId="{AC888CB0-2FE2-48B9-B3B7-35F1C94749F5}" type="presParOf" srcId="{8638859F-9D78-468C-9DA1-ECF40D32C8B0}" destId="{6C4EFEC9-4947-46A2-87DC-A209DBA6FAA2}" srcOrd="1" destOrd="0" presId="urn:microsoft.com/office/officeart/2018/2/layout/IconVerticalSolidList"/>
    <dgm:cxn modelId="{5F9C9CAB-3388-47D9-918B-0A447A93F3DC}" type="presParOf" srcId="{8638859F-9D78-468C-9DA1-ECF40D32C8B0}" destId="{6472C816-AB5B-48EC-8BB1-902212592C8C}" srcOrd="2" destOrd="0" presId="urn:microsoft.com/office/officeart/2018/2/layout/IconVerticalSolidList"/>
    <dgm:cxn modelId="{AA7067B2-75E7-439F-A002-1CCBF9DF1CA7}" type="presParOf" srcId="{6472C816-AB5B-48EC-8BB1-902212592C8C}" destId="{DD847CAE-D84C-4DA8-8474-27228D8943E3}" srcOrd="0" destOrd="0" presId="urn:microsoft.com/office/officeart/2018/2/layout/IconVerticalSolidList"/>
    <dgm:cxn modelId="{84CC6BA8-AC34-4E2F-9D1B-3D41841A0240}" type="presParOf" srcId="{6472C816-AB5B-48EC-8BB1-902212592C8C}" destId="{3C2A4877-0A39-4BFF-B35C-01DA25E8E165}" srcOrd="1" destOrd="0" presId="urn:microsoft.com/office/officeart/2018/2/layout/IconVerticalSolidList"/>
    <dgm:cxn modelId="{B7759AF6-693E-4FE2-9405-386DF29FA0F8}" type="presParOf" srcId="{6472C816-AB5B-48EC-8BB1-902212592C8C}" destId="{AA529987-E527-4A6C-9A7E-1E1EC67D7799}" srcOrd="2" destOrd="0" presId="urn:microsoft.com/office/officeart/2018/2/layout/IconVerticalSolidList"/>
    <dgm:cxn modelId="{3E2B8F56-59FD-4435-A396-7C52F4C45B92}" type="presParOf" srcId="{6472C816-AB5B-48EC-8BB1-902212592C8C}" destId="{BADB2128-AD70-4FAC-A62B-D77102FEFD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2CBD9-C680-49FC-B500-DD38060A46AE}">
      <dsp:nvSpPr>
        <dsp:cNvPr id="0" name=""/>
        <dsp:cNvSpPr/>
      </dsp:nvSpPr>
      <dsp:spPr>
        <a:xfrm>
          <a:off x="0" y="746"/>
          <a:ext cx="7287848" cy="15454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0B7FB0-F13D-4F5C-9461-79C94A3CF84B}">
      <dsp:nvSpPr>
        <dsp:cNvPr id="0" name=""/>
        <dsp:cNvSpPr/>
      </dsp:nvSpPr>
      <dsp:spPr>
        <a:xfrm>
          <a:off x="467509" y="348480"/>
          <a:ext cx="850017" cy="8500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F96824-B933-4162-B5E7-7D7B8E609DE2}">
      <dsp:nvSpPr>
        <dsp:cNvPr id="0" name=""/>
        <dsp:cNvSpPr/>
      </dsp:nvSpPr>
      <dsp:spPr>
        <a:xfrm>
          <a:off x="1785035" y="746"/>
          <a:ext cx="5045987" cy="2076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789" tIns="219789" rIns="219789" bIns="219789" numCol="1" spcCol="1270" anchor="ctr" anchorCtr="0">
          <a:noAutofit/>
        </a:bodyPr>
        <a:lstStyle/>
        <a:p>
          <a:pPr marL="0" lvl="0" indent="0" algn="l" defTabSz="622300">
            <a:lnSpc>
              <a:spcPct val="100000"/>
            </a:lnSpc>
            <a:spcBef>
              <a:spcPct val="0"/>
            </a:spcBef>
            <a:spcAft>
              <a:spcPct val="35000"/>
            </a:spcAft>
            <a:buNone/>
          </a:pPr>
          <a:r>
            <a:rPr lang="en-US" sz="1400" b="0" i="0" kern="1200"/>
            <a:t>The implementation of IoT (Internet of Things) technologies has significantly enhanced security measures in various industries, enabling real-time monitoring and proactive threat detection, leading to reduced risks of cyberattacks and data breaches.</a:t>
          </a:r>
          <a:endParaRPr lang="en-US" sz="1400" kern="1200"/>
        </a:p>
      </dsp:txBody>
      <dsp:txXfrm>
        <a:off x="1785035" y="746"/>
        <a:ext cx="5045987" cy="2076746"/>
      </dsp:txXfrm>
    </dsp:sp>
    <dsp:sp modelId="{DD847CAE-D84C-4DA8-8474-27228D8943E3}">
      <dsp:nvSpPr>
        <dsp:cNvPr id="0" name=""/>
        <dsp:cNvSpPr/>
      </dsp:nvSpPr>
      <dsp:spPr>
        <a:xfrm>
          <a:off x="0" y="2368965"/>
          <a:ext cx="7287848" cy="15454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2A4877-0A39-4BFF-B35C-01DA25E8E165}">
      <dsp:nvSpPr>
        <dsp:cNvPr id="0" name=""/>
        <dsp:cNvSpPr/>
      </dsp:nvSpPr>
      <dsp:spPr>
        <a:xfrm>
          <a:off x="467509" y="2716699"/>
          <a:ext cx="850017" cy="8500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DB2128-AD70-4FAC-A62B-D77102FEFD8F}">
      <dsp:nvSpPr>
        <dsp:cNvPr id="0" name=""/>
        <dsp:cNvSpPr/>
      </dsp:nvSpPr>
      <dsp:spPr>
        <a:xfrm>
          <a:off x="1785035" y="2368965"/>
          <a:ext cx="5045987" cy="2076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789" tIns="219789" rIns="219789" bIns="219789" numCol="1" spcCol="1270" anchor="ctr" anchorCtr="0">
          <a:noAutofit/>
        </a:bodyPr>
        <a:lstStyle/>
        <a:p>
          <a:pPr marL="0" lvl="0" indent="0" algn="l" defTabSz="622300">
            <a:lnSpc>
              <a:spcPct val="100000"/>
            </a:lnSpc>
            <a:spcBef>
              <a:spcPct val="0"/>
            </a:spcBef>
            <a:spcAft>
              <a:spcPct val="35000"/>
            </a:spcAft>
            <a:buNone/>
          </a:pPr>
          <a:r>
            <a:rPr lang="en-US" sz="1400" b="0" i="0" kern="1200"/>
            <a:t>In an increasingly interconnected world, securing our homes and premises has become paramount. A door security system serves as a vital component of any comprehensive security setup, providing an efficient and reliable means to protect against unauthorized access and potential threats. By integrating modern technology and innovative features, these systems have evolved from traditional locks to intelligent solutions capable of enhancing safety, convenience, and peace of mind for both residential and commercial users.</a:t>
          </a:r>
          <a:endParaRPr lang="en-US" sz="1400" kern="1200"/>
        </a:p>
      </dsp:txBody>
      <dsp:txXfrm>
        <a:off x="1785035" y="2368965"/>
        <a:ext cx="5045987" cy="20767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F3C460-0E96-4A96-AC7E-3F2F6CC4B880}" type="datetimeFigureOut">
              <a:rPr lang="en-CA" smtClean="0"/>
              <a:t>2024-04-25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34EFC-387A-4440-BF9E-F38AA3B62044}" type="slidenum">
              <a:rPr lang="en-CA" smtClean="0"/>
              <a:t>‹#›</a:t>
            </a:fld>
            <a:endParaRPr lang="en-CA"/>
          </a:p>
        </p:txBody>
      </p:sp>
    </p:spTree>
    <p:extLst>
      <p:ext uri="{BB962C8B-B14F-4D97-AF65-F5344CB8AC3E}">
        <p14:creationId xmlns:p14="http://schemas.microsoft.com/office/powerpoint/2010/main" val="1329685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93A8CAF-3792-4553-8C5D-B2AC6D1F75F9}" type="datetime1">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75187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12386-E360-4EEF-97E5-33D010812F7B}" type="datetime1">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24294741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12386-E360-4EEF-97E5-33D010812F7B}" type="datetime1">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41592192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12386-E360-4EEF-97E5-33D010812F7B}" type="datetime1">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275882254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12386-E360-4EEF-97E5-33D010812F7B}" type="datetime1">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62640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12386-E360-4EEF-97E5-33D010812F7B}" type="datetime1">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293998920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D2E811-2323-4249-8255-E93E1F5A905C}" type="datetime1">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11517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8EF91B-8DD0-4186-9E0C-56B42D903A7E}" type="datetime1">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334520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710D39-4A33-4196-AEFE-2F3868AA2CD1}" type="datetime1">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2392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DC99EC-C79F-4E16-BDA7-EAF334C11FF8}" type="datetime1">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1973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594AFF-4850-4397-A6E7-D8F28B97A367}" type="datetime1">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32753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F18837-F603-4FD0-A184-C82ADC63C2E4}" type="datetime1">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2313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C5A9C31C-096A-4F27-94DF-1957220390A3}" type="datetime1">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33281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3D6294-2A74-4793-BFF2-654CD6C80971}" type="datetime1">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69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5D7F6F-059C-4AC9-90E2-E438203B4A26}" type="datetime1">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25651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6E4D8-878A-4E69-BDD8-22985F667FDF}" type="datetime1">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74772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612386-E360-4EEF-97E5-33D010812F7B}" type="datetime1">
              <a:rPr lang="en-US" smtClean="0"/>
              <a:t>4/25/2024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86634058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aws.amazon.com/blogs/iot/secure-door-lock-system-with-aws-iot/" TargetMode="External"/><Relationship Id="rId3" Type="http://schemas.openxmlformats.org/officeDocument/2006/relationships/hyperlink" Target="https://ieeexplore.ieee.org/document/8544653" TargetMode="External"/><Relationship Id="rId7" Type="http://schemas.openxmlformats.org/officeDocument/2006/relationships/hyperlink" Target="https://circuitdigest.com/microcontroller-projects/nfc-based-smart-door-lock-using-arduino" TargetMode="External"/><Relationship Id="rId2" Type="http://schemas.openxmlformats.org/officeDocument/2006/relationships/hyperlink" Target="https://www.researchgate.net/publication/337303188_Secure_IoT_Door_Locks_with_Authentication" TargetMode="External"/><Relationship Id="rId1" Type="http://schemas.openxmlformats.org/officeDocument/2006/relationships/slideLayout" Target="../slideLayouts/slideLayout2.xml"/><Relationship Id="rId6" Type="http://schemas.openxmlformats.org/officeDocument/2006/relationships/hyperlink" Target="https://create.arduino.cc/projecthub/hgolkari/iot-door-lock-1ce8fc" TargetMode="External"/><Relationship Id="rId5" Type="http://schemas.openxmlformats.org/officeDocument/2006/relationships/hyperlink" Target="https://www.iotforall.com/smart-locks-secure-your-home-with-iot/" TargetMode="External"/><Relationship Id="rId4" Type="http://schemas.openxmlformats.org/officeDocument/2006/relationships/hyperlink" Target="https://create.arduino.cc/projecthub/mtanda09/arduino-based-iot-door-lock-system-2c4dfb" TargetMode="External"/><Relationship Id="rId9" Type="http://schemas.openxmlformats.org/officeDocument/2006/relationships/hyperlink" Target="https://www.researchgate.net/publication/344448632_Zigbee-Based_IOT_Door_Lock_Syst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e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4A52-3D2F-3B61-70EC-5EAAE63CDCD2}"/>
              </a:ext>
            </a:extLst>
          </p:cNvPr>
          <p:cNvSpPr>
            <a:spLocks noGrp="1"/>
          </p:cNvSpPr>
          <p:nvPr>
            <p:ph type="ctrTitle"/>
          </p:nvPr>
        </p:nvSpPr>
        <p:spPr>
          <a:xfrm>
            <a:off x="4974337" y="1265314"/>
            <a:ext cx="4299666" cy="3249131"/>
          </a:xfrm>
        </p:spPr>
        <p:txBody>
          <a:bodyPr>
            <a:normAutofit/>
          </a:bodyPr>
          <a:lstStyle/>
          <a:p>
            <a:pPr algn="l"/>
            <a:r>
              <a:rPr lang="pt-BR" b="1">
                <a:latin typeface="Times New Roman" panose="02020603050405020304" pitchFamily="18" charset="0"/>
              </a:rPr>
              <a:t>Door Security System</a:t>
            </a:r>
            <a:endParaRPr lang="en-CA" b="1"/>
          </a:p>
        </p:txBody>
      </p:sp>
      <p:sp>
        <p:nvSpPr>
          <p:cNvPr id="3" name="Subtitle 2">
            <a:extLst>
              <a:ext uri="{FF2B5EF4-FFF2-40B4-BE49-F238E27FC236}">
                <a16:creationId xmlns:a16="http://schemas.microsoft.com/office/drawing/2014/main" id="{EB6164FA-496A-6BA0-ABC4-15B0C13E98AA}"/>
              </a:ext>
            </a:extLst>
          </p:cNvPr>
          <p:cNvSpPr>
            <a:spLocks noGrp="1"/>
          </p:cNvSpPr>
          <p:nvPr>
            <p:ph type="subTitle" idx="1"/>
          </p:nvPr>
        </p:nvSpPr>
        <p:spPr>
          <a:xfrm>
            <a:off x="4974336" y="4514446"/>
            <a:ext cx="4299666" cy="2069234"/>
          </a:xfrm>
        </p:spPr>
        <p:txBody>
          <a:bodyPr>
            <a:normAutofit/>
          </a:bodyPr>
          <a:lstStyle/>
          <a:p>
            <a:pPr algn="l">
              <a:lnSpc>
                <a:spcPct val="90000"/>
              </a:lnSpc>
            </a:pPr>
            <a:r>
              <a:rPr lang="en-US" sz="1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Name- Parth Purani</a:t>
            </a:r>
          </a:p>
          <a:p>
            <a:pPr algn="l">
              <a:lnSpc>
                <a:spcPct val="90000"/>
              </a:lnSpc>
            </a:pPr>
            <a:r>
              <a:rPr lang="en-US" sz="1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Internet Of Things</a:t>
            </a:r>
          </a:p>
          <a:p>
            <a:pPr algn="l">
              <a:lnSpc>
                <a:spcPct val="90000"/>
              </a:lnSpc>
            </a:pPr>
            <a:endParaRPr lang="en-CA" sz="1400" dirty="0"/>
          </a:p>
        </p:txBody>
      </p:sp>
      <p:sp>
        <p:nvSpPr>
          <p:cNvPr id="6" name="Isosceles Triangle 1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8" name="Graphic 7" descr="Lock">
            <a:extLst>
              <a:ext uri="{FF2B5EF4-FFF2-40B4-BE49-F238E27FC236}">
                <a16:creationId xmlns:a16="http://schemas.microsoft.com/office/drawing/2014/main" id="{8340C838-D8FA-3313-04B6-1611C2233D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
        <p:nvSpPr>
          <p:cNvPr id="4" name="Slide Number Placeholder 3">
            <a:extLst>
              <a:ext uri="{FF2B5EF4-FFF2-40B4-BE49-F238E27FC236}">
                <a16:creationId xmlns:a16="http://schemas.microsoft.com/office/drawing/2014/main" id="{4079632D-AE08-3140-6D33-A6E8688A0EA6}"/>
              </a:ext>
            </a:extLst>
          </p:cNvPr>
          <p:cNvSpPr>
            <a:spLocks noGrp="1"/>
          </p:cNvSpPr>
          <p:nvPr>
            <p:ph type="sldNum" sz="quarter" idx="12"/>
          </p:nvPr>
        </p:nvSpPr>
        <p:spPr>
          <a:xfrm>
            <a:off x="8590663" y="6041362"/>
            <a:ext cx="683339" cy="365125"/>
          </a:xfrm>
        </p:spPr>
        <p:txBody>
          <a:bodyPr>
            <a:normAutofit/>
          </a:bodyPr>
          <a:lstStyle/>
          <a:p>
            <a:pPr>
              <a:spcAft>
                <a:spcPts val="600"/>
              </a:spcAft>
            </a:pPr>
            <a:fld id="{1F646F3F-274D-499B-ABBE-824EB4ABDC3D}" type="slidenum">
              <a:rPr lang="en-US" smtClean="0"/>
              <a:pPr>
                <a:spcAft>
                  <a:spcPts val="600"/>
                </a:spcAft>
              </a:pPr>
              <a:t>1</a:t>
            </a:fld>
            <a:endParaRPr lang="en-US"/>
          </a:p>
        </p:txBody>
      </p:sp>
    </p:spTree>
    <p:extLst>
      <p:ext uri="{BB962C8B-B14F-4D97-AF65-F5344CB8AC3E}">
        <p14:creationId xmlns:p14="http://schemas.microsoft.com/office/powerpoint/2010/main" val="1384583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7429-7FBF-9B0B-DBE4-8E21C35CCAD0}"/>
              </a:ext>
            </a:extLst>
          </p:cNvPr>
          <p:cNvSpPr>
            <a:spLocks noGrp="1"/>
          </p:cNvSpPr>
          <p:nvPr>
            <p:ph type="title"/>
          </p:nvPr>
        </p:nvSpPr>
        <p:spPr>
          <a:xfrm>
            <a:off x="5536734" y="609600"/>
            <a:ext cx="3737268" cy="1320800"/>
          </a:xfrm>
        </p:spPr>
        <p:txBody>
          <a:bodyPr>
            <a:normAutofit/>
          </a:bodyPr>
          <a:lstStyle/>
          <a:p>
            <a:r>
              <a:rPr lang="en-US" b="1">
                <a:latin typeface="Calisto MT" panose="02040603050505030304" pitchFamily="18" charset="0"/>
              </a:rPr>
              <a:t>Door Security System</a:t>
            </a:r>
            <a:endParaRPr lang="en-CA"/>
          </a:p>
        </p:txBody>
      </p:sp>
      <p:sp>
        <p:nvSpPr>
          <p:cNvPr id="9" name="Content Placeholder 8">
            <a:extLst>
              <a:ext uri="{FF2B5EF4-FFF2-40B4-BE49-F238E27FC236}">
                <a16:creationId xmlns:a16="http://schemas.microsoft.com/office/drawing/2014/main" id="{E35A6C2B-3251-2AFE-D777-E64DEFA88EDC}"/>
              </a:ext>
            </a:extLst>
          </p:cNvPr>
          <p:cNvSpPr>
            <a:spLocks noGrp="1"/>
          </p:cNvSpPr>
          <p:nvPr>
            <p:ph idx="1"/>
          </p:nvPr>
        </p:nvSpPr>
        <p:spPr>
          <a:xfrm>
            <a:off x="5209563" y="2160589"/>
            <a:ext cx="4064439" cy="3880773"/>
          </a:xfrm>
        </p:spPr>
        <p:txBody>
          <a:bodyPr>
            <a:normAutofit/>
          </a:bodyPr>
          <a:lstStyle/>
          <a:p>
            <a:pPr marL="342900" indent="-342900">
              <a:buFont typeface="Arial" panose="020B0604020202020204" pitchFamily="34" charset="0"/>
              <a:buChar char="•"/>
            </a:pPr>
            <a:r>
              <a:rPr lang="en-US" b="0" i="0">
                <a:effectLst/>
                <a:latin typeface="Söhne"/>
              </a:rPr>
              <a:t>The internet-connected Door Security system, a true IoT device, provides real-time updates about door activity. </a:t>
            </a:r>
          </a:p>
          <a:p>
            <a:pPr marL="342900" indent="-342900">
              <a:buFont typeface="Arial" panose="020B0604020202020204" pitchFamily="34" charset="0"/>
              <a:buChar char="•"/>
            </a:pPr>
            <a:r>
              <a:rPr lang="en-US" b="0" i="0">
                <a:effectLst/>
                <a:latin typeface="Söhne"/>
              </a:rPr>
              <a:t>The integrated buzzer complements the screen, enhancing security, while users receive regular updates for added convenience.</a:t>
            </a:r>
          </a:p>
          <a:p>
            <a:pPr marL="342900" indent="-342900">
              <a:buFont typeface="Arial" panose="020B0604020202020204" pitchFamily="34" charset="0"/>
              <a:buChar char="•"/>
            </a:pPr>
            <a:r>
              <a:rPr lang="en-US">
                <a:latin typeface="Söhne"/>
              </a:rPr>
              <a:t>Secure and efficient with alerts.</a:t>
            </a:r>
            <a:endParaRPr lang="en-US"/>
          </a:p>
        </p:txBody>
      </p:sp>
      <p:pic>
        <p:nvPicPr>
          <p:cNvPr id="17" name="Picture 10" descr="An open door on a blue wall">
            <a:extLst>
              <a:ext uri="{FF2B5EF4-FFF2-40B4-BE49-F238E27FC236}">
                <a16:creationId xmlns:a16="http://schemas.microsoft.com/office/drawing/2014/main" id="{CC2A4149-6A53-5DC6-65DF-7ADAE4225D06}"/>
              </a:ext>
            </a:extLst>
          </p:cNvPr>
          <p:cNvPicPr>
            <a:picLocks noChangeAspect="1"/>
          </p:cNvPicPr>
          <p:nvPr/>
        </p:nvPicPr>
        <p:blipFill rotWithShape="1">
          <a:blip r:embed="rId2"/>
          <a:srcRect r="50834"/>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8" name="Isosceles Triangle 14">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Slide Number Placeholder 2">
            <a:extLst>
              <a:ext uri="{FF2B5EF4-FFF2-40B4-BE49-F238E27FC236}">
                <a16:creationId xmlns:a16="http://schemas.microsoft.com/office/drawing/2014/main" id="{BFBE36C7-9FE8-B511-AB5C-DCD0147E0043}"/>
              </a:ext>
            </a:extLst>
          </p:cNvPr>
          <p:cNvSpPr>
            <a:spLocks noGrp="1"/>
          </p:cNvSpPr>
          <p:nvPr>
            <p:ph type="sldNum" sz="quarter" idx="12"/>
          </p:nvPr>
        </p:nvSpPr>
        <p:spPr>
          <a:xfrm>
            <a:off x="8841996" y="6041362"/>
            <a:ext cx="432006" cy="365125"/>
          </a:xfrm>
        </p:spPr>
        <p:txBody>
          <a:bodyPr>
            <a:normAutofit/>
          </a:bodyPr>
          <a:lstStyle/>
          <a:p>
            <a:pPr>
              <a:spcAft>
                <a:spcPts val="600"/>
              </a:spcAft>
            </a:pPr>
            <a:fld id="{1F646F3F-274D-499B-ABBE-824EB4ABDC3D}" type="slidenum">
              <a:rPr lang="en-US" smtClean="0"/>
              <a:pPr>
                <a:spcAft>
                  <a:spcPts val="600"/>
                </a:spcAft>
              </a:pPr>
              <a:t>10</a:t>
            </a:fld>
            <a:endParaRPr lang="en-US"/>
          </a:p>
        </p:txBody>
      </p:sp>
    </p:spTree>
    <p:extLst>
      <p:ext uri="{BB962C8B-B14F-4D97-AF65-F5344CB8AC3E}">
        <p14:creationId xmlns:p14="http://schemas.microsoft.com/office/powerpoint/2010/main" val="99563127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ACB4-323E-41AF-24F1-5FD0B549E29F}"/>
              </a:ext>
            </a:extLst>
          </p:cNvPr>
          <p:cNvSpPr>
            <a:spLocks noGrp="1"/>
          </p:cNvSpPr>
          <p:nvPr>
            <p:ph type="title"/>
          </p:nvPr>
        </p:nvSpPr>
        <p:spPr>
          <a:xfrm>
            <a:off x="5536734" y="609600"/>
            <a:ext cx="3737268" cy="1320800"/>
          </a:xfrm>
        </p:spPr>
        <p:txBody>
          <a:bodyPr>
            <a:normAutofit/>
          </a:bodyPr>
          <a:lstStyle/>
          <a:p>
            <a:r>
              <a:rPr lang="en-US"/>
              <a:t>Conclusion</a:t>
            </a:r>
            <a:endParaRPr lang="en-CA"/>
          </a:p>
        </p:txBody>
      </p:sp>
      <p:sp>
        <p:nvSpPr>
          <p:cNvPr id="3" name="Content Placeholder 2">
            <a:extLst>
              <a:ext uri="{FF2B5EF4-FFF2-40B4-BE49-F238E27FC236}">
                <a16:creationId xmlns:a16="http://schemas.microsoft.com/office/drawing/2014/main" id="{F1DA9100-4485-519A-3DB9-60AF5C3C6E97}"/>
              </a:ext>
            </a:extLst>
          </p:cNvPr>
          <p:cNvSpPr>
            <a:spLocks noGrp="1"/>
          </p:cNvSpPr>
          <p:nvPr>
            <p:ph idx="1"/>
          </p:nvPr>
        </p:nvSpPr>
        <p:spPr>
          <a:xfrm>
            <a:off x="5209563" y="2160589"/>
            <a:ext cx="4064439" cy="3880773"/>
          </a:xfrm>
        </p:spPr>
        <p:txBody>
          <a:bodyPr>
            <a:normAutofit/>
          </a:bodyPr>
          <a:lstStyle/>
          <a:p>
            <a:pPr marL="342900" indent="-342900">
              <a:lnSpc>
                <a:spcPct val="90000"/>
              </a:lnSpc>
              <a:buFont typeface="Arial" panose="020B0604020202020204" pitchFamily="34" charset="0"/>
              <a:buChar char="•"/>
            </a:pPr>
            <a:r>
              <a:rPr lang="en-US" sz="1100" b="0" i="0">
                <a:effectLst/>
                <a:latin typeface="Söhne"/>
              </a:rPr>
              <a:t>In summary, the internet-connected Door Security system exhibits several noteworthy advantages, including cost-efficiency, regular updates, precise detection capabilities, improved communication, and robust connectivity, all contributing to its overall security integrity. Nevertheless, it is essential to acknowledge certain drawbacks, such as reliance on third-party email services, potential power inefficiencies, occasional sluggish performance, and the necessity for mandatory user inputs.</a:t>
            </a:r>
          </a:p>
          <a:p>
            <a:pPr marL="342900" indent="-342900">
              <a:lnSpc>
                <a:spcPct val="90000"/>
              </a:lnSpc>
              <a:buFont typeface="Arial" panose="020B0604020202020204" pitchFamily="34" charset="0"/>
              <a:buChar char="•"/>
            </a:pPr>
            <a:r>
              <a:rPr lang="en-US" sz="1100" b="0" i="0">
                <a:effectLst/>
                <a:latin typeface="Söhne"/>
              </a:rPr>
              <a:t> Despite these limitations, the system demonstrates practical utility in various applications, encompassing remote access, prompt email notifications, seamless integration with smart home automation, expedient emergency alerts, and a user-friendly onscreen interface. </a:t>
            </a:r>
          </a:p>
          <a:p>
            <a:pPr marL="342900" indent="-342900">
              <a:lnSpc>
                <a:spcPct val="90000"/>
              </a:lnSpc>
              <a:buFont typeface="Arial" panose="020B0604020202020204" pitchFamily="34" charset="0"/>
              <a:buChar char="•"/>
            </a:pPr>
            <a:r>
              <a:rPr lang="en-US" sz="1100" b="0" i="0">
                <a:effectLst/>
                <a:latin typeface="Söhne"/>
              </a:rPr>
              <a:t>This amalgamation of features fosters a highly secure and efficient security solution, ensuring real-time alerts and heightened convenience for end-users.</a:t>
            </a:r>
            <a:endParaRPr lang="en-CA" sz="1100"/>
          </a:p>
        </p:txBody>
      </p:sp>
      <p:pic>
        <p:nvPicPr>
          <p:cNvPr id="6" name="Picture 5" descr="Exclamation mark on a yellow background">
            <a:extLst>
              <a:ext uri="{FF2B5EF4-FFF2-40B4-BE49-F238E27FC236}">
                <a16:creationId xmlns:a16="http://schemas.microsoft.com/office/drawing/2014/main" id="{662A5664-F5B5-63D3-2406-910A72D310E7}"/>
              </a:ext>
            </a:extLst>
          </p:cNvPr>
          <p:cNvPicPr>
            <a:picLocks noChangeAspect="1"/>
          </p:cNvPicPr>
          <p:nvPr/>
        </p:nvPicPr>
        <p:blipFill rotWithShape="1">
          <a:blip r:embed="rId2"/>
          <a:srcRect l="26959" r="1404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0" name="Isosceles Triangle 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 name="Slide Number Placeholder 3">
            <a:extLst>
              <a:ext uri="{FF2B5EF4-FFF2-40B4-BE49-F238E27FC236}">
                <a16:creationId xmlns:a16="http://schemas.microsoft.com/office/drawing/2014/main" id="{F2983972-DB99-7410-D70F-7E55AEB656AA}"/>
              </a:ext>
            </a:extLst>
          </p:cNvPr>
          <p:cNvSpPr>
            <a:spLocks noGrp="1"/>
          </p:cNvSpPr>
          <p:nvPr>
            <p:ph type="sldNum" sz="quarter" idx="12"/>
          </p:nvPr>
        </p:nvSpPr>
        <p:spPr>
          <a:xfrm>
            <a:off x="8841996" y="6041362"/>
            <a:ext cx="432006" cy="365125"/>
          </a:xfrm>
        </p:spPr>
        <p:txBody>
          <a:bodyPr>
            <a:normAutofit/>
          </a:bodyPr>
          <a:lstStyle/>
          <a:p>
            <a:pPr>
              <a:spcAft>
                <a:spcPts val="600"/>
              </a:spcAft>
            </a:pPr>
            <a:fld id="{1F646F3F-274D-499B-ABBE-824EB4ABDC3D}" type="slidenum">
              <a:rPr lang="en-US" smtClean="0"/>
              <a:pPr>
                <a:spcAft>
                  <a:spcPts val="600"/>
                </a:spcAft>
              </a:pPr>
              <a:t>11</a:t>
            </a:fld>
            <a:endParaRPr lang="en-US"/>
          </a:p>
        </p:txBody>
      </p:sp>
    </p:spTree>
    <p:extLst>
      <p:ext uri="{BB962C8B-B14F-4D97-AF65-F5344CB8AC3E}">
        <p14:creationId xmlns:p14="http://schemas.microsoft.com/office/powerpoint/2010/main" val="361774829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864F-FDCA-156C-B538-A8FA3B87A31A}"/>
              </a:ext>
            </a:extLst>
          </p:cNvPr>
          <p:cNvSpPr>
            <a:spLocks noGrp="1"/>
          </p:cNvSpPr>
          <p:nvPr>
            <p:ph type="title"/>
          </p:nvPr>
        </p:nvSpPr>
        <p:spPr>
          <a:xfrm>
            <a:off x="1460008" y="474664"/>
            <a:ext cx="8596668" cy="1320800"/>
          </a:xfrm>
        </p:spPr>
        <p:txBody>
          <a:bodyPr/>
          <a:lstStyle/>
          <a:p>
            <a:pPr algn="ctr"/>
            <a:r>
              <a:rPr lang="en-US"/>
              <a:t>References</a:t>
            </a:r>
            <a:endParaRPr lang="en-CA"/>
          </a:p>
        </p:txBody>
      </p:sp>
      <p:sp>
        <p:nvSpPr>
          <p:cNvPr id="3" name="Content Placeholder 2">
            <a:extLst>
              <a:ext uri="{FF2B5EF4-FFF2-40B4-BE49-F238E27FC236}">
                <a16:creationId xmlns:a16="http://schemas.microsoft.com/office/drawing/2014/main" id="{4232D0A9-6BB0-549B-A05E-483B4A602534}"/>
              </a:ext>
            </a:extLst>
          </p:cNvPr>
          <p:cNvSpPr>
            <a:spLocks noGrp="1"/>
          </p:cNvSpPr>
          <p:nvPr>
            <p:ph idx="1"/>
          </p:nvPr>
        </p:nvSpPr>
        <p:spPr/>
        <p:txBody>
          <a:bodyPr>
            <a:normAutofit fontScale="77500" lnSpcReduction="20000"/>
          </a:bodyPr>
          <a:lstStyle/>
          <a:p>
            <a:r>
              <a:rPr lang="en-CA" b="0" i="0" u="none" strike="noStrike">
                <a:solidFill>
                  <a:srgbClr val="374151"/>
                </a:solidFill>
                <a:effectLst/>
                <a:latin typeface="Söhne"/>
              </a:rPr>
              <a:t>ResearchGate. "Secure IoT Door Locks with Authentication." ResearchGate, 2019, </a:t>
            </a:r>
            <a:r>
              <a:rPr lang="en-CA" b="0" i="0" u="sng" strike="noStrike">
                <a:solidFill>
                  <a:srgbClr val="374151"/>
                </a:solidFill>
                <a:effectLst/>
                <a:latin typeface="Söhne"/>
                <a:hlinkClick r:id="rId2"/>
              </a:rPr>
              <a:t>https://www.researchgate.net/publication/337303188_Secure_IoT_Door_Locks_with_Authentication</a:t>
            </a:r>
            <a:r>
              <a:rPr lang="en-CA" b="0" i="0" u="none" strike="noStrike">
                <a:solidFill>
                  <a:srgbClr val="374151"/>
                </a:solidFill>
                <a:effectLst/>
                <a:latin typeface="Söhne"/>
              </a:rPr>
              <a:t>.</a:t>
            </a:r>
          </a:p>
          <a:p>
            <a:r>
              <a:rPr lang="en-CA">
                <a:solidFill>
                  <a:schemeClr val="tx1"/>
                </a:solidFill>
                <a:latin typeface="Söhne"/>
              </a:rPr>
              <a:t>IEEE Xplore. "IoT-Based Smart Door Access Control System.</a:t>
            </a:r>
            <a:r>
              <a:rPr lang="en-CA">
                <a:solidFill>
                  <a:schemeClr val="accent1"/>
                </a:solidFill>
                <a:latin typeface="Söhne"/>
              </a:rPr>
              <a:t>" IEEE Xplore Digital Library, 2018, </a:t>
            </a:r>
            <a:r>
              <a:rPr lang="en-CA">
                <a:solidFill>
                  <a:schemeClr val="accent1"/>
                </a:solidFill>
                <a:latin typeface="Söhne"/>
                <a:hlinkClick r:id="rId3">
                  <a:extLst>
                    <a:ext uri="{A12FA001-AC4F-418D-AE19-62706E023703}">
                      <ahyp:hlinkClr xmlns:ahyp="http://schemas.microsoft.com/office/drawing/2018/hyperlinkcolor" val="tx"/>
                    </a:ext>
                  </a:extLst>
                </a:hlinkClick>
              </a:rPr>
              <a:t>https://ieeexplore.ieee.org/document/8544653</a:t>
            </a:r>
            <a:r>
              <a:rPr lang="en-CA">
                <a:solidFill>
                  <a:schemeClr val="accent1"/>
                </a:solidFill>
                <a:latin typeface="Söhne"/>
              </a:rPr>
              <a:t>.</a:t>
            </a:r>
          </a:p>
          <a:p>
            <a:r>
              <a:rPr lang="en-CA" b="0" i="0" u="none" strike="noStrike">
                <a:solidFill>
                  <a:srgbClr val="374151"/>
                </a:solidFill>
                <a:effectLst/>
                <a:latin typeface="Söhne"/>
              </a:rPr>
              <a:t>Arduino Project Hub. "Arduino-Based IoT Door Lock System." Arduino Project Hub, </a:t>
            </a:r>
            <a:r>
              <a:rPr lang="en-CA" b="0" i="0" u="sng" strike="noStrike">
                <a:solidFill>
                  <a:srgbClr val="374151"/>
                </a:solidFill>
                <a:effectLst/>
                <a:latin typeface="Söhne"/>
                <a:hlinkClick r:id="rId4"/>
              </a:rPr>
              <a:t>https://create.arduino.cc/projecthub/mtanda09/arduino-based-iot-door-lock-system-2c4dfb</a:t>
            </a:r>
            <a:r>
              <a:rPr lang="en-CA" b="0" i="0" u="none" strike="noStrike">
                <a:solidFill>
                  <a:srgbClr val="374151"/>
                </a:solidFill>
                <a:effectLst/>
                <a:latin typeface="Söhne"/>
              </a:rPr>
              <a:t>.</a:t>
            </a:r>
          </a:p>
          <a:p>
            <a:r>
              <a:rPr lang="en-CA" b="0" i="0" u="none" strike="noStrike">
                <a:solidFill>
                  <a:srgbClr val="374151"/>
                </a:solidFill>
                <a:effectLst/>
                <a:latin typeface="Söhne"/>
              </a:rPr>
              <a:t>IoT For All. "Smart Locks - Secure Your Home with IoT." IoT For All, </a:t>
            </a:r>
            <a:r>
              <a:rPr lang="en-CA" b="0" i="0" u="sng" strike="noStrike">
                <a:solidFill>
                  <a:srgbClr val="374151"/>
                </a:solidFill>
                <a:effectLst/>
                <a:latin typeface="Söhne"/>
                <a:hlinkClick r:id="rId5"/>
              </a:rPr>
              <a:t>https://www.iotforall.com/smart-locks-secure-your-home-with-iot/</a:t>
            </a:r>
            <a:r>
              <a:rPr lang="en-CA" b="0" i="0" u="none" strike="noStrike">
                <a:solidFill>
                  <a:srgbClr val="374151"/>
                </a:solidFill>
                <a:effectLst/>
                <a:latin typeface="Söhne"/>
              </a:rPr>
              <a:t>.</a:t>
            </a:r>
          </a:p>
          <a:p>
            <a:r>
              <a:rPr lang="en-CA" b="0" i="0" u="none" strike="noStrike">
                <a:solidFill>
                  <a:srgbClr val="374151"/>
                </a:solidFill>
                <a:effectLst/>
                <a:latin typeface="Söhne"/>
              </a:rPr>
              <a:t>Arduino Project Hub. "ESP8266 IoT Door Lock." Arduino Project Hub, </a:t>
            </a:r>
            <a:r>
              <a:rPr lang="en-CA" b="0" i="0" u="sng" strike="noStrike">
                <a:solidFill>
                  <a:srgbClr val="374151"/>
                </a:solidFill>
                <a:effectLst/>
                <a:latin typeface="Söhne"/>
                <a:hlinkClick r:id="rId6"/>
              </a:rPr>
              <a:t>https://create.arduino.cc/projecthub/hgolkari/iot-door-lock-1ce8fc</a:t>
            </a:r>
            <a:r>
              <a:rPr lang="en-CA" b="0" i="0" u="none" strike="noStrike">
                <a:solidFill>
                  <a:srgbClr val="374151"/>
                </a:solidFill>
                <a:effectLst/>
                <a:latin typeface="Söhne"/>
              </a:rPr>
              <a:t>.</a:t>
            </a:r>
          </a:p>
          <a:p>
            <a:r>
              <a:rPr lang="en-CA" b="0" i="0" u="none" strike="noStrike">
                <a:solidFill>
                  <a:srgbClr val="374151"/>
                </a:solidFill>
                <a:effectLst/>
                <a:latin typeface="Söhne"/>
              </a:rPr>
              <a:t>Circuit Digest. "NFC-Based Smart Door Lock." Circuit Digest, </a:t>
            </a:r>
            <a:r>
              <a:rPr lang="en-CA" b="0" i="0" u="sng" strike="noStrike">
                <a:solidFill>
                  <a:srgbClr val="374151"/>
                </a:solidFill>
                <a:effectLst/>
                <a:latin typeface="Söhne"/>
                <a:hlinkClick r:id="rId7"/>
              </a:rPr>
              <a:t>https://circuitdigest.com/microcontroller-projects/nfc-based-smart-door-lock-using-arduino</a:t>
            </a:r>
            <a:r>
              <a:rPr lang="en-CA" b="0" i="0" u="none" strike="noStrike">
                <a:solidFill>
                  <a:srgbClr val="374151"/>
                </a:solidFill>
                <a:effectLst/>
                <a:latin typeface="Söhne"/>
              </a:rPr>
              <a:t>.</a:t>
            </a:r>
          </a:p>
          <a:p>
            <a:r>
              <a:rPr lang="en-CA" b="0" i="0" u="none" strike="noStrike">
                <a:solidFill>
                  <a:srgbClr val="374151"/>
                </a:solidFill>
                <a:effectLst/>
                <a:latin typeface="Söhne"/>
              </a:rPr>
              <a:t>Amazon Web Services (AWS). "Secure Door Lock System with AWS IoT." AWS IoT Blog, </a:t>
            </a:r>
            <a:r>
              <a:rPr lang="en-CA" b="0" i="0" u="sng" strike="noStrike">
                <a:solidFill>
                  <a:srgbClr val="374151"/>
                </a:solidFill>
                <a:effectLst/>
                <a:latin typeface="Söhne"/>
                <a:hlinkClick r:id="rId8"/>
              </a:rPr>
              <a:t>https://aws.amazon.com/blogs/iot/secure-door-lock-system-with-aws-iot/</a:t>
            </a:r>
            <a:r>
              <a:rPr lang="en-CA" b="0" i="0" u="none" strike="noStrike">
                <a:solidFill>
                  <a:srgbClr val="374151"/>
                </a:solidFill>
                <a:effectLst/>
                <a:latin typeface="Söhne"/>
              </a:rPr>
              <a:t>.</a:t>
            </a:r>
          </a:p>
          <a:p>
            <a:r>
              <a:rPr lang="en-CA" b="0" i="0" u="none" strike="noStrike">
                <a:solidFill>
                  <a:srgbClr val="374151"/>
                </a:solidFill>
                <a:effectLst/>
                <a:latin typeface="Söhne"/>
              </a:rPr>
              <a:t>ResearchGate. "Zigbee-Based IoT Door Lock System." ResearchGate, 2021, </a:t>
            </a:r>
            <a:r>
              <a:rPr lang="en-CA" b="0" i="0" u="sng" strike="noStrike">
                <a:solidFill>
                  <a:srgbClr val="374151"/>
                </a:solidFill>
                <a:effectLst/>
                <a:latin typeface="Söhne"/>
                <a:hlinkClick r:id="rId9"/>
              </a:rPr>
              <a:t>https://www.researchgate.net/publication/344448632_Zigbee-Based_IOT_Door_Lock_System</a:t>
            </a:r>
            <a:r>
              <a:rPr lang="en-CA" b="0" i="0" u="none" strike="noStrike">
                <a:solidFill>
                  <a:srgbClr val="374151"/>
                </a:solidFill>
                <a:effectLst/>
                <a:latin typeface="Söhne"/>
              </a:rPr>
              <a:t>.</a:t>
            </a:r>
          </a:p>
          <a:p>
            <a:endParaRPr lang="en-CA"/>
          </a:p>
          <a:p>
            <a:endParaRPr lang="en-CA"/>
          </a:p>
        </p:txBody>
      </p:sp>
      <p:sp>
        <p:nvSpPr>
          <p:cNvPr id="4" name="Slide Number Placeholder 3">
            <a:extLst>
              <a:ext uri="{FF2B5EF4-FFF2-40B4-BE49-F238E27FC236}">
                <a16:creationId xmlns:a16="http://schemas.microsoft.com/office/drawing/2014/main" id="{249C71C4-F174-49CB-2C21-D644CE864CB5}"/>
              </a:ext>
            </a:extLst>
          </p:cNvPr>
          <p:cNvSpPr>
            <a:spLocks noGrp="1"/>
          </p:cNvSpPr>
          <p:nvPr>
            <p:ph type="sldNum" sz="quarter" idx="12"/>
          </p:nvPr>
        </p:nvSpPr>
        <p:spPr/>
        <p:txBody>
          <a:bodyPr/>
          <a:lstStyle/>
          <a:p>
            <a:fld id="{1F646F3F-274D-499B-ABBE-824EB4ABDC3D}" type="slidenum">
              <a:rPr lang="en-US" smtClean="0"/>
              <a:t>12</a:t>
            </a:fld>
            <a:endParaRPr lang="en-US"/>
          </a:p>
        </p:txBody>
      </p:sp>
    </p:spTree>
    <p:extLst>
      <p:ext uri="{BB962C8B-B14F-4D97-AF65-F5344CB8AC3E}">
        <p14:creationId xmlns:p14="http://schemas.microsoft.com/office/powerpoint/2010/main" val="88718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C3ACB-6678-5A6B-F042-784A143BCE7F}"/>
              </a:ext>
            </a:extLst>
          </p:cNvPr>
          <p:cNvSpPr>
            <a:spLocks noGrp="1"/>
          </p:cNvSpPr>
          <p:nvPr>
            <p:ph type="title"/>
          </p:nvPr>
        </p:nvSpPr>
        <p:spPr/>
        <p:txBody>
          <a:bodyPr/>
          <a:lstStyle/>
          <a:p>
            <a:pPr algn="ctr"/>
            <a:r>
              <a:rPr lang="en-US"/>
              <a:t>Index</a:t>
            </a:r>
            <a:endParaRPr lang="en-CA"/>
          </a:p>
        </p:txBody>
      </p:sp>
      <p:sp>
        <p:nvSpPr>
          <p:cNvPr id="3" name="Content Placeholder 2">
            <a:extLst>
              <a:ext uri="{FF2B5EF4-FFF2-40B4-BE49-F238E27FC236}">
                <a16:creationId xmlns:a16="http://schemas.microsoft.com/office/drawing/2014/main" id="{33FA23F5-9858-A9E1-4B30-72FAE6E23037}"/>
              </a:ext>
            </a:extLst>
          </p:cNvPr>
          <p:cNvSpPr>
            <a:spLocks noGrp="1"/>
          </p:cNvSpPr>
          <p:nvPr>
            <p:ph idx="1"/>
          </p:nvPr>
        </p:nvSpPr>
        <p:spPr>
          <a:xfrm>
            <a:off x="484552" y="2251494"/>
            <a:ext cx="10869248" cy="4241381"/>
          </a:xfrm>
        </p:spPr>
        <p:txBody>
          <a:bodyPr>
            <a:normAutofit fontScale="85000" lnSpcReduction="20000"/>
          </a:bodyPr>
          <a:lstStyle/>
          <a:p>
            <a:pPr marL="457200" indent="-457200">
              <a:buFont typeface="Arial" panose="020B0604020202020204" pitchFamily="34" charset="0"/>
              <a:buChar char="•"/>
            </a:pPr>
            <a:r>
              <a:rPr lang="en-US" sz="2800" b="1" dirty="0">
                <a:latin typeface="Calisto MT" panose="02040603050505030304" pitchFamily="18" charset="0"/>
              </a:rPr>
              <a:t>Project Introduction</a:t>
            </a:r>
          </a:p>
          <a:p>
            <a:pPr marL="457200" indent="-457200">
              <a:buFont typeface="Arial" panose="020B0604020202020204" pitchFamily="34" charset="0"/>
              <a:buChar char="•"/>
            </a:pPr>
            <a:r>
              <a:rPr lang="en-US" sz="2800" b="1" dirty="0">
                <a:latin typeface="Calisto MT" panose="02040603050505030304" pitchFamily="18" charset="0"/>
              </a:rPr>
              <a:t>Project Components and Applications</a:t>
            </a:r>
          </a:p>
          <a:p>
            <a:pPr marL="457200" indent="-457200">
              <a:buFont typeface="Arial" panose="020B0604020202020204" pitchFamily="34" charset="0"/>
              <a:buChar char="•"/>
            </a:pPr>
            <a:r>
              <a:rPr lang="en-US" sz="2800" b="1" dirty="0">
                <a:latin typeface="Calisto MT" panose="02040603050505030304" pitchFamily="18" charset="0"/>
              </a:rPr>
              <a:t>Block Diagram</a:t>
            </a:r>
          </a:p>
          <a:p>
            <a:pPr marL="457200" indent="-457200">
              <a:buFont typeface="Arial" panose="020B0604020202020204" pitchFamily="34" charset="0"/>
              <a:buChar char="•"/>
            </a:pPr>
            <a:r>
              <a:rPr lang="en-US" sz="2800" b="1" dirty="0">
                <a:latin typeface="Calisto MT" panose="02040603050505030304" pitchFamily="18" charset="0"/>
              </a:rPr>
              <a:t>Flow Chart</a:t>
            </a:r>
          </a:p>
          <a:p>
            <a:pPr marL="457200" indent="-457200">
              <a:buFont typeface="Arial" panose="020B0604020202020204" pitchFamily="34" charset="0"/>
              <a:buChar char="•"/>
            </a:pPr>
            <a:r>
              <a:rPr lang="en-US" sz="2800" b="1" dirty="0">
                <a:latin typeface="Calisto MT" panose="02040603050505030304" pitchFamily="18" charset="0"/>
              </a:rPr>
              <a:t>Advantages</a:t>
            </a:r>
          </a:p>
          <a:p>
            <a:pPr marL="457200" indent="-457200">
              <a:buFont typeface="Arial" panose="020B0604020202020204" pitchFamily="34" charset="0"/>
              <a:buChar char="•"/>
            </a:pPr>
            <a:r>
              <a:rPr lang="en-US" sz="2800" b="1" dirty="0">
                <a:latin typeface="Calisto MT" panose="02040603050505030304" pitchFamily="18" charset="0"/>
              </a:rPr>
              <a:t>Disadvantages </a:t>
            </a:r>
          </a:p>
          <a:p>
            <a:pPr marL="457200" indent="-457200">
              <a:buFont typeface="Arial" panose="020B0604020202020204" pitchFamily="34" charset="0"/>
              <a:buChar char="•"/>
            </a:pPr>
            <a:r>
              <a:rPr lang="en-US" sz="2800" b="1" dirty="0">
                <a:latin typeface="Calisto MT" panose="02040603050505030304" pitchFamily="18" charset="0"/>
              </a:rPr>
              <a:t>Applications</a:t>
            </a:r>
          </a:p>
          <a:p>
            <a:pPr marL="457200" indent="-457200">
              <a:buFont typeface="Arial" panose="020B0604020202020204" pitchFamily="34" charset="0"/>
              <a:buChar char="•"/>
            </a:pPr>
            <a:r>
              <a:rPr lang="en-US" sz="2800" b="1" dirty="0">
                <a:latin typeface="Calisto MT" panose="02040603050505030304" pitchFamily="18" charset="0"/>
              </a:rPr>
              <a:t>Door System</a:t>
            </a:r>
          </a:p>
          <a:p>
            <a:pPr marL="457200" indent="-457200">
              <a:buFont typeface="Arial" panose="020B0604020202020204" pitchFamily="34" charset="0"/>
              <a:buChar char="•"/>
            </a:pPr>
            <a:r>
              <a:rPr lang="en-US" sz="2800" b="1" dirty="0">
                <a:latin typeface="Calisto MT" panose="02040603050505030304" pitchFamily="18" charset="0"/>
              </a:rPr>
              <a:t>Conclusion</a:t>
            </a:r>
          </a:p>
          <a:p>
            <a:pPr marL="457200" indent="-457200">
              <a:buFont typeface="Arial" panose="020B0604020202020204" pitchFamily="34" charset="0"/>
              <a:buChar char="•"/>
            </a:pPr>
            <a:r>
              <a:rPr lang="en-US" sz="2800" b="1" dirty="0">
                <a:latin typeface="Calisto MT" panose="02040603050505030304" pitchFamily="18" charset="0"/>
              </a:rPr>
              <a:t>References</a:t>
            </a:r>
          </a:p>
          <a:p>
            <a:pPr marL="457200" indent="-457200">
              <a:buFont typeface="Arial" panose="020B0604020202020204" pitchFamily="34" charset="0"/>
              <a:buChar char="•"/>
            </a:pPr>
            <a:endParaRPr lang="en-CA" sz="2800" b="1" dirty="0">
              <a:latin typeface="Calisto MT" panose="02040603050505030304" pitchFamily="18" charset="0"/>
            </a:endParaRPr>
          </a:p>
          <a:p>
            <a:pPr marL="457200" indent="-457200">
              <a:buFont typeface="Arial" panose="020B0604020202020204" pitchFamily="34" charset="0"/>
              <a:buChar char="•"/>
            </a:pPr>
            <a:endParaRPr lang="en-US" sz="2800" b="1" dirty="0">
              <a:latin typeface="Calisto MT" panose="02040603050505030304" pitchFamily="18" charset="0"/>
            </a:endParaRPr>
          </a:p>
        </p:txBody>
      </p:sp>
      <p:sp>
        <p:nvSpPr>
          <p:cNvPr id="4" name="Slide Number Placeholder 3">
            <a:extLst>
              <a:ext uri="{FF2B5EF4-FFF2-40B4-BE49-F238E27FC236}">
                <a16:creationId xmlns:a16="http://schemas.microsoft.com/office/drawing/2014/main" id="{386215F1-B22E-4A6E-4CAD-6551748FF794}"/>
              </a:ext>
            </a:extLst>
          </p:cNvPr>
          <p:cNvSpPr>
            <a:spLocks noGrp="1"/>
          </p:cNvSpPr>
          <p:nvPr>
            <p:ph type="sldNum" sz="quarter" idx="12"/>
          </p:nvPr>
        </p:nvSpPr>
        <p:spPr/>
        <p:txBody>
          <a:bodyPr/>
          <a:lstStyle/>
          <a:p>
            <a:fld id="{1F646F3F-274D-499B-ABBE-824EB4ABDC3D}" type="slidenum">
              <a:rPr lang="en-US" smtClean="0"/>
              <a:t>2</a:t>
            </a:fld>
            <a:endParaRPr lang="en-US"/>
          </a:p>
        </p:txBody>
      </p:sp>
    </p:spTree>
    <p:extLst>
      <p:ext uri="{BB962C8B-B14F-4D97-AF65-F5344CB8AC3E}">
        <p14:creationId xmlns:p14="http://schemas.microsoft.com/office/powerpoint/2010/main" val="3110473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2AEDC-B6B1-D21E-613B-5E6659CD3E71}"/>
              </a:ext>
            </a:extLst>
          </p:cNvPr>
          <p:cNvSpPr>
            <a:spLocks noGrp="1"/>
          </p:cNvSpPr>
          <p:nvPr>
            <p:ph type="title"/>
          </p:nvPr>
        </p:nvSpPr>
        <p:spPr>
          <a:xfrm>
            <a:off x="484552" y="365125"/>
            <a:ext cx="10869248" cy="2712372"/>
          </a:xfrm>
        </p:spPr>
        <p:txBody>
          <a:bodyPr>
            <a:normAutofit/>
          </a:bodyPr>
          <a:lstStyle/>
          <a:p>
            <a:r>
              <a:rPr lang="en-US"/>
              <a:t>Project Introduction </a:t>
            </a:r>
            <a:endParaRPr lang="en-CA"/>
          </a:p>
        </p:txBody>
      </p:sp>
      <p:graphicFrame>
        <p:nvGraphicFramePr>
          <p:cNvPr id="6" name="Content Placeholder 2">
            <a:extLst>
              <a:ext uri="{FF2B5EF4-FFF2-40B4-BE49-F238E27FC236}">
                <a16:creationId xmlns:a16="http://schemas.microsoft.com/office/drawing/2014/main" id="{9E5C27F7-F759-08AB-CD18-1A80AD3B0E73}"/>
              </a:ext>
            </a:extLst>
          </p:cNvPr>
          <p:cNvGraphicFramePr>
            <a:graphicFrameLocks noGrp="1"/>
          </p:cNvGraphicFramePr>
          <p:nvPr>
            <p:ph idx="1"/>
          </p:nvPr>
        </p:nvGraphicFramePr>
        <p:xfrm>
          <a:off x="484552" y="1192342"/>
          <a:ext cx="7287848" cy="44464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7F56C94-5B99-46F6-6ECA-14B00CBC7A1F}"/>
              </a:ext>
            </a:extLst>
          </p:cNvPr>
          <p:cNvSpPr>
            <a:spLocks noGrp="1"/>
          </p:cNvSpPr>
          <p:nvPr>
            <p:ph type="sldNum" sz="quarter" idx="12"/>
          </p:nvPr>
        </p:nvSpPr>
        <p:spPr/>
        <p:txBody>
          <a:bodyPr>
            <a:normAutofit/>
          </a:bodyPr>
          <a:lstStyle/>
          <a:p>
            <a:pPr>
              <a:spcAft>
                <a:spcPts val="600"/>
              </a:spcAft>
            </a:pPr>
            <a:fld id="{1F646F3F-274D-499B-ABBE-824EB4ABDC3D}"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3232009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25" name="Group 1046">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8" name="Straight Connector 1047">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9" name="Straight Connector 1048">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26"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127"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128" name="Isosceles Triangle 1051">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129"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130"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131"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132" name="Isosceles Triangle 1055">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133" name="Isosceles Triangle 1056">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1134" name="Rectangle 1058">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5" name="Group 1060">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62" name="Straight Connector 1061">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3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64"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65" name="Isosceles Triangle 1064">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66"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67"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68"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69" name="Isosceles Triangle 1068">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70" name="Isosceles Triangle 1069">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1137" name="Rectangle 1071">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B9917-33DC-7854-92B5-2254D0544865}"/>
              </a:ext>
            </a:extLst>
          </p:cNvPr>
          <p:cNvSpPr>
            <a:spLocks noGrp="1"/>
          </p:cNvSpPr>
          <p:nvPr>
            <p:ph type="title"/>
          </p:nvPr>
        </p:nvSpPr>
        <p:spPr>
          <a:xfrm>
            <a:off x="2061776" y="1399474"/>
            <a:ext cx="1929216" cy="2824790"/>
          </a:xfrm>
        </p:spPr>
        <p:txBody>
          <a:bodyPr>
            <a:normAutofit/>
          </a:bodyPr>
          <a:lstStyle/>
          <a:p>
            <a:pPr algn="ctr" defTabSz="324612"/>
            <a:r>
              <a:rPr lang="en-US" sz="2272" kern="1200">
                <a:solidFill>
                  <a:schemeClr val="accent1"/>
                </a:solidFill>
                <a:latin typeface="+mj-lt"/>
                <a:ea typeface="+mj-ea"/>
                <a:cs typeface="+mj-cs"/>
              </a:rPr>
              <a:t>Project Components and Applications</a:t>
            </a:r>
            <a:endParaRPr lang="en-CA" sz="3200"/>
          </a:p>
        </p:txBody>
      </p:sp>
      <p:sp>
        <p:nvSpPr>
          <p:cNvPr id="4" name="Slide Number Placeholder 3">
            <a:extLst>
              <a:ext uri="{FF2B5EF4-FFF2-40B4-BE49-F238E27FC236}">
                <a16:creationId xmlns:a16="http://schemas.microsoft.com/office/drawing/2014/main" id="{5314A974-944F-8F94-DA98-4074F923D59F}"/>
              </a:ext>
            </a:extLst>
          </p:cNvPr>
          <p:cNvSpPr>
            <a:spLocks noGrp="1"/>
          </p:cNvSpPr>
          <p:nvPr>
            <p:ph type="sldNum" sz="quarter" idx="12"/>
          </p:nvPr>
        </p:nvSpPr>
        <p:spPr>
          <a:xfrm>
            <a:off x="9548731" y="2709800"/>
            <a:ext cx="583370" cy="166305"/>
          </a:xfrm>
        </p:spPr>
        <p:txBody>
          <a:bodyPr/>
          <a:lstStyle/>
          <a:p>
            <a:pPr defTabSz="204506">
              <a:spcAft>
                <a:spcPts val="426"/>
              </a:spcAft>
            </a:pPr>
            <a:fld id="{1F646F3F-274D-499B-ABBE-824EB4ABDC3D}" type="slidenum">
              <a:rPr lang="en-US" sz="403" kern="1200">
                <a:solidFill>
                  <a:schemeClr val="tx1">
                    <a:tint val="75000"/>
                  </a:schemeClr>
                </a:solidFill>
                <a:latin typeface="+mn-lt"/>
                <a:ea typeface="+mn-ea"/>
                <a:cs typeface="+mn-cs"/>
              </a:rPr>
              <a:pPr defTabSz="204506">
                <a:spcAft>
                  <a:spcPts val="426"/>
                </a:spcAft>
              </a:pPr>
              <a:t>4</a:t>
            </a:fld>
            <a:endParaRPr lang="en-US"/>
          </a:p>
        </p:txBody>
      </p:sp>
      <p:pic>
        <p:nvPicPr>
          <p:cNvPr id="5" name="Picture 4" descr="A close-up of a cable&#10;&#10;Description automatically generated">
            <a:extLst>
              <a:ext uri="{FF2B5EF4-FFF2-40B4-BE49-F238E27FC236}">
                <a16:creationId xmlns:a16="http://schemas.microsoft.com/office/drawing/2014/main" id="{B5D0B80C-6ED4-0B1E-C5BD-7F6FA82314D4}"/>
              </a:ext>
            </a:extLst>
          </p:cNvPr>
          <p:cNvPicPr>
            <a:picLocks noChangeAspect="1"/>
          </p:cNvPicPr>
          <p:nvPr/>
        </p:nvPicPr>
        <p:blipFill rotWithShape="1">
          <a:blip r:embed="rId2">
            <a:extLst>
              <a:ext uri="{28A0092B-C50C-407E-A947-70E740481C1C}">
                <a14:useLocalDpi xmlns:a14="http://schemas.microsoft.com/office/drawing/2010/main" val="0"/>
              </a:ext>
            </a:extLst>
          </a:blip>
          <a:srcRect t="14623" b="12975"/>
          <a:stretch/>
        </p:blipFill>
        <p:spPr>
          <a:xfrm>
            <a:off x="2629250" y="4383358"/>
            <a:ext cx="1636093" cy="1184563"/>
          </a:xfrm>
          <a:prstGeom prst="rect">
            <a:avLst/>
          </a:prstGeom>
        </p:spPr>
      </p:pic>
      <p:pic>
        <p:nvPicPr>
          <p:cNvPr id="8" name="Content Placeholder 5" descr="A blue circuit board with text&#10;&#10;Description automatically generated">
            <a:extLst>
              <a:ext uri="{FF2B5EF4-FFF2-40B4-BE49-F238E27FC236}">
                <a16:creationId xmlns:a16="http://schemas.microsoft.com/office/drawing/2014/main" id="{AC2FF585-9577-F89D-ECD3-DEF1B8E8A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028" y="3174822"/>
            <a:ext cx="1512431" cy="1049441"/>
          </a:xfrm>
          <a:prstGeom prst="rect">
            <a:avLst/>
          </a:prstGeom>
        </p:spPr>
      </p:pic>
      <p:sp>
        <p:nvSpPr>
          <p:cNvPr id="9" name="Slide Number Placeholder 3">
            <a:extLst>
              <a:ext uri="{FF2B5EF4-FFF2-40B4-BE49-F238E27FC236}">
                <a16:creationId xmlns:a16="http://schemas.microsoft.com/office/drawing/2014/main" id="{FCDE7505-C167-77C9-C836-7844ADC92F77}"/>
              </a:ext>
            </a:extLst>
          </p:cNvPr>
          <p:cNvSpPr txBox="1">
            <a:spLocks/>
          </p:cNvSpPr>
          <p:nvPr/>
        </p:nvSpPr>
        <p:spPr>
          <a:xfrm>
            <a:off x="9548731" y="2709800"/>
            <a:ext cx="583370" cy="16630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09011">
              <a:spcAft>
                <a:spcPts val="268"/>
              </a:spcAft>
            </a:pPr>
            <a:fld id="{1F646F3F-274D-499B-ABBE-824EB4ABDC3D}" type="slidenum">
              <a:rPr lang="en-US" sz="403" kern="1200">
                <a:solidFill>
                  <a:schemeClr val="tx1">
                    <a:tint val="75000"/>
                  </a:schemeClr>
                </a:solidFill>
                <a:latin typeface="+mn-lt"/>
                <a:ea typeface="+mn-ea"/>
                <a:cs typeface="+mn-cs"/>
              </a:rPr>
              <a:pPr defTabSz="409011">
                <a:spcAft>
                  <a:spcPts val="268"/>
                </a:spcAft>
              </a:pPr>
              <a:t>4</a:t>
            </a:fld>
            <a:endParaRPr lang="en-US"/>
          </a:p>
        </p:txBody>
      </p:sp>
      <p:pic>
        <p:nvPicPr>
          <p:cNvPr id="1030" name="Picture 6" descr="Arduino LCD Set Up and Programming Guide">
            <a:extLst>
              <a:ext uri="{FF2B5EF4-FFF2-40B4-BE49-F238E27FC236}">
                <a16:creationId xmlns:a16="http://schemas.microsoft.com/office/drawing/2014/main" id="{631C05C3-FB58-3A8A-8D81-EEF61965EA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6097" y="4118496"/>
            <a:ext cx="1778463" cy="130662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2C LCD Backpack Primer">
            <a:extLst>
              <a:ext uri="{FF2B5EF4-FFF2-40B4-BE49-F238E27FC236}">
                <a16:creationId xmlns:a16="http://schemas.microsoft.com/office/drawing/2014/main" id="{3080CA19-757D-CF84-90DE-6701F96628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5554" y="1768779"/>
            <a:ext cx="1306627" cy="130662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odeMCU Peizo Buzzer on Arduino IDE | Sriparna's blog on Internet of Things">
            <a:extLst>
              <a:ext uri="{FF2B5EF4-FFF2-40B4-BE49-F238E27FC236}">
                <a16:creationId xmlns:a16="http://schemas.microsoft.com/office/drawing/2014/main" id="{70DD055F-1E7C-BB83-B270-CAA1382A61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0383" y="4118496"/>
            <a:ext cx="2286597" cy="160388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rogramming an ESP32 NodeMCU with the Arduino IDE • AranaCorp">
            <a:extLst>
              <a:ext uri="{FF2B5EF4-FFF2-40B4-BE49-F238E27FC236}">
                <a16:creationId xmlns:a16="http://schemas.microsoft.com/office/drawing/2014/main" id="{86DFD3BF-1963-7C42-ECF6-56A6EAE11F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4428" y="1131994"/>
            <a:ext cx="1738507" cy="17385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2Sets Magnetic Reed Switch Normally Open Closed NC NO Door Alarm Window  Security/Magnetic Door Switch/Magnetic Contact Switch/Reed Switch for  GPS,Alarm or Other Device,DC 5V 12V 24V Light : Amazon.ca: Tools &amp; Home">
            <a:extLst>
              <a:ext uri="{FF2B5EF4-FFF2-40B4-BE49-F238E27FC236}">
                <a16:creationId xmlns:a16="http://schemas.microsoft.com/office/drawing/2014/main" id="{E2155F69-4190-57DB-4FB2-DF1B2DF101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1291" y="3255123"/>
            <a:ext cx="1124263" cy="80666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NRUM Lantern f/tealight, indoor/outdoor, black, 22 cm (8 ¾&quot;) - IKEA CA">
            <a:extLst>
              <a:ext uri="{FF2B5EF4-FFF2-40B4-BE49-F238E27FC236}">
                <a16:creationId xmlns:a16="http://schemas.microsoft.com/office/drawing/2014/main" id="{4D3C968D-CDAF-1643-D79D-959B2421DD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90165" y="2542466"/>
            <a:ext cx="1738507" cy="1738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02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9" name="Group 4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9" name="Straight Connector 4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3" name="Isosceles Triangle 5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7" name="Isosceles Triangle 5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8" name="Isosceles Triangle 5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4" name="Slide Number Placeholder 3">
            <a:extLst>
              <a:ext uri="{FF2B5EF4-FFF2-40B4-BE49-F238E27FC236}">
                <a16:creationId xmlns:a16="http://schemas.microsoft.com/office/drawing/2014/main" id="{D96E2745-9ED6-A6E5-1FB5-93DDFB78F5B9}"/>
              </a:ext>
            </a:extLst>
          </p:cNvPr>
          <p:cNvSpPr>
            <a:spLocks noGrp="1"/>
          </p:cNvSpPr>
          <p:nvPr>
            <p:ph type="sldNum" sz="quarter" idx="12"/>
          </p:nvPr>
        </p:nvSpPr>
        <p:spPr>
          <a:xfrm>
            <a:off x="8542023" y="6352651"/>
            <a:ext cx="683339" cy="365125"/>
          </a:xfrm>
        </p:spPr>
        <p:txBody>
          <a:bodyPr vert="horz" lIns="91440" tIns="45720" rIns="91440" bIns="45720" rtlCol="0" anchor="ctr">
            <a:normAutofit/>
          </a:bodyPr>
          <a:lstStyle/>
          <a:p>
            <a:pPr defTabSz="914400">
              <a:spcAft>
                <a:spcPts val="600"/>
              </a:spcAft>
            </a:pPr>
            <a:fld id="{1F646F3F-274D-499B-ABBE-824EB4ABDC3D}" type="slidenum">
              <a:rPr lang="en-US" smtClean="0"/>
              <a:pPr defTabSz="914400">
                <a:spcAft>
                  <a:spcPts val="600"/>
                </a:spcAft>
              </a:pPr>
              <a:t>5</a:t>
            </a:fld>
            <a:endParaRPr lang="en-US"/>
          </a:p>
        </p:txBody>
      </p:sp>
      <p:pic>
        <p:nvPicPr>
          <p:cNvPr id="8" name="Picture 7">
            <a:extLst>
              <a:ext uri="{FF2B5EF4-FFF2-40B4-BE49-F238E27FC236}">
                <a16:creationId xmlns:a16="http://schemas.microsoft.com/office/drawing/2014/main" id="{2ED13B72-82BE-10AD-2099-BF0D89D6DB7D}"/>
              </a:ext>
            </a:extLst>
          </p:cNvPr>
          <p:cNvPicPr>
            <a:picLocks noChangeAspect="1"/>
          </p:cNvPicPr>
          <p:nvPr/>
        </p:nvPicPr>
        <p:blipFill rotWithShape="1">
          <a:blip r:embed="rId2"/>
          <a:srcRect l="8123" r="6304"/>
          <a:stretch/>
        </p:blipFill>
        <p:spPr>
          <a:xfrm rot="10800000">
            <a:off x="2763661" y="0"/>
            <a:ext cx="7553436" cy="6858000"/>
          </a:xfrm>
          <a:prstGeom prst="rect">
            <a:avLst/>
          </a:prstGeom>
        </p:spPr>
      </p:pic>
      <p:sp>
        <p:nvSpPr>
          <p:cNvPr id="2" name="Title 1">
            <a:extLst>
              <a:ext uri="{FF2B5EF4-FFF2-40B4-BE49-F238E27FC236}">
                <a16:creationId xmlns:a16="http://schemas.microsoft.com/office/drawing/2014/main" id="{17D225CF-9B69-3A81-5248-A5DC2F0385A1}"/>
              </a:ext>
            </a:extLst>
          </p:cNvPr>
          <p:cNvSpPr>
            <a:spLocks noGrp="1"/>
          </p:cNvSpPr>
          <p:nvPr>
            <p:ph type="title"/>
          </p:nvPr>
        </p:nvSpPr>
        <p:spPr>
          <a:xfrm>
            <a:off x="1012360" y="516606"/>
            <a:ext cx="8288032" cy="1096648"/>
          </a:xfrm>
        </p:spPr>
        <p:txBody>
          <a:bodyPr vert="horz" lIns="91440" tIns="45720" rIns="91440" bIns="45720" rtlCol="0" anchor="b">
            <a:normAutofit/>
          </a:bodyPr>
          <a:lstStyle/>
          <a:p>
            <a:r>
              <a:rPr lang="en-US" sz="4800" dirty="0"/>
              <a:t>Block Diagram</a:t>
            </a:r>
          </a:p>
        </p:txBody>
      </p:sp>
    </p:spTree>
    <p:extLst>
      <p:ext uri="{BB962C8B-B14F-4D97-AF65-F5344CB8AC3E}">
        <p14:creationId xmlns:p14="http://schemas.microsoft.com/office/powerpoint/2010/main" val="128158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2" name="Title 1">
            <a:extLst>
              <a:ext uri="{FF2B5EF4-FFF2-40B4-BE49-F238E27FC236}">
                <a16:creationId xmlns:a16="http://schemas.microsoft.com/office/drawing/2014/main" id="{17D225CF-9B69-3A81-5248-A5DC2F0385A1}"/>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dirty="0">
                <a:solidFill>
                  <a:schemeClr val="accent1"/>
                </a:solidFill>
                <a:latin typeface="+mj-lt"/>
                <a:ea typeface="+mj-ea"/>
                <a:cs typeface="+mj-cs"/>
              </a:rPr>
              <a:t>Flow Chart</a:t>
            </a:r>
          </a:p>
        </p:txBody>
      </p:sp>
      <p:pic>
        <p:nvPicPr>
          <p:cNvPr id="5" name="Picture 4">
            <a:extLst>
              <a:ext uri="{FF2B5EF4-FFF2-40B4-BE49-F238E27FC236}">
                <a16:creationId xmlns:a16="http://schemas.microsoft.com/office/drawing/2014/main" id="{4F7A9016-08AA-E942-F6C1-0D80F90E6288}"/>
              </a:ext>
            </a:extLst>
          </p:cNvPr>
          <p:cNvPicPr>
            <a:picLocks noChangeAspect="1"/>
          </p:cNvPicPr>
          <p:nvPr/>
        </p:nvPicPr>
        <p:blipFill rotWithShape="1">
          <a:blip r:embed="rId2"/>
          <a:srcRect l="1232" r="11718" b="3262"/>
          <a:stretch/>
        </p:blipFill>
        <p:spPr>
          <a:xfrm>
            <a:off x="3719699" y="934222"/>
            <a:ext cx="2820571" cy="3299450"/>
          </a:xfrm>
          <a:prstGeom prst="rect">
            <a:avLst/>
          </a:prstGeom>
        </p:spPr>
      </p:pic>
      <p:sp>
        <p:nvSpPr>
          <p:cNvPr id="4" name="Slide Number Placeholder 3">
            <a:extLst>
              <a:ext uri="{FF2B5EF4-FFF2-40B4-BE49-F238E27FC236}">
                <a16:creationId xmlns:a16="http://schemas.microsoft.com/office/drawing/2014/main" id="{D96E2745-9ED6-A6E5-1FB5-93DDFB78F5B9}"/>
              </a:ext>
            </a:extLst>
          </p:cNvPr>
          <p:cNvSpPr>
            <a:spLocks noGrp="1"/>
          </p:cNvSpPr>
          <p:nvPr>
            <p:ph type="sldNum" sz="quarter" idx="12"/>
          </p:nvPr>
        </p:nvSpPr>
        <p:spPr>
          <a:xfrm>
            <a:off x="8542023" y="6352651"/>
            <a:ext cx="683339" cy="365125"/>
          </a:xfrm>
        </p:spPr>
        <p:txBody>
          <a:bodyPr vert="horz" lIns="91440" tIns="45720" rIns="91440" bIns="45720" rtlCol="0" anchor="ctr">
            <a:normAutofit/>
          </a:bodyPr>
          <a:lstStyle/>
          <a:p>
            <a:pPr defTabSz="914400">
              <a:spcAft>
                <a:spcPts val="600"/>
              </a:spcAft>
            </a:pPr>
            <a:fld id="{1F646F3F-274D-499B-ABBE-824EB4ABDC3D}" type="slidenum">
              <a:rPr lang="en-US" smtClean="0"/>
              <a:pPr defTabSz="914400">
                <a:spcAft>
                  <a:spcPts val="600"/>
                </a:spcAft>
              </a:pPr>
              <a:t>6</a:t>
            </a:fld>
            <a:endParaRPr lang="en-US"/>
          </a:p>
        </p:txBody>
      </p:sp>
    </p:spTree>
    <p:extLst>
      <p:ext uri="{BB962C8B-B14F-4D97-AF65-F5344CB8AC3E}">
        <p14:creationId xmlns:p14="http://schemas.microsoft.com/office/powerpoint/2010/main" val="2246778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9D01-B4C8-4841-ECE1-B33997C42224}"/>
              </a:ext>
            </a:extLst>
          </p:cNvPr>
          <p:cNvSpPr>
            <a:spLocks noGrp="1"/>
          </p:cNvSpPr>
          <p:nvPr>
            <p:ph type="title"/>
          </p:nvPr>
        </p:nvSpPr>
        <p:spPr>
          <a:xfrm>
            <a:off x="5536734" y="609600"/>
            <a:ext cx="3737268" cy="1320800"/>
          </a:xfrm>
        </p:spPr>
        <p:txBody>
          <a:bodyPr vert="horz" lIns="91440" tIns="45720" rIns="91440" bIns="45720" rtlCol="0" anchor="t">
            <a:normAutofit/>
          </a:bodyPr>
          <a:lstStyle/>
          <a:p>
            <a:r>
              <a:rPr lang="en-US"/>
              <a:t>Advantages</a:t>
            </a:r>
          </a:p>
        </p:txBody>
      </p:sp>
      <p:sp>
        <p:nvSpPr>
          <p:cNvPr id="7" name="Content Placeholder 6">
            <a:extLst>
              <a:ext uri="{FF2B5EF4-FFF2-40B4-BE49-F238E27FC236}">
                <a16:creationId xmlns:a16="http://schemas.microsoft.com/office/drawing/2014/main" id="{08D0B869-A77F-DBC4-0946-8E0330DF5C71}"/>
              </a:ext>
            </a:extLst>
          </p:cNvPr>
          <p:cNvSpPr>
            <a:spLocks noGrp="1"/>
          </p:cNvSpPr>
          <p:nvPr>
            <p:ph idx="1"/>
          </p:nvPr>
        </p:nvSpPr>
        <p:spPr>
          <a:xfrm>
            <a:off x="5209563" y="2160589"/>
            <a:ext cx="4064439" cy="3880773"/>
          </a:xfrm>
        </p:spPr>
        <p:txBody>
          <a:bodyPr vert="horz" lIns="91440" tIns="45720" rIns="91440" bIns="45720" rtlCol="0">
            <a:normAutofit/>
          </a:bodyPr>
          <a:lstStyle/>
          <a:p>
            <a:pPr marL="571500" indent="-285750"/>
            <a:r>
              <a:rPr lang="en-US"/>
              <a:t>Cost Efficient </a:t>
            </a:r>
          </a:p>
          <a:p>
            <a:pPr marL="571500" indent="-285750"/>
            <a:r>
              <a:rPr lang="en-US"/>
              <a:t>Regular Updates</a:t>
            </a:r>
          </a:p>
          <a:p>
            <a:pPr marL="571500" indent="-285750"/>
            <a:r>
              <a:rPr lang="en-US"/>
              <a:t>Absolute Detection </a:t>
            </a:r>
          </a:p>
          <a:p>
            <a:pPr marL="571500" indent="-285750"/>
            <a:r>
              <a:rPr lang="en-US"/>
              <a:t>Enhanced communication </a:t>
            </a:r>
          </a:p>
          <a:p>
            <a:pPr marL="571500" indent="-285750"/>
            <a:r>
              <a:rPr lang="en-US"/>
              <a:t>Connectivity.</a:t>
            </a:r>
          </a:p>
          <a:p>
            <a:pPr marL="571500" indent="-285750"/>
            <a:r>
              <a:rPr lang="en-US"/>
              <a:t>Secure </a:t>
            </a:r>
          </a:p>
          <a:p>
            <a:pPr marL="571500" indent="-285750"/>
            <a:endParaRPr lang="en-US"/>
          </a:p>
          <a:p>
            <a:pPr marL="285750"/>
            <a:endParaRPr lang="en-US"/>
          </a:p>
        </p:txBody>
      </p:sp>
      <p:pic>
        <p:nvPicPr>
          <p:cNvPr id="10" name="Picture 8" descr="Sphere shape beads">
            <a:extLst>
              <a:ext uri="{FF2B5EF4-FFF2-40B4-BE49-F238E27FC236}">
                <a16:creationId xmlns:a16="http://schemas.microsoft.com/office/drawing/2014/main" id="{2342B029-D44E-7B8F-6B46-E77DBDC0D3DB}"/>
              </a:ext>
            </a:extLst>
          </p:cNvPr>
          <p:cNvPicPr>
            <a:picLocks noChangeAspect="1"/>
          </p:cNvPicPr>
          <p:nvPr/>
        </p:nvPicPr>
        <p:blipFill rotWithShape="1">
          <a:blip r:embed="rId2"/>
          <a:srcRect l="8220" r="4753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1" name="Isosceles Triangle 1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Slide Number Placeholder 2">
            <a:extLst>
              <a:ext uri="{FF2B5EF4-FFF2-40B4-BE49-F238E27FC236}">
                <a16:creationId xmlns:a16="http://schemas.microsoft.com/office/drawing/2014/main" id="{08D3FEAE-717D-9A8C-6EE9-D7CCABA86051}"/>
              </a:ext>
            </a:extLst>
          </p:cNvPr>
          <p:cNvSpPr>
            <a:spLocks noGrp="1"/>
          </p:cNvSpPr>
          <p:nvPr>
            <p:ph type="sldNum" sz="quarter" idx="12"/>
          </p:nvPr>
        </p:nvSpPr>
        <p:spPr>
          <a:xfrm>
            <a:off x="8841996" y="6041362"/>
            <a:ext cx="432006" cy="365125"/>
          </a:xfrm>
        </p:spPr>
        <p:txBody>
          <a:bodyPr vert="horz" lIns="91440" tIns="45720" rIns="91440" bIns="45720" rtlCol="0" anchor="ctr">
            <a:normAutofit/>
          </a:bodyPr>
          <a:lstStyle/>
          <a:p>
            <a:pPr defTabSz="914400">
              <a:spcAft>
                <a:spcPts val="600"/>
              </a:spcAft>
            </a:pPr>
            <a:fld id="{1F646F3F-274D-499B-ABBE-824EB4ABDC3D}" type="slidenum">
              <a:rPr lang="en-US"/>
              <a:pPr defTabSz="914400">
                <a:spcAft>
                  <a:spcPts val="600"/>
                </a:spcAft>
              </a:pPr>
              <a:t>7</a:t>
            </a:fld>
            <a:endParaRPr lang="en-US"/>
          </a:p>
        </p:txBody>
      </p:sp>
    </p:spTree>
    <p:extLst>
      <p:ext uri="{BB962C8B-B14F-4D97-AF65-F5344CB8AC3E}">
        <p14:creationId xmlns:p14="http://schemas.microsoft.com/office/powerpoint/2010/main" val="2160974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0" descr="One glowing fluorescent bulb amonst unlit incandescent bulbs">
            <a:extLst>
              <a:ext uri="{FF2B5EF4-FFF2-40B4-BE49-F238E27FC236}">
                <a16:creationId xmlns:a16="http://schemas.microsoft.com/office/drawing/2014/main" id="{5A99D167-7162-8E6A-1B0A-99FD11E001C3}"/>
              </a:ext>
            </a:extLst>
          </p:cNvPr>
          <p:cNvPicPr>
            <a:picLocks noChangeAspect="1"/>
          </p:cNvPicPr>
          <p:nvPr/>
        </p:nvPicPr>
        <p:blipFill rotWithShape="1">
          <a:blip r:embed="rId2"/>
          <a:srcRect l="6585" r="6778"/>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F9499D01-B4C8-4841-ECE1-B33997C42224}"/>
              </a:ext>
            </a:extLst>
          </p:cNvPr>
          <p:cNvSpPr>
            <a:spLocks noGrp="1"/>
          </p:cNvSpPr>
          <p:nvPr>
            <p:ph type="title"/>
          </p:nvPr>
        </p:nvSpPr>
        <p:spPr>
          <a:xfrm>
            <a:off x="677333" y="609600"/>
            <a:ext cx="3851123" cy="1320800"/>
          </a:xfrm>
        </p:spPr>
        <p:txBody>
          <a:bodyPr>
            <a:normAutofit/>
          </a:bodyPr>
          <a:lstStyle/>
          <a:p>
            <a:r>
              <a:rPr lang="en-US"/>
              <a:t>Disadvantages</a:t>
            </a:r>
            <a:endParaRPr lang="en-CA"/>
          </a:p>
        </p:txBody>
      </p:sp>
      <p:sp>
        <p:nvSpPr>
          <p:cNvPr id="22" name="Content Placeholder 8">
            <a:extLst>
              <a:ext uri="{FF2B5EF4-FFF2-40B4-BE49-F238E27FC236}">
                <a16:creationId xmlns:a16="http://schemas.microsoft.com/office/drawing/2014/main" id="{0DFB7122-5B1B-64AF-4D2B-E9FC9C8226E8}"/>
              </a:ext>
            </a:extLst>
          </p:cNvPr>
          <p:cNvSpPr>
            <a:spLocks noGrp="1"/>
          </p:cNvSpPr>
          <p:nvPr>
            <p:ph idx="1"/>
          </p:nvPr>
        </p:nvSpPr>
        <p:spPr>
          <a:xfrm>
            <a:off x="677334" y="2160589"/>
            <a:ext cx="3851122" cy="3880773"/>
          </a:xfrm>
        </p:spPr>
        <p:txBody>
          <a:bodyPr>
            <a:normAutofit/>
          </a:bodyPr>
          <a:lstStyle/>
          <a:p>
            <a:pPr marL="342900" indent="-342900">
              <a:buFont typeface="Arial" panose="020B0604020202020204" pitchFamily="34" charset="0"/>
              <a:buChar char="•"/>
            </a:pPr>
            <a:r>
              <a:rPr lang="en-US"/>
              <a:t>Third Party Email</a:t>
            </a:r>
          </a:p>
          <a:p>
            <a:pPr marL="342900" indent="-342900">
              <a:buFont typeface="Arial" panose="020B0604020202020204" pitchFamily="34" charset="0"/>
              <a:buChar char="•"/>
            </a:pPr>
            <a:r>
              <a:rPr lang="en-US"/>
              <a:t>Power Inefficiency </a:t>
            </a:r>
          </a:p>
          <a:p>
            <a:pPr marL="342900" indent="-342900">
              <a:buFont typeface="Arial" panose="020B0604020202020204" pitchFamily="34" charset="0"/>
              <a:buChar char="•"/>
            </a:pPr>
            <a:r>
              <a:rPr lang="en-US"/>
              <a:t>Slaggy Function </a:t>
            </a:r>
          </a:p>
          <a:p>
            <a:pPr marL="342900" indent="-342900">
              <a:buFont typeface="Arial" panose="020B0604020202020204" pitchFamily="34" charset="0"/>
              <a:buChar char="•"/>
            </a:pPr>
            <a:r>
              <a:rPr lang="en-US"/>
              <a:t>Mandatory Input </a:t>
            </a:r>
          </a:p>
        </p:txBody>
      </p:sp>
      <p:cxnSp>
        <p:nvCxnSpPr>
          <p:cNvPr id="24" name="Straight Connector 14">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16">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0"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3"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Slide Number Placeholder 2">
            <a:extLst>
              <a:ext uri="{FF2B5EF4-FFF2-40B4-BE49-F238E27FC236}">
                <a16:creationId xmlns:a16="http://schemas.microsoft.com/office/drawing/2014/main" id="{4928D046-AC4A-51E2-F810-0B6BEA092322}"/>
              </a:ext>
            </a:extLst>
          </p:cNvPr>
          <p:cNvSpPr>
            <a:spLocks noGrp="1"/>
          </p:cNvSpPr>
          <p:nvPr>
            <p:ph type="sldNum" sz="quarter" idx="12"/>
          </p:nvPr>
        </p:nvSpPr>
        <p:spPr>
          <a:xfrm>
            <a:off x="8590663" y="6041362"/>
            <a:ext cx="683339" cy="365125"/>
          </a:xfrm>
        </p:spPr>
        <p:txBody>
          <a:bodyPr>
            <a:normAutofit/>
          </a:bodyPr>
          <a:lstStyle/>
          <a:p>
            <a:pPr>
              <a:spcAft>
                <a:spcPts val="600"/>
              </a:spcAft>
            </a:pPr>
            <a:fld id="{1F646F3F-274D-499B-ABBE-824EB4ABDC3D}" type="slidenum">
              <a:rPr lang="en-US">
                <a:solidFill>
                  <a:srgbClr val="FFFFFF"/>
                </a:solidFill>
              </a:rPr>
              <a:pPr>
                <a:spcAft>
                  <a:spcPts val="600"/>
                </a:spcAft>
              </a:pPr>
              <a:t>8</a:t>
            </a:fld>
            <a:endParaRPr lang="en-US">
              <a:solidFill>
                <a:srgbClr val="FFFFFF"/>
              </a:solidFill>
            </a:endParaRPr>
          </a:p>
        </p:txBody>
      </p:sp>
      <p:sp>
        <p:nvSpPr>
          <p:cNvPr id="32"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7"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9"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1"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175864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5" name="Picture 10" descr="Padlock on computer motherboard">
            <a:extLst>
              <a:ext uri="{FF2B5EF4-FFF2-40B4-BE49-F238E27FC236}">
                <a16:creationId xmlns:a16="http://schemas.microsoft.com/office/drawing/2014/main" id="{786E43EB-2979-29EA-4180-5CA077A4EF46}"/>
              </a:ext>
            </a:extLst>
          </p:cNvPr>
          <p:cNvPicPr>
            <a:picLocks noChangeAspect="1"/>
          </p:cNvPicPr>
          <p:nvPr/>
        </p:nvPicPr>
        <p:blipFill rotWithShape="1">
          <a:blip r:embed="rId2"/>
          <a:srcRect r="2289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3B2AD445-8D4F-751C-D93C-4E77D15AB788}"/>
              </a:ext>
            </a:extLst>
          </p:cNvPr>
          <p:cNvSpPr>
            <a:spLocks noGrp="1"/>
          </p:cNvSpPr>
          <p:nvPr>
            <p:ph type="title"/>
          </p:nvPr>
        </p:nvSpPr>
        <p:spPr>
          <a:xfrm>
            <a:off x="677333" y="609600"/>
            <a:ext cx="3851123" cy="1320800"/>
          </a:xfrm>
        </p:spPr>
        <p:txBody>
          <a:bodyPr>
            <a:normAutofit/>
          </a:bodyPr>
          <a:lstStyle/>
          <a:p>
            <a:r>
              <a:rPr lang="en-US"/>
              <a:t>Applications</a:t>
            </a:r>
            <a:endParaRPr lang="en-CA"/>
          </a:p>
        </p:txBody>
      </p:sp>
      <p:sp>
        <p:nvSpPr>
          <p:cNvPr id="56" name="Content Placeholder 8">
            <a:extLst>
              <a:ext uri="{FF2B5EF4-FFF2-40B4-BE49-F238E27FC236}">
                <a16:creationId xmlns:a16="http://schemas.microsoft.com/office/drawing/2014/main" id="{9FBCD651-984C-AA8F-5303-3F58FDA82600}"/>
              </a:ext>
            </a:extLst>
          </p:cNvPr>
          <p:cNvSpPr>
            <a:spLocks noGrp="1"/>
          </p:cNvSpPr>
          <p:nvPr>
            <p:ph idx="1"/>
          </p:nvPr>
        </p:nvSpPr>
        <p:spPr>
          <a:xfrm>
            <a:off x="677334" y="2160589"/>
            <a:ext cx="3851122" cy="3880773"/>
          </a:xfrm>
        </p:spPr>
        <p:txBody>
          <a:bodyPr>
            <a:normAutofit/>
          </a:bodyPr>
          <a:lstStyle/>
          <a:p>
            <a:pPr marL="342900" indent="-342900">
              <a:buFont typeface="Arial" panose="020B0604020202020204" pitchFamily="34" charset="0"/>
              <a:buChar char="•"/>
            </a:pPr>
            <a:r>
              <a:rPr lang="en-CA" b="0" i="0">
                <a:effectLst/>
                <a:latin typeface="Söhne"/>
              </a:rPr>
              <a:t>Remote Access</a:t>
            </a:r>
          </a:p>
          <a:p>
            <a:pPr marL="342900" indent="-342900">
              <a:buFont typeface="Arial" panose="020B0604020202020204" pitchFamily="34" charset="0"/>
              <a:buChar char="•"/>
            </a:pPr>
            <a:r>
              <a:rPr lang="en-CA" b="0" i="0">
                <a:effectLst/>
                <a:latin typeface="Söhne"/>
              </a:rPr>
              <a:t>Email Notifications</a:t>
            </a:r>
            <a:endParaRPr lang="en-CA">
              <a:latin typeface="Söhne"/>
            </a:endParaRPr>
          </a:p>
          <a:p>
            <a:pPr marL="342900" indent="-342900">
              <a:buFont typeface="Arial" panose="020B0604020202020204" pitchFamily="34" charset="0"/>
              <a:buChar char="•"/>
            </a:pPr>
            <a:r>
              <a:rPr lang="en-US" b="0" i="0">
                <a:effectLst/>
                <a:latin typeface="Söhne"/>
              </a:rPr>
              <a:t>Integration with Smart Home Automation</a:t>
            </a:r>
            <a:endParaRPr lang="en-CA" b="0" i="0">
              <a:effectLst/>
              <a:latin typeface="Söhne"/>
            </a:endParaRPr>
          </a:p>
          <a:p>
            <a:pPr marL="342900" indent="-342900">
              <a:buFont typeface="Arial" panose="020B0604020202020204" pitchFamily="34" charset="0"/>
              <a:buChar char="•"/>
            </a:pPr>
            <a:r>
              <a:rPr lang="en-CA" b="0" i="0">
                <a:effectLst/>
                <a:latin typeface="Söhne"/>
              </a:rPr>
              <a:t>Emergency Alerts</a:t>
            </a:r>
            <a:endParaRPr lang="en-CA">
              <a:latin typeface="Söhne"/>
            </a:endParaRPr>
          </a:p>
          <a:p>
            <a:pPr marL="342900" indent="-342900">
              <a:buFont typeface="Arial" panose="020B0604020202020204" pitchFamily="34" charset="0"/>
              <a:buChar char="•"/>
            </a:pPr>
            <a:r>
              <a:rPr lang="en-CA" b="0" i="0">
                <a:effectLst/>
                <a:latin typeface="Söhne"/>
              </a:rPr>
              <a:t>Buzzer </a:t>
            </a:r>
          </a:p>
          <a:p>
            <a:pPr marL="342900" indent="-342900">
              <a:buFont typeface="Arial" panose="020B0604020202020204" pitchFamily="34" charset="0"/>
              <a:buChar char="•"/>
            </a:pPr>
            <a:r>
              <a:rPr lang="en-CA">
                <a:latin typeface="Söhne"/>
              </a:rPr>
              <a:t>Onscreen Appearance </a:t>
            </a:r>
            <a:endParaRPr lang="en-CA" b="0" i="0">
              <a:effectLst/>
              <a:latin typeface="Söhne"/>
            </a:endParaRPr>
          </a:p>
        </p:txBody>
      </p:sp>
      <p:cxnSp>
        <p:nvCxnSpPr>
          <p:cNvPr id="57" name="Straight Connector 14">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16">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9"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0"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1"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Slide Number Placeholder 2">
            <a:extLst>
              <a:ext uri="{FF2B5EF4-FFF2-40B4-BE49-F238E27FC236}">
                <a16:creationId xmlns:a16="http://schemas.microsoft.com/office/drawing/2014/main" id="{65CBE64B-1988-7BAE-A07B-E3298A3ADA5E}"/>
              </a:ext>
            </a:extLst>
          </p:cNvPr>
          <p:cNvSpPr>
            <a:spLocks noGrp="1"/>
          </p:cNvSpPr>
          <p:nvPr>
            <p:ph type="sldNum" sz="quarter" idx="12"/>
          </p:nvPr>
        </p:nvSpPr>
        <p:spPr>
          <a:xfrm>
            <a:off x="8590663" y="6041362"/>
            <a:ext cx="683339" cy="365125"/>
          </a:xfrm>
        </p:spPr>
        <p:txBody>
          <a:bodyPr>
            <a:normAutofit/>
          </a:bodyPr>
          <a:lstStyle/>
          <a:p>
            <a:pPr>
              <a:spcAft>
                <a:spcPts val="600"/>
              </a:spcAft>
            </a:pPr>
            <a:fld id="{1F646F3F-274D-499B-ABBE-824EB4ABDC3D}" type="slidenum">
              <a:rPr lang="en-US">
                <a:solidFill>
                  <a:srgbClr val="FFFFFF"/>
                </a:solidFill>
              </a:rPr>
              <a:pPr>
                <a:spcAft>
                  <a:spcPts val="600"/>
                </a:spcAft>
              </a:pPr>
              <a:t>9</a:t>
            </a:fld>
            <a:endParaRPr lang="en-US">
              <a:solidFill>
                <a:srgbClr val="FFFFFF"/>
              </a:solidFill>
            </a:endParaRPr>
          </a:p>
        </p:txBody>
      </p:sp>
      <p:sp>
        <p:nvSpPr>
          <p:cNvPr id="62"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4"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605225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629</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Calisto MT</vt:lpstr>
      <vt:lpstr>Söhne</vt:lpstr>
      <vt:lpstr>Times New Roman</vt:lpstr>
      <vt:lpstr>Trebuchet MS</vt:lpstr>
      <vt:lpstr>Wingdings 3</vt:lpstr>
      <vt:lpstr>Facet</vt:lpstr>
      <vt:lpstr>Door Security System</vt:lpstr>
      <vt:lpstr>Index</vt:lpstr>
      <vt:lpstr>Project Introduction </vt:lpstr>
      <vt:lpstr>Project Components and Applications</vt:lpstr>
      <vt:lpstr>Block Diagram</vt:lpstr>
      <vt:lpstr>Flow Chart</vt:lpstr>
      <vt:lpstr>Advantages</vt:lpstr>
      <vt:lpstr>Disadvantages</vt:lpstr>
      <vt:lpstr>Applications</vt:lpstr>
      <vt:lpstr>Door Security System</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Sonar System using Ultrasonic HC-SR04 Sensor</dc:title>
  <dc:creator>Parth Purani</dc:creator>
  <cp:lastModifiedBy>Security</cp:lastModifiedBy>
  <cp:revision>2</cp:revision>
  <dcterms:created xsi:type="dcterms:W3CDTF">2023-07-20T18:42:26Z</dcterms:created>
  <dcterms:modified xsi:type="dcterms:W3CDTF">2024-04-25T12:59:26Z</dcterms:modified>
</cp:coreProperties>
</file>