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92ca78780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592ca78780_2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92ca78780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592ca78780_2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92ca78780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592ca78780_2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92ca78780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592ca78780_2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92ca78780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592ca78780_2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92ca78780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592ca78780_2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92ca78780_2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592ca78780_2_1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592ca78780_2_1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9b5fea9d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9b5fea9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92ca78780_2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592ca78780_2_1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592ca78780_2_1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9b5fea9d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9b5fea9d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92ca78780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592ca78780_2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92ca78780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592ca78780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92ca78780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592ca78780_2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92ca78780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592ca78780_2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92ca78780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592ca78780_2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92ca78780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592ca78780_2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92ca78780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592ca78780_2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92ca78780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592ca78780_2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b5fea9d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9b5fea9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8" name="Shape 58"/>
        <p:cNvGrpSpPr/>
        <p:nvPr/>
      </p:nvGrpSpPr>
      <p:grpSpPr>
        <a:xfrm>
          <a:off x="0" y="0"/>
          <a:ext cx="0" cy="0"/>
          <a:chOff x="0" y="0"/>
          <a:chExt cx="0" cy="0"/>
        </a:xfrm>
      </p:grpSpPr>
      <p:sp>
        <p:nvSpPr>
          <p:cNvPr id="59" name="Google Shape;59;p14"/>
          <p:cNvSpPr txBox="1"/>
          <p:nvPr>
            <p:ph type="title"/>
          </p:nvPr>
        </p:nvSpPr>
        <p:spPr>
          <a:xfrm>
            <a:off x="457200" y="205978"/>
            <a:ext cx="7620000" cy="85725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 type="body"/>
          </p:nvPr>
        </p:nvSpPr>
        <p:spPr>
          <a:xfrm>
            <a:off x="457200" y="1200150"/>
            <a:ext cx="7620000" cy="360045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14"/>
          <p:cNvSpPr txBox="1"/>
          <p:nvPr>
            <p:ph idx="10" type="dt"/>
          </p:nvPr>
        </p:nvSpPr>
        <p:spPr>
          <a:xfrm rot="-5400000">
            <a:off x="7856151" y="1188720"/>
            <a:ext cx="18287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1" type="ftr"/>
          </p:nvPr>
        </p:nvSpPr>
        <p:spPr>
          <a:xfrm rot="-5400000">
            <a:off x="7882820" y="2990850"/>
            <a:ext cx="177546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4" name="Shape 64"/>
        <p:cNvGrpSpPr/>
        <p:nvPr/>
      </p:nvGrpSpPr>
      <p:grpSpPr>
        <a:xfrm>
          <a:off x="0" y="0"/>
          <a:ext cx="0" cy="0"/>
          <a:chOff x="0" y="0"/>
          <a:chExt cx="0" cy="0"/>
        </a:xfrm>
      </p:grpSpPr>
      <p:sp>
        <p:nvSpPr>
          <p:cNvPr id="65" name="Google Shape;65;p15"/>
          <p:cNvSpPr txBox="1"/>
          <p:nvPr>
            <p:ph type="ctrTitle"/>
          </p:nvPr>
        </p:nvSpPr>
        <p:spPr>
          <a:xfrm>
            <a:off x="685800" y="1428750"/>
            <a:ext cx="7543800" cy="1945481"/>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5"/>
          <p:cNvSpPr txBox="1"/>
          <p:nvPr>
            <p:ph idx="1" type="subTitle"/>
          </p:nvPr>
        </p:nvSpPr>
        <p:spPr>
          <a:xfrm>
            <a:off x="685800" y="3429000"/>
            <a:ext cx="6461760" cy="800100"/>
          </a:xfrm>
          <a:prstGeom prst="rect">
            <a:avLst/>
          </a:prstGeom>
          <a:noFill/>
          <a:ln>
            <a:noFill/>
          </a:ln>
        </p:spPr>
        <p:txBody>
          <a:bodyPr anchorCtr="0" anchor="t" bIns="45700" lIns="91425" spcFirstLastPara="1" rIns="91425" wrap="square" tIns="45700"/>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67" name="Google Shape;67;p15"/>
          <p:cNvSpPr txBox="1"/>
          <p:nvPr>
            <p:ph idx="10" type="dt"/>
          </p:nvPr>
        </p:nvSpPr>
        <p:spPr>
          <a:xfrm rot="-5400000">
            <a:off x="7856151" y="1188720"/>
            <a:ext cx="18287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1" type="ftr"/>
          </p:nvPr>
        </p:nvSpPr>
        <p:spPr>
          <a:xfrm rot="-5400000">
            <a:off x="7882820" y="2990850"/>
            <a:ext cx="177546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722313" y="4114800"/>
            <a:ext cx="7659687" cy="8763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6"/>
          <p:cNvSpPr txBox="1"/>
          <p:nvPr>
            <p:ph idx="1" type="body"/>
          </p:nvPr>
        </p:nvSpPr>
        <p:spPr>
          <a:xfrm>
            <a:off x="722313" y="2889647"/>
            <a:ext cx="6135687" cy="1225154"/>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73" name="Google Shape;73;p16"/>
          <p:cNvSpPr txBox="1"/>
          <p:nvPr>
            <p:ph idx="10" type="dt"/>
          </p:nvPr>
        </p:nvSpPr>
        <p:spPr>
          <a:xfrm rot="-5400000">
            <a:off x="7856151" y="1188720"/>
            <a:ext cx="18287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1" type="ftr"/>
          </p:nvPr>
        </p:nvSpPr>
        <p:spPr>
          <a:xfrm rot="-5400000">
            <a:off x="7882820" y="2990850"/>
            <a:ext cx="177546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6" name="Shape 76"/>
        <p:cNvGrpSpPr/>
        <p:nvPr/>
      </p:nvGrpSpPr>
      <p:grpSpPr>
        <a:xfrm>
          <a:off x="0" y="0"/>
          <a:ext cx="0" cy="0"/>
          <a:chOff x="0" y="0"/>
          <a:chExt cx="0" cy="0"/>
        </a:xfrm>
      </p:grpSpPr>
      <p:sp>
        <p:nvSpPr>
          <p:cNvPr id="77" name="Google Shape;77;p17"/>
          <p:cNvSpPr txBox="1"/>
          <p:nvPr>
            <p:ph type="title"/>
          </p:nvPr>
        </p:nvSpPr>
        <p:spPr>
          <a:xfrm>
            <a:off x="457200" y="205978"/>
            <a:ext cx="7620000" cy="85725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txBox="1"/>
          <p:nvPr>
            <p:ph idx="1" type="body"/>
          </p:nvPr>
        </p:nvSpPr>
        <p:spPr>
          <a:xfrm>
            <a:off x="457200" y="1152144"/>
            <a:ext cx="3657600" cy="3442716"/>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79" name="Google Shape;79;p17"/>
          <p:cNvSpPr txBox="1"/>
          <p:nvPr>
            <p:ph idx="2" type="body"/>
          </p:nvPr>
        </p:nvSpPr>
        <p:spPr>
          <a:xfrm>
            <a:off x="4419600" y="1152144"/>
            <a:ext cx="3657600" cy="3442716"/>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80" name="Google Shape;80;p17"/>
          <p:cNvSpPr txBox="1"/>
          <p:nvPr>
            <p:ph idx="10" type="dt"/>
          </p:nvPr>
        </p:nvSpPr>
        <p:spPr>
          <a:xfrm rot="-5400000">
            <a:off x="7856151" y="1188720"/>
            <a:ext cx="18287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1" type="ftr"/>
          </p:nvPr>
        </p:nvSpPr>
        <p:spPr>
          <a:xfrm rot="-5400000">
            <a:off x="7882820" y="2990850"/>
            <a:ext cx="177546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3" name="Shape 83"/>
        <p:cNvGrpSpPr/>
        <p:nvPr/>
      </p:nvGrpSpPr>
      <p:grpSpPr>
        <a:xfrm>
          <a:off x="0" y="0"/>
          <a:ext cx="0" cy="0"/>
          <a:chOff x="0" y="0"/>
          <a:chExt cx="0" cy="0"/>
        </a:xfrm>
      </p:grpSpPr>
      <p:sp>
        <p:nvSpPr>
          <p:cNvPr id="84" name="Google Shape;84;p18"/>
          <p:cNvSpPr txBox="1"/>
          <p:nvPr>
            <p:ph type="title"/>
          </p:nvPr>
        </p:nvSpPr>
        <p:spPr>
          <a:xfrm>
            <a:off x="457200" y="205978"/>
            <a:ext cx="7620000" cy="85725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8"/>
          <p:cNvSpPr txBox="1"/>
          <p:nvPr>
            <p:ph idx="1" type="body"/>
          </p:nvPr>
        </p:nvSpPr>
        <p:spPr>
          <a:xfrm>
            <a:off x="457200" y="1151335"/>
            <a:ext cx="3657600" cy="479822"/>
          </a:xfrm>
          <a:prstGeom prst="rect">
            <a:avLst/>
          </a:prstGeom>
          <a:noFill/>
          <a:ln>
            <a:noFill/>
          </a:ln>
        </p:spPr>
        <p:txBody>
          <a:bodyPr anchorCtr="0" anchor="b" bIns="45700" lIns="91425" spcFirstLastPara="1" rIns="91425" wrap="square" tIns="45700"/>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86" name="Google Shape;86;p18"/>
          <p:cNvSpPr txBox="1"/>
          <p:nvPr>
            <p:ph idx="2" type="body"/>
          </p:nvPr>
        </p:nvSpPr>
        <p:spPr>
          <a:xfrm>
            <a:off x="457200" y="1631156"/>
            <a:ext cx="3657600" cy="2963466"/>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87" name="Google Shape;87;p18"/>
          <p:cNvSpPr txBox="1"/>
          <p:nvPr>
            <p:ph idx="3" type="body"/>
          </p:nvPr>
        </p:nvSpPr>
        <p:spPr>
          <a:xfrm>
            <a:off x="4419600" y="1151335"/>
            <a:ext cx="3657600" cy="479822"/>
          </a:xfrm>
          <a:prstGeom prst="rect">
            <a:avLst/>
          </a:prstGeom>
          <a:noFill/>
          <a:ln>
            <a:noFill/>
          </a:ln>
        </p:spPr>
        <p:txBody>
          <a:bodyPr anchorCtr="0" anchor="b" bIns="45700" lIns="91425" spcFirstLastPara="1" rIns="91425" wrap="square" tIns="45700"/>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88" name="Google Shape;88;p18"/>
          <p:cNvSpPr txBox="1"/>
          <p:nvPr>
            <p:ph idx="4" type="body"/>
          </p:nvPr>
        </p:nvSpPr>
        <p:spPr>
          <a:xfrm>
            <a:off x="4419600" y="1631156"/>
            <a:ext cx="3657600" cy="2963466"/>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89" name="Google Shape;89;p18"/>
          <p:cNvSpPr txBox="1"/>
          <p:nvPr>
            <p:ph idx="10" type="dt"/>
          </p:nvPr>
        </p:nvSpPr>
        <p:spPr>
          <a:xfrm rot="-5400000">
            <a:off x="7856151" y="1188720"/>
            <a:ext cx="18287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1" type="ftr"/>
          </p:nvPr>
        </p:nvSpPr>
        <p:spPr>
          <a:xfrm rot="-5400000">
            <a:off x="7882820" y="2990850"/>
            <a:ext cx="177546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2" name="Shape 92"/>
        <p:cNvGrpSpPr/>
        <p:nvPr/>
      </p:nvGrpSpPr>
      <p:grpSpPr>
        <a:xfrm>
          <a:off x="0" y="0"/>
          <a:ext cx="0" cy="0"/>
          <a:chOff x="0" y="0"/>
          <a:chExt cx="0" cy="0"/>
        </a:xfrm>
      </p:grpSpPr>
      <p:sp>
        <p:nvSpPr>
          <p:cNvPr id="93" name="Google Shape;93;p19"/>
          <p:cNvSpPr txBox="1"/>
          <p:nvPr>
            <p:ph type="title"/>
          </p:nvPr>
        </p:nvSpPr>
        <p:spPr>
          <a:xfrm>
            <a:off x="457200" y="205978"/>
            <a:ext cx="7620000" cy="85725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9"/>
          <p:cNvSpPr txBox="1"/>
          <p:nvPr>
            <p:ph idx="10" type="dt"/>
          </p:nvPr>
        </p:nvSpPr>
        <p:spPr>
          <a:xfrm rot="-5400000">
            <a:off x="7856151" y="1188720"/>
            <a:ext cx="18287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9"/>
          <p:cNvSpPr txBox="1"/>
          <p:nvPr>
            <p:ph idx="11" type="ftr"/>
          </p:nvPr>
        </p:nvSpPr>
        <p:spPr>
          <a:xfrm rot="-5400000">
            <a:off x="7882820" y="2990850"/>
            <a:ext cx="177546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7" name="Shape 97"/>
        <p:cNvGrpSpPr/>
        <p:nvPr/>
      </p:nvGrpSpPr>
      <p:grpSpPr>
        <a:xfrm>
          <a:off x="0" y="0"/>
          <a:ext cx="0" cy="0"/>
          <a:chOff x="0" y="0"/>
          <a:chExt cx="0" cy="0"/>
        </a:xfrm>
      </p:grpSpPr>
      <p:sp>
        <p:nvSpPr>
          <p:cNvPr id="98" name="Google Shape;98;p20"/>
          <p:cNvSpPr txBox="1"/>
          <p:nvPr>
            <p:ph idx="10" type="dt"/>
          </p:nvPr>
        </p:nvSpPr>
        <p:spPr>
          <a:xfrm rot="-5400000">
            <a:off x="7856151" y="1188720"/>
            <a:ext cx="18287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1" type="ftr"/>
          </p:nvPr>
        </p:nvSpPr>
        <p:spPr>
          <a:xfrm rot="-5400000">
            <a:off x="7882820" y="2990850"/>
            <a:ext cx="177546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21"/>
          <p:cNvSpPr txBox="1"/>
          <p:nvPr>
            <p:ph type="title"/>
          </p:nvPr>
        </p:nvSpPr>
        <p:spPr>
          <a:xfrm>
            <a:off x="304801" y="4121658"/>
            <a:ext cx="7772400" cy="445770"/>
          </a:xfrm>
          <a:prstGeom prst="rect">
            <a:avLst/>
          </a:prstGeom>
          <a:noFill/>
          <a:ln>
            <a:noFill/>
          </a:ln>
        </p:spPr>
        <p:txBody>
          <a:bodyPr anchorCtr="0" anchor="b" bIns="45700" lIns="91425" spcFirstLastPara="1" rIns="91425" wrap="square" tIns="45700"/>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idx="1" type="body"/>
          </p:nvPr>
        </p:nvSpPr>
        <p:spPr>
          <a:xfrm>
            <a:off x="304799" y="4572000"/>
            <a:ext cx="7772401" cy="457200"/>
          </a:xfrm>
          <a:prstGeom prst="rect">
            <a:avLst/>
          </a:prstGeom>
          <a:noFill/>
          <a:ln>
            <a:noFill/>
          </a:ln>
        </p:spPr>
        <p:txBody>
          <a:bodyPr anchorCtr="0" anchor="t" bIns="45700" lIns="91425" spcFirstLastPara="1" rIns="91425" wrap="square" tIns="45700"/>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04" name="Google Shape;104;p21"/>
          <p:cNvSpPr txBox="1"/>
          <p:nvPr>
            <p:ph idx="10" type="dt"/>
          </p:nvPr>
        </p:nvSpPr>
        <p:spPr>
          <a:xfrm rot="-5400000">
            <a:off x="7856151" y="1188720"/>
            <a:ext cx="18287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rot="-5400000">
            <a:off x="7882820" y="2990850"/>
            <a:ext cx="177546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07" name="Google Shape;107;p21"/>
          <p:cNvSpPr txBox="1"/>
          <p:nvPr>
            <p:ph idx="2" type="body"/>
          </p:nvPr>
        </p:nvSpPr>
        <p:spPr>
          <a:xfrm>
            <a:off x="304800" y="285750"/>
            <a:ext cx="7772400" cy="370713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22"/>
          <p:cNvSpPr txBox="1"/>
          <p:nvPr>
            <p:ph type="title"/>
          </p:nvPr>
        </p:nvSpPr>
        <p:spPr>
          <a:xfrm>
            <a:off x="301752" y="4121459"/>
            <a:ext cx="7772400" cy="445969"/>
          </a:xfrm>
          <a:prstGeom prst="rect">
            <a:avLst/>
          </a:prstGeom>
          <a:noFill/>
          <a:ln>
            <a:noFill/>
          </a:ln>
        </p:spPr>
        <p:txBody>
          <a:bodyPr anchorCtr="0" anchor="b" bIns="45700" lIns="91425" spcFirstLastPara="1" rIns="91425" wrap="square" tIns="45700"/>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2"/>
          <p:cNvSpPr/>
          <p:nvPr>
            <p:ph idx="2" type="pic"/>
          </p:nvPr>
        </p:nvSpPr>
        <p:spPr>
          <a:xfrm>
            <a:off x="0" y="0"/>
            <a:ext cx="84582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1" name="Google Shape;111;p22"/>
          <p:cNvSpPr txBox="1"/>
          <p:nvPr>
            <p:ph idx="1" type="body"/>
          </p:nvPr>
        </p:nvSpPr>
        <p:spPr>
          <a:xfrm>
            <a:off x="301752" y="4572000"/>
            <a:ext cx="7772400" cy="459486"/>
          </a:xfrm>
          <a:prstGeom prst="rect">
            <a:avLst/>
          </a:prstGeom>
          <a:noFill/>
          <a:ln>
            <a:noFill/>
          </a:ln>
        </p:spPr>
        <p:txBody>
          <a:bodyPr anchorCtr="0" anchor="t" bIns="45700" lIns="91425" spcFirstLastPara="1" rIns="91425" wrap="square" tIns="45700"/>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2" name="Google Shape;112;p22"/>
          <p:cNvSpPr txBox="1"/>
          <p:nvPr>
            <p:ph idx="10" type="dt"/>
          </p:nvPr>
        </p:nvSpPr>
        <p:spPr>
          <a:xfrm rot="-5400000">
            <a:off x="7856151" y="1188720"/>
            <a:ext cx="18287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14" name="Google Shape;114;p22"/>
          <p:cNvSpPr txBox="1"/>
          <p:nvPr>
            <p:ph idx="11" type="ftr"/>
          </p:nvPr>
        </p:nvSpPr>
        <p:spPr>
          <a:xfrm rot="-5400000">
            <a:off x="7882820" y="2990850"/>
            <a:ext cx="177546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5" name="Shape 115"/>
        <p:cNvGrpSpPr/>
        <p:nvPr/>
      </p:nvGrpSpPr>
      <p:grpSpPr>
        <a:xfrm>
          <a:off x="0" y="0"/>
          <a:ext cx="0" cy="0"/>
          <a:chOff x="0" y="0"/>
          <a:chExt cx="0" cy="0"/>
        </a:xfrm>
      </p:grpSpPr>
      <p:sp>
        <p:nvSpPr>
          <p:cNvPr id="116" name="Google Shape;116;p23"/>
          <p:cNvSpPr txBox="1"/>
          <p:nvPr>
            <p:ph type="title"/>
          </p:nvPr>
        </p:nvSpPr>
        <p:spPr>
          <a:xfrm>
            <a:off x="457200" y="205978"/>
            <a:ext cx="7620000" cy="85725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3"/>
          <p:cNvSpPr txBox="1"/>
          <p:nvPr>
            <p:ph idx="1" type="body"/>
          </p:nvPr>
        </p:nvSpPr>
        <p:spPr>
          <a:xfrm rot="5400000">
            <a:off x="2466975" y="-809625"/>
            <a:ext cx="3600450" cy="76200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8" name="Google Shape;118;p23"/>
          <p:cNvSpPr txBox="1"/>
          <p:nvPr>
            <p:ph idx="10" type="dt"/>
          </p:nvPr>
        </p:nvSpPr>
        <p:spPr>
          <a:xfrm rot="-5400000">
            <a:off x="7856151" y="1188720"/>
            <a:ext cx="18287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3"/>
          <p:cNvSpPr txBox="1"/>
          <p:nvPr>
            <p:ph idx="11" type="ftr"/>
          </p:nvPr>
        </p:nvSpPr>
        <p:spPr>
          <a:xfrm rot="-5400000">
            <a:off x="7882820" y="2990850"/>
            <a:ext cx="177546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3"/>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rot="5400000">
            <a:off x="5311378" y="1524000"/>
            <a:ext cx="4388644" cy="17526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4"/>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4" name="Google Shape;124;p24"/>
          <p:cNvSpPr txBox="1"/>
          <p:nvPr>
            <p:ph idx="10" type="dt"/>
          </p:nvPr>
        </p:nvSpPr>
        <p:spPr>
          <a:xfrm rot="-5400000">
            <a:off x="7856151" y="1188720"/>
            <a:ext cx="18287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1" type="ftr"/>
          </p:nvPr>
        </p:nvSpPr>
        <p:spPr>
          <a:xfrm rot="-5400000">
            <a:off x="7882820" y="2990850"/>
            <a:ext cx="177546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4"/>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7620000" cy="85725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7620000" cy="3600450"/>
          </a:xfrm>
          <a:prstGeom prst="rect">
            <a:avLst/>
          </a:prstGeom>
          <a:noFill/>
          <a:ln>
            <a:noFill/>
          </a:ln>
        </p:spPr>
        <p:txBody>
          <a:bodyPr anchorCtr="0" anchor="t" bIns="45700" lIns="91425" spcFirstLastPara="1" rIns="91425" wrap="square" tIns="45700"/>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p:nvPr/>
        </p:nvSpPr>
        <p:spPr>
          <a:xfrm>
            <a:off x="8458200" y="0"/>
            <a:ext cx="685800"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 name="Google Shape;54;p13"/>
          <p:cNvSpPr/>
          <p:nvPr/>
        </p:nvSpPr>
        <p:spPr>
          <a:xfrm>
            <a:off x="8458200" y="4114800"/>
            <a:ext cx="685800" cy="514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5" name="Google Shape;55;p13"/>
          <p:cNvSpPr/>
          <p:nvPr>
            <p:ph idx="12" type="sldNum"/>
          </p:nvPr>
        </p:nvSpPr>
        <p:spPr>
          <a:xfrm>
            <a:off x="8531788" y="4236720"/>
            <a:ext cx="548640" cy="29718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
        <p:nvSpPr>
          <p:cNvPr id="56" name="Google Shape;56;p13"/>
          <p:cNvSpPr txBox="1"/>
          <p:nvPr>
            <p:ph idx="11" type="ftr"/>
          </p:nvPr>
        </p:nvSpPr>
        <p:spPr>
          <a:xfrm rot="-5400000">
            <a:off x="7882820" y="2990850"/>
            <a:ext cx="1775461" cy="36576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13"/>
          <p:cNvSpPr txBox="1"/>
          <p:nvPr>
            <p:ph idx="10" type="dt"/>
          </p:nvPr>
        </p:nvSpPr>
        <p:spPr>
          <a:xfrm rot="-5400000">
            <a:off x="7856151" y="1188720"/>
            <a:ext cx="1828799" cy="36576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457200" y="205978"/>
            <a:ext cx="76200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
              <a:t>GNR-652 PROJECT REPORT</a:t>
            </a:r>
            <a:endParaRPr/>
          </a:p>
        </p:txBody>
      </p:sp>
      <p:sp>
        <p:nvSpPr>
          <p:cNvPr id="132" name="Google Shape;132;p25"/>
          <p:cNvSpPr txBox="1"/>
          <p:nvPr>
            <p:ph idx="1" type="body"/>
          </p:nvPr>
        </p:nvSpPr>
        <p:spPr>
          <a:xfrm>
            <a:off x="457200" y="1200150"/>
            <a:ext cx="7620000" cy="360045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200"/>
              <a:buChar char="•"/>
            </a:pPr>
            <a:r>
              <a:rPr b="1" lang="en" u="sng">
                <a:latin typeface="Times New Roman"/>
                <a:ea typeface="Times New Roman"/>
                <a:cs typeface="Times New Roman"/>
                <a:sym typeface="Times New Roman"/>
              </a:rPr>
              <a:t>Topic:</a:t>
            </a:r>
            <a:r>
              <a:rPr lang="en">
                <a:latin typeface="Times New Roman"/>
                <a:ea typeface="Times New Roman"/>
                <a:cs typeface="Times New Roman"/>
                <a:sym typeface="Times New Roman"/>
              </a:rPr>
              <a:t> Implementing paper on LSTM RNN framework for Network Traffic Prediction Matrix</a:t>
            </a:r>
            <a:endParaRPr/>
          </a:p>
          <a:p>
            <a:pPr indent="-228600" lvl="0" marL="342900" rtl="0" algn="l">
              <a:spcBef>
                <a:spcPts val="440"/>
              </a:spcBef>
              <a:spcAft>
                <a:spcPts val="0"/>
              </a:spcAft>
              <a:buSzPts val="2200"/>
              <a:buChar char="•"/>
            </a:pPr>
            <a:r>
              <a:rPr b="1" lang="en" u="sng">
                <a:latin typeface="Times New Roman"/>
                <a:ea typeface="Times New Roman"/>
                <a:cs typeface="Times New Roman"/>
                <a:sym typeface="Times New Roman"/>
              </a:rPr>
              <a:t>Contributors:</a:t>
            </a:r>
            <a:r>
              <a:rPr lang="en">
                <a:latin typeface="Times New Roman"/>
                <a:ea typeface="Times New Roman"/>
                <a:cs typeface="Times New Roman"/>
                <a:sym typeface="Times New Roman"/>
              </a:rPr>
              <a:t> Ayushraj Mehrotra - 17D070034	</a:t>
            </a:r>
            <a:endParaRPr>
              <a:latin typeface="Times New Roman"/>
              <a:ea typeface="Times New Roman"/>
              <a:cs typeface="Times New Roman"/>
              <a:sym typeface="Times New Roman"/>
            </a:endParaRPr>
          </a:p>
          <a:p>
            <a:pPr indent="-228600" lvl="0" marL="342900" rtl="0" algn="l">
              <a:spcBef>
                <a:spcPts val="440"/>
              </a:spcBef>
              <a:spcAft>
                <a:spcPts val="0"/>
              </a:spcAft>
              <a:buSzPts val="2200"/>
              <a:buChar char="•"/>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Parth Shettiwar - 170070021</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440"/>
              </a:spcBef>
              <a:spcAft>
                <a:spcPts val="0"/>
              </a:spcAft>
              <a:buSzPts val="2200"/>
              <a:buNone/>
            </a:pPr>
            <a:r>
              <a:rPr lang="en">
                <a:latin typeface="Times New Roman"/>
                <a:ea typeface="Times New Roman"/>
                <a:cs typeface="Times New Roman"/>
                <a:sym typeface="Times New Roman"/>
              </a:rPr>
              <a:t>		  	          Bhadri Narayanan - 160020118</a:t>
            </a:r>
            <a:endParaRPr>
              <a:latin typeface="Times New Roman"/>
              <a:ea typeface="Times New Roman"/>
              <a:cs typeface="Times New Roman"/>
              <a:sym typeface="Times New Roman"/>
            </a:endParaRPr>
          </a:p>
          <a:p>
            <a:pPr indent="0" lvl="0" marL="0" rtl="0" algn="l">
              <a:spcBef>
                <a:spcPts val="440"/>
              </a:spcBef>
              <a:spcAft>
                <a:spcPts val="0"/>
              </a:spcAft>
              <a:buSzPts val="2200"/>
              <a:buNone/>
            </a:pPr>
            <a:r>
              <a:rPr lang="en">
                <a:latin typeface="Times New Roman"/>
                <a:ea typeface="Times New Roman"/>
                <a:cs typeface="Times New Roman"/>
                <a:sym typeface="Times New Roman"/>
              </a:rPr>
              <a:t>			          Athithyan Paramasivan - 17B030031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457200" y="205978"/>
            <a:ext cx="76200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600"/>
              <a:buFont typeface="Cambria"/>
              <a:buNone/>
            </a:pPr>
            <a:r>
              <a:rPr lang="en">
                <a:solidFill>
                  <a:schemeClr val="dk1"/>
                </a:solidFill>
              </a:rPr>
              <a:t>Our implementation</a:t>
            </a:r>
            <a:endParaRPr>
              <a:solidFill>
                <a:schemeClr val="dk1"/>
              </a:solidFill>
            </a:endParaRPr>
          </a:p>
          <a:p>
            <a:pPr indent="0" lvl="0" marL="0" rtl="0" algn="l">
              <a:spcBef>
                <a:spcPts val="0"/>
              </a:spcBef>
              <a:spcAft>
                <a:spcPts val="0"/>
              </a:spcAft>
              <a:buClr>
                <a:schemeClr val="dk1"/>
              </a:buClr>
              <a:buSzPts val="4600"/>
              <a:buFont typeface="Cambria"/>
              <a:buNone/>
            </a:pPr>
            <a:r>
              <a:rPr lang="en" sz="3000">
                <a:solidFill>
                  <a:schemeClr val="dk1"/>
                </a:solidFill>
              </a:rPr>
              <a:t>Changing Window Sizes</a:t>
            </a:r>
            <a:endParaRPr sz="3000">
              <a:solidFill>
                <a:schemeClr val="dk1"/>
              </a:solidFill>
            </a:endParaRPr>
          </a:p>
        </p:txBody>
      </p:sp>
      <p:sp>
        <p:nvSpPr>
          <p:cNvPr id="187" name="Google Shape;187;p34"/>
          <p:cNvSpPr txBox="1"/>
          <p:nvPr>
            <p:ph idx="1" type="body"/>
          </p:nvPr>
        </p:nvSpPr>
        <p:spPr>
          <a:xfrm>
            <a:off x="457200" y="1200151"/>
            <a:ext cx="8229600" cy="13716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200"/>
              <a:buChar char="•"/>
            </a:pPr>
            <a:r>
              <a:rPr lang="en">
                <a:latin typeface="Times New Roman"/>
                <a:ea typeface="Times New Roman"/>
                <a:cs typeface="Times New Roman"/>
                <a:sym typeface="Times New Roman"/>
              </a:rPr>
              <a:t>We obtained results for 3 different window size of our LSTM code.</a:t>
            </a:r>
            <a:endParaRPr/>
          </a:p>
          <a:p>
            <a:pPr indent="-228600" lvl="0" marL="342900" rtl="0" algn="l">
              <a:spcBef>
                <a:spcPts val="480"/>
              </a:spcBef>
              <a:spcAft>
                <a:spcPts val="0"/>
              </a:spcAft>
              <a:buSzPts val="2200"/>
              <a:buChar char="•"/>
            </a:pPr>
            <a:r>
              <a:rPr lang="en" u="sng">
                <a:latin typeface="Times New Roman"/>
                <a:ea typeface="Times New Roman"/>
                <a:cs typeface="Times New Roman"/>
                <a:sym typeface="Times New Roman"/>
              </a:rPr>
              <a:t>Window size 12</a:t>
            </a:r>
            <a:r>
              <a:rPr lang="en">
                <a:latin typeface="Times New Roman"/>
                <a:ea typeface="Times New Roman"/>
                <a:cs typeface="Times New Roman"/>
                <a:sym typeface="Times New Roman"/>
              </a:rPr>
              <a:t>: </a:t>
            </a:r>
            <a:r>
              <a:rPr lang="en" sz="2400">
                <a:latin typeface="Times New Roman"/>
                <a:ea typeface="Times New Roman"/>
                <a:cs typeface="Times New Roman"/>
                <a:sym typeface="Times New Roman"/>
              </a:rPr>
              <a:t>optimum error value was obtained</a:t>
            </a:r>
            <a:endParaRPr>
              <a:latin typeface="Times New Roman"/>
              <a:ea typeface="Times New Roman"/>
              <a:cs typeface="Times New Roman"/>
              <a:sym typeface="Times New Roman"/>
            </a:endParaRPr>
          </a:p>
        </p:txBody>
      </p:sp>
      <p:pic>
        <p:nvPicPr>
          <p:cNvPr id="188" name="Google Shape;188;p34"/>
          <p:cNvPicPr preferRelativeResize="0"/>
          <p:nvPr/>
        </p:nvPicPr>
        <p:blipFill rotWithShape="1">
          <a:blip r:embed="rId3">
            <a:alphaModFix/>
          </a:blip>
          <a:srcRect b="0" l="0" r="0" t="0"/>
          <a:stretch/>
        </p:blipFill>
        <p:spPr>
          <a:xfrm>
            <a:off x="2267744" y="2463738"/>
            <a:ext cx="4521676" cy="23762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5"/>
          <p:cNvSpPr txBox="1"/>
          <p:nvPr>
            <p:ph type="title"/>
          </p:nvPr>
        </p:nvSpPr>
        <p:spPr>
          <a:xfrm rot="5400000">
            <a:off x="6809928" y="171804"/>
            <a:ext cx="61722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t/>
            </a:r>
            <a:endParaRPr/>
          </a:p>
        </p:txBody>
      </p:sp>
      <p:sp>
        <p:nvSpPr>
          <p:cNvPr id="194" name="Google Shape;194;p35"/>
          <p:cNvSpPr txBox="1"/>
          <p:nvPr>
            <p:ph idx="1" type="body"/>
          </p:nvPr>
        </p:nvSpPr>
        <p:spPr>
          <a:xfrm>
            <a:off x="457200" y="195486"/>
            <a:ext cx="8229600" cy="4399136"/>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200"/>
              <a:buChar char="•"/>
            </a:pPr>
            <a:r>
              <a:rPr lang="en" u="sng">
                <a:latin typeface="Times New Roman"/>
                <a:ea typeface="Times New Roman"/>
                <a:cs typeface="Times New Roman"/>
                <a:sym typeface="Times New Roman"/>
              </a:rPr>
              <a:t>Window size 15</a:t>
            </a:r>
            <a:r>
              <a:rPr lang="en">
                <a:latin typeface="Times New Roman"/>
                <a:ea typeface="Times New Roman"/>
                <a:cs typeface="Times New Roman"/>
                <a:sym typeface="Times New Roman"/>
              </a:rPr>
              <a:t>: </a:t>
            </a:r>
            <a:r>
              <a:rPr lang="en" sz="2400">
                <a:latin typeface="Times New Roman"/>
                <a:ea typeface="Times New Roman"/>
                <a:cs typeface="Times New Roman"/>
                <a:sym typeface="Times New Roman"/>
              </a:rPr>
              <a:t>more deviation from the previous case was obtained </a:t>
            </a:r>
            <a:endParaRPr>
              <a:latin typeface="Times New Roman"/>
              <a:ea typeface="Times New Roman"/>
              <a:cs typeface="Times New Roman"/>
              <a:sym typeface="Times New Roman"/>
            </a:endParaRPr>
          </a:p>
        </p:txBody>
      </p:sp>
      <p:pic>
        <p:nvPicPr>
          <p:cNvPr id="195" name="Google Shape;195;p35"/>
          <p:cNvPicPr preferRelativeResize="0"/>
          <p:nvPr/>
        </p:nvPicPr>
        <p:blipFill rotWithShape="1">
          <a:blip r:embed="rId3">
            <a:alphaModFix/>
          </a:blip>
          <a:srcRect b="0" l="0" r="0" t="0"/>
          <a:stretch/>
        </p:blipFill>
        <p:spPr>
          <a:xfrm>
            <a:off x="1547664" y="1113588"/>
            <a:ext cx="5322560" cy="36184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idx="1" type="body"/>
          </p:nvPr>
        </p:nvSpPr>
        <p:spPr>
          <a:xfrm>
            <a:off x="395536" y="735546"/>
            <a:ext cx="8229600" cy="992579"/>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SzPts val="1800"/>
              <a:buChar char="•"/>
            </a:pPr>
            <a:r>
              <a:rPr lang="en" sz="1800" u="sng">
                <a:latin typeface="Times New Roman"/>
                <a:ea typeface="Times New Roman"/>
                <a:cs typeface="Times New Roman"/>
                <a:sym typeface="Times New Roman"/>
              </a:rPr>
              <a:t>Window size 1</a:t>
            </a:r>
            <a:r>
              <a:rPr lang="en" sz="1800">
                <a:latin typeface="Times New Roman"/>
                <a:ea typeface="Times New Roman"/>
                <a:cs typeface="Times New Roman"/>
                <a:sym typeface="Times New Roman"/>
              </a:rPr>
              <a:t>: The network now essentially behaves as RNN. Clearly the error has increased from the true data, thus suggesting LSTM is a more accurate model.</a:t>
            </a:r>
            <a:endParaRPr sz="1800">
              <a:latin typeface="Times New Roman"/>
              <a:ea typeface="Times New Roman"/>
              <a:cs typeface="Times New Roman"/>
              <a:sym typeface="Times New Roman"/>
            </a:endParaRPr>
          </a:p>
        </p:txBody>
      </p:sp>
      <p:pic>
        <p:nvPicPr>
          <p:cNvPr id="201" name="Google Shape;201;p36"/>
          <p:cNvPicPr preferRelativeResize="0"/>
          <p:nvPr/>
        </p:nvPicPr>
        <p:blipFill rotWithShape="1">
          <a:blip r:embed="rId3">
            <a:alphaModFix/>
          </a:blip>
          <a:srcRect b="0" l="0" r="0" t="0"/>
          <a:stretch/>
        </p:blipFill>
        <p:spPr>
          <a:xfrm>
            <a:off x="899600" y="1505700"/>
            <a:ext cx="7351674" cy="3206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457200" y="205978"/>
            <a:ext cx="8229600" cy="47556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40"/>
              <a:buFont typeface="Cambria"/>
              <a:buNone/>
            </a:pPr>
            <a:r>
              <a:rPr lang="en" sz="4140"/>
              <a:t>Changing the dropout values</a:t>
            </a:r>
            <a:endParaRPr sz="4140"/>
          </a:p>
        </p:txBody>
      </p:sp>
      <p:sp>
        <p:nvSpPr>
          <p:cNvPr id="207" name="Google Shape;207;p37"/>
          <p:cNvSpPr txBox="1"/>
          <p:nvPr>
            <p:ph idx="1" type="body"/>
          </p:nvPr>
        </p:nvSpPr>
        <p:spPr>
          <a:xfrm>
            <a:off x="457200" y="681541"/>
            <a:ext cx="8435280" cy="162018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200"/>
              <a:buChar char="•"/>
            </a:pPr>
            <a:r>
              <a:rPr lang="en">
                <a:latin typeface="Times New Roman"/>
                <a:ea typeface="Times New Roman"/>
                <a:cs typeface="Times New Roman"/>
                <a:sym typeface="Times New Roman"/>
              </a:rPr>
              <a:t>In the previous case, the dropout value was 0.2. On increasing it to 0.5, the predicted value moves towards greater fitting and hence the error from the true data has reduced. </a:t>
            </a:r>
            <a:endParaRPr>
              <a:latin typeface="Times New Roman"/>
              <a:ea typeface="Times New Roman"/>
              <a:cs typeface="Times New Roman"/>
              <a:sym typeface="Times New Roman"/>
            </a:endParaRPr>
          </a:p>
        </p:txBody>
      </p:sp>
      <p:pic>
        <p:nvPicPr>
          <p:cNvPr id="208" name="Google Shape;208;p37"/>
          <p:cNvPicPr preferRelativeResize="0"/>
          <p:nvPr/>
        </p:nvPicPr>
        <p:blipFill rotWithShape="1">
          <a:blip r:embed="rId3">
            <a:alphaModFix/>
          </a:blip>
          <a:srcRect b="0" l="0" r="0" t="0"/>
          <a:stretch/>
        </p:blipFill>
        <p:spPr>
          <a:xfrm>
            <a:off x="1331640" y="2193708"/>
            <a:ext cx="6408712" cy="28083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38"/>
          <p:cNvPicPr preferRelativeResize="0"/>
          <p:nvPr>
            <p:ph idx="1" type="body"/>
          </p:nvPr>
        </p:nvPicPr>
        <p:blipFill rotWithShape="1">
          <a:blip r:embed="rId3">
            <a:alphaModFix/>
          </a:blip>
          <a:srcRect b="0" l="0" r="0" t="0"/>
          <a:stretch/>
        </p:blipFill>
        <p:spPr>
          <a:xfrm>
            <a:off x="457200" y="1393031"/>
            <a:ext cx="7620000" cy="3214688"/>
          </a:xfrm>
          <a:prstGeom prst="rect">
            <a:avLst/>
          </a:prstGeom>
          <a:noFill/>
          <a:ln>
            <a:noFill/>
          </a:ln>
        </p:spPr>
      </p:pic>
      <p:sp>
        <p:nvSpPr>
          <p:cNvPr id="214" name="Google Shape;214;p38"/>
          <p:cNvSpPr txBox="1"/>
          <p:nvPr/>
        </p:nvSpPr>
        <p:spPr>
          <a:xfrm>
            <a:off x="0" y="141480"/>
            <a:ext cx="8767896" cy="4847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600" u="sng">
                <a:solidFill>
                  <a:schemeClr val="dk1"/>
                </a:solidFill>
                <a:latin typeface="Times New Roman"/>
                <a:ea typeface="Times New Roman"/>
                <a:cs typeface="Times New Roman"/>
                <a:sym typeface="Times New Roman"/>
              </a:rPr>
              <a:t> Error values obtained for 0.2 dropout.</a:t>
            </a:r>
            <a:endParaRPr sz="3600" u="sng">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115704" y="67888"/>
            <a:ext cx="7898100" cy="131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Times New Roman"/>
              <a:buNone/>
            </a:pPr>
            <a:r>
              <a:rPr lang="en" sz="3000">
                <a:solidFill>
                  <a:srgbClr val="000000"/>
                </a:solidFill>
                <a:latin typeface="Times New Roman"/>
                <a:ea typeface="Times New Roman"/>
                <a:cs typeface="Times New Roman"/>
                <a:sym typeface="Times New Roman"/>
              </a:rPr>
              <a:t>Different error values obtained for 0.5 dropout</a:t>
            </a:r>
            <a:r>
              <a:rPr lang="en" sz="3000">
                <a:solidFill>
                  <a:srgbClr val="000000"/>
                </a:solidFill>
              </a:rPr>
              <a:t>.We can clearly the error has decreased.</a:t>
            </a:r>
            <a:endParaRPr sz="3000">
              <a:solidFill>
                <a:srgbClr val="000000"/>
              </a:solidFill>
            </a:endParaRPr>
          </a:p>
        </p:txBody>
      </p:sp>
      <p:pic>
        <p:nvPicPr>
          <p:cNvPr id="221" name="Google Shape;221;p39"/>
          <p:cNvPicPr preferRelativeResize="0"/>
          <p:nvPr/>
        </p:nvPicPr>
        <p:blipFill rotWithShape="1">
          <a:blip r:embed="rId3">
            <a:alphaModFix/>
          </a:blip>
          <a:srcRect b="0" l="0" r="0" t="0"/>
          <a:stretch/>
        </p:blipFill>
        <p:spPr>
          <a:xfrm>
            <a:off x="182880" y="1383618"/>
            <a:ext cx="7557472" cy="34023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457200" y="205978"/>
            <a:ext cx="76200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5 layer model</a:t>
            </a:r>
            <a:endParaRPr/>
          </a:p>
        </p:txBody>
      </p:sp>
      <p:pic>
        <p:nvPicPr>
          <p:cNvPr id="227" name="Google Shape;227;p40"/>
          <p:cNvPicPr preferRelativeResize="0"/>
          <p:nvPr/>
        </p:nvPicPr>
        <p:blipFill>
          <a:blip r:embed="rId3">
            <a:alphaModFix/>
          </a:blip>
          <a:stretch>
            <a:fillRect/>
          </a:stretch>
        </p:blipFill>
        <p:spPr>
          <a:xfrm>
            <a:off x="4252125" y="409550"/>
            <a:ext cx="3404725" cy="448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41"/>
          <p:cNvPicPr preferRelativeResize="0"/>
          <p:nvPr>
            <p:ph idx="1" type="body"/>
          </p:nvPr>
        </p:nvPicPr>
        <p:blipFill rotWithShape="1">
          <a:blip r:embed="rId3">
            <a:alphaModFix/>
          </a:blip>
          <a:srcRect b="0" l="0" r="0" t="0"/>
          <a:stretch/>
        </p:blipFill>
        <p:spPr>
          <a:xfrm>
            <a:off x="4090300" y="1433825"/>
            <a:ext cx="4011900" cy="2859000"/>
          </a:xfrm>
          <a:prstGeom prst="rect">
            <a:avLst/>
          </a:prstGeom>
          <a:noFill/>
          <a:ln>
            <a:noFill/>
          </a:ln>
        </p:spPr>
      </p:pic>
      <p:sp>
        <p:nvSpPr>
          <p:cNvPr id="234" name="Google Shape;234;p41"/>
          <p:cNvSpPr txBox="1"/>
          <p:nvPr/>
        </p:nvSpPr>
        <p:spPr>
          <a:xfrm>
            <a:off x="23053" y="411510"/>
            <a:ext cx="9120948" cy="6232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u="sng">
                <a:solidFill>
                  <a:schemeClr val="dk1"/>
                </a:solidFill>
                <a:latin typeface="Calibri"/>
                <a:ea typeface="Calibri"/>
                <a:cs typeface="Calibri"/>
                <a:sym typeface="Calibri"/>
              </a:rPr>
              <a:t>Test error for a 5 layer model</a:t>
            </a:r>
            <a:r>
              <a:rPr b="1" lang="en" sz="2400" u="sng">
                <a:solidFill>
                  <a:srgbClr val="CBC8AF"/>
                </a:solidFill>
                <a:latin typeface="Calibri"/>
                <a:ea typeface="Calibri"/>
                <a:cs typeface="Calibri"/>
                <a:sym typeface="Calibri"/>
              </a:rPr>
              <a:t>.</a:t>
            </a:r>
            <a:r>
              <a:rPr lang="en" sz="2400">
                <a:solidFill>
                  <a:schemeClr val="dk1"/>
                </a:solidFill>
                <a:latin typeface="Calibri"/>
                <a:ea typeface="Calibri"/>
                <a:cs typeface="Calibri"/>
                <a:sym typeface="Calibri"/>
              </a:rPr>
              <a:t> MSE increased a little while there was  some reduction in mape error.</a:t>
            </a:r>
            <a:endParaRPr sz="2400">
              <a:solidFill>
                <a:schemeClr val="dk1"/>
              </a:solidFill>
              <a:latin typeface="Calibri"/>
              <a:ea typeface="Calibri"/>
              <a:cs typeface="Calibri"/>
              <a:sym typeface="Calibri"/>
            </a:endParaRPr>
          </a:p>
        </p:txBody>
      </p:sp>
      <p:pic>
        <p:nvPicPr>
          <p:cNvPr id="235" name="Google Shape;235;p41"/>
          <p:cNvPicPr preferRelativeResize="0"/>
          <p:nvPr/>
        </p:nvPicPr>
        <p:blipFill>
          <a:blip r:embed="rId4">
            <a:alphaModFix/>
          </a:blip>
          <a:stretch>
            <a:fillRect/>
          </a:stretch>
        </p:blipFill>
        <p:spPr>
          <a:xfrm>
            <a:off x="140350" y="1433822"/>
            <a:ext cx="3785501" cy="2859000"/>
          </a:xfrm>
          <a:prstGeom prst="rect">
            <a:avLst/>
          </a:prstGeom>
          <a:noFill/>
          <a:ln>
            <a:noFill/>
          </a:ln>
        </p:spPr>
      </p:pic>
      <p:sp>
        <p:nvSpPr>
          <p:cNvPr id="236" name="Google Shape;236;p41"/>
          <p:cNvSpPr txBox="1"/>
          <p:nvPr/>
        </p:nvSpPr>
        <p:spPr>
          <a:xfrm>
            <a:off x="1441575" y="4384625"/>
            <a:ext cx="27102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4 layer model</a:t>
            </a:r>
            <a:endParaRPr>
              <a:latin typeface="Calibri"/>
              <a:ea typeface="Calibri"/>
              <a:cs typeface="Calibri"/>
              <a:sym typeface="Calibri"/>
            </a:endParaRPr>
          </a:p>
        </p:txBody>
      </p:sp>
      <p:sp>
        <p:nvSpPr>
          <p:cNvPr id="237" name="Google Shape;237;p41"/>
          <p:cNvSpPr txBox="1"/>
          <p:nvPr/>
        </p:nvSpPr>
        <p:spPr>
          <a:xfrm>
            <a:off x="5705450" y="4384625"/>
            <a:ext cx="27102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5 layer model</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457200" y="205978"/>
            <a:ext cx="76200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Summary</a:t>
            </a:r>
            <a:endParaRPr/>
          </a:p>
        </p:txBody>
      </p:sp>
      <p:sp>
        <p:nvSpPr>
          <p:cNvPr id="243" name="Google Shape;243;p42"/>
          <p:cNvSpPr txBox="1"/>
          <p:nvPr>
            <p:ph idx="1" type="body"/>
          </p:nvPr>
        </p:nvSpPr>
        <p:spPr>
          <a:xfrm>
            <a:off x="457200" y="1200150"/>
            <a:ext cx="76200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Following is the summary of results:</a:t>
            </a:r>
            <a:endParaRPr/>
          </a:p>
          <a:p>
            <a:pPr indent="0" lvl="0" marL="0" rtl="0" algn="l">
              <a:spcBef>
                <a:spcPts val="360"/>
              </a:spcBef>
              <a:spcAft>
                <a:spcPts val="0"/>
              </a:spcAft>
              <a:buNone/>
            </a:pPr>
            <a:r>
              <a:rPr lang="en"/>
              <a:t>1)Changing window sizes - minimum error for window=12</a:t>
            </a:r>
            <a:endParaRPr/>
          </a:p>
          <a:p>
            <a:pPr indent="0" lvl="0" marL="0" rtl="0" algn="l">
              <a:spcBef>
                <a:spcPts val="360"/>
              </a:spcBef>
              <a:spcAft>
                <a:spcPts val="0"/>
              </a:spcAft>
              <a:buNone/>
            </a:pPr>
            <a:r>
              <a:rPr lang="en"/>
              <a:t>                                                Huge error for size =1</a:t>
            </a:r>
            <a:endParaRPr/>
          </a:p>
          <a:p>
            <a:pPr indent="0" lvl="0" marL="0" rtl="0" algn="l">
              <a:spcBef>
                <a:spcPts val="360"/>
              </a:spcBef>
              <a:spcAft>
                <a:spcPts val="0"/>
              </a:spcAft>
              <a:buNone/>
            </a:pPr>
            <a:r>
              <a:rPr lang="en"/>
              <a:t>2)Increasing dropout to 0.5 decreases the error.</a:t>
            </a:r>
            <a:endParaRPr/>
          </a:p>
          <a:p>
            <a:pPr indent="0" lvl="0" marL="0" rtl="0" algn="l">
              <a:spcBef>
                <a:spcPts val="360"/>
              </a:spcBef>
              <a:spcAft>
                <a:spcPts val="0"/>
              </a:spcAft>
              <a:buNone/>
            </a:pPr>
            <a:r>
              <a:rPr lang="en"/>
              <a:t>3)Changing to 5 layer model increases mse a little but decreases mape error.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23528" y="1707654"/>
            <a:ext cx="8229600" cy="112363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7200"/>
              <a:buFont typeface="Cambria"/>
              <a:buNone/>
            </a:pPr>
            <a:r>
              <a:rPr lang="en" sz="7200"/>
              <a:t>THANK YOU </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457200" y="205978"/>
            <a:ext cx="76200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
              <a:t>Feed-forward Neural Networks</a:t>
            </a:r>
            <a:endParaRPr/>
          </a:p>
        </p:txBody>
      </p:sp>
      <p:sp>
        <p:nvSpPr>
          <p:cNvPr id="138" name="Google Shape;138;p26"/>
          <p:cNvSpPr txBox="1"/>
          <p:nvPr>
            <p:ph idx="1" type="body"/>
          </p:nvPr>
        </p:nvSpPr>
        <p:spPr>
          <a:xfrm>
            <a:off x="457200" y="1200150"/>
            <a:ext cx="7620000" cy="360045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200"/>
              <a:buChar char="•"/>
            </a:pPr>
            <a:r>
              <a:rPr lang="en">
                <a:latin typeface="Times New Roman"/>
                <a:ea typeface="Times New Roman"/>
                <a:cs typeface="Times New Roman"/>
                <a:sym typeface="Times New Roman"/>
              </a:rPr>
              <a:t>No looping or feedback of information, info can travel only in the forward direction.</a:t>
            </a:r>
            <a:endParaRPr/>
          </a:p>
          <a:p>
            <a:pPr indent="-228600" lvl="0" marL="342900" rtl="0" algn="l">
              <a:spcBef>
                <a:spcPts val="440"/>
              </a:spcBef>
              <a:spcAft>
                <a:spcPts val="0"/>
              </a:spcAft>
              <a:buSzPts val="2200"/>
              <a:buChar char="•"/>
            </a:pPr>
            <a:r>
              <a:rPr lang="en">
                <a:latin typeface="Times New Roman"/>
                <a:ea typeface="Times New Roman"/>
                <a:cs typeface="Times New Roman"/>
                <a:sym typeface="Times New Roman"/>
              </a:rPr>
              <a:t>Can’t be used for time-dependent learning, nor can’t it predict trends based on present.</a:t>
            </a:r>
            <a:endParaRPr/>
          </a:p>
          <a:p>
            <a:pPr indent="-228600" lvl="0" marL="342900" rtl="0" algn="l">
              <a:spcBef>
                <a:spcPts val="440"/>
              </a:spcBef>
              <a:spcAft>
                <a:spcPts val="0"/>
              </a:spcAft>
              <a:buSzPts val="2200"/>
              <a:buChar char="•"/>
            </a:pPr>
            <a:r>
              <a:rPr lang="en">
                <a:latin typeface="Times New Roman"/>
                <a:ea typeface="Times New Roman"/>
                <a:cs typeface="Times New Roman"/>
                <a:sym typeface="Times New Roman"/>
              </a:rPr>
              <a:t>The computation time is faster but can give rise to vanishing gradient problems  </a:t>
            </a:r>
            <a:endParaRPr/>
          </a:p>
          <a:p>
            <a:pPr indent="0" lvl="0" marL="0" rtl="0" algn="l">
              <a:spcBef>
                <a:spcPts val="440"/>
              </a:spcBef>
              <a:spcAft>
                <a:spcPts val="0"/>
              </a:spcAft>
              <a:buSzPts val="2200"/>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457200" y="205978"/>
            <a:ext cx="76200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40"/>
              <a:buFont typeface="Cambria"/>
              <a:buNone/>
            </a:pPr>
            <a:r>
              <a:rPr lang="en" sz="4140"/>
              <a:t>The vanishing gradient problem</a:t>
            </a:r>
            <a:endParaRPr sz="4140"/>
          </a:p>
        </p:txBody>
      </p:sp>
      <p:sp>
        <p:nvSpPr>
          <p:cNvPr id="144" name="Google Shape;144;p27"/>
          <p:cNvSpPr txBox="1"/>
          <p:nvPr>
            <p:ph idx="1" type="body"/>
          </p:nvPr>
        </p:nvSpPr>
        <p:spPr>
          <a:xfrm>
            <a:off x="457200" y="1200150"/>
            <a:ext cx="7620000" cy="360045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200"/>
              <a:buChar char="•"/>
            </a:pPr>
            <a:r>
              <a:rPr lang="en">
                <a:latin typeface="Times New Roman"/>
                <a:ea typeface="Times New Roman"/>
                <a:cs typeface="Times New Roman"/>
                <a:sym typeface="Times New Roman"/>
              </a:rPr>
              <a:t>Gradient descent is applied for updating the weights, the change being proportional to the derivative if the error w.r.t to the weight.</a:t>
            </a:r>
            <a:endParaRPr/>
          </a:p>
          <a:p>
            <a:pPr indent="-228600" lvl="0" marL="342900" rtl="0" algn="l">
              <a:spcBef>
                <a:spcPts val="440"/>
              </a:spcBef>
              <a:spcAft>
                <a:spcPts val="0"/>
              </a:spcAft>
              <a:buSzPts val="2200"/>
              <a:buChar char="•"/>
            </a:pPr>
            <a:r>
              <a:rPr lang="en">
                <a:latin typeface="Times New Roman"/>
                <a:ea typeface="Times New Roman"/>
                <a:cs typeface="Times New Roman"/>
                <a:sym typeface="Times New Roman"/>
              </a:rPr>
              <a:t>The gradient can become extremely low, thus converging at a local extrema or not updating the weights at all.</a:t>
            </a:r>
            <a:endParaRPr/>
          </a:p>
          <a:p>
            <a:pPr indent="-228600" lvl="0" marL="342900" rtl="0" algn="l">
              <a:spcBef>
                <a:spcPts val="440"/>
              </a:spcBef>
              <a:spcAft>
                <a:spcPts val="0"/>
              </a:spcAft>
              <a:buSzPts val="2200"/>
              <a:buChar char="•"/>
            </a:pPr>
            <a:r>
              <a:rPr lang="en">
                <a:latin typeface="Times New Roman"/>
                <a:ea typeface="Times New Roman"/>
                <a:cs typeface="Times New Roman"/>
                <a:sym typeface="Times New Roman"/>
              </a:rPr>
              <a:t>For error functions having gradient less than |1|, the updation might get exponentially slow depending upon the number of layers and the weights might not change at all. Hence very slow learning.</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ctrTitle"/>
          </p:nvPr>
        </p:nvSpPr>
        <p:spPr>
          <a:xfrm>
            <a:off x="539550" y="-185748"/>
            <a:ext cx="7772400" cy="1959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
              <a:t>Recurrent Neural Networks</a:t>
            </a:r>
            <a:endParaRPr/>
          </a:p>
        </p:txBody>
      </p:sp>
      <p:sp>
        <p:nvSpPr>
          <p:cNvPr id="150" name="Google Shape;150;p28"/>
          <p:cNvSpPr txBox="1"/>
          <p:nvPr>
            <p:ph idx="1" type="subTitle"/>
          </p:nvPr>
        </p:nvSpPr>
        <p:spPr>
          <a:xfrm>
            <a:off x="1043608" y="1383618"/>
            <a:ext cx="7128792" cy="3078342"/>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SzPts val="2000"/>
              <a:buFont typeface="Arial"/>
              <a:buNone/>
            </a:pPr>
            <a:r>
              <a:t/>
            </a:r>
            <a:endParaRPr>
              <a:solidFill>
                <a:schemeClr val="dk1"/>
              </a:solidFill>
            </a:endParaRPr>
          </a:p>
          <a:p>
            <a:pPr indent="-457200" lvl="0" marL="457200" rtl="0" algn="l">
              <a:spcBef>
                <a:spcPts val="400"/>
              </a:spcBef>
              <a:spcAft>
                <a:spcPts val="0"/>
              </a:spcAft>
              <a:buSzPts val="2000"/>
              <a:buFont typeface="Arial"/>
              <a:buChar char="•"/>
            </a:pPr>
            <a:r>
              <a:rPr lang="en">
                <a:solidFill>
                  <a:schemeClr val="dk1"/>
                </a:solidFill>
                <a:latin typeface="Times New Roman"/>
                <a:ea typeface="Times New Roman"/>
                <a:cs typeface="Times New Roman"/>
                <a:sym typeface="Times New Roman"/>
              </a:rPr>
              <a:t>Can be used to process a sequence of inputs and contains feedback loops </a:t>
            </a:r>
            <a:endParaRPr/>
          </a:p>
          <a:p>
            <a:pPr indent="-457200" lvl="0" marL="457200" rtl="0" algn="l">
              <a:spcBef>
                <a:spcPts val="400"/>
              </a:spcBef>
              <a:spcAft>
                <a:spcPts val="0"/>
              </a:spcAft>
              <a:buSzPts val="2000"/>
              <a:buFont typeface="Arial"/>
              <a:buChar char="•"/>
            </a:pPr>
            <a:r>
              <a:rPr lang="en">
                <a:solidFill>
                  <a:schemeClr val="dk1"/>
                </a:solidFill>
                <a:latin typeface="Times New Roman"/>
                <a:ea typeface="Times New Roman"/>
                <a:cs typeface="Times New Roman"/>
                <a:sym typeface="Times New Roman"/>
              </a:rPr>
              <a:t>Has memory and is affected by previous data, the weights are shared over time.</a:t>
            </a:r>
            <a:endParaRPr/>
          </a:p>
          <a:p>
            <a:pPr indent="-457200" lvl="0" marL="457200" rtl="0" algn="l">
              <a:spcBef>
                <a:spcPts val="400"/>
              </a:spcBef>
              <a:spcAft>
                <a:spcPts val="0"/>
              </a:spcAft>
              <a:buSzPts val="2000"/>
              <a:buFont typeface="Arial"/>
              <a:buChar char="•"/>
            </a:pPr>
            <a:r>
              <a:rPr lang="en">
                <a:solidFill>
                  <a:schemeClr val="dk1"/>
                </a:solidFill>
                <a:latin typeface="Times New Roman"/>
                <a:ea typeface="Times New Roman"/>
                <a:cs typeface="Times New Roman"/>
                <a:sym typeface="Times New Roman"/>
              </a:rPr>
              <a:t>LSTM is one of the ways for implementing RNN. Others include GRU, Continuous-Time,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457200" y="205978"/>
            <a:ext cx="76200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
              <a:t>LSTM</a:t>
            </a:r>
            <a:endParaRPr/>
          </a:p>
        </p:txBody>
      </p:sp>
      <p:sp>
        <p:nvSpPr>
          <p:cNvPr id="156" name="Google Shape;156;p29"/>
          <p:cNvSpPr txBox="1"/>
          <p:nvPr>
            <p:ph idx="1" type="body"/>
          </p:nvPr>
        </p:nvSpPr>
        <p:spPr>
          <a:xfrm>
            <a:off x="457200" y="1200150"/>
            <a:ext cx="7620000" cy="360045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200"/>
              <a:buChar char="•"/>
            </a:pPr>
            <a:r>
              <a:rPr lang="en">
                <a:latin typeface="Times New Roman"/>
                <a:ea typeface="Times New Roman"/>
                <a:cs typeface="Times New Roman"/>
                <a:sym typeface="Times New Roman"/>
              </a:rPr>
              <a:t>Our project is based on predicting the network traffic based on the current conditions, LSTM is apt for such problems.</a:t>
            </a:r>
            <a:endParaRPr/>
          </a:p>
          <a:p>
            <a:pPr indent="-228600" lvl="0" marL="342900" rtl="0" algn="l">
              <a:spcBef>
                <a:spcPts val="440"/>
              </a:spcBef>
              <a:spcAft>
                <a:spcPts val="0"/>
              </a:spcAft>
              <a:buSzPts val="2200"/>
              <a:buChar char="•"/>
            </a:pPr>
            <a:r>
              <a:rPr lang="en">
                <a:latin typeface="Times New Roman"/>
                <a:ea typeface="Times New Roman"/>
                <a:cs typeface="Times New Roman"/>
                <a:sym typeface="Times New Roman"/>
              </a:rPr>
              <a:t>The vanishing gradient problem is avoided in LSTM by of implementation of forget gate as the contribution of each module decreases progressively as we move forward.</a:t>
            </a:r>
            <a:endParaRPr/>
          </a:p>
          <a:p>
            <a:pPr indent="-228600" lvl="0" marL="342900" rtl="0" algn="l">
              <a:spcBef>
                <a:spcPts val="440"/>
              </a:spcBef>
              <a:spcAft>
                <a:spcPts val="0"/>
              </a:spcAft>
              <a:buSzPts val="2200"/>
              <a:buChar char="•"/>
            </a:pPr>
            <a:r>
              <a:rPr lang="en">
                <a:latin typeface="Times New Roman"/>
                <a:ea typeface="Times New Roman"/>
                <a:cs typeface="Times New Roman"/>
                <a:sym typeface="Times New Roman"/>
              </a:rPr>
              <a:t>Further LSTM improves upon the long term dependency as compared to RNN.</a:t>
            </a:r>
            <a:endParaRPr/>
          </a:p>
          <a:p>
            <a:pPr indent="-228600" lvl="0" marL="342900" rtl="0" algn="l">
              <a:spcBef>
                <a:spcPts val="440"/>
              </a:spcBef>
              <a:spcAft>
                <a:spcPts val="0"/>
              </a:spcAft>
              <a:buSzPts val="2200"/>
              <a:buChar char="•"/>
            </a:pPr>
            <a:r>
              <a:rPr lang="en">
                <a:latin typeface="Times New Roman"/>
                <a:ea typeface="Times New Roman"/>
                <a:cs typeface="Times New Roman"/>
                <a:sym typeface="Times New Roman"/>
              </a:rPr>
              <a:t>The loss function for the project is taken as MSE.</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457200" y="205978"/>
            <a:ext cx="76200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
              <a:t>LSTM Algorithm</a:t>
            </a:r>
            <a:endParaRPr/>
          </a:p>
        </p:txBody>
      </p:sp>
      <p:pic>
        <p:nvPicPr>
          <p:cNvPr id="162" name="Google Shape;162;p30"/>
          <p:cNvPicPr preferRelativeResize="0"/>
          <p:nvPr>
            <p:ph idx="1" type="body"/>
          </p:nvPr>
        </p:nvPicPr>
        <p:blipFill rotWithShape="1">
          <a:blip r:embed="rId3">
            <a:alphaModFix/>
          </a:blip>
          <a:srcRect b="0" l="0" r="0" t="0"/>
          <a:stretch/>
        </p:blipFill>
        <p:spPr>
          <a:xfrm>
            <a:off x="1115616" y="1221600"/>
            <a:ext cx="6431846" cy="1587156"/>
          </a:xfrm>
          <a:prstGeom prst="rect">
            <a:avLst/>
          </a:prstGeom>
          <a:noFill/>
          <a:ln>
            <a:noFill/>
          </a:ln>
        </p:spPr>
      </p:pic>
      <p:sp>
        <p:nvSpPr>
          <p:cNvPr id="163" name="Google Shape;163;p30"/>
          <p:cNvSpPr txBox="1"/>
          <p:nvPr/>
        </p:nvSpPr>
        <p:spPr>
          <a:xfrm>
            <a:off x="323528" y="3165816"/>
            <a:ext cx="7632848" cy="17312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600" u="none" cap="none" strike="noStrike">
                <a:solidFill>
                  <a:schemeClr val="dk1"/>
                </a:solidFill>
                <a:latin typeface="Times New Roman"/>
                <a:ea typeface="Times New Roman"/>
                <a:cs typeface="Times New Roman"/>
                <a:sym typeface="Times New Roman"/>
              </a:rPr>
              <a:t>The algorithm makes use of sigmoid and tanh functions to control the fraction of the memory for each module that needs to be passed.</a:t>
            </a:r>
            <a:endParaRPr sz="1600"/>
          </a:p>
          <a:p>
            <a:pPr indent="-273050" lvl="0" marL="285750" marR="0" rtl="0" algn="l">
              <a:spcBef>
                <a:spcPts val="0"/>
              </a:spcBef>
              <a:spcAft>
                <a:spcPts val="0"/>
              </a:spcAft>
              <a:buClr>
                <a:schemeClr val="dk1"/>
              </a:buClr>
              <a:buSzPts val="1600"/>
              <a:buFont typeface="Arial"/>
              <a:buChar char="•"/>
            </a:pPr>
            <a:r>
              <a:rPr lang="en" sz="1600">
                <a:solidFill>
                  <a:schemeClr val="dk1"/>
                </a:solidFill>
                <a:latin typeface="Times New Roman"/>
                <a:ea typeface="Times New Roman"/>
                <a:cs typeface="Times New Roman"/>
                <a:sym typeface="Times New Roman"/>
              </a:rPr>
              <a:t>The first sigmoid layer describes the fraction of the previous component that needs to be let through.</a:t>
            </a:r>
            <a:endParaRPr sz="1600"/>
          </a:p>
          <a:p>
            <a:pPr indent="-273050" lvl="0" marL="285750" marR="0" rtl="0" algn="l">
              <a:spcBef>
                <a:spcPts val="0"/>
              </a:spcBef>
              <a:spcAft>
                <a:spcPts val="0"/>
              </a:spcAft>
              <a:buClr>
                <a:schemeClr val="dk1"/>
              </a:buClr>
              <a:buSzPts val="1600"/>
              <a:buFont typeface="Arial"/>
              <a:buChar char="•"/>
            </a:pPr>
            <a:r>
              <a:rPr lang="en" sz="1600">
                <a:solidFill>
                  <a:schemeClr val="dk1"/>
                </a:solidFill>
                <a:latin typeface="Times New Roman"/>
                <a:ea typeface="Times New Roman"/>
                <a:cs typeface="Times New Roman"/>
                <a:sym typeface="Times New Roman"/>
              </a:rPr>
              <a:t>The next tanh+sigmoid layer decides the fraction of the new information (xt) that will be stored.</a:t>
            </a:r>
            <a:endParaRPr sz="1600"/>
          </a:p>
          <a:p>
            <a:pPr indent="-273050" lvl="0" marL="285750" marR="0" rtl="0" algn="l">
              <a:spcBef>
                <a:spcPts val="0"/>
              </a:spcBef>
              <a:spcAft>
                <a:spcPts val="0"/>
              </a:spcAft>
              <a:buClr>
                <a:schemeClr val="dk1"/>
              </a:buClr>
              <a:buSzPts val="1600"/>
              <a:buFont typeface="Arial"/>
              <a:buChar char="•"/>
            </a:pPr>
            <a:r>
              <a:rPr lang="en" sz="1600">
                <a:solidFill>
                  <a:schemeClr val="dk1"/>
                </a:solidFill>
                <a:latin typeface="Times New Roman"/>
                <a:ea typeface="Times New Roman"/>
                <a:cs typeface="Times New Roman"/>
                <a:sym typeface="Times New Roman"/>
              </a:rPr>
              <a:t>The final output of the module will be a linear combination of the current and previous module.</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457200" y="205978"/>
            <a:ext cx="76200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600"/>
              <a:buFont typeface="Times New Roman"/>
              <a:buNone/>
            </a:pPr>
            <a:r>
              <a:rPr lang="en">
                <a:solidFill>
                  <a:schemeClr val="dk1"/>
                </a:solidFill>
                <a:latin typeface="Times New Roman"/>
                <a:ea typeface="Times New Roman"/>
                <a:cs typeface="Times New Roman"/>
                <a:sym typeface="Times New Roman"/>
              </a:rPr>
              <a:t>Codes </a:t>
            </a:r>
            <a:endParaRPr>
              <a:solidFill>
                <a:schemeClr val="dk1"/>
              </a:solidFill>
              <a:latin typeface="Times New Roman"/>
              <a:ea typeface="Times New Roman"/>
              <a:cs typeface="Times New Roman"/>
              <a:sym typeface="Times New Roman"/>
            </a:endParaRPr>
          </a:p>
        </p:txBody>
      </p:sp>
      <p:sp>
        <p:nvSpPr>
          <p:cNvPr id="169" name="Google Shape;169;p31"/>
          <p:cNvSpPr txBox="1"/>
          <p:nvPr>
            <p:ph idx="1" type="body"/>
          </p:nvPr>
        </p:nvSpPr>
        <p:spPr>
          <a:xfrm>
            <a:off x="457200" y="1200150"/>
            <a:ext cx="7620000" cy="360045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035"/>
              <a:buChar char="•"/>
            </a:pPr>
            <a:r>
              <a:rPr lang="en" sz="2035">
                <a:latin typeface="Times New Roman"/>
                <a:ea typeface="Times New Roman"/>
                <a:cs typeface="Times New Roman"/>
                <a:sym typeface="Times New Roman"/>
              </a:rPr>
              <a:t>We prepared 4 codes for the project for efficient change of parameters:</a:t>
            </a:r>
            <a:endParaRPr/>
          </a:p>
          <a:p>
            <a:pPr indent="-228600" lvl="0" marL="342900" rtl="0" algn="l">
              <a:spcBef>
                <a:spcPts val="407"/>
              </a:spcBef>
              <a:spcAft>
                <a:spcPts val="0"/>
              </a:spcAft>
              <a:buSzPts val="2035"/>
              <a:buChar char="•"/>
            </a:pPr>
            <a:r>
              <a:rPr b="1" lang="en" sz="2035" u="sng">
                <a:latin typeface="Times New Roman"/>
                <a:ea typeface="Times New Roman"/>
                <a:cs typeface="Times New Roman"/>
                <a:sym typeface="Times New Roman"/>
              </a:rPr>
              <a:t>Model.py</a:t>
            </a:r>
            <a:r>
              <a:rPr lang="en" sz="2035">
                <a:latin typeface="Times New Roman"/>
                <a:ea typeface="Times New Roman"/>
                <a:cs typeface="Times New Roman"/>
                <a:sym typeface="Times New Roman"/>
              </a:rPr>
              <a:t>: In this we decided on the model to be used in the network. After few tests ,we finally decided on the 4 layer model.</a:t>
            </a:r>
            <a:endParaRPr/>
          </a:p>
          <a:p>
            <a:pPr indent="-228600" lvl="0" marL="342900" rtl="0" algn="l">
              <a:spcBef>
                <a:spcPts val="407"/>
              </a:spcBef>
              <a:spcAft>
                <a:spcPts val="0"/>
              </a:spcAft>
              <a:buSzPts val="2035"/>
              <a:buChar char="•"/>
            </a:pPr>
            <a:r>
              <a:rPr b="1" lang="en" sz="2035" u="sng">
                <a:latin typeface="Times New Roman"/>
                <a:ea typeface="Times New Roman"/>
                <a:cs typeface="Times New Roman"/>
                <a:sym typeface="Times New Roman"/>
              </a:rPr>
              <a:t>Data.py</a:t>
            </a:r>
            <a:r>
              <a:rPr lang="en" sz="2035">
                <a:latin typeface="Times New Roman"/>
                <a:ea typeface="Times New Roman"/>
                <a:cs typeface="Times New Roman"/>
                <a:sym typeface="Times New Roman"/>
              </a:rPr>
              <a:t>: In this we just processed the data suitable to be used for the training of network.</a:t>
            </a:r>
            <a:endParaRPr/>
          </a:p>
          <a:p>
            <a:pPr indent="-228600" lvl="0" marL="342900" rtl="0" algn="l">
              <a:spcBef>
                <a:spcPts val="407"/>
              </a:spcBef>
              <a:spcAft>
                <a:spcPts val="0"/>
              </a:spcAft>
              <a:buSzPts val="2035"/>
              <a:buChar char="•"/>
            </a:pPr>
            <a:r>
              <a:rPr b="1" lang="en" sz="2035" u="sng">
                <a:latin typeface="Times New Roman"/>
                <a:ea typeface="Times New Roman"/>
                <a:cs typeface="Times New Roman"/>
                <a:sym typeface="Times New Roman"/>
              </a:rPr>
              <a:t>Train.py</a:t>
            </a:r>
            <a:r>
              <a:rPr lang="en" sz="2035">
                <a:latin typeface="Times New Roman"/>
                <a:ea typeface="Times New Roman"/>
                <a:cs typeface="Times New Roman"/>
                <a:sym typeface="Times New Roman"/>
              </a:rPr>
              <a:t>: The training was implemented here.8000 train  and 4000 test cases dataset was taken. We calculated the errors mse, mape, rmse on training dataset.</a:t>
            </a:r>
            <a:endParaRPr/>
          </a:p>
          <a:p>
            <a:pPr indent="-228600" lvl="0" marL="342900" rtl="0" algn="l">
              <a:spcBef>
                <a:spcPts val="407"/>
              </a:spcBef>
              <a:spcAft>
                <a:spcPts val="0"/>
              </a:spcAft>
              <a:buSzPts val="2035"/>
              <a:buChar char="•"/>
            </a:pPr>
            <a:r>
              <a:rPr b="1" lang="en" sz="2035" u="sng">
                <a:latin typeface="Times New Roman"/>
                <a:ea typeface="Times New Roman"/>
                <a:cs typeface="Times New Roman"/>
                <a:sym typeface="Times New Roman"/>
              </a:rPr>
              <a:t>Final.py</a:t>
            </a:r>
            <a:r>
              <a:rPr lang="en" sz="2035">
                <a:latin typeface="Times New Roman"/>
                <a:ea typeface="Times New Roman"/>
                <a:cs typeface="Times New Roman"/>
                <a:sym typeface="Times New Roman"/>
              </a:rPr>
              <a:t>: We stored the weights in lstm.h5 and used those weights for the test dataset. We further calculated the mse,mape, mae, rmse on the test dataset.  The plots for the true dataset and the predicted values were also included.</a:t>
            </a:r>
            <a:endParaRPr/>
          </a:p>
          <a:p>
            <a:pPr indent="-228600" lvl="0" marL="342900" rtl="0" algn="l">
              <a:spcBef>
                <a:spcPts val="407"/>
              </a:spcBef>
              <a:spcAft>
                <a:spcPts val="0"/>
              </a:spcAft>
              <a:buSzPts val="2035"/>
              <a:buChar char="•"/>
            </a:pPr>
            <a:r>
              <a:rPr lang="en" sz="2035">
                <a:latin typeface="Times New Roman"/>
                <a:ea typeface="Times New Roman"/>
                <a:cs typeface="Times New Roman"/>
                <a:sym typeface="Times New Roman"/>
              </a:rPr>
              <a:t>An image of the model used was also generated.</a:t>
            </a:r>
            <a:endParaRPr/>
          </a:p>
          <a:p>
            <a:pPr indent="0" lvl="0" marL="114300" rtl="0" algn="l">
              <a:spcBef>
                <a:spcPts val="407"/>
              </a:spcBef>
              <a:spcAft>
                <a:spcPts val="0"/>
              </a:spcAft>
              <a:buSzPts val="2035"/>
              <a:buNone/>
            </a:pPr>
            <a:r>
              <a:t/>
            </a:r>
            <a:endParaRPr sz="2035"/>
          </a:p>
          <a:p>
            <a:pPr indent="-99377" lvl="0" marL="342900" rtl="0" algn="l">
              <a:spcBef>
                <a:spcPts val="407"/>
              </a:spcBef>
              <a:spcAft>
                <a:spcPts val="0"/>
              </a:spcAft>
              <a:buSzPts val="2035"/>
              <a:buNone/>
            </a:pPr>
            <a:r>
              <a:t/>
            </a:r>
            <a:endParaRPr sz="203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457200" y="205978"/>
            <a:ext cx="76200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n"/>
              <a:t>Dataset </a:t>
            </a:r>
            <a:endParaRPr/>
          </a:p>
        </p:txBody>
      </p:sp>
      <p:sp>
        <p:nvSpPr>
          <p:cNvPr id="175" name="Google Shape;175;p32"/>
          <p:cNvSpPr txBox="1"/>
          <p:nvPr>
            <p:ph idx="1" type="body"/>
          </p:nvPr>
        </p:nvSpPr>
        <p:spPr>
          <a:xfrm>
            <a:off x="395536" y="1221600"/>
            <a:ext cx="76200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00"/>
              <a:buNone/>
            </a:pPr>
            <a:r>
              <a:rPr lang="en">
                <a:latin typeface="Times New Roman"/>
                <a:ea typeface="Times New Roman"/>
                <a:cs typeface="Times New Roman"/>
                <a:sym typeface="Times New Roman"/>
              </a:rPr>
              <a:t>The dataset was obtained from the Caltrans Performance Measurement System (PeMS 5 minute interval traffic flow data). Data were collected in real time from individual detectors spanning the freeway system across all major metropolitan areas of the State of California.</a:t>
            </a:r>
            <a:endParaRPr/>
          </a:p>
          <a:p>
            <a:pPr indent="0" lvl="0" marL="0" rtl="0" algn="l">
              <a:spcBef>
                <a:spcPts val="440"/>
              </a:spcBef>
              <a:spcAft>
                <a:spcPts val="0"/>
              </a:spcAft>
              <a:buSzPts val="2200"/>
              <a:buNone/>
            </a:pPr>
            <a:r>
              <a:rPr lang="en">
                <a:latin typeface="Times New Roman"/>
                <a:ea typeface="Times New Roman"/>
                <a:cs typeface="Times New Roman"/>
                <a:sym typeface="Times New Roman"/>
              </a:rPr>
              <a:t>The train data is 8000 while the test data is 4000.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457200" y="1"/>
            <a:ext cx="7620000" cy="602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The 4 layer Model</a:t>
            </a:r>
            <a:endParaRPr/>
          </a:p>
        </p:txBody>
      </p:sp>
      <p:pic>
        <p:nvPicPr>
          <p:cNvPr id="181" name="Google Shape;181;p33"/>
          <p:cNvPicPr preferRelativeResize="0"/>
          <p:nvPr/>
        </p:nvPicPr>
        <p:blipFill>
          <a:blip r:embed="rId3">
            <a:alphaModFix/>
          </a:blip>
          <a:stretch>
            <a:fillRect/>
          </a:stretch>
        </p:blipFill>
        <p:spPr>
          <a:xfrm>
            <a:off x="2573575" y="658451"/>
            <a:ext cx="2964567" cy="4236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