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31" r:id="rId1"/>
  </p:sldMasterIdLst>
  <p:notesMasterIdLst>
    <p:notesMasterId r:id="rId27"/>
  </p:notesMasterIdLst>
  <p:handoutMasterIdLst>
    <p:handoutMasterId r:id="rId28"/>
  </p:handoutMasterIdLst>
  <p:sldIdLst>
    <p:sldId id="258" r:id="rId2"/>
    <p:sldId id="260" r:id="rId3"/>
    <p:sldId id="270" r:id="rId4"/>
    <p:sldId id="274" r:id="rId5"/>
    <p:sldId id="271" r:id="rId6"/>
    <p:sldId id="272" r:id="rId7"/>
    <p:sldId id="290" r:id="rId8"/>
    <p:sldId id="286" r:id="rId9"/>
    <p:sldId id="287" r:id="rId10"/>
    <p:sldId id="288" r:id="rId11"/>
    <p:sldId id="289" r:id="rId12"/>
    <p:sldId id="263" r:id="rId13"/>
    <p:sldId id="276" r:id="rId14"/>
    <p:sldId id="277" r:id="rId15"/>
    <p:sldId id="278" r:id="rId16"/>
    <p:sldId id="279" r:id="rId17"/>
    <p:sldId id="280" r:id="rId18"/>
    <p:sldId id="281" r:id="rId19"/>
    <p:sldId id="282" r:id="rId20"/>
    <p:sldId id="265" r:id="rId21"/>
    <p:sldId id="283" r:id="rId22"/>
    <p:sldId id="269" r:id="rId23"/>
    <p:sldId id="284" r:id="rId24"/>
    <p:sldId id="285" r:id="rId25"/>
    <p:sldId id="264"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notesViewPr>
    <p:cSldViewPr snapToGrid="0">
      <p:cViewPr varScale="1">
        <p:scale>
          <a:sx n="65" d="100"/>
          <a:sy n="65" d="100"/>
        </p:scale>
        <p:origin x="2784"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9055CF-8DEB-4A02-949A-DE72B6AC5D37}" type="doc">
      <dgm:prSet loTypeId="urn:microsoft.com/office/officeart/2005/8/layout/hList6" loCatId="list" qsTypeId="urn:microsoft.com/office/officeart/2005/8/quickstyle/simple3" qsCatId="simple" csTypeId="urn:microsoft.com/office/officeart/2005/8/colors/accent1_2" csCatId="accent1" phldr="1"/>
      <dgm:spPr/>
      <dgm:t>
        <a:bodyPr/>
        <a:lstStyle/>
        <a:p>
          <a:endParaRPr lang="en-US"/>
        </a:p>
      </dgm:t>
    </dgm:pt>
    <dgm:pt modelId="{082E8A29-955A-4C7C-A174-3E9DCD4DC89B}">
      <dgm:prSet phldrT="[Text]"/>
      <dgm:spPr>
        <a:solidFill>
          <a:schemeClr val="tx2">
            <a:lumMod val="75000"/>
          </a:schemeClr>
        </a:solidFill>
        <a:ln>
          <a:solidFill>
            <a:schemeClr val="tx2"/>
          </a:solidFill>
        </a:ln>
      </dgm:spPr>
      <dgm:t>
        <a:bodyPr/>
        <a:lstStyle/>
        <a:p>
          <a:r>
            <a:rPr lang="en-US" dirty="0">
              <a:solidFill>
                <a:schemeClr val="bg1"/>
              </a:solidFill>
              <a:latin typeface="Times New Roman" panose="02020603050405020304" pitchFamily="18" charset="0"/>
              <a:cs typeface="Times New Roman" panose="02020603050405020304" pitchFamily="18" charset="0"/>
            </a:rPr>
            <a:t>Setting up Raspberry Pi</a:t>
          </a:r>
        </a:p>
      </dgm:t>
    </dgm:pt>
    <dgm:pt modelId="{BA7938E6-8DFA-40B7-B4C4-EACC6D85FC31}" type="parTrans" cxnId="{2986897A-7787-444F-B6C8-41F3823EF3C1}">
      <dgm:prSet/>
      <dgm:spPr/>
      <dgm:t>
        <a:bodyPr/>
        <a:lstStyle/>
        <a:p>
          <a:endParaRPr lang="en-US"/>
        </a:p>
      </dgm:t>
    </dgm:pt>
    <dgm:pt modelId="{C2176686-D23E-48EB-9D1B-1A1B46236638}" type="sibTrans" cxnId="{2986897A-7787-444F-B6C8-41F3823EF3C1}">
      <dgm:prSet/>
      <dgm:spPr/>
      <dgm:t>
        <a:bodyPr/>
        <a:lstStyle/>
        <a:p>
          <a:endParaRPr lang="en-US"/>
        </a:p>
      </dgm:t>
    </dgm:pt>
    <dgm:pt modelId="{B6E26FFC-9977-4BBC-BEC7-3D6B63754E52}">
      <dgm:prSet phldrT="[Text]"/>
      <dgm:spPr>
        <a:solidFill>
          <a:schemeClr val="tx2">
            <a:lumMod val="75000"/>
          </a:schemeClr>
        </a:solidFill>
        <a:ln>
          <a:solidFill>
            <a:schemeClr val="tx2"/>
          </a:solidFill>
        </a:ln>
      </dgm:spPr>
      <dgm:t>
        <a:bodyPr/>
        <a:lstStyle/>
        <a:p>
          <a:r>
            <a:rPr lang="en-US" dirty="0">
              <a:solidFill>
                <a:schemeClr val="bg1"/>
              </a:solidFill>
              <a:latin typeface="Times New Roman" panose="02020603050405020304" pitchFamily="18" charset="0"/>
              <a:cs typeface="Times New Roman" panose="02020603050405020304" pitchFamily="18" charset="0"/>
            </a:rPr>
            <a:t>Installing and Running Node-Red</a:t>
          </a:r>
        </a:p>
      </dgm:t>
    </dgm:pt>
    <dgm:pt modelId="{5CEFBD89-2F4F-4B51-A98A-0F3C86494166}" type="parTrans" cxnId="{17E73148-9C08-4999-B21E-F3C5A0E3FC0C}">
      <dgm:prSet/>
      <dgm:spPr/>
      <dgm:t>
        <a:bodyPr/>
        <a:lstStyle/>
        <a:p>
          <a:endParaRPr lang="en-US"/>
        </a:p>
      </dgm:t>
    </dgm:pt>
    <dgm:pt modelId="{48634C00-2335-4923-9072-EB7482323D9C}" type="sibTrans" cxnId="{17E73148-9C08-4999-B21E-F3C5A0E3FC0C}">
      <dgm:prSet/>
      <dgm:spPr/>
      <dgm:t>
        <a:bodyPr/>
        <a:lstStyle/>
        <a:p>
          <a:endParaRPr lang="en-US"/>
        </a:p>
      </dgm:t>
    </dgm:pt>
    <dgm:pt modelId="{6D0E5D9F-7263-4526-A227-51301233F549}">
      <dgm:prSet phldrT="[Text]"/>
      <dgm:spPr>
        <a:solidFill>
          <a:schemeClr val="tx2">
            <a:lumMod val="75000"/>
          </a:schemeClr>
        </a:solidFill>
        <a:ln>
          <a:solidFill>
            <a:schemeClr val="tx2"/>
          </a:solidFill>
        </a:ln>
      </dgm:spPr>
      <dgm:t>
        <a:bodyPr/>
        <a:lstStyle/>
        <a:p>
          <a:r>
            <a:rPr lang="en-US" dirty="0">
              <a:solidFill>
                <a:schemeClr val="bg1"/>
              </a:solidFill>
              <a:latin typeface="Times New Roman" panose="02020603050405020304" pitchFamily="18" charset="0"/>
              <a:cs typeface="Times New Roman" panose="02020603050405020304" pitchFamily="18" charset="0"/>
            </a:rPr>
            <a:t>Making Node-flows</a:t>
          </a:r>
        </a:p>
      </dgm:t>
    </dgm:pt>
    <dgm:pt modelId="{23416D07-25F8-426C-BC65-639E6BCF4D6D}" type="parTrans" cxnId="{C8C462C6-33A3-4E8B-91FE-36DBE92F1C4A}">
      <dgm:prSet/>
      <dgm:spPr/>
      <dgm:t>
        <a:bodyPr/>
        <a:lstStyle/>
        <a:p>
          <a:endParaRPr lang="en-US"/>
        </a:p>
      </dgm:t>
    </dgm:pt>
    <dgm:pt modelId="{DE289E29-1989-4D8E-8AA6-F030105B3F13}" type="sibTrans" cxnId="{C8C462C6-33A3-4E8B-91FE-36DBE92F1C4A}">
      <dgm:prSet/>
      <dgm:spPr/>
      <dgm:t>
        <a:bodyPr/>
        <a:lstStyle/>
        <a:p>
          <a:endParaRPr lang="en-US"/>
        </a:p>
      </dgm:t>
    </dgm:pt>
    <dgm:pt modelId="{E5E95E82-EF79-43CA-AA86-43B0E1CBCD3F}">
      <dgm:prSet phldrT="[Text]"/>
      <dgm:spPr>
        <a:solidFill>
          <a:schemeClr val="tx2">
            <a:lumMod val="75000"/>
          </a:schemeClr>
        </a:solidFill>
        <a:ln>
          <a:solidFill>
            <a:schemeClr val="tx2"/>
          </a:solidFill>
        </a:ln>
      </dgm:spPr>
      <dgm:t>
        <a:bodyPr/>
        <a:lstStyle/>
        <a:p>
          <a:r>
            <a:rPr lang="en-US" dirty="0">
              <a:solidFill>
                <a:schemeClr val="bg1"/>
              </a:solidFill>
              <a:latin typeface="Times New Roman" panose="02020603050405020304" pitchFamily="18" charset="0"/>
              <a:cs typeface="Times New Roman" panose="02020603050405020304" pitchFamily="18" charset="0"/>
            </a:rPr>
            <a:t>Assembling Components</a:t>
          </a:r>
        </a:p>
      </dgm:t>
    </dgm:pt>
    <dgm:pt modelId="{FD76A3AE-1B6C-45A0-8E84-63160283749F}" type="parTrans" cxnId="{A76240AD-13F6-40C0-BD9B-102D5EC0AE51}">
      <dgm:prSet/>
      <dgm:spPr/>
      <dgm:t>
        <a:bodyPr/>
        <a:lstStyle/>
        <a:p>
          <a:endParaRPr lang="en-US"/>
        </a:p>
      </dgm:t>
    </dgm:pt>
    <dgm:pt modelId="{BF76010C-5523-4E13-B3E7-886DCE6AEBD4}" type="sibTrans" cxnId="{A76240AD-13F6-40C0-BD9B-102D5EC0AE51}">
      <dgm:prSet/>
      <dgm:spPr/>
      <dgm:t>
        <a:bodyPr/>
        <a:lstStyle/>
        <a:p>
          <a:endParaRPr lang="en-US"/>
        </a:p>
      </dgm:t>
    </dgm:pt>
    <dgm:pt modelId="{6F1872F4-A030-4D64-A17C-72EA1ABBD62E}" type="pres">
      <dgm:prSet presAssocID="{CF9055CF-8DEB-4A02-949A-DE72B6AC5D37}" presName="Name0" presStyleCnt="0">
        <dgm:presLayoutVars>
          <dgm:dir/>
          <dgm:resizeHandles val="exact"/>
        </dgm:presLayoutVars>
      </dgm:prSet>
      <dgm:spPr/>
    </dgm:pt>
    <dgm:pt modelId="{98302F07-D6A9-46A5-9807-EBF6C9F5B2DD}" type="pres">
      <dgm:prSet presAssocID="{082E8A29-955A-4C7C-A174-3E9DCD4DC89B}" presName="node" presStyleLbl="node1" presStyleIdx="0" presStyleCnt="4" custLinFactNeighborX="-1359">
        <dgm:presLayoutVars>
          <dgm:bulletEnabled val="1"/>
        </dgm:presLayoutVars>
      </dgm:prSet>
      <dgm:spPr/>
    </dgm:pt>
    <dgm:pt modelId="{6681DF6F-8E98-430C-9A87-14BEC6C3269E}" type="pres">
      <dgm:prSet presAssocID="{C2176686-D23E-48EB-9D1B-1A1B46236638}" presName="sibTrans" presStyleCnt="0"/>
      <dgm:spPr/>
    </dgm:pt>
    <dgm:pt modelId="{DAD9059A-916A-4916-A2A8-B42491568DD3}" type="pres">
      <dgm:prSet presAssocID="{B6E26FFC-9977-4BBC-BEC7-3D6B63754E52}" presName="node" presStyleLbl="node1" presStyleIdx="1" presStyleCnt="4">
        <dgm:presLayoutVars>
          <dgm:bulletEnabled val="1"/>
        </dgm:presLayoutVars>
      </dgm:prSet>
      <dgm:spPr/>
    </dgm:pt>
    <dgm:pt modelId="{39AEACD1-F8CF-4528-8379-DAA829B3790B}" type="pres">
      <dgm:prSet presAssocID="{48634C00-2335-4923-9072-EB7482323D9C}" presName="sibTrans" presStyleCnt="0"/>
      <dgm:spPr/>
    </dgm:pt>
    <dgm:pt modelId="{25A33852-3C4B-4406-8856-3A4D6201948C}" type="pres">
      <dgm:prSet presAssocID="{6D0E5D9F-7263-4526-A227-51301233F549}" presName="node" presStyleLbl="node1" presStyleIdx="2" presStyleCnt="4" custLinFactNeighborX="-5575" custLinFactNeighborY="-1195">
        <dgm:presLayoutVars>
          <dgm:bulletEnabled val="1"/>
        </dgm:presLayoutVars>
      </dgm:prSet>
      <dgm:spPr/>
    </dgm:pt>
    <dgm:pt modelId="{562EDDC3-60FD-463F-A6DB-A597D604B642}" type="pres">
      <dgm:prSet presAssocID="{DE289E29-1989-4D8E-8AA6-F030105B3F13}" presName="sibTrans" presStyleCnt="0"/>
      <dgm:spPr/>
    </dgm:pt>
    <dgm:pt modelId="{86146B22-5360-4D1B-AC91-3378F10134EE}" type="pres">
      <dgm:prSet presAssocID="{E5E95E82-EF79-43CA-AA86-43B0E1CBCD3F}" presName="node" presStyleLbl="node1" presStyleIdx="3" presStyleCnt="4" custLinFactNeighborX="1">
        <dgm:presLayoutVars>
          <dgm:bulletEnabled val="1"/>
        </dgm:presLayoutVars>
      </dgm:prSet>
      <dgm:spPr/>
    </dgm:pt>
  </dgm:ptLst>
  <dgm:cxnLst>
    <dgm:cxn modelId="{0676BA07-1135-49D0-993A-27A9F99FC0CD}" type="presOf" srcId="{B6E26FFC-9977-4BBC-BEC7-3D6B63754E52}" destId="{DAD9059A-916A-4916-A2A8-B42491568DD3}" srcOrd="0" destOrd="0" presId="urn:microsoft.com/office/officeart/2005/8/layout/hList6"/>
    <dgm:cxn modelId="{5351B217-259B-4E6A-85F5-2E408BEB0764}" type="presOf" srcId="{082E8A29-955A-4C7C-A174-3E9DCD4DC89B}" destId="{98302F07-D6A9-46A5-9807-EBF6C9F5B2DD}" srcOrd="0" destOrd="0" presId="urn:microsoft.com/office/officeart/2005/8/layout/hList6"/>
    <dgm:cxn modelId="{77BD0D2D-7C4E-49B3-9A72-0FD33F32D294}" type="presOf" srcId="{6D0E5D9F-7263-4526-A227-51301233F549}" destId="{25A33852-3C4B-4406-8856-3A4D6201948C}" srcOrd="0" destOrd="0" presId="urn:microsoft.com/office/officeart/2005/8/layout/hList6"/>
    <dgm:cxn modelId="{17E73148-9C08-4999-B21E-F3C5A0E3FC0C}" srcId="{CF9055CF-8DEB-4A02-949A-DE72B6AC5D37}" destId="{B6E26FFC-9977-4BBC-BEC7-3D6B63754E52}" srcOrd="1" destOrd="0" parTransId="{5CEFBD89-2F4F-4B51-A98A-0F3C86494166}" sibTransId="{48634C00-2335-4923-9072-EB7482323D9C}"/>
    <dgm:cxn modelId="{2986897A-7787-444F-B6C8-41F3823EF3C1}" srcId="{CF9055CF-8DEB-4A02-949A-DE72B6AC5D37}" destId="{082E8A29-955A-4C7C-A174-3E9DCD4DC89B}" srcOrd="0" destOrd="0" parTransId="{BA7938E6-8DFA-40B7-B4C4-EACC6D85FC31}" sibTransId="{C2176686-D23E-48EB-9D1B-1A1B46236638}"/>
    <dgm:cxn modelId="{A76240AD-13F6-40C0-BD9B-102D5EC0AE51}" srcId="{CF9055CF-8DEB-4A02-949A-DE72B6AC5D37}" destId="{E5E95E82-EF79-43CA-AA86-43B0E1CBCD3F}" srcOrd="3" destOrd="0" parTransId="{FD76A3AE-1B6C-45A0-8E84-63160283749F}" sibTransId="{BF76010C-5523-4E13-B3E7-886DCE6AEBD4}"/>
    <dgm:cxn modelId="{C8C462C6-33A3-4E8B-91FE-36DBE92F1C4A}" srcId="{CF9055CF-8DEB-4A02-949A-DE72B6AC5D37}" destId="{6D0E5D9F-7263-4526-A227-51301233F549}" srcOrd="2" destOrd="0" parTransId="{23416D07-25F8-426C-BC65-639E6BCF4D6D}" sibTransId="{DE289E29-1989-4D8E-8AA6-F030105B3F13}"/>
    <dgm:cxn modelId="{2FA258D4-5B38-426D-B0D7-CD8F217A1137}" type="presOf" srcId="{E5E95E82-EF79-43CA-AA86-43B0E1CBCD3F}" destId="{86146B22-5360-4D1B-AC91-3378F10134EE}" srcOrd="0" destOrd="0" presId="urn:microsoft.com/office/officeart/2005/8/layout/hList6"/>
    <dgm:cxn modelId="{24179AE2-AA7E-4702-A358-E95F80152CCA}" type="presOf" srcId="{CF9055CF-8DEB-4A02-949A-DE72B6AC5D37}" destId="{6F1872F4-A030-4D64-A17C-72EA1ABBD62E}" srcOrd="0" destOrd="0" presId="urn:microsoft.com/office/officeart/2005/8/layout/hList6"/>
    <dgm:cxn modelId="{D4055BC1-25B1-4CD1-BF08-20C154FADF73}" type="presParOf" srcId="{6F1872F4-A030-4D64-A17C-72EA1ABBD62E}" destId="{98302F07-D6A9-46A5-9807-EBF6C9F5B2DD}" srcOrd="0" destOrd="0" presId="urn:microsoft.com/office/officeart/2005/8/layout/hList6"/>
    <dgm:cxn modelId="{584E2F3E-994B-49B2-AD46-0E8D6E4A468B}" type="presParOf" srcId="{6F1872F4-A030-4D64-A17C-72EA1ABBD62E}" destId="{6681DF6F-8E98-430C-9A87-14BEC6C3269E}" srcOrd="1" destOrd="0" presId="urn:microsoft.com/office/officeart/2005/8/layout/hList6"/>
    <dgm:cxn modelId="{FD54A181-98DF-439C-9CA4-93CD1333DEC4}" type="presParOf" srcId="{6F1872F4-A030-4D64-A17C-72EA1ABBD62E}" destId="{DAD9059A-916A-4916-A2A8-B42491568DD3}" srcOrd="2" destOrd="0" presId="urn:microsoft.com/office/officeart/2005/8/layout/hList6"/>
    <dgm:cxn modelId="{B910F504-589D-4168-B820-FECB0EF26955}" type="presParOf" srcId="{6F1872F4-A030-4D64-A17C-72EA1ABBD62E}" destId="{39AEACD1-F8CF-4528-8379-DAA829B3790B}" srcOrd="3" destOrd="0" presId="urn:microsoft.com/office/officeart/2005/8/layout/hList6"/>
    <dgm:cxn modelId="{AEDC4C6E-DC7C-4364-8563-E748313EFA17}" type="presParOf" srcId="{6F1872F4-A030-4D64-A17C-72EA1ABBD62E}" destId="{25A33852-3C4B-4406-8856-3A4D6201948C}" srcOrd="4" destOrd="0" presId="urn:microsoft.com/office/officeart/2005/8/layout/hList6"/>
    <dgm:cxn modelId="{CBF7D188-2B16-4153-AEAE-C484C833188A}" type="presParOf" srcId="{6F1872F4-A030-4D64-A17C-72EA1ABBD62E}" destId="{562EDDC3-60FD-463F-A6DB-A597D604B642}" srcOrd="5" destOrd="0" presId="urn:microsoft.com/office/officeart/2005/8/layout/hList6"/>
    <dgm:cxn modelId="{A7220034-7FD2-4082-91F9-5EDDE0F524D0}" type="presParOf" srcId="{6F1872F4-A030-4D64-A17C-72EA1ABBD62E}" destId="{86146B22-5360-4D1B-AC91-3378F10134EE}" srcOrd="6"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302F07-D6A9-46A5-9807-EBF6C9F5B2DD}">
      <dsp:nvSpPr>
        <dsp:cNvPr id="0" name=""/>
        <dsp:cNvSpPr/>
      </dsp:nvSpPr>
      <dsp:spPr>
        <a:xfrm rot="16200000">
          <a:off x="-776349" y="776349"/>
          <a:ext cx="3932237" cy="2379538"/>
        </a:xfrm>
        <a:prstGeom prst="flowChartManualOperation">
          <a:avLst/>
        </a:prstGeom>
        <a:solidFill>
          <a:schemeClr val="tx2">
            <a:lumMod val="75000"/>
          </a:schemeClr>
        </a:solidFill>
        <a:ln>
          <a:solidFill>
            <a:schemeClr val="tx2"/>
          </a:solid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90500" tIns="0" rIns="191368" bIns="0" numCol="1" spcCol="1270" anchor="ctr" anchorCtr="0">
          <a:noAutofit/>
        </a:bodyPr>
        <a:lstStyle/>
        <a:p>
          <a:pPr marL="0" lvl="0" indent="0" algn="ctr" defTabSz="1333500">
            <a:lnSpc>
              <a:spcPct val="90000"/>
            </a:lnSpc>
            <a:spcBef>
              <a:spcPct val="0"/>
            </a:spcBef>
            <a:spcAft>
              <a:spcPct val="35000"/>
            </a:spcAft>
            <a:buNone/>
          </a:pPr>
          <a:r>
            <a:rPr lang="en-US" sz="3000" kern="1200" dirty="0">
              <a:solidFill>
                <a:schemeClr val="bg1"/>
              </a:solidFill>
              <a:latin typeface="Times New Roman" panose="02020603050405020304" pitchFamily="18" charset="0"/>
              <a:cs typeface="Times New Roman" panose="02020603050405020304" pitchFamily="18" charset="0"/>
            </a:rPr>
            <a:t>Setting up Raspberry Pi</a:t>
          </a:r>
        </a:p>
      </dsp:txBody>
      <dsp:txXfrm rot="5400000">
        <a:off x="1" y="786446"/>
        <a:ext cx="2379538" cy="2359343"/>
      </dsp:txXfrm>
    </dsp:sp>
    <dsp:sp modelId="{DAD9059A-916A-4916-A2A8-B42491568DD3}">
      <dsp:nvSpPr>
        <dsp:cNvPr id="0" name=""/>
        <dsp:cNvSpPr/>
      </dsp:nvSpPr>
      <dsp:spPr>
        <a:xfrm rot="16200000">
          <a:off x="1784079" y="776349"/>
          <a:ext cx="3932237" cy="2379538"/>
        </a:xfrm>
        <a:prstGeom prst="flowChartManualOperation">
          <a:avLst/>
        </a:prstGeom>
        <a:solidFill>
          <a:schemeClr val="tx2">
            <a:lumMod val="75000"/>
          </a:schemeClr>
        </a:solidFill>
        <a:ln>
          <a:solidFill>
            <a:schemeClr val="tx2"/>
          </a:solid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90500" tIns="0" rIns="191368" bIns="0" numCol="1" spcCol="1270" anchor="ctr" anchorCtr="0">
          <a:noAutofit/>
        </a:bodyPr>
        <a:lstStyle/>
        <a:p>
          <a:pPr marL="0" lvl="0" indent="0" algn="ctr" defTabSz="1333500">
            <a:lnSpc>
              <a:spcPct val="90000"/>
            </a:lnSpc>
            <a:spcBef>
              <a:spcPct val="0"/>
            </a:spcBef>
            <a:spcAft>
              <a:spcPct val="35000"/>
            </a:spcAft>
            <a:buNone/>
          </a:pPr>
          <a:r>
            <a:rPr lang="en-US" sz="3000" kern="1200" dirty="0">
              <a:solidFill>
                <a:schemeClr val="bg1"/>
              </a:solidFill>
              <a:latin typeface="Times New Roman" panose="02020603050405020304" pitchFamily="18" charset="0"/>
              <a:cs typeface="Times New Roman" panose="02020603050405020304" pitchFamily="18" charset="0"/>
            </a:rPr>
            <a:t>Installing and Running Node-Red</a:t>
          </a:r>
        </a:p>
      </dsp:txBody>
      <dsp:txXfrm rot="5400000">
        <a:off x="2560429" y="786446"/>
        <a:ext cx="2379538" cy="2359343"/>
      </dsp:txXfrm>
    </dsp:sp>
    <dsp:sp modelId="{25A33852-3C4B-4406-8856-3A4D6201948C}">
      <dsp:nvSpPr>
        <dsp:cNvPr id="0" name=""/>
        <dsp:cNvSpPr/>
      </dsp:nvSpPr>
      <dsp:spPr>
        <a:xfrm rot="16200000">
          <a:off x="4332133" y="776349"/>
          <a:ext cx="3932237" cy="2379538"/>
        </a:xfrm>
        <a:prstGeom prst="flowChartManualOperation">
          <a:avLst/>
        </a:prstGeom>
        <a:solidFill>
          <a:schemeClr val="tx2">
            <a:lumMod val="75000"/>
          </a:schemeClr>
        </a:solidFill>
        <a:ln>
          <a:solidFill>
            <a:schemeClr val="tx2"/>
          </a:solid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90500" tIns="0" rIns="191368" bIns="0" numCol="1" spcCol="1270" anchor="ctr" anchorCtr="0">
          <a:noAutofit/>
        </a:bodyPr>
        <a:lstStyle/>
        <a:p>
          <a:pPr marL="0" lvl="0" indent="0" algn="ctr" defTabSz="1333500">
            <a:lnSpc>
              <a:spcPct val="90000"/>
            </a:lnSpc>
            <a:spcBef>
              <a:spcPct val="0"/>
            </a:spcBef>
            <a:spcAft>
              <a:spcPct val="35000"/>
            </a:spcAft>
            <a:buNone/>
          </a:pPr>
          <a:r>
            <a:rPr lang="en-US" sz="3000" kern="1200" dirty="0">
              <a:solidFill>
                <a:schemeClr val="bg1"/>
              </a:solidFill>
              <a:latin typeface="Times New Roman" panose="02020603050405020304" pitchFamily="18" charset="0"/>
              <a:cs typeface="Times New Roman" panose="02020603050405020304" pitchFamily="18" charset="0"/>
            </a:rPr>
            <a:t>Making Node-flows</a:t>
          </a:r>
        </a:p>
      </dsp:txBody>
      <dsp:txXfrm rot="5400000">
        <a:off x="5108483" y="786446"/>
        <a:ext cx="2379538" cy="2359343"/>
      </dsp:txXfrm>
    </dsp:sp>
    <dsp:sp modelId="{86146B22-5360-4D1B-AC91-3378F10134EE}">
      <dsp:nvSpPr>
        <dsp:cNvPr id="0" name=""/>
        <dsp:cNvSpPr/>
      </dsp:nvSpPr>
      <dsp:spPr>
        <a:xfrm rot="16200000">
          <a:off x="6900089" y="776349"/>
          <a:ext cx="3932237" cy="2379538"/>
        </a:xfrm>
        <a:prstGeom prst="flowChartManualOperation">
          <a:avLst/>
        </a:prstGeom>
        <a:solidFill>
          <a:schemeClr val="tx2">
            <a:lumMod val="75000"/>
          </a:schemeClr>
        </a:solidFill>
        <a:ln>
          <a:solidFill>
            <a:schemeClr val="tx2"/>
          </a:solid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90500" tIns="0" rIns="191368" bIns="0" numCol="1" spcCol="1270" anchor="ctr" anchorCtr="0">
          <a:noAutofit/>
        </a:bodyPr>
        <a:lstStyle/>
        <a:p>
          <a:pPr marL="0" lvl="0" indent="0" algn="ctr" defTabSz="1333500">
            <a:lnSpc>
              <a:spcPct val="90000"/>
            </a:lnSpc>
            <a:spcBef>
              <a:spcPct val="0"/>
            </a:spcBef>
            <a:spcAft>
              <a:spcPct val="35000"/>
            </a:spcAft>
            <a:buNone/>
          </a:pPr>
          <a:r>
            <a:rPr lang="en-US" sz="3000" kern="1200" dirty="0">
              <a:solidFill>
                <a:schemeClr val="bg1"/>
              </a:solidFill>
              <a:latin typeface="Times New Roman" panose="02020603050405020304" pitchFamily="18" charset="0"/>
              <a:cs typeface="Times New Roman" panose="02020603050405020304" pitchFamily="18" charset="0"/>
            </a:rPr>
            <a:t>Assembling Components</a:t>
          </a:r>
        </a:p>
      </dsp:txBody>
      <dsp:txXfrm rot="5400000">
        <a:off x="7676439" y="786446"/>
        <a:ext cx="2379538" cy="2359343"/>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EBDA6D-DC69-4DCE-BAF7-6763517D3376}" type="datetimeFigureOut">
              <a:rPr lang="en-US"/>
              <a:t>10/30/2021</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977E94-A6AB-4E02-8E43-E89F9CF4757F}" type="slidenum">
              <a:rPr/>
              <a:t>‹#›</a:t>
            </a:fld>
            <a:endParaRPr/>
          </a:p>
        </p:txBody>
      </p:sp>
    </p:spTree>
    <p:extLst>
      <p:ext uri="{BB962C8B-B14F-4D97-AF65-F5344CB8AC3E}">
        <p14:creationId xmlns:p14="http://schemas.microsoft.com/office/powerpoint/2010/main" val="21542583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7F6C43-988E-4257-9A1C-C162EF036D58}" type="datetimeFigureOut">
              <a:rPr lang="en-US"/>
              <a:t>10/30/2021</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D491D0-8E1B-49C7-849B-A28568D94497}" type="slidenum">
              <a:rPr/>
              <a:t>‹#›</a:t>
            </a:fld>
            <a:endParaRPr/>
          </a:p>
        </p:txBody>
      </p:sp>
    </p:spTree>
    <p:extLst>
      <p:ext uri="{BB962C8B-B14F-4D97-AF65-F5344CB8AC3E}">
        <p14:creationId xmlns:p14="http://schemas.microsoft.com/office/powerpoint/2010/main" val="1726325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2CCFE9AC-F15C-4FA0-A6F1-298829FA691D}" type="datetimeFigureOut">
              <a:rPr lang="en-US" smtClean="0"/>
              <a:pPr/>
              <a:t>10/30/2021</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BD266BE7-899D-4075-917F-DBDE33B6B692}" type="slidenum">
              <a:rPr lang="en-US" smtClean="0"/>
              <a:pPr/>
              <a:t>‹#›</a:t>
            </a:fld>
            <a:endParaRPr lang="en-US"/>
          </a:p>
        </p:txBody>
      </p:sp>
    </p:spTree>
    <p:extLst>
      <p:ext uri="{BB962C8B-B14F-4D97-AF65-F5344CB8AC3E}">
        <p14:creationId xmlns:p14="http://schemas.microsoft.com/office/powerpoint/2010/main" val="30425407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CFE9AC-F15C-4FA0-A6F1-298829FA691D}" type="datetimeFigureOut">
              <a:rPr lang="en-US" smtClean="0"/>
              <a:pPr/>
              <a:t>10/30/2021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66BE7-899D-4075-917F-DBDE33B6B692}" type="slidenum">
              <a:rPr lang="en-US" smtClean="0"/>
              <a:pPr/>
              <a:t>‹#›</a:t>
            </a:fld>
            <a:endParaRPr lang="en-US"/>
          </a:p>
        </p:txBody>
      </p:sp>
    </p:spTree>
    <p:extLst>
      <p:ext uri="{BB962C8B-B14F-4D97-AF65-F5344CB8AC3E}">
        <p14:creationId xmlns:p14="http://schemas.microsoft.com/office/powerpoint/2010/main" val="3425448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CFE9AC-F15C-4FA0-A6F1-298829FA691D}" type="datetimeFigureOut">
              <a:rPr lang="en-US" smtClean="0"/>
              <a:pPr/>
              <a:t>10/30/2021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66BE7-899D-4075-917F-DBDE33B6B692}" type="slidenum">
              <a:rPr lang="en-US" smtClean="0"/>
              <a:pPr/>
              <a:t>‹#›</a:t>
            </a:fld>
            <a:endParaRPr lang="en-US"/>
          </a:p>
        </p:txBody>
      </p:sp>
    </p:spTree>
    <p:extLst>
      <p:ext uri="{BB962C8B-B14F-4D97-AF65-F5344CB8AC3E}">
        <p14:creationId xmlns:p14="http://schemas.microsoft.com/office/powerpoint/2010/main" val="4234598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CFE9AC-F15C-4FA0-A6F1-298829FA691D}" type="datetimeFigureOut">
              <a:rPr lang="en-US" smtClean="0"/>
              <a:pPr/>
              <a:t>10/30/2021</a:t>
            </a:fld>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266BE7-899D-4075-917F-DBDE33B6B692}" type="slidenum">
              <a:rPr lang="en-US" smtClean="0"/>
              <a:pPr/>
              <a:t>‹#›</a:t>
            </a:fld>
            <a:endParaRPr lang="en-US"/>
          </a:p>
        </p:txBody>
      </p:sp>
    </p:spTree>
    <p:extLst>
      <p:ext uri="{BB962C8B-B14F-4D97-AF65-F5344CB8AC3E}">
        <p14:creationId xmlns:p14="http://schemas.microsoft.com/office/powerpoint/2010/main" val="171047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2CCFE9AC-F15C-4FA0-A6F1-298829FA691D}" type="datetimeFigureOut">
              <a:rPr lang="en-US" smtClean="0"/>
              <a:pPr/>
              <a:t>10/30/2021</a:t>
            </a:fld>
            <a:endParaRPr lang="en-US"/>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1060"/>
            <a:ext cx="2112264" cy="228600"/>
          </a:xfrm>
        </p:spPr>
        <p:txBody>
          <a:bodyPr/>
          <a:lstStyle/>
          <a:p>
            <a:fld id="{BD266BE7-899D-4075-917F-DBDE33B6B692}" type="slidenum">
              <a:rPr lang="en-US" smtClean="0"/>
              <a:pPr/>
              <a:t>‹#›</a:t>
            </a:fld>
            <a:endParaRPr lang="en-US"/>
          </a:p>
        </p:txBody>
      </p:sp>
    </p:spTree>
    <p:extLst>
      <p:ext uri="{BB962C8B-B14F-4D97-AF65-F5344CB8AC3E}">
        <p14:creationId xmlns:p14="http://schemas.microsoft.com/office/powerpoint/2010/main" val="393257453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CCFE9AC-F15C-4FA0-A6F1-298829FA691D}" type="datetimeFigureOut">
              <a:rPr lang="en-US" smtClean="0"/>
              <a:pPr/>
              <a:t>10/30/2021</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266BE7-899D-4075-917F-DBDE33B6B692}" type="slidenum">
              <a:rPr lang="en-US" smtClean="0"/>
              <a:pPr/>
              <a:t>‹#›</a:t>
            </a:fld>
            <a:endParaRPr lang="en-US"/>
          </a:p>
        </p:txBody>
      </p:sp>
    </p:spTree>
    <p:extLst>
      <p:ext uri="{BB962C8B-B14F-4D97-AF65-F5344CB8AC3E}">
        <p14:creationId xmlns:p14="http://schemas.microsoft.com/office/powerpoint/2010/main" val="2392163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CFE9AC-F15C-4FA0-A6F1-298829FA691D}" type="datetimeFigureOut">
              <a:rPr lang="en-US" smtClean="0"/>
              <a:pPr/>
              <a:t>10/30/2021</a:t>
            </a:fld>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266BE7-899D-4075-917F-DBDE33B6B692}" type="slidenum">
              <a:rPr lang="en-US" smtClean="0"/>
              <a:pPr/>
              <a:t>‹#›</a:t>
            </a:fld>
            <a:endParaRPr lang="en-US"/>
          </a:p>
        </p:txBody>
      </p:sp>
    </p:spTree>
    <p:extLst>
      <p:ext uri="{BB962C8B-B14F-4D97-AF65-F5344CB8AC3E}">
        <p14:creationId xmlns:p14="http://schemas.microsoft.com/office/powerpoint/2010/main" val="3517497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CCFE9AC-F15C-4FA0-A6F1-298829FA691D}" type="datetimeFigureOut">
              <a:rPr lang="en-US" smtClean="0"/>
              <a:t>10/30/2021</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D266BE7-899D-4075-917F-DBDE33B6B692}" type="slidenum">
              <a:rPr lang="en-IN" smtClean="0"/>
              <a:t>‹#›</a:t>
            </a:fld>
            <a:endParaRPr lang="en-IN"/>
          </a:p>
        </p:txBody>
      </p:sp>
    </p:spTree>
    <p:extLst>
      <p:ext uri="{BB962C8B-B14F-4D97-AF65-F5344CB8AC3E}">
        <p14:creationId xmlns:p14="http://schemas.microsoft.com/office/powerpoint/2010/main" val="2844319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CFE9AC-F15C-4FA0-A6F1-298829FA691D}" type="datetimeFigureOut">
              <a:rPr lang="en-US" smtClean="0"/>
              <a:t>10/30/2021</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D266BE7-899D-4075-917F-DBDE33B6B692}" type="slidenum">
              <a:rPr lang="en-IN" smtClean="0"/>
              <a:t>‹#›</a:t>
            </a:fld>
            <a:endParaRPr lang="en-IN"/>
          </a:p>
        </p:txBody>
      </p:sp>
    </p:spTree>
    <p:extLst>
      <p:ext uri="{BB962C8B-B14F-4D97-AF65-F5344CB8AC3E}">
        <p14:creationId xmlns:p14="http://schemas.microsoft.com/office/powerpoint/2010/main" val="4190588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2CCFE9AC-F15C-4FA0-A6F1-298829FA691D}" type="datetimeFigureOut">
              <a:rPr lang="en-US" smtClean="0"/>
              <a:pPr/>
              <a:t>10/30/2021</a:t>
            </a:fld>
            <a:endParaRPr lang="en-US" dirty="0"/>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BD266BE7-899D-4075-917F-DBDE33B6B692}" type="slidenum">
              <a:rPr lang="en-US" smtClean="0"/>
              <a:pPr/>
              <a:t>‹#›</a:t>
            </a:fld>
            <a:endParaRPr lang="en-US"/>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42414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2CCFE9AC-F15C-4FA0-A6F1-298829FA691D}" type="datetimeFigureOut">
              <a:rPr lang="en-US" smtClean="0"/>
              <a:pPr/>
              <a:t>10/30/2021</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BD266BE7-899D-4075-917F-DBDE33B6B692}" type="slidenum">
              <a:rPr lang="en-US" smtClean="0"/>
              <a:pPr/>
              <a:t>‹#›</a:t>
            </a:fld>
            <a:endParaRPr lang="en-US"/>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51753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2CCFE9AC-F15C-4FA0-A6F1-298829FA691D}" type="datetimeFigureOut">
              <a:rPr lang="en-US" smtClean="0"/>
              <a:pPr/>
              <a:t>10/30/2021</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BD266BE7-899D-4075-917F-DBDE33B6B692}" type="slidenum">
              <a:rPr lang="en-US" smtClean="0"/>
              <a:pPr/>
              <a:t>‹#›</a:t>
            </a:fld>
            <a:endParaRPr lang="en-US"/>
          </a:p>
        </p:txBody>
      </p:sp>
    </p:spTree>
    <p:extLst>
      <p:ext uri="{BB962C8B-B14F-4D97-AF65-F5344CB8AC3E}">
        <p14:creationId xmlns:p14="http://schemas.microsoft.com/office/powerpoint/2010/main" val="1828778282"/>
      </p:ext>
    </p:extLst>
  </p:cSld>
  <p:clrMap bg1="lt1" tx1="dk1" bg2="lt2" tx2="dk2" accent1="accent1" accent2="accent2" accent3="accent3" accent4="accent4" accent5="accent5" accent6="accent6" hlink="hlink" folHlink="folHlink"/>
  <p:sldLayoutIdLst>
    <p:sldLayoutId id="2147484132" r:id="rId1"/>
    <p:sldLayoutId id="2147484133" r:id="rId2"/>
    <p:sldLayoutId id="2147484134" r:id="rId3"/>
    <p:sldLayoutId id="2147484135" r:id="rId4"/>
    <p:sldLayoutId id="2147484136" r:id="rId5"/>
    <p:sldLayoutId id="2147484137" r:id="rId6"/>
    <p:sldLayoutId id="2147484138" r:id="rId7"/>
    <p:sldLayoutId id="2147484139" r:id="rId8"/>
    <p:sldLayoutId id="2147484140" r:id="rId9"/>
    <p:sldLayoutId id="2147484141" r:id="rId10"/>
    <p:sldLayoutId id="2147484142"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hyperlink" Target="https://raw.githubusercontent.com/node-red/linux-installers/master/deb/update-nodejs-and-nodered"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1706" y="2167463"/>
            <a:ext cx="9068586" cy="813862"/>
          </a:xfrm>
        </p:spPr>
        <p:txBody>
          <a:bodyPr>
            <a:normAutofit fontScale="90000"/>
          </a:bodyPr>
          <a:lstStyle/>
          <a:p>
            <a:br>
              <a:rPr lang="en-US" dirty="0"/>
            </a:br>
            <a:r>
              <a:rPr lang="en-US" sz="5300" dirty="0">
                <a:latin typeface="Times New Roman" panose="02020603050405020304" pitchFamily="18" charset="0"/>
                <a:cs typeface="Times New Roman" panose="02020603050405020304" pitchFamily="18" charset="0"/>
              </a:rPr>
              <a:t>Smart Home Appliance</a:t>
            </a:r>
            <a:br>
              <a:rPr lang="en-US" dirty="0"/>
            </a:br>
            <a:endParaRPr lang="en-US" dirty="0"/>
          </a:p>
        </p:txBody>
      </p:sp>
      <p:sp>
        <p:nvSpPr>
          <p:cNvPr id="3" name="TextBox 2">
            <a:extLst>
              <a:ext uri="{FF2B5EF4-FFF2-40B4-BE49-F238E27FC236}">
                <a16:creationId xmlns:a16="http://schemas.microsoft.com/office/drawing/2014/main" id="{4884C52A-4449-4FFE-829D-CC0F053323A4}"/>
              </a:ext>
            </a:extLst>
          </p:cNvPr>
          <p:cNvSpPr txBox="1"/>
          <p:nvPr/>
        </p:nvSpPr>
        <p:spPr>
          <a:xfrm>
            <a:off x="2566034" y="3314699"/>
            <a:ext cx="7231381" cy="1754326"/>
          </a:xfrm>
          <a:prstGeom prst="rect">
            <a:avLst/>
          </a:prstGeom>
          <a:noFill/>
        </p:spPr>
        <p:txBody>
          <a:bodyPr wrap="square" rtlCol="0">
            <a:spAutoFit/>
          </a:bodyPr>
          <a:lstStyle/>
          <a:p>
            <a:r>
              <a:rPr lang="en-US" b="1" dirty="0">
                <a:solidFill>
                  <a:schemeClr val="tx2"/>
                </a:solidFill>
                <a:latin typeface="Times New Roman" panose="02020603050405020304" pitchFamily="18" charset="0"/>
                <a:cs typeface="Times New Roman" panose="02020603050405020304" pitchFamily="18" charset="0"/>
              </a:rPr>
              <a:t>Guide</a:t>
            </a:r>
            <a:r>
              <a:rPr lang="en-US" dirty="0">
                <a:latin typeface="Times New Roman" panose="02020603050405020304" pitchFamily="18" charset="0"/>
                <a:cs typeface="Times New Roman" panose="02020603050405020304" pitchFamily="18" charset="0"/>
              </a:rPr>
              <a:t>:  Asst. Prof. Gousia Thahniyath</a:t>
            </a:r>
          </a:p>
          <a:p>
            <a:endParaRPr lang="en-US" dirty="0">
              <a:latin typeface="Times New Roman" panose="02020603050405020304" pitchFamily="18" charset="0"/>
              <a:cs typeface="Times New Roman" panose="02020603050405020304" pitchFamily="18" charset="0"/>
            </a:endParaRPr>
          </a:p>
          <a:p>
            <a:r>
              <a:rPr lang="en-US" b="1" dirty="0">
                <a:solidFill>
                  <a:schemeClr val="tx2"/>
                </a:solidFill>
                <a:latin typeface="Times New Roman" panose="02020603050405020304" pitchFamily="18" charset="0"/>
                <a:cs typeface="Times New Roman" panose="02020603050405020304" pitchFamily="18" charset="0"/>
              </a:rPr>
              <a:t>Team Members</a:t>
            </a:r>
            <a:r>
              <a:rPr lang="en-US" dirty="0">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M Suma – ENG19CS0190</a:t>
            </a:r>
          </a:p>
          <a:p>
            <a:r>
              <a:rPr lang="en-US" dirty="0">
                <a:latin typeface="Times New Roman" panose="02020603050405020304" pitchFamily="18" charset="0"/>
                <a:cs typeface="Times New Roman" panose="02020603050405020304" pitchFamily="18" charset="0"/>
              </a:rPr>
              <a:t>Neti Sahithi – ENG19CS0205</a:t>
            </a:r>
          </a:p>
          <a:p>
            <a:r>
              <a:rPr lang="en-US" dirty="0">
                <a:latin typeface="Times New Roman" panose="02020603050405020304" pitchFamily="18" charset="0"/>
                <a:cs typeface="Times New Roman" panose="02020603050405020304" pitchFamily="18" charset="0"/>
              </a:rPr>
              <a:t>Parth Soni – ENG19CS0218</a:t>
            </a:r>
          </a:p>
        </p:txBody>
      </p:sp>
    </p:spTree>
    <p:extLst>
      <p:ext uri="{BB962C8B-B14F-4D97-AF65-F5344CB8AC3E}">
        <p14:creationId xmlns:p14="http://schemas.microsoft.com/office/powerpoint/2010/main" val="1732698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09067-8D06-4820-B247-51C91EB15217}"/>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Remote Control based Automation</a:t>
            </a:r>
            <a:endParaRPr lang="en-IN" sz="4000"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EEC18686-675F-41DB-A7A2-DD19B38EC3C3}"/>
              </a:ext>
            </a:extLst>
          </p:cNvPr>
          <p:cNvGraphicFramePr>
            <a:graphicFrameLocks noGrp="1"/>
          </p:cNvGraphicFramePr>
          <p:nvPr>
            <p:ph idx="1"/>
            <p:extLst>
              <p:ext uri="{D42A27DB-BD31-4B8C-83A1-F6EECF244321}">
                <p14:modId xmlns:p14="http://schemas.microsoft.com/office/powerpoint/2010/main" val="2678312342"/>
              </p:ext>
            </p:extLst>
          </p:nvPr>
        </p:nvGraphicFramePr>
        <p:xfrm>
          <a:off x="942975" y="2085975"/>
          <a:ext cx="10309225" cy="4447935"/>
        </p:xfrm>
        <a:graphic>
          <a:graphicData uri="http://schemas.openxmlformats.org/drawingml/2006/table">
            <a:tbl>
              <a:tblPr firstRow="1" bandRow="1">
                <a:tableStyleId>{3B4B98B0-60AC-42C2-AFA5-B58CD77FA1E5}</a:tableStyleId>
              </a:tblPr>
              <a:tblGrid>
                <a:gridCol w="2574925">
                  <a:extLst>
                    <a:ext uri="{9D8B030D-6E8A-4147-A177-3AD203B41FA5}">
                      <a16:colId xmlns:a16="http://schemas.microsoft.com/office/drawing/2014/main" val="16395036"/>
                    </a:ext>
                  </a:extLst>
                </a:gridCol>
                <a:gridCol w="2578100">
                  <a:extLst>
                    <a:ext uri="{9D8B030D-6E8A-4147-A177-3AD203B41FA5}">
                      <a16:colId xmlns:a16="http://schemas.microsoft.com/office/drawing/2014/main" val="278951560"/>
                    </a:ext>
                  </a:extLst>
                </a:gridCol>
                <a:gridCol w="2578100">
                  <a:extLst>
                    <a:ext uri="{9D8B030D-6E8A-4147-A177-3AD203B41FA5}">
                      <a16:colId xmlns:a16="http://schemas.microsoft.com/office/drawing/2014/main" val="3796278577"/>
                    </a:ext>
                  </a:extLst>
                </a:gridCol>
                <a:gridCol w="2578100">
                  <a:extLst>
                    <a:ext uri="{9D8B030D-6E8A-4147-A177-3AD203B41FA5}">
                      <a16:colId xmlns:a16="http://schemas.microsoft.com/office/drawing/2014/main" val="230736507"/>
                    </a:ext>
                  </a:extLst>
                </a:gridCol>
              </a:tblGrid>
              <a:tr h="295515">
                <a:tc>
                  <a:txBody>
                    <a:bodyPr/>
                    <a:lstStyle/>
                    <a:p>
                      <a:r>
                        <a:rPr lang="en-US" dirty="0">
                          <a:solidFill>
                            <a:schemeClr val="bg1"/>
                          </a:solidFill>
                          <a:latin typeface="Times New Roman" panose="02020603050405020304" pitchFamily="18" charset="0"/>
                          <a:cs typeface="Times New Roman" panose="02020603050405020304" pitchFamily="18" charset="0"/>
                        </a:rPr>
                        <a:t>Author Name</a:t>
                      </a:r>
                      <a:endParaRPr lang="en-IN" dirty="0">
                        <a:solidFill>
                          <a:schemeClr val="bg1"/>
                        </a:solidFill>
                        <a:latin typeface="Times New Roman" panose="02020603050405020304" pitchFamily="18" charset="0"/>
                        <a:cs typeface="Times New Roman" panose="02020603050405020304" pitchFamily="18" charset="0"/>
                      </a:endParaRPr>
                    </a:p>
                  </a:txBody>
                  <a:tcPr>
                    <a:solidFill>
                      <a:schemeClr val="tx2"/>
                    </a:solidFill>
                  </a:tcPr>
                </a:tc>
                <a:tc>
                  <a:txBody>
                    <a:bodyPr/>
                    <a:lstStyle/>
                    <a:p>
                      <a:r>
                        <a:rPr lang="en-US" dirty="0">
                          <a:solidFill>
                            <a:schemeClr val="bg1"/>
                          </a:solidFill>
                          <a:latin typeface="Times New Roman" panose="02020603050405020304" pitchFamily="18" charset="0"/>
                          <a:cs typeface="Times New Roman" panose="02020603050405020304" pitchFamily="18" charset="0"/>
                        </a:rPr>
                        <a:t>Year of Publication</a:t>
                      </a:r>
                      <a:endParaRPr lang="en-IN" dirty="0">
                        <a:solidFill>
                          <a:schemeClr val="bg1"/>
                        </a:solidFill>
                        <a:latin typeface="Times New Roman" panose="02020603050405020304" pitchFamily="18" charset="0"/>
                        <a:cs typeface="Times New Roman" panose="02020603050405020304" pitchFamily="18" charset="0"/>
                      </a:endParaRPr>
                    </a:p>
                  </a:txBody>
                  <a:tcPr>
                    <a:solidFill>
                      <a:schemeClr val="tx2"/>
                    </a:solidFill>
                  </a:tcPr>
                </a:tc>
                <a:tc>
                  <a:txBody>
                    <a:bodyPr/>
                    <a:lstStyle/>
                    <a:p>
                      <a:r>
                        <a:rPr lang="en-US" dirty="0">
                          <a:solidFill>
                            <a:schemeClr val="bg1"/>
                          </a:solidFill>
                          <a:latin typeface="Times New Roman" panose="02020603050405020304" pitchFamily="18" charset="0"/>
                          <a:cs typeface="Times New Roman" panose="02020603050405020304" pitchFamily="18" charset="0"/>
                        </a:rPr>
                        <a:t>Description</a:t>
                      </a:r>
                      <a:endParaRPr lang="en-IN" dirty="0">
                        <a:solidFill>
                          <a:schemeClr val="bg1"/>
                        </a:solidFill>
                        <a:latin typeface="Times New Roman" panose="02020603050405020304" pitchFamily="18" charset="0"/>
                        <a:cs typeface="Times New Roman" panose="02020603050405020304" pitchFamily="18" charset="0"/>
                      </a:endParaRPr>
                    </a:p>
                  </a:txBody>
                  <a:tcPr>
                    <a:solidFill>
                      <a:schemeClr val="tx2"/>
                    </a:solidFill>
                  </a:tcPr>
                </a:tc>
                <a:tc>
                  <a:txBody>
                    <a:bodyPr/>
                    <a:lstStyle/>
                    <a:p>
                      <a:r>
                        <a:rPr lang="en-US" dirty="0">
                          <a:solidFill>
                            <a:schemeClr val="bg1"/>
                          </a:solidFill>
                          <a:latin typeface="Times New Roman" panose="02020603050405020304" pitchFamily="18" charset="0"/>
                          <a:cs typeface="Times New Roman" panose="02020603050405020304" pitchFamily="18" charset="0"/>
                        </a:rPr>
                        <a:t>Limitations</a:t>
                      </a:r>
                      <a:endParaRPr lang="en-IN" dirty="0">
                        <a:solidFill>
                          <a:schemeClr val="bg1"/>
                        </a:solidFill>
                        <a:latin typeface="Times New Roman" panose="02020603050405020304" pitchFamily="18" charset="0"/>
                        <a:cs typeface="Times New Roman" panose="02020603050405020304" pitchFamily="18" charset="0"/>
                      </a:endParaRPr>
                    </a:p>
                  </a:txBody>
                  <a:tcPr>
                    <a:solidFill>
                      <a:schemeClr val="tx2"/>
                    </a:solidFill>
                  </a:tcPr>
                </a:tc>
                <a:extLst>
                  <a:ext uri="{0D108BD9-81ED-4DB2-BD59-A6C34878D82A}">
                    <a16:rowId xmlns:a16="http://schemas.microsoft.com/office/drawing/2014/main" val="1771217439"/>
                  </a:ext>
                </a:extLst>
              </a:tr>
              <a:tr h="4082175">
                <a:tc>
                  <a:txBody>
                    <a:bodyPr/>
                    <a:lstStyle/>
                    <a:p>
                      <a:r>
                        <a:rPr lang="en-IN" dirty="0" err="1">
                          <a:latin typeface="Times New Roman" panose="02020603050405020304" pitchFamily="18" charset="0"/>
                          <a:cs typeface="Times New Roman" panose="02020603050405020304" pitchFamily="18" charset="0"/>
                        </a:rPr>
                        <a:t>Chintha</a:t>
                      </a:r>
                      <a:r>
                        <a:rPr lang="en-IN" dirty="0">
                          <a:latin typeface="Times New Roman" panose="02020603050405020304" pitchFamily="18" charset="0"/>
                          <a:cs typeface="Times New Roman" panose="02020603050405020304" pitchFamily="18" charset="0"/>
                        </a:rPr>
                        <a:t> Rajendra</a:t>
                      </a:r>
                    </a:p>
                    <a:p>
                      <a:r>
                        <a:rPr lang="en-IN" dirty="0">
                          <a:latin typeface="Times New Roman" panose="02020603050405020304" pitchFamily="18" charset="0"/>
                          <a:cs typeface="Times New Roman" panose="02020603050405020304" pitchFamily="18" charset="0"/>
                        </a:rPr>
                        <a:t>Benny pears</a:t>
                      </a:r>
                    </a:p>
                    <a:p>
                      <a:r>
                        <a:rPr lang="en-IN" dirty="0">
                          <a:latin typeface="Times New Roman" panose="02020603050405020304" pitchFamily="18" charset="0"/>
                          <a:cs typeface="Times New Roman" panose="02020603050405020304" pitchFamily="18" charset="0"/>
                        </a:rPr>
                        <a:t>O. </a:t>
                      </a:r>
                      <a:r>
                        <a:rPr lang="en-IN" dirty="0" err="1">
                          <a:latin typeface="Times New Roman" panose="02020603050405020304" pitchFamily="18" charset="0"/>
                          <a:cs typeface="Times New Roman" panose="02020603050405020304" pitchFamily="18" charset="0"/>
                        </a:rPr>
                        <a:t>Vijayalaxmi</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Varsha Devi</a:t>
                      </a:r>
                    </a:p>
                    <a:p>
                      <a:r>
                        <a:rPr lang="en-IN" dirty="0">
                          <a:latin typeface="Times New Roman" panose="02020603050405020304" pitchFamily="18" charset="0"/>
                          <a:cs typeface="Times New Roman" panose="02020603050405020304" pitchFamily="18" charset="0"/>
                        </a:rPr>
                        <a:t>B. </a:t>
                      </a:r>
                      <a:r>
                        <a:rPr lang="en-IN" dirty="0" err="1">
                          <a:latin typeface="Times New Roman" panose="02020603050405020304" pitchFamily="18" charset="0"/>
                          <a:cs typeface="Times New Roman" panose="02020603050405020304" pitchFamily="18" charset="0"/>
                        </a:rPr>
                        <a:t>Sanjai</a:t>
                      </a:r>
                      <a:r>
                        <a:rPr lang="en-IN" dirty="0">
                          <a:latin typeface="Times New Roman" panose="02020603050405020304" pitchFamily="18" charset="0"/>
                          <a:cs typeface="Times New Roman" panose="02020603050405020304" pitchFamily="18" charset="0"/>
                        </a:rPr>
                        <a:t> Prasad.</a:t>
                      </a:r>
                    </a:p>
                  </a:txBody>
                  <a:tcPr/>
                </a:tc>
                <a:tc>
                  <a:txBody>
                    <a:bodyPr/>
                    <a:lstStyle/>
                    <a:p>
                      <a:r>
                        <a:rPr lang="en-US" dirty="0">
                          <a:latin typeface="Times New Roman" panose="02020603050405020304" pitchFamily="18" charset="0"/>
                          <a:cs typeface="Times New Roman" panose="02020603050405020304" pitchFamily="18" charset="0"/>
                        </a:rPr>
                        <a:t>2017</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The lights, fans can be automatically turned on/off with the help of a remote where there will be a sensor instead of going near to a switch board and putting on/off the switch. Companies like Legrand and Gold Medal already started these kinds of control system and they are at present available in the market</a:t>
                      </a:r>
                      <a:endParaRPr lang="en-IN" dirty="0">
                        <a:latin typeface="Times New Roman" panose="02020603050405020304" pitchFamily="18" charset="0"/>
                        <a:cs typeface="Times New Roman" panose="02020603050405020304" pitchFamily="18" charset="0"/>
                      </a:endParaRPr>
                    </a:p>
                  </a:txBody>
                  <a:tcPr/>
                </a:tc>
                <a:tc>
                  <a:txBody>
                    <a:bodyPr/>
                    <a:lstStyle/>
                    <a:p>
                      <a:pPr marL="285750" indent="-285750" rtl="0">
                        <a:buFont typeface="Arial" panose="020B0604020202020204" pitchFamily="34" charset="0"/>
                        <a:buChar char="•"/>
                      </a:pPr>
                      <a:r>
                        <a:rPr lang="en-US" sz="18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While controlling the appliance, each time we have to point out the remote towards the appliance to control them.</a:t>
                      </a:r>
                      <a:endParaRPr lang="en-US" b="0" dirty="0">
                        <a:effectLst/>
                        <a:latin typeface="Times New Roman" panose="02020603050405020304" pitchFamily="18" charset="0"/>
                        <a:cs typeface="Times New Roman" panose="02020603050405020304" pitchFamily="18" charset="0"/>
                      </a:endParaRPr>
                    </a:p>
                    <a:p>
                      <a:pPr marL="285750" indent="-285750" rtl="0">
                        <a:buFont typeface="Arial" panose="020B0604020202020204" pitchFamily="34" charset="0"/>
                        <a:buChar char="•"/>
                      </a:pPr>
                      <a:r>
                        <a:rPr lang="en-US" sz="18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The appliances cannot be controlled from any other room as the IR wave cannot travel through the door or wall.</a:t>
                      </a:r>
                      <a:endParaRPr lang="en-US" b="0" dirty="0">
                        <a:effectLst/>
                        <a:latin typeface="Times New Roman" panose="02020603050405020304" pitchFamily="18" charset="0"/>
                        <a:cs typeface="Times New Roman" panose="02020603050405020304" pitchFamily="18" charset="0"/>
                      </a:endParaRPr>
                    </a:p>
                    <a:p>
                      <a:br>
                        <a:rPr lang="en-US" dirty="0"/>
                      </a:b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18412451"/>
                  </a:ext>
                </a:extLst>
              </a:tr>
            </a:tbl>
          </a:graphicData>
        </a:graphic>
      </p:graphicFrame>
      <p:cxnSp>
        <p:nvCxnSpPr>
          <p:cNvPr id="5" name="Straight Connector 4">
            <a:extLst>
              <a:ext uri="{FF2B5EF4-FFF2-40B4-BE49-F238E27FC236}">
                <a16:creationId xmlns:a16="http://schemas.microsoft.com/office/drawing/2014/main" id="{298B81DE-A6B4-4AF6-940E-7BC1F853D2BB}"/>
              </a:ext>
            </a:extLst>
          </p:cNvPr>
          <p:cNvCxnSpPr/>
          <p:nvPr/>
        </p:nvCxnSpPr>
        <p:spPr>
          <a:xfrm>
            <a:off x="1066800" y="1714500"/>
            <a:ext cx="10058400" cy="0"/>
          </a:xfrm>
          <a:prstGeom prst="line">
            <a:avLst/>
          </a:prstGeom>
          <a:ln w="5715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69228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EF80A-955A-4A10-BA6C-A88C44BC52A1}"/>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Internet and Radio based Automation</a:t>
            </a:r>
            <a:endParaRPr lang="en-IN" sz="4000"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A8B5563A-C969-4510-93FE-3014AA3D377C}"/>
              </a:ext>
            </a:extLst>
          </p:cNvPr>
          <p:cNvGraphicFramePr>
            <a:graphicFrameLocks noGrp="1"/>
          </p:cNvGraphicFramePr>
          <p:nvPr>
            <p:ph idx="1"/>
            <p:extLst>
              <p:ext uri="{D42A27DB-BD31-4B8C-83A1-F6EECF244321}">
                <p14:modId xmlns:p14="http://schemas.microsoft.com/office/powerpoint/2010/main" val="150675525"/>
              </p:ext>
            </p:extLst>
          </p:nvPr>
        </p:nvGraphicFramePr>
        <p:xfrm>
          <a:off x="958850" y="2014194"/>
          <a:ext cx="10274300" cy="4302760"/>
        </p:xfrm>
        <a:graphic>
          <a:graphicData uri="http://schemas.openxmlformats.org/drawingml/2006/table">
            <a:tbl>
              <a:tblPr firstRow="1" bandRow="1">
                <a:tableStyleId>{3B4B98B0-60AC-42C2-AFA5-B58CD77FA1E5}</a:tableStyleId>
              </a:tblPr>
              <a:tblGrid>
                <a:gridCol w="2568575">
                  <a:extLst>
                    <a:ext uri="{9D8B030D-6E8A-4147-A177-3AD203B41FA5}">
                      <a16:colId xmlns:a16="http://schemas.microsoft.com/office/drawing/2014/main" val="1985193160"/>
                    </a:ext>
                  </a:extLst>
                </a:gridCol>
                <a:gridCol w="2568575">
                  <a:extLst>
                    <a:ext uri="{9D8B030D-6E8A-4147-A177-3AD203B41FA5}">
                      <a16:colId xmlns:a16="http://schemas.microsoft.com/office/drawing/2014/main" val="3705359141"/>
                    </a:ext>
                  </a:extLst>
                </a:gridCol>
                <a:gridCol w="3060613">
                  <a:extLst>
                    <a:ext uri="{9D8B030D-6E8A-4147-A177-3AD203B41FA5}">
                      <a16:colId xmlns:a16="http://schemas.microsoft.com/office/drawing/2014/main" val="853268927"/>
                    </a:ext>
                  </a:extLst>
                </a:gridCol>
                <a:gridCol w="2076537">
                  <a:extLst>
                    <a:ext uri="{9D8B030D-6E8A-4147-A177-3AD203B41FA5}">
                      <a16:colId xmlns:a16="http://schemas.microsoft.com/office/drawing/2014/main" val="3319650819"/>
                    </a:ext>
                  </a:extLst>
                </a:gridCol>
              </a:tblGrid>
              <a:tr h="370840">
                <a:tc>
                  <a:txBody>
                    <a:bodyPr/>
                    <a:lstStyle/>
                    <a:p>
                      <a:r>
                        <a:rPr lang="en-US" dirty="0">
                          <a:solidFill>
                            <a:schemeClr val="bg1"/>
                          </a:solidFill>
                          <a:latin typeface="Times New Roman" panose="02020603050405020304" pitchFamily="18" charset="0"/>
                          <a:cs typeface="Times New Roman" panose="02020603050405020304" pitchFamily="18" charset="0"/>
                        </a:rPr>
                        <a:t>Author Name</a:t>
                      </a:r>
                      <a:endParaRPr lang="en-IN" dirty="0">
                        <a:solidFill>
                          <a:schemeClr val="bg1"/>
                        </a:solidFill>
                        <a:latin typeface="Times New Roman" panose="02020603050405020304" pitchFamily="18" charset="0"/>
                        <a:cs typeface="Times New Roman" panose="02020603050405020304" pitchFamily="18" charset="0"/>
                      </a:endParaRPr>
                    </a:p>
                  </a:txBody>
                  <a:tcPr>
                    <a:solidFill>
                      <a:schemeClr val="tx2"/>
                    </a:solidFill>
                  </a:tcPr>
                </a:tc>
                <a:tc>
                  <a:txBody>
                    <a:bodyPr/>
                    <a:lstStyle/>
                    <a:p>
                      <a:r>
                        <a:rPr lang="en-US" dirty="0">
                          <a:solidFill>
                            <a:schemeClr val="bg1"/>
                          </a:solidFill>
                          <a:latin typeface="Times New Roman" panose="02020603050405020304" pitchFamily="18" charset="0"/>
                          <a:cs typeface="Times New Roman" panose="02020603050405020304" pitchFamily="18" charset="0"/>
                        </a:rPr>
                        <a:t>Year of publication</a:t>
                      </a:r>
                      <a:endParaRPr lang="en-IN" dirty="0">
                        <a:solidFill>
                          <a:schemeClr val="bg1"/>
                        </a:solidFill>
                        <a:latin typeface="Times New Roman" panose="02020603050405020304" pitchFamily="18" charset="0"/>
                        <a:cs typeface="Times New Roman" panose="02020603050405020304" pitchFamily="18" charset="0"/>
                      </a:endParaRPr>
                    </a:p>
                  </a:txBody>
                  <a:tcPr>
                    <a:solidFill>
                      <a:schemeClr val="tx2"/>
                    </a:solidFill>
                  </a:tcPr>
                </a:tc>
                <a:tc>
                  <a:txBody>
                    <a:bodyPr/>
                    <a:lstStyle/>
                    <a:p>
                      <a:r>
                        <a:rPr lang="en-US" dirty="0">
                          <a:solidFill>
                            <a:schemeClr val="bg1"/>
                          </a:solidFill>
                          <a:latin typeface="Times New Roman" panose="02020603050405020304" pitchFamily="18" charset="0"/>
                          <a:cs typeface="Times New Roman" panose="02020603050405020304" pitchFamily="18" charset="0"/>
                        </a:rPr>
                        <a:t>Description</a:t>
                      </a:r>
                      <a:endParaRPr lang="en-IN" dirty="0">
                        <a:solidFill>
                          <a:schemeClr val="bg1"/>
                        </a:solidFill>
                        <a:latin typeface="Times New Roman" panose="02020603050405020304" pitchFamily="18" charset="0"/>
                        <a:cs typeface="Times New Roman" panose="02020603050405020304" pitchFamily="18" charset="0"/>
                      </a:endParaRPr>
                    </a:p>
                  </a:txBody>
                  <a:tcPr>
                    <a:solidFill>
                      <a:schemeClr val="tx2"/>
                    </a:solidFill>
                  </a:tcPr>
                </a:tc>
                <a:tc>
                  <a:txBody>
                    <a:bodyPr/>
                    <a:lstStyle/>
                    <a:p>
                      <a:r>
                        <a:rPr lang="en-US" dirty="0">
                          <a:solidFill>
                            <a:schemeClr val="bg1"/>
                          </a:solidFill>
                          <a:latin typeface="Times New Roman" panose="02020603050405020304" pitchFamily="18" charset="0"/>
                          <a:cs typeface="Times New Roman" panose="02020603050405020304" pitchFamily="18" charset="0"/>
                        </a:rPr>
                        <a:t>Limitations</a:t>
                      </a:r>
                      <a:endParaRPr lang="en-IN" dirty="0">
                        <a:solidFill>
                          <a:schemeClr val="bg1"/>
                        </a:solidFill>
                        <a:latin typeface="Times New Roman" panose="02020603050405020304" pitchFamily="18" charset="0"/>
                        <a:cs typeface="Times New Roman" panose="02020603050405020304" pitchFamily="18" charset="0"/>
                      </a:endParaRPr>
                    </a:p>
                  </a:txBody>
                  <a:tcPr>
                    <a:solidFill>
                      <a:schemeClr val="tx2"/>
                    </a:solidFill>
                  </a:tcPr>
                </a:tc>
                <a:extLst>
                  <a:ext uri="{0D108BD9-81ED-4DB2-BD59-A6C34878D82A}">
                    <a16:rowId xmlns:a16="http://schemas.microsoft.com/office/drawing/2014/main" val="3107221210"/>
                  </a:ext>
                </a:extLst>
              </a:tr>
              <a:tr h="368961">
                <a:tc>
                  <a:txBody>
                    <a:bodyPr/>
                    <a:lstStyle/>
                    <a:p>
                      <a:r>
                        <a:rPr lang="en-IN" dirty="0">
                          <a:latin typeface="Times New Roman" panose="02020603050405020304" pitchFamily="18" charset="0"/>
                          <a:cs typeface="Times New Roman" panose="02020603050405020304" pitchFamily="18" charset="0"/>
                        </a:rPr>
                        <a:t>Ravi Kishore </a:t>
                      </a:r>
                      <a:r>
                        <a:rPr lang="en-IN" dirty="0" err="1">
                          <a:latin typeface="Times New Roman" panose="02020603050405020304" pitchFamily="18" charset="0"/>
                          <a:cs typeface="Times New Roman" panose="02020603050405020304" pitchFamily="18" charset="0"/>
                        </a:rPr>
                        <a:t>Kodali</a:t>
                      </a:r>
                      <a:endParaRPr lang="en-IN" dirty="0">
                        <a:latin typeface="Times New Roman" panose="02020603050405020304" pitchFamily="18" charset="0"/>
                        <a:cs typeface="Times New Roman" panose="02020603050405020304" pitchFamily="18" charset="0"/>
                      </a:endParaRPr>
                    </a:p>
                    <a:p>
                      <a:r>
                        <a:rPr lang="en-IN" dirty="0" err="1">
                          <a:latin typeface="Times New Roman" panose="02020603050405020304" pitchFamily="18" charset="0"/>
                          <a:cs typeface="Times New Roman" panose="02020603050405020304" pitchFamily="18" charset="0"/>
                        </a:rPr>
                        <a:t>Sreeramya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Soratkal</a:t>
                      </a:r>
                      <a:r>
                        <a:rPr lang="en-IN" dirty="0">
                          <a:latin typeface="Times New Roman" panose="02020603050405020304" pitchFamily="18" charset="0"/>
                          <a:cs typeface="Times New Roman" panose="02020603050405020304" pitchFamily="18" charset="0"/>
                        </a:rPr>
                        <a:t> Lakshmi </a:t>
                      </a:r>
                      <a:r>
                        <a:rPr lang="en-IN" dirty="0" err="1">
                          <a:latin typeface="Times New Roman" panose="02020603050405020304" pitchFamily="18" charset="0"/>
                          <a:cs typeface="Times New Roman" panose="02020603050405020304" pitchFamily="18" charset="0"/>
                        </a:rPr>
                        <a:t>Boppana</a:t>
                      </a:r>
                      <a:r>
                        <a:rPr lang="en-IN" dirty="0">
                          <a:latin typeface="Times New Roman" panose="02020603050405020304" pitchFamily="18" charset="0"/>
                          <a:cs typeface="Times New Roman" panose="02020603050405020304" pitchFamily="18" charset="0"/>
                        </a:rPr>
                        <a:t>.</a:t>
                      </a:r>
                    </a:p>
                  </a:txBody>
                  <a:tcPr/>
                </a:tc>
                <a:tc>
                  <a:txBody>
                    <a:bodyPr/>
                    <a:lstStyle/>
                    <a:p>
                      <a:r>
                        <a:rPr lang="en-US" dirty="0">
                          <a:latin typeface="Times New Roman" panose="02020603050405020304" pitchFamily="18" charset="0"/>
                          <a:cs typeface="Times New Roman" panose="02020603050405020304" pitchFamily="18" charset="0"/>
                        </a:rPr>
                        <a:t>2016</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In this system, the control of home appliances can be done from a remote are with an option from a local server, using the Internet and radio connection. This system is accomplished by personal computers, interface cards, radio transmitters and receivers, microprocessors, ac phase control circuits, along with window-type software and microprocessor control software. </a:t>
                      </a:r>
                      <a:endParaRPr lang="en-IN" dirty="0">
                        <a:latin typeface="Times New Roman" panose="02020603050405020304" pitchFamily="18" charset="0"/>
                        <a:cs typeface="Times New Roman" panose="02020603050405020304" pitchFamily="18" charset="0"/>
                      </a:endParaRPr>
                    </a:p>
                  </a:txBody>
                  <a:tcPr/>
                </a:tc>
                <a:tc>
                  <a:txBody>
                    <a:bodyPr/>
                    <a:lstStyle/>
                    <a:p>
                      <a:pPr marL="285750" indent="-285750" rtl="0">
                        <a:buFont typeface="Arial" panose="020B0604020202020204" pitchFamily="34" charset="0"/>
                        <a:buChar char="•"/>
                      </a:pPr>
                      <a:r>
                        <a:rPr lang="en-US" sz="18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It is limited to a specific distance. It can be used only to that specific area or part to cover.</a:t>
                      </a:r>
                      <a:endParaRPr lang="en-US" b="0" dirty="0">
                        <a:effectLst/>
                        <a:latin typeface="Times New Roman" panose="02020603050405020304" pitchFamily="18" charset="0"/>
                        <a:cs typeface="Times New Roman" panose="02020603050405020304" pitchFamily="18" charset="0"/>
                      </a:endParaRPr>
                    </a:p>
                    <a:p>
                      <a:pPr marL="285750" indent="-285750" rtl="0">
                        <a:buFont typeface="Arial" panose="020B0604020202020204" pitchFamily="34" charset="0"/>
                        <a:buChar char="•"/>
                      </a:pPr>
                      <a:r>
                        <a:rPr lang="en-US" sz="18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The number of devices that need to be connected is also limited.</a:t>
                      </a:r>
                      <a:endParaRPr lang="en-US" b="0" dirty="0">
                        <a:effectLst/>
                        <a:latin typeface="Times New Roman" panose="02020603050405020304" pitchFamily="18" charset="0"/>
                        <a:cs typeface="Times New Roman" panose="02020603050405020304" pitchFamily="18" charset="0"/>
                      </a:endParaRPr>
                    </a:p>
                    <a:p>
                      <a:br>
                        <a:rPr lang="en-US" dirty="0"/>
                      </a:b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73833497"/>
                  </a:ext>
                </a:extLst>
              </a:tr>
            </a:tbl>
          </a:graphicData>
        </a:graphic>
      </p:graphicFrame>
      <p:cxnSp>
        <p:nvCxnSpPr>
          <p:cNvPr id="5" name="Straight Connector 4">
            <a:extLst>
              <a:ext uri="{FF2B5EF4-FFF2-40B4-BE49-F238E27FC236}">
                <a16:creationId xmlns:a16="http://schemas.microsoft.com/office/drawing/2014/main" id="{60921732-25A5-4183-BB2D-48E7F090EB38}"/>
              </a:ext>
            </a:extLst>
          </p:cNvPr>
          <p:cNvCxnSpPr/>
          <p:nvPr/>
        </p:nvCxnSpPr>
        <p:spPr>
          <a:xfrm>
            <a:off x="1066800" y="1714500"/>
            <a:ext cx="10058400" cy="0"/>
          </a:xfrm>
          <a:prstGeom prst="line">
            <a:avLst/>
          </a:prstGeom>
          <a:ln w="5715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45816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Module Wise break down</a:t>
            </a:r>
          </a:p>
        </p:txBody>
      </p:sp>
      <p:graphicFrame>
        <p:nvGraphicFramePr>
          <p:cNvPr id="8" name="Content Placeholder 2" descr="Trapezoid list showing 4 groups arranged from left to right with task descriptions under each group"/>
          <p:cNvGraphicFramePr>
            <a:graphicFrameLocks noGrp="1"/>
          </p:cNvGraphicFramePr>
          <p:nvPr>
            <p:ph idx="1"/>
            <p:extLst>
              <p:ext uri="{D42A27DB-BD31-4B8C-83A1-F6EECF244321}">
                <p14:modId xmlns:p14="http://schemas.microsoft.com/office/powerpoint/2010/main" val="2924010618"/>
              </p:ext>
            </p:extLst>
          </p:nvPr>
        </p:nvGraphicFramePr>
        <p:xfrm>
          <a:off x="1066800" y="2103438"/>
          <a:ext cx="10058400" cy="39322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4" name="Straight Connector 3">
            <a:extLst>
              <a:ext uri="{FF2B5EF4-FFF2-40B4-BE49-F238E27FC236}">
                <a16:creationId xmlns:a16="http://schemas.microsoft.com/office/drawing/2014/main" id="{C505B1DC-162A-4CB6-BAC3-B4F0B4BABB49}"/>
              </a:ext>
            </a:extLst>
          </p:cNvPr>
          <p:cNvCxnSpPr/>
          <p:nvPr/>
        </p:nvCxnSpPr>
        <p:spPr>
          <a:xfrm>
            <a:off x="1066800" y="1714500"/>
            <a:ext cx="10058400" cy="0"/>
          </a:xfrm>
          <a:prstGeom prst="line">
            <a:avLst/>
          </a:prstGeom>
          <a:ln w="5715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49699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C070A-38C2-41F9-ADB5-C44D401EF8C6}"/>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Module 1: Setting up Raspberry Pi</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B8CADA4-34C6-4492-B972-BB6501C95024}"/>
              </a:ext>
            </a:extLst>
          </p:cNvPr>
          <p:cNvSpPr>
            <a:spLocks noGrp="1"/>
          </p:cNvSpPr>
          <p:nvPr>
            <p:ph idx="1"/>
          </p:nvPr>
        </p:nvSpPr>
        <p:spPr/>
        <p:txBody>
          <a:bodyPr>
            <a:normAutofit/>
          </a:bodyPr>
          <a:lstStyle/>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Version used: Raspberry pi 3B+</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New Micro SD card, formatted </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Install Raspberry pi Imager</a:t>
            </a:r>
          </a:p>
          <a:p>
            <a:pPr lvl="1">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 Open advance settings, and enable SSH</a:t>
            </a:r>
          </a:p>
          <a:p>
            <a:pPr lvl="1">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Give Wi-Fi user_id and password directly in the advance settings.</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Installation target destination should be SD card.</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Insert the micro SD card in the pi and boot it.</a:t>
            </a:r>
          </a:p>
          <a:p>
            <a:endParaRPr lang="en-IN" dirty="0"/>
          </a:p>
        </p:txBody>
      </p:sp>
      <p:cxnSp>
        <p:nvCxnSpPr>
          <p:cNvPr id="4" name="Straight Connector 3">
            <a:extLst>
              <a:ext uri="{FF2B5EF4-FFF2-40B4-BE49-F238E27FC236}">
                <a16:creationId xmlns:a16="http://schemas.microsoft.com/office/drawing/2014/main" id="{E34DCCE7-F62D-4369-BEBA-324940C663BA}"/>
              </a:ext>
            </a:extLst>
          </p:cNvPr>
          <p:cNvCxnSpPr/>
          <p:nvPr/>
        </p:nvCxnSpPr>
        <p:spPr>
          <a:xfrm>
            <a:off x="1066800" y="1714500"/>
            <a:ext cx="10058400" cy="0"/>
          </a:xfrm>
          <a:prstGeom prst="line">
            <a:avLst/>
          </a:prstGeom>
          <a:ln w="5715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59676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40704-DC11-4E82-8AC7-1B2967BEAD32}"/>
              </a:ext>
            </a:extLst>
          </p:cNvPr>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Unit Testing of Module 1</a:t>
            </a:r>
            <a:endParaRPr lang="en-IN" sz="40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8E09CBEC-A1EA-41D1-8065-8570CC831AF5}"/>
              </a:ext>
            </a:extLst>
          </p:cNvPr>
          <p:cNvSpPr>
            <a:spLocks noGrp="1"/>
          </p:cNvSpPr>
          <p:nvPr>
            <p:ph type="body" sz="half" idx="2"/>
          </p:nvPr>
        </p:nvSpPr>
        <p:spPr>
          <a:xfrm>
            <a:off x="9296400" y="3095625"/>
            <a:ext cx="2430780" cy="895350"/>
          </a:xfrm>
        </p:spPr>
        <p:txBody>
          <a:bodyPr>
            <a:normAutofit/>
          </a:bodyPr>
          <a:lstStyle/>
          <a:p>
            <a:r>
              <a:rPr lang="en-US" sz="2000" dirty="0">
                <a:latin typeface="Times New Roman" panose="02020603050405020304" pitchFamily="18" charset="0"/>
                <a:cs typeface="Times New Roman" panose="02020603050405020304" pitchFamily="18" charset="0"/>
              </a:rPr>
              <a:t>It was set up successfully.</a:t>
            </a:r>
            <a:endParaRPr lang="en-IN" sz="20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D52645E2-1768-45AA-A3D9-229AF5F779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553" y="1676399"/>
            <a:ext cx="7033632" cy="3362326"/>
          </a:xfrm>
          <a:prstGeom prst="rect">
            <a:avLst/>
          </a:prstGeom>
        </p:spPr>
      </p:pic>
    </p:spTree>
    <p:extLst>
      <p:ext uri="{BB962C8B-B14F-4D97-AF65-F5344CB8AC3E}">
        <p14:creationId xmlns:p14="http://schemas.microsoft.com/office/powerpoint/2010/main" val="2577470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81B54-0F85-49CD-8E70-911DC12C7E97}"/>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Module 2: Installing and Running Node-RED</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84057B3-6781-4AAF-9CFE-6783B1C19B40}"/>
              </a:ext>
            </a:extLst>
          </p:cNvPr>
          <p:cNvSpPr>
            <a:spLocks noGrp="1"/>
          </p:cNvSpPr>
          <p:nvPr>
            <p:ph idx="1"/>
          </p:nvPr>
        </p:nvSpPr>
        <p:spPr>
          <a:xfrm>
            <a:off x="1280160" y="2190749"/>
            <a:ext cx="9628632" cy="4362451"/>
          </a:xfrm>
        </p:spPr>
        <p:txBody>
          <a:bodyPr>
            <a:normAutofit fontScale="62500" lnSpcReduction="20000"/>
          </a:bodyPr>
          <a:lstStyle/>
          <a:p>
            <a:pPr>
              <a:buFont typeface="Wingdings" panose="05000000000000000000" pitchFamily="2" charset="2"/>
              <a:buChar char="§"/>
            </a:pPr>
            <a:r>
              <a:rPr lang="en-US" sz="2900" dirty="0">
                <a:latin typeface="Times New Roman" panose="02020603050405020304" pitchFamily="18" charset="0"/>
                <a:cs typeface="Times New Roman" panose="02020603050405020304" pitchFamily="18" charset="0"/>
              </a:rPr>
              <a:t>Install “Buster” software package from raspberry pi’s desktop interface : </a:t>
            </a:r>
            <a:r>
              <a:rPr lang="en-US" sz="2900" b="1" dirty="0">
                <a:latin typeface="Times New Roman" panose="02020603050405020304" pitchFamily="18" charset="0"/>
                <a:cs typeface="Times New Roman" panose="02020603050405020304" pitchFamily="18" charset="0"/>
              </a:rPr>
              <a:t>Select Menu-&gt;</a:t>
            </a:r>
            <a:r>
              <a:rPr lang="en-US" sz="2900" b="1" dirty="0" err="1">
                <a:latin typeface="Times New Roman" panose="02020603050405020304" pitchFamily="18" charset="0"/>
                <a:cs typeface="Times New Roman" panose="02020603050405020304" pitchFamily="18" charset="0"/>
              </a:rPr>
              <a:t>Softwears</a:t>
            </a:r>
            <a:r>
              <a:rPr lang="en-US" sz="2900" b="1" dirty="0">
                <a:latin typeface="Times New Roman" panose="02020603050405020304" pitchFamily="18" charset="0"/>
                <a:cs typeface="Times New Roman" panose="02020603050405020304" pitchFamily="18" charset="0"/>
              </a:rPr>
              <a:t>-&gt;buster-&gt;install</a:t>
            </a:r>
          </a:p>
          <a:p>
            <a:pPr>
              <a:buFont typeface="Wingdings" panose="05000000000000000000" pitchFamily="2" charset="2"/>
              <a:buChar char="§"/>
            </a:pPr>
            <a:r>
              <a:rPr lang="en-US" sz="2900" dirty="0">
                <a:latin typeface="Times New Roman" panose="02020603050405020304" pitchFamily="18" charset="0"/>
                <a:cs typeface="Times New Roman" panose="02020603050405020304" pitchFamily="18" charset="0"/>
              </a:rPr>
              <a:t>Open pi terminal and run the below command:</a:t>
            </a:r>
          </a:p>
          <a:p>
            <a:pPr marL="0" indent="0">
              <a:buNone/>
            </a:pPr>
            <a:r>
              <a:rPr lang="en-US" sz="2900" dirty="0">
                <a:latin typeface="Times New Roman" panose="02020603050405020304" pitchFamily="18" charset="0"/>
                <a:cs typeface="Times New Roman" panose="02020603050405020304" pitchFamily="18" charset="0"/>
              </a:rPr>
              <a:t>	</a:t>
            </a:r>
            <a:r>
              <a:rPr lang="en-US" sz="2900" dirty="0">
                <a:highlight>
                  <a:srgbClr val="FFFF00"/>
                </a:highlight>
                <a:latin typeface="Times New Roman" panose="02020603050405020304" pitchFamily="18" charset="0"/>
                <a:cs typeface="Times New Roman" panose="02020603050405020304" pitchFamily="18" charset="0"/>
              </a:rPr>
              <a:t>bash &lt;(curl -</a:t>
            </a:r>
            <a:r>
              <a:rPr lang="en-US" sz="2900" dirty="0" err="1">
                <a:highlight>
                  <a:srgbClr val="FFFF00"/>
                </a:highlight>
                <a:latin typeface="Times New Roman" panose="02020603050405020304" pitchFamily="18" charset="0"/>
                <a:cs typeface="Times New Roman" panose="02020603050405020304" pitchFamily="18" charset="0"/>
              </a:rPr>
              <a:t>sL</a:t>
            </a:r>
            <a:r>
              <a:rPr lang="en-US" sz="2900" dirty="0">
                <a:highlight>
                  <a:srgbClr val="FFFF00"/>
                </a:highlight>
                <a:latin typeface="Times New Roman" panose="02020603050405020304" pitchFamily="18" charset="0"/>
                <a:cs typeface="Times New Roman" panose="02020603050405020304" pitchFamily="18" charset="0"/>
              </a:rPr>
              <a:t> </a:t>
            </a:r>
            <a:r>
              <a:rPr lang="en-US" sz="2900" dirty="0">
                <a:highlight>
                  <a:srgbClr val="FFFF00"/>
                </a:highlight>
                <a:latin typeface="Times New Roman" panose="02020603050405020304" pitchFamily="18" charset="0"/>
                <a:cs typeface="Times New Roman" panose="02020603050405020304" pitchFamily="18" charset="0"/>
                <a:hlinkClick r:id="rId2"/>
              </a:rPr>
              <a:t>https://raw.githubusercontent.com/node-red/linux-installers/master/deb/update-nodejs-and-nodered</a:t>
            </a:r>
            <a:r>
              <a:rPr lang="en-US" sz="2900" dirty="0">
                <a:highlight>
                  <a:srgbClr val="FFFF00"/>
                </a:highlight>
                <a:latin typeface="Times New Roman" panose="02020603050405020304" pitchFamily="18" charset="0"/>
                <a:cs typeface="Times New Roman" panose="02020603050405020304" pitchFamily="18" charset="0"/>
              </a:rPr>
              <a:t>)</a:t>
            </a:r>
          </a:p>
          <a:p>
            <a:pPr>
              <a:buFont typeface="Wingdings" panose="05000000000000000000" pitchFamily="2" charset="2"/>
              <a:buChar char="§"/>
            </a:pPr>
            <a:r>
              <a:rPr lang="en-US" sz="2900" dirty="0">
                <a:latin typeface="Times New Roman" panose="02020603050405020304" pitchFamily="18" charset="0"/>
                <a:cs typeface="Times New Roman" panose="02020603050405020304" pitchFamily="18" charset="0"/>
              </a:rPr>
              <a:t>Install some extra nodes</a:t>
            </a:r>
          </a:p>
          <a:p>
            <a:pPr lvl="1">
              <a:buFont typeface="Wingdings" panose="05000000000000000000" pitchFamily="2" charset="2"/>
              <a:buChar char="§"/>
            </a:pPr>
            <a:r>
              <a:rPr lang="en-US" sz="2900" dirty="0">
                <a:latin typeface="Times New Roman" panose="02020603050405020304" pitchFamily="18" charset="0"/>
                <a:cs typeface="Times New Roman" panose="02020603050405020304" pitchFamily="18" charset="0"/>
              </a:rPr>
              <a:t>cd ~/.node-red</a:t>
            </a:r>
          </a:p>
          <a:p>
            <a:pPr lvl="1">
              <a:buFont typeface="Wingdings" panose="05000000000000000000" pitchFamily="2" charset="2"/>
              <a:buChar char="§"/>
            </a:pPr>
            <a:r>
              <a:rPr lang="en-US" sz="2900" dirty="0" err="1">
                <a:latin typeface="Times New Roman" panose="02020603050405020304" pitchFamily="18" charset="0"/>
                <a:cs typeface="Times New Roman" panose="02020603050405020304" pitchFamily="18" charset="0"/>
              </a:rPr>
              <a:t>npm</a:t>
            </a:r>
            <a:r>
              <a:rPr lang="en-US" sz="2900" dirty="0">
                <a:latin typeface="Times New Roman" panose="02020603050405020304" pitchFamily="18" charset="0"/>
                <a:cs typeface="Times New Roman" panose="02020603050405020304" pitchFamily="18" charset="0"/>
              </a:rPr>
              <a:t> install node-red-</a:t>
            </a:r>
            <a:r>
              <a:rPr lang="en-US" sz="2900" dirty="0" err="1">
                <a:latin typeface="Times New Roman" panose="02020603050405020304" pitchFamily="18" charset="0"/>
                <a:cs typeface="Times New Roman" panose="02020603050405020304" pitchFamily="18" charset="0"/>
              </a:rPr>
              <a:t>contrib</a:t>
            </a:r>
            <a:r>
              <a:rPr lang="en-US" sz="2900" dirty="0">
                <a:latin typeface="Times New Roman" panose="02020603050405020304" pitchFamily="18" charset="0"/>
                <a:cs typeface="Times New Roman" panose="02020603050405020304" pitchFamily="18" charset="0"/>
              </a:rPr>
              <a:t>-</a:t>
            </a:r>
            <a:r>
              <a:rPr lang="en-US" sz="2900" dirty="0" err="1">
                <a:latin typeface="Times New Roman" panose="02020603050405020304" pitchFamily="18" charset="0"/>
                <a:cs typeface="Times New Roman" panose="02020603050405020304" pitchFamily="18" charset="0"/>
              </a:rPr>
              <a:t>gpio</a:t>
            </a:r>
            <a:r>
              <a:rPr lang="en-US" sz="2900" dirty="0">
                <a:latin typeface="Times New Roman" panose="02020603050405020304" pitchFamily="18" charset="0"/>
                <a:cs typeface="Times New Roman" panose="02020603050405020304" pitchFamily="18" charset="0"/>
              </a:rPr>
              <a:t> </a:t>
            </a:r>
          </a:p>
          <a:p>
            <a:pPr lvl="1">
              <a:buFont typeface="Wingdings" panose="05000000000000000000" pitchFamily="2" charset="2"/>
              <a:buChar char="§"/>
            </a:pPr>
            <a:r>
              <a:rPr lang="en-US" sz="2900" dirty="0" err="1">
                <a:latin typeface="Times New Roman" panose="02020603050405020304" pitchFamily="18" charset="0"/>
                <a:cs typeface="Times New Roman" panose="02020603050405020304" pitchFamily="18" charset="0"/>
              </a:rPr>
              <a:t>npm</a:t>
            </a:r>
            <a:r>
              <a:rPr lang="en-US" sz="2900" dirty="0">
                <a:latin typeface="Times New Roman" panose="02020603050405020304" pitchFamily="18" charset="0"/>
                <a:cs typeface="Times New Roman" panose="02020603050405020304" pitchFamily="18" charset="0"/>
              </a:rPr>
              <a:t> install node-red-</a:t>
            </a:r>
            <a:r>
              <a:rPr lang="en-US" sz="2900" dirty="0" err="1">
                <a:latin typeface="Times New Roman" panose="02020603050405020304" pitchFamily="18" charset="0"/>
                <a:cs typeface="Times New Roman" panose="02020603050405020304" pitchFamily="18" charset="0"/>
              </a:rPr>
              <a:t>contrib</a:t>
            </a:r>
            <a:r>
              <a:rPr lang="en-US" sz="2900" dirty="0">
                <a:latin typeface="Times New Roman" panose="02020603050405020304" pitchFamily="18" charset="0"/>
                <a:cs typeface="Times New Roman" panose="02020603050405020304" pitchFamily="18" charset="0"/>
              </a:rPr>
              <a:t>-</a:t>
            </a:r>
            <a:r>
              <a:rPr lang="en-US" sz="2900" dirty="0" err="1">
                <a:latin typeface="Times New Roman" panose="02020603050405020304" pitchFamily="18" charset="0"/>
                <a:cs typeface="Times New Roman" panose="02020603050405020304" pitchFamily="18" charset="0"/>
              </a:rPr>
              <a:t>ui</a:t>
            </a:r>
            <a:r>
              <a:rPr lang="en-US" sz="2900" dirty="0">
                <a:latin typeface="Times New Roman" panose="02020603050405020304" pitchFamily="18" charset="0"/>
                <a:cs typeface="Times New Roman" panose="02020603050405020304" pitchFamily="18" charset="0"/>
              </a:rPr>
              <a:t> </a:t>
            </a:r>
          </a:p>
          <a:p>
            <a:pPr>
              <a:buFont typeface="Wingdings" panose="05000000000000000000" pitchFamily="2" charset="2"/>
              <a:buChar char="§"/>
            </a:pPr>
            <a:r>
              <a:rPr lang="en-US" sz="2900" dirty="0">
                <a:latin typeface="Times New Roman" panose="02020603050405020304" pitchFamily="18" charset="0"/>
                <a:cs typeface="Times New Roman" panose="02020603050405020304" pitchFamily="18" charset="0"/>
              </a:rPr>
              <a:t>Once its installed, run the below commands:</a:t>
            </a:r>
          </a:p>
          <a:p>
            <a:pPr lvl="1">
              <a:buFont typeface="Wingdings" panose="05000000000000000000" pitchFamily="2" charset="2"/>
              <a:buChar char="§"/>
            </a:pPr>
            <a:r>
              <a:rPr lang="en-US" sz="2900" dirty="0">
                <a:latin typeface="Times New Roman" panose="02020603050405020304" pitchFamily="18" charset="0"/>
                <a:cs typeface="Times New Roman" panose="02020603050405020304" pitchFamily="18" charset="0"/>
              </a:rPr>
              <a:t>Node-red-start</a:t>
            </a:r>
          </a:p>
          <a:p>
            <a:pPr lvl="1">
              <a:buFont typeface="Wingdings" panose="05000000000000000000" pitchFamily="2" charset="2"/>
              <a:buChar char="§"/>
            </a:pPr>
            <a:r>
              <a:rPr lang="en-US" sz="2900" dirty="0">
                <a:latin typeface="Times New Roman" panose="02020603050405020304" pitchFamily="18" charset="0"/>
                <a:cs typeface="Times New Roman" panose="02020603050405020304" pitchFamily="18" charset="0"/>
              </a:rPr>
              <a:t>It will give some IP address, copy it. </a:t>
            </a:r>
          </a:p>
          <a:p>
            <a:pPr lvl="1">
              <a:buFont typeface="Wingdings" panose="05000000000000000000" pitchFamily="2" charset="2"/>
              <a:buChar char="§"/>
            </a:pPr>
            <a:r>
              <a:rPr lang="en-US" sz="2900" dirty="0">
                <a:latin typeface="Times New Roman" panose="02020603050405020304" pitchFamily="18" charset="0"/>
                <a:cs typeface="Times New Roman" panose="02020603050405020304" pitchFamily="18" charset="0"/>
              </a:rPr>
              <a:t>Paste that address in your browser</a:t>
            </a:r>
          </a:p>
          <a:p>
            <a:pPr lvl="1">
              <a:buFont typeface="Wingdings" panose="05000000000000000000" pitchFamily="2" charset="2"/>
              <a:buChar char="§"/>
            </a:pPr>
            <a:r>
              <a:rPr lang="en-US" sz="2900" dirty="0">
                <a:latin typeface="Times New Roman" panose="02020603050405020304" pitchFamily="18" charset="0"/>
                <a:cs typeface="Times New Roman" panose="02020603050405020304" pitchFamily="18" charset="0"/>
              </a:rPr>
              <a:t>Node-RED ready to use</a:t>
            </a:r>
          </a:p>
          <a:p>
            <a:pPr marL="457200" lvl="1" indent="0">
              <a:buNone/>
            </a:pPr>
            <a:endParaRPr lang="en-US" dirty="0"/>
          </a:p>
        </p:txBody>
      </p:sp>
      <p:cxnSp>
        <p:nvCxnSpPr>
          <p:cNvPr id="4" name="Straight Connector 3">
            <a:extLst>
              <a:ext uri="{FF2B5EF4-FFF2-40B4-BE49-F238E27FC236}">
                <a16:creationId xmlns:a16="http://schemas.microsoft.com/office/drawing/2014/main" id="{E596BC12-CEB7-4AB1-842C-8D98A4D64046}"/>
              </a:ext>
            </a:extLst>
          </p:cNvPr>
          <p:cNvCxnSpPr/>
          <p:nvPr/>
        </p:nvCxnSpPr>
        <p:spPr>
          <a:xfrm>
            <a:off x="1066800" y="1714500"/>
            <a:ext cx="10058400" cy="0"/>
          </a:xfrm>
          <a:prstGeom prst="line">
            <a:avLst/>
          </a:prstGeom>
          <a:ln w="5715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65960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59191-319D-434D-9838-46EFB8814ED2}"/>
              </a:ext>
            </a:extLst>
          </p:cNvPr>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Unit Testing Module 2</a:t>
            </a:r>
            <a:endParaRPr lang="en-IN" sz="40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B0780BB6-F71C-4821-8696-042D919CCC63}"/>
              </a:ext>
            </a:extLst>
          </p:cNvPr>
          <p:cNvSpPr>
            <a:spLocks noGrp="1"/>
          </p:cNvSpPr>
          <p:nvPr>
            <p:ph type="body" sz="half" idx="2"/>
          </p:nvPr>
        </p:nvSpPr>
        <p:spPr>
          <a:xfrm>
            <a:off x="9296400" y="3276600"/>
            <a:ext cx="2430780" cy="952500"/>
          </a:xfrm>
        </p:spPr>
        <p:txBody>
          <a:bodyPr>
            <a:normAutofit/>
          </a:bodyPr>
          <a:lstStyle/>
          <a:p>
            <a:r>
              <a:rPr lang="en-US" sz="2000" dirty="0">
                <a:latin typeface="Times New Roman" panose="02020603050405020304" pitchFamily="18" charset="0"/>
                <a:cs typeface="Times New Roman" panose="02020603050405020304" pitchFamily="18" charset="0"/>
              </a:rPr>
              <a:t>Node-RED is up and running successfully.</a:t>
            </a:r>
            <a:endParaRPr lang="en-IN"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BCF9CB0-09E5-4BE9-9EFC-05370DBA58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533080"/>
            <a:ext cx="5257800" cy="5952227"/>
          </a:xfrm>
          <a:prstGeom prst="rect">
            <a:avLst/>
          </a:prstGeom>
        </p:spPr>
      </p:pic>
    </p:spTree>
    <p:extLst>
      <p:ext uri="{BB962C8B-B14F-4D97-AF65-F5344CB8AC3E}">
        <p14:creationId xmlns:p14="http://schemas.microsoft.com/office/powerpoint/2010/main" val="3588008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0EB71-75E8-4541-B3EF-2B1854070C3C}"/>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Module 3: Creating Node-flows</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FF4132F-D895-4A22-8049-F0526E1BDB74}"/>
              </a:ext>
            </a:extLst>
          </p:cNvPr>
          <p:cNvSpPr>
            <a:spLocks noGrp="1"/>
          </p:cNvSpPr>
          <p:nvPr>
            <p:ph idx="1"/>
          </p:nvPr>
        </p:nvSpPr>
        <p:spPr/>
        <p:txBody>
          <a:bodyPr>
            <a:noAutofit/>
          </a:bodyPr>
          <a:lstStyle/>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Run the Node-RED interface in browser.</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Use the nodes panel to get appropriate nodes for the project</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Then configure each node accordingly</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Post this, give connections to each nodes as configured.</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Deploy the node-flow</a:t>
            </a:r>
            <a:endParaRPr lang="en-IN" sz="2000" dirty="0">
              <a:latin typeface="Times New Roman" panose="02020603050405020304" pitchFamily="18"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1DD7D5B0-6C7E-4987-AB6F-4B9917622553}"/>
              </a:ext>
            </a:extLst>
          </p:cNvPr>
          <p:cNvCxnSpPr/>
          <p:nvPr/>
        </p:nvCxnSpPr>
        <p:spPr>
          <a:xfrm>
            <a:off x="1066800" y="1714500"/>
            <a:ext cx="10058400" cy="0"/>
          </a:xfrm>
          <a:prstGeom prst="line">
            <a:avLst/>
          </a:prstGeom>
          <a:ln w="5715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58170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85AFB-1AA3-41A2-BE23-5E6E94340BCE}"/>
              </a:ext>
            </a:extLst>
          </p:cNvPr>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Unit Testing Module 3</a:t>
            </a:r>
            <a:endParaRPr lang="en-IN" sz="4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EA5ADA29-30AF-485B-8A84-27013DB346F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1859" y="1430352"/>
            <a:ext cx="7831533" cy="4160501"/>
          </a:xfrm>
          <a:prstGeom prst="rect">
            <a:avLst/>
          </a:prstGeom>
        </p:spPr>
      </p:pic>
      <p:sp>
        <p:nvSpPr>
          <p:cNvPr id="7" name="TextBox 6">
            <a:extLst>
              <a:ext uri="{FF2B5EF4-FFF2-40B4-BE49-F238E27FC236}">
                <a16:creationId xmlns:a16="http://schemas.microsoft.com/office/drawing/2014/main" id="{849954BB-06A8-4EDA-A4A5-C85510A5E7EB}"/>
              </a:ext>
            </a:extLst>
          </p:cNvPr>
          <p:cNvSpPr txBox="1"/>
          <p:nvPr/>
        </p:nvSpPr>
        <p:spPr>
          <a:xfrm>
            <a:off x="9296400" y="3429000"/>
            <a:ext cx="2430780" cy="1015663"/>
          </a:xfrm>
          <a:prstGeom prst="rect">
            <a:avLst/>
          </a:prstGeom>
          <a:noFill/>
        </p:spPr>
        <p:txBody>
          <a:bodyPr wrap="square">
            <a:spAutoFit/>
          </a:bodyPr>
          <a:lstStyle/>
          <a:p>
            <a:r>
              <a:rPr lang="en-US" sz="2000" dirty="0">
                <a:solidFill>
                  <a:schemeClr val="bg1"/>
                </a:solidFill>
                <a:latin typeface="Times New Roman" panose="02020603050405020304" pitchFamily="18" charset="0"/>
                <a:cs typeface="Times New Roman" panose="02020603050405020304" pitchFamily="18" charset="0"/>
              </a:rPr>
              <a:t>Node flows created and deployed successfully </a:t>
            </a:r>
            <a:endParaRPr lang="en-IN"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3079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F7221-23F8-48CA-A9BE-CA025D7AB1D1}"/>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Module 4: Assembling the components</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E88F3E9-2A9B-4BB3-9895-3CCAD7E5883B}"/>
              </a:ext>
            </a:extLst>
          </p:cNvPr>
          <p:cNvSpPr>
            <a:spLocks noGrp="1"/>
          </p:cNvSpPr>
          <p:nvPr>
            <p:ph idx="1"/>
          </p:nvPr>
        </p:nvSpPr>
        <p:spPr/>
        <p:txBody>
          <a:bodyPr>
            <a:normAutofit/>
          </a:bodyPr>
          <a:lstStyle/>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Once the node-flow is set, make a note of the configuration done.</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Now connect the hardware components to raspberry pi according to the node-flow diagram.</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Give power supply to the pi and run the UI.</a:t>
            </a:r>
            <a:endParaRPr lang="en-IN" sz="2000" dirty="0">
              <a:latin typeface="Times New Roman" panose="02020603050405020304" pitchFamily="18"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EEDA493B-CD8A-414E-B9A9-A9D9C8465F44}"/>
              </a:ext>
            </a:extLst>
          </p:cNvPr>
          <p:cNvCxnSpPr/>
          <p:nvPr/>
        </p:nvCxnSpPr>
        <p:spPr>
          <a:xfrm>
            <a:off x="1066800" y="1714500"/>
            <a:ext cx="10058400" cy="0"/>
          </a:xfrm>
          <a:prstGeom prst="line">
            <a:avLst/>
          </a:prstGeom>
          <a:ln w="5715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93052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Content List</a:t>
            </a:r>
          </a:p>
        </p:txBody>
      </p:sp>
      <p:sp>
        <p:nvSpPr>
          <p:cNvPr id="14" name="Content Placeholder 2"/>
          <p:cNvSpPr>
            <a:spLocks noGrp="1"/>
          </p:cNvSpPr>
          <p:nvPr>
            <p:ph idx="1"/>
          </p:nvPr>
        </p:nvSpPr>
        <p:spPr/>
        <p:txBody>
          <a:bodyPr>
            <a:normAutofit/>
          </a:bodyPr>
          <a:lstStyle/>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Problem Statement</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Objective</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Literature Review</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Module Wise breakdown</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Functional Requirements</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Design</a:t>
            </a:r>
          </a:p>
        </p:txBody>
      </p:sp>
      <p:cxnSp>
        <p:nvCxnSpPr>
          <p:cNvPr id="4" name="Straight Connector 3">
            <a:extLst>
              <a:ext uri="{FF2B5EF4-FFF2-40B4-BE49-F238E27FC236}">
                <a16:creationId xmlns:a16="http://schemas.microsoft.com/office/drawing/2014/main" id="{F363BAE6-4D54-495D-AB78-2DBAC84B1EC0}"/>
              </a:ext>
            </a:extLst>
          </p:cNvPr>
          <p:cNvCxnSpPr/>
          <p:nvPr/>
        </p:nvCxnSpPr>
        <p:spPr>
          <a:xfrm>
            <a:off x="1066800" y="1714500"/>
            <a:ext cx="10058400" cy="0"/>
          </a:xfrm>
          <a:prstGeom prst="line">
            <a:avLst/>
          </a:prstGeom>
          <a:ln w="5715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40355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FUNCTIONAL REQUIREMENTS</a:t>
            </a:r>
          </a:p>
        </p:txBody>
      </p:sp>
      <p:sp>
        <p:nvSpPr>
          <p:cNvPr id="3" name="Text Placeholder 2"/>
          <p:cNvSpPr>
            <a:spLocks noGrp="1"/>
          </p:cNvSpPr>
          <p:nvPr>
            <p:ph type="body" idx="1"/>
          </p:nvPr>
        </p:nvSpPr>
        <p:spPr/>
        <p:txBody>
          <a:bodyPr>
            <a:normAutofit/>
          </a:bodyPr>
          <a:lstStyle/>
          <a:p>
            <a:r>
              <a:rPr lang="en-US" sz="2400" dirty="0">
                <a:latin typeface="Times New Roman" panose="02020603050405020304" pitchFamily="18" charset="0"/>
                <a:cs typeface="Times New Roman" panose="02020603050405020304" pitchFamily="18" charset="0"/>
              </a:rPr>
              <a:t>HARDWARE REQUIREMENTS</a:t>
            </a:r>
          </a:p>
        </p:txBody>
      </p:sp>
      <p:sp>
        <p:nvSpPr>
          <p:cNvPr id="4" name="Content Placeholder 3"/>
          <p:cNvSpPr>
            <a:spLocks noGrp="1"/>
          </p:cNvSpPr>
          <p:nvPr>
            <p:ph sz="half" idx="2"/>
          </p:nvPr>
        </p:nvSpPr>
        <p:spPr/>
        <p:txBody>
          <a:bodyPr>
            <a:normAutofit/>
          </a:bodyPr>
          <a:lstStyle/>
          <a:p>
            <a:pPr marL="457200" lvl="0" indent="-342900" algn="l" rtl="0">
              <a:spcBef>
                <a:spcPts val="0"/>
              </a:spcBef>
              <a:spcAft>
                <a:spcPts val="0"/>
              </a:spcAft>
              <a:buSzPts val="1800"/>
              <a:buFont typeface="Wingdings" panose="05000000000000000000" pitchFamily="2" charset="2"/>
              <a:buChar char="§"/>
            </a:pPr>
            <a:r>
              <a:rPr lang="en-GB" sz="2000" dirty="0">
                <a:latin typeface="Times New Roman" panose="02020603050405020304" pitchFamily="18" charset="0"/>
                <a:cs typeface="Times New Roman" panose="02020603050405020304" pitchFamily="18" charset="0"/>
              </a:rPr>
              <a:t>Raspberry PI 3</a:t>
            </a:r>
          </a:p>
          <a:p>
            <a:pPr marL="457200" lvl="0" indent="-342900" algn="l" rtl="0">
              <a:spcBef>
                <a:spcPts val="0"/>
              </a:spcBef>
              <a:spcAft>
                <a:spcPts val="0"/>
              </a:spcAft>
              <a:buSzPts val="1800"/>
              <a:buFont typeface="Wingdings" panose="05000000000000000000" pitchFamily="2" charset="2"/>
              <a:buChar char="§"/>
            </a:pPr>
            <a:r>
              <a:rPr lang="en-GB" sz="2000" dirty="0">
                <a:latin typeface="Times New Roman" panose="02020603050405020304" pitchFamily="18" charset="0"/>
                <a:cs typeface="Times New Roman" panose="02020603050405020304" pitchFamily="18" charset="0"/>
              </a:rPr>
              <a:t>Led's(multi coloured for better visuals)</a:t>
            </a:r>
          </a:p>
          <a:p>
            <a:pPr marL="457200" lvl="0" indent="-342900" algn="l" rtl="0">
              <a:spcBef>
                <a:spcPts val="0"/>
              </a:spcBef>
              <a:spcAft>
                <a:spcPts val="0"/>
              </a:spcAft>
              <a:buSzPts val="1800"/>
              <a:buFont typeface="Wingdings" panose="05000000000000000000" pitchFamily="2" charset="2"/>
              <a:buChar char="§"/>
            </a:pPr>
            <a:r>
              <a:rPr lang="en-GB" sz="2000" dirty="0">
                <a:latin typeface="Times New Roman" panose="02020603050405020304" pitchFamily="18" charset="0"/>
                <a:cs typeface="Times New Roman" panose="02020603050405020304" pitchFamily="18" charset="0"/>
              </a:rPr>
              <a:t>5V , 4 channel relay board</a:t>
            </a:r>
          </a:p>
          <a:p>
            <a:pPr marL="457200" lvl="0" indent="-342900" algn="l" rtl="0">
              <a:spcBef>
                <a:spcPts val="0"/>
              </a:spcBef>
              <a:spcAft>
                <a:spcPts val="0"/>
              </a:spcAft>
              <a:buSzPts val="1800"/>
              <a:buFont typeface="Wingdings" panose="05000000000000000000" pitchFamily="2" charset="2"/>
              <a:buChar char="§"/>
            </a:pPr>
            <a:r>
              <a:rPr lang="en-GB" sz="2000" dirty="0">
                <a:latin typeface="Times New Roman" panose="02020603050405020304" pitchFamily="18" charset="0"/>
                <a:cs typeface="Times New Roman" panose="02020603050405020304" pitchFamily="18" charset="0"/>
              </a:rPr>
              <a:t>PIR motion sensor </a:t>
            </a:r>
          </a:p>
          <a:p>
            <a:pPr marL="457200" lvl="0" indent="-342900" algn="l" rtl="0">
              <a:spcBef>
                <a:spcPts val="0"/>
              </a:spcBef>
              <a:spcAft>
                <a:spcPts val="0"/>
              </a:spcAft>
              <a:buSzPts val="1800"/>
              <a:buFont typeface="Wingdings" panose="05000000000000000000" pitchFamily="2" charset="2"/>
              <a:buChar char="§"/>
            </a:pPr>
            <a:r>
              <a:rPr lang="en-GB" sz="2000" dirty="0">
                <a:latin typeface="Times New Roman" panose="02020603050405020304" pitchFamily="18" charset="0"/>
                <a:cs typeface="Times New Roman" panose="02020603050405020304" pitchFamily="18" charset="0"/>
              </a:rPr>
              <a:t>Resistor 330 ohm</a:t>
            </a:r>
          </a:p>
          <a:p>
            <a:pPr marL="457200" lvl="0" indent="-342900" algn="l" rtl="0">
              <a:spcBef>
                <a:spcPts val="0"/>
              </a:spcBef>
              <a:spcAft>
                <a:spcPts val="0"/>
              </a:spcAft>
              <a:buSzPts val="1800"/>
              <a:buFont typeface="Wingdings" panose="05000000000000000000" pitchFamily="2" charset="2"/>
              <a:buChar char="§"/>
            </a:pPr>
            <a:r>
              <a:rPr lang="en-GB" sz="2000" dirty="0">
                <a:latin typeface="Times New Roman" panose="02020603050405020304" pitchFamily="18" charset="0"/>
                <a:cs typeface="Times New Roman" panose="02020603050405020304" pitchFamily="18" charset="0"/>
              </a:rPr>
              <a:t>Jumper cables</a:t>
            </a:r>
          </a:p>
          <a:p>
            <a:endParaRPr lang="en-US" dirty="0"/>
          </a:p>
        </p:txBody>
      </p:sp>
      <p:sp>
        <p:nvSpPr>
          <p:cNvPr id="5" name="Text Placeholder 4"/>
          <p:cNvSpPr>
            <a:spLocks noGrp="1"/>
          </p:cNvSpPr>
          <p:nvPr>
            <p:ph type="body" sz="quarter" idx="3"/>
          </p:nvPr>
        </p:nvSpPr>
        <p:spPr/>
        <p:txBody>
          <a:bodyPr>
            <a:normAutofit/>
          </a:bodyPr>
          <a:lstStyle/>
          <a:p>
            <a:r>
              <a:rPr lang="en-US" sz="2400" dirty="0">
                <a:latin typeface="Times New Roman" panose="02020603050405020304" pitchFamily="18" charset="0"/>
                <a:cs typeface="Times New Roman" panose="02020603050405020304" pitchFamily="18" charset="0"/>
              </a:rPr>
              <a:t>SOFTWEAR REQUIREMENTS</a:t>
            </a:r>
          </a:p>
        </p:txBody>
      </p:sp>
      <p:sp>
        <p:nvSpPr>
          <p:cNvPr id="6" name="Content Placeholder 5"/>
          <p:cNvSpPr>
            <a:spLocks noGrp="1"/>
          </p:cNvSpPr>
          <p:nvPr>
            <p:ph sz="quarter" idx="4"/>
          </p:nvPr>
        </p:nvSpPr>
        <p:spPr/>
        <p:txBody>
          <a:bodyPr>
            <a:normAutofit/>
          </a:bodyPr>
          <a:lstStyle/>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SD card formatter</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Raspbian OS</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Buster OS</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VNC Viewer</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Advance IP scanner</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Node Red</a:t>
            </a:r>
            <a:endParaRPr lang="en-IN" sz="2000" dirty="0">
              <a:latin typeface="Times New Roman" panose="02020603050405020304" pitchFamily="18" charset="0"/>
              <a:cs typeface="Times New Roman" panose="02020603050405020304" pitchFamily="18" charset="0"/>
            </a:endParaRPr>
          </a:p>
          <a:p>
            <a:endParaRPr lang="en-US" dirty="0"/>
          </a:p>
        </p:txBody>
      </p:sp>
      <p:cxnSp>
        <p:nvCxnSpPr>
          <p:cNvPr id="7" name="Straight Connector 6">
            <a:extLst>
              <a:ext uri="{FF2B5EF4-FFF2-40B4-BE49-F238E27FC236}">
                <a16:creationId xmlns:a16="http://schemas.microsoft.com/office/drawing/2014/main" id="{F9784AD4-0A3D-4E28-B57A-D80FBF229EA6}"/>
              </a:ext>
            </a:extLst>
          </p:cNvPr>
          <p:cNvCxnSpPr/>
          <p:nvPr/>
        </p:nvCxnSpPr>
        <p:spPr>
          <a:xfrm>
            <a:off x="1066800" y="1714500"/>
            <a:ext cx="10058400" cy="0"/>
          </a:xfrm>
          <a:prstGeom prst="line">
            <a:avLst/>
          </a:prstGeom>
          <a:ln w="5715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88304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8C466-6816-488F-B648-9C2BF80650D7}"/>
              </a:ext>
            </a:extLst>
          </p:cNvPr>
          <p:cNvSpPr>
            <a:spLocks noGrp="1"/>
          </p:cNvSpPr>
          <p:nvPr>
            <p:ph type="ctrTitle"/>
          </p:nvPr>
        </p:nvSpPr>
        <p:spPr/>
        <p:txBody>
          <a:bodyPr/>
          <a:lstStyle/>
          <a:p>
            <a:r>
              <a:rPr lang="en-US" sz="6600" dirty="0">
                <a:latin typeface="Times New Roman" panose="02020603050405020304" pitchFamily="18" charset="0"/>
                <a:cs typeface="Times New Roman" panose="02020603050405020304" pitchFamily="18" charset="0"/>
              </a:rPr>
              <a:t>Design</a:t>
            </a:r>
            <a:endParaRPr lang="en-IN" sz="66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60FD90E-E621-4960-A854-95531145C041}"/>
              </a:ext>
            </a:extLst>
          </p:cNvPr>
          <p:cNvSpPr>
            <a:spLocks noGrp="1"/>
          </p:cNvSpPr>
          <p:nvPr>
            <p:ph type="subTitle" idx="1"/>
          </p:nvPr>
        </p:nvSpPr>
        <p:spPr>
          <a:noFill/>
        </p:spPr>
        <p:txBody>
          <a:bodyPr>
            <a:normAutofit/>
          </a:bodyPr>
          <a:lstStyle/>
          <a:p>
            <a:r>
              <a:rPr lang="en-US" sz="2000" dirty="0">
                <a:solidFill>
                  <a:schemeClr val="tx2">
                    <a:lumMod val="50000"/>
                  </a:schemeClr>
                </a:solidFill>
                <a:latin typeface="Times New Roman" panose="02020603050405020304" pitchFamily="18" charset="0"/>
                <a:cs typeface="Times New Roman" panose="02020603050405020304" pitchFamily="18" charset="0"/>
              </a:rPr>
              <a:t>System architecture, node-flows, UI</a:t>
            </a:r>
            <a:endParaRPr lang="en-IN" sz="2000" dirty="0">
              <a:solidFill>
                <a:schemeClr val="tx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198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a:t>
            </a:r>
          </a:p>
        </p:txBody>
      </p:sp>
      <p:sp>
        <p:nvSpPr>
          <p:cNvPr id="4" name="Text Placeholder 3"/>
          <p:cNvSpPr>
            <a:spLocks noGrp="1"/>
          </p:cNvSpPr>
          <p:nvPr>
            <p:ph type="body" sz="half" idx="2"/>
          </p:nvPr>
        </p:nvSpPr>
        <p:spPr/>
        <p:txBody>
          <a:bodyPr>
            <a:normAutofit/>
          </a:bodyPr>
          <a:lstStyle/>
          <a:p>
            <a:r>
              <a:rPr lang="en-US" dirty="0">
                <a:latin typeface="Times New Roman" panose="02020603050405020304" pitchFamily="18" charset="0"/>
                <a:cs typeface="Times New Roman" panose="02020603050405020304" pitchFamily="18" charset="0"/>
              </a:rPr>
              <a:t>The raspberry pi connects the led , the motion sensor and the relay board through jumper cable wires. The relay board is used as a switch and also as a regulator to control the intensity of the LED's which represent bulbs. The motion sensor is used to detect any movement , if any movement is detected , it would display a predefined message on the webpage.</a:t>
            </a:r>
          </a:p>
          <a:p>
            <a:endParaRPr lang="en-US" dirty="0"/>
          </a:p>
        </p:txBody>
      </p:sp>
      <p:pic>
        <p:nvPicPr>
          <p:cNvPr id="1026" name="Picture 2">
            <a:extLst>
              <a:ext uri="{FF2B5EF4-FFF2-40B4-BE49-F238E27FC236}">
                <a16:creationId xmlns:a16="http://schemas.microsoft.com/office/drawing/2014/main" id="{5F1989FE-E1B0-4A95-81BD-A0560B066C9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56030" y="458350"/>
            <a:ext cx="6286500" cy="5941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4198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B2F82-6D32-49E0-9CF1-F63C034389DF}"/>
              </a:ext>
            </a:extLst>
          </p:cNvPr>
          <p:cNvSpPr>
            <a:spLocks noGrp="1"/>
          </p:cNvSpPr>
          <p:nvPr>
            <p:ph type="title"/>
          </p:nvPr>
        </p:nvSpPr>
        <p:spPr/>
        <p:txBody>
          <a:bodyPr/>
          <a:lstStyle/>
          <a:p>
            <a:r>
              <a:rPr lang="en-US" sz="4000" dirty="0">
                <a:latin typeface="Times New Roman" panose="02020603050405020304" pitchFamily="18" charset="0"/>
                <a:cs typeface="Times New Roman" panose="02020603050405020304" pitchFamily="18" charset="0"/>
              </a:rPr>
              <a:t>Node-flows</a:t>
            </a:r>
            <a:endParaRPr lang="en-IN" sz="40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0314C1C3-8916-490B-910A-4BF642969926}"/>
              </a:ext>
            </a:extLst>
          </p:cNvPr>
          <p:cNvSpPr>
            <a:spLocks noGrp="1"/>
          </p:cNvSpPr>
          <p:nvPr>
            <p:ph type="body" sz="half" idx="2"/>
          </p:nvPr>
        </p:nvSpPr>
        <p:spPr>
          <a:xfrm>
            <a:off x="9296400" y="2733674"/>
            <a:ext cx="2432304" cy="3054477"/>
          </a:xfrm>
        </p:spPr>
        <p:txBody>
          <a:bodyPr>
            <a:noAutofit/>
          </a:bodyPr>
          <a:lstStyle/>
          <a:p>
            <a:pPr marL="342900" indent="-342900">
              <a:buFont typeface="Wingdings" panose="05000000000000000000" pitchFamily="2" charset="2"/>
              <a:buChar char="§"/>
            </a:pPr>
            <a:r>
              <a:rPr lang="en-US" sz="1800" dirty="0">
                <a:solidFill>
                  <a:schemeClr val="bg1"/>
                </a:solidFill>
                <a:latin typeface="Times New Roman" panose="02020603050405020304" pitchFamily="18" charset="0"/>
                <a:cs typeface="Times New Roman" panose="02020603050405020304" pitchFamily="18" charset="0"/>
              </a:rPr>
              <a:t>Switch Nodes -&gt; Appliance</a:t>
            </a:r>
          </a:p>
          <a:p>
            <a:pPr marL="342900" indent="-342900">
              <a:buFont typeface="Wingdings" panose="05000000000000000000" pitchFamily="2" charset="2"/>
              <a:buChar char="§"/>
            </a:pPr>
            <a:r>
              <a:rPr lang="en-US" sz="1800" dirty="0">
                <a:solidFill>
                  <a:schemeClr val="bg1"/>
                </a:solidFill>
                <a:latin typeface="Times New Roman" panose="02020603050405020304" pitchFamily="18" charset="0"/>
                <a:cs typeface="Times New Roman" panose="02020603050405020304" pitchFamily="18" charset="0"/>
              </a:rPr>
              <a:t>Raspberry pi nodes -&gt; In/O pins</a:t>
            </a:r>
          </a:p>
          <a:p>
            <a:pPr marL="342900" indent="-342900">
              <a:buFont typeface="Wingdings" panose="05000000000000000000" pitchFamily="2" charset="2"/>
              <a:buChar char="§"/>
            </a:pPr>
            <a:r>
              <a:rPr lang="en-US" sz="1800" dirty="0">
                <a:solidFill>
                  <a:schemeClr val="bg1"/>
                </a:solidFill>
                <a:latin typeface="Times New Roman" panose="02020603050405020304" pitchFamily="18" charset="0"/>
                <a:cs typeface="Times New Roman" panose="02020603050405020304" pitchFamily="18" charset="0"/>
              </a:rPr>
              <a:t>Function Node -&gt; Sensor Algorithm</a:t>
            </a:r>
          </a:p>
          <a:p>
            <a:pPr marL="342900" indent="-342900">
              <a:buFont typeface="Wingdings" panose="05000000000000000000" pitchFamily="2" charset="2"/>
              <a:buChar char="§"/>
            </a:pPr>
            <a:r>
              <a:rPr lang="en-US" sz="1800" dirty="0">
                <a:solidFill>
                  <a:schemeClr val="bg1"/>
                </a:solidFill>
                <a:latin typeface="Times New Roman" panose="02020603050405020304" pitchFamily="18" charset="0"/>
                <a:cs typeface="Times New Roman" panose="02020603050405020304" pitchFamily="18" charset="0"/>
              </a:rPr>
              <a:t>Connectors-&gt; connecting pins and appliance’s switch </a:t>
            </a:r>
            <a:endParaRPr lang="en-IN" sz="1800" dirty="0">
              <a:solidFill>
                <a:schemeClr val="bg1"/>
              </a:solidFill>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BE17B07D-258D-4567-84FA-C90F7EA558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619" y="644652"/>
            <a:ext cx="5944362" cy="5568696"/>
          </a:xfrm>
          <a:prstGeom prst="rect">
            <a:avLst/>
          </a:prstGeom>
        </p:spPr>
      </p:pic>
    </p:spTree>
    <p:extLst>
      <p:ext uri="{BB962C8B-B14F-4D97-AF65-F5344CB8AC3E}">
        <p14:creationId xmlns:p14="http://schemas.microsoft.com/office/powerpoint/2010/main" val="1202022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2B283-6FA6-4BF1-ABF1-4FFB31D0793D}"/>
              </a:ext>
            </a:extLst>
          </p:cNvPr>
          <p:cNvSpPr>
            <a:spLocks noGrp="1"/>
          </p:cNvSpPr>
          <p:nvPr>
            <p:ph type="title"/>
          </p:nvPr>
        </p:nvSpPr>
        <p:spPr>
          <a:xfrm>
            <a:off x="9296400" y="603504"/>
            <a:ext cx="2432304" cy="3873246"/>
          </a:xfrm>
        </p:spPr>
        <p:txBody>
          <a:bodyPr/>
          <a:lstStyle/>
          <a:p>
            <a:r>
              <a:rPr lang="en-US" sz="4000" dirty="0">
                <a:latin typeface="Times New Roman" panose="02020603050405020304" pitchFamily="18" charset="0"/>
                <a:cs typeface="Times New Roman" panose="02020603050405020304" pitchFamily="18" charset="0"/>
              </a:rPr>
              <a:t>UI</a:t>
            </a:r>
            <a:br>
              <a:rPr lang="en-US" dirty="0"/>
            </a:br>
            <a:br>
              <a:rPr lang="en-US" dirty="0"/>
            </a:br>
            <a:br>
              <a:rPr lang="en-US" dirty="0"/>
            </a:br>
            <a:br>
              <a:rPr lang="en-US" dirty="0"/>
            </a:br>
            <a:br>
              <a:rPr lang="en-US" dirty="0"/>
            </a:br>
            <a:r>
              <a:rPr lang="en-US" sz="2000" dirty="0">
                <a:latin typeface="Times New Roman" panose="02020603050405020304" pitchFamily="18" charset="0"/>
                <a:cs typeface="Times New Roman" panose="02020603050405020304" pitchFamily="18" charset="0"/>
              </a:rPr>
              <a:t>The output of the previous node flow’s configuration.</a:t>
            </a:r>
            <a:br>
              <a:rPr lang="en-IN" dirty="0"/>
            </a:br>
            <a:endParaRPr lang="en-IN" dirty="0"/>
          </a:p>
        </p:txBody>
      </p:sp>
      <p:pic>
        <p:nvPicPr>
          <p:cNvPr id="6" name="Picture Placeholder 5">
            <a:extLst>
              <a:ext uri="{FF2B5EF4-FFF2-40B4-BE49-F238E27FC236}">
                <a16:creationId xmlns:a16="http://schemas.microsoft.com/office/drawing/2014/main" id="{7125167D-5400-4D25-8819-A870DE19D557}"/>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4491" r="14491"/>
          <a:stretch>
            <a:fillRect/>
          </a:stretch>
        </p:blipFill>
        <p:spPr>
          <a:xfrm>
            <a:off x="463296" y="537972"/>
            <a:ext cx="7728737" cy="5782056"/>
          </a:xfrm>
        </p:spPr>
      </p:pic>
    </p:spTree>
    <p:extLst>
      <p:ext uri="{BB962C8B-B14F-4D97-AF65-F5344CB8AC3E}">
        <p14:creationId xmlns:p14="http://schemas.microsoft.com/office/powerpoint/2010/main" val="316181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240797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A38D2-8D9F-438D-A0E1-155A9A6C2F68}"/>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INTRODUCTION</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7DF2CA7-45D3-4A59-BB24-534FDB2B4763}"/>
              </a:ext>
            </a:extLst>
          </p:cNvPr>
          <p:cNvSpPr>
            <a:spLocks noGrp="1"/>
          </p:cNvSpPr>
          <p:nvPr>
            <p:ph idx="1"/>
          </p:nvPr>
        </p:nvSpPr>
        <p:spPr/>
        <p:txBody>
          <a:bodyPr>
            <a:normAutofit/>
          </a:bodyPr>
          <a:lstStyle/>
          <a:p>
            <a:pPr marL="0" indent="0">
              <a:buNone/>
            </a:pPr>
            <a:endParaRPr lang="en-US" dirty="0"/>
          </a:p>
          <a:p>
            <a:pPr marL="0" indent="0">
              <a:buNone/>
            </a:pPr>
            <a:r>
              <a:rPr lang="en-US" sz="2000" dirty="0">
                <a:latin typeface="Times New Roman" panose="02020603050405020304" pitchFamily="18" charset="0"/>
                <a:cs typeface="Times New Roman" panose="02020603050405020304" pitchFamily="18" charset="0"/>
              </a:rPr>
              <a:t>Home automation is the control of any or all electrical devices in our home or office. There are many different types of home automation system available. These systems are typically designed and purchased for different purposes. In fact, one of the major problems in the area is that these different systems are neither interoperable nor interconnected. There are number of issues involve when designing a home automation system. It should also provide a user friendly interface on the host side, so that the devices can be easily setup, monitored and controlled.</a:t>
            </a:r>
          </a:p>
          <a:p>
            <a:pPr marL="0" indent="0">
              <a:buNone/>
            </a:pPr>
            <a:endParaRPr lang="en-IN" dirty="0"/>
          </a:p>
        </p:txBody>
      </p:sp>
      <p:cxnSp>
        <p:nvCxnSpPr>
          <p:cNvPr id="4" name="Straight Connector 3">
            <a:extLst>
              <a:ext uri="{FF2B5EF4-FFF2-40B4-BE49-F238E27FC236}">
                <a16:creationId xmlns:a16="http://schemas.microsoft.com/office/drawing/2014/main" id="{C4D2784E-06F3-4C81-90E4-4508C6ABD1BB}"/>
              </a:ext>
            </a:extLst>
          </p:cNvPr>
          <p:cNvCxnSpPr/>
          <p:nvPr/>
        </p:nvCxnSpPr>
        <p:spPr>
          <a:xfrm>
            <a:off x="1066800" y="1714500"/>
            <a:ext cx="10058400" cy="0"/>
          </a:xfrm>
          <a:prstGeom prst="line">
            <a:avLst/>
          </a:prstGeom>
          <a:ln w="5715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94673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B2FA9-B4C0-4004-B6E5-4556C4A86F33}"/>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Contd.,</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ACD7246-D5B6-40C1-B48C-345F31CC6E64}"/>
              </a:ext>
            </a:extLst>
          </p:cNvPr>
          <p:cNvSpPr>
            <a:spLocks noGrp="1"/>
          </p:cNvSpPr>
          <p:nvPr>
            <p:ph idx="1"/>
          </p:nvPr>
        </p:nvSpPr>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There are many method by which we can implement home automation system. Some of the method are listed below:</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Home Appliances Control Using A Remote Control</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Home Appliances Control Using DTMF </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Home Appliance Control Using Free Hand Gesture</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Home Appliance Control Using Internet And Radio Connection </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Wireless Browser Based Device Control Using Raspberry Pi </a:t>
            </a:r>
            <a:endParaRPr lang="en-IN" sz="2000" dirty="0">
              <a:latin typeface="Times New Roman" panose="02020603050405020304" pitchFamily="18"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4B27F6B7-1D9C-476C-9E01-197EC2F97E40}"/>
              </a:ext>
            </a:extLst>
          </p:cNvPr>
          <p:cNvCxnSpPr/>
          <p:nvPr/>
        </p:nvCxnSpPr>
        <p:spPr>
          <a:xfrm>
            <a:off x="1066800" y="1714500"/>
            <a:ext cx="10058400" cy="0"/>
          </a:xfrm>
          <a:prstGeom prst="line">
            <a:avLst/>
          </a:prstGeom>
          <a:ln w="5715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4582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BF7A5-74A6-4C9C-A3AB-F7F77863FB77}"/>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PROBLEM STATEMENT</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70C5887-C3B6-4730-96FC-AA5D99DF19C6}"/>
              </a:ext>
            </a:extLst>
          </p:cNvPr>
          <p:cNvSpPr>
            <a:spLocks noGrp="1"/>
          </p:cNvSpPr>
          <p:nvPr>
            <p:ph idx="1"/>
          </p:nvPr>
        </p:nvSpPr>
        <p:spPr/>
        <p:txBody>
          <a:bodyPr>
            <a:normAutofit/>
          </a:bodyPr>
          <a:lstStyle/>
          <a:p>
            <a:pPr marL="0" lvl="0" indent="0" algn="l" rtl="0">
              <a:spcBef>
                <a:spcPts val="1200"/>
              </a:spcBef>
              <a:spcAft>
                <a:spcPts val="1200"/>
              </a:spcAft>
              <a:buNone/>
            </a:pPr>
            <a:r>
              <a:rPr lang="en-US" sz="2000" dirty="0">
                <a:latin typeface="Times New Roman" panose="02020603050405020304" pitchFamily="18" charset="0"/>
                <a:cs typeface="Times New Roman" panose="02020603050405020304" pitchFamily="18" charset="0"/>
              </a:rPr>
              <a:t>Today we are living in 21st century. It is</a:t>
            </a:r>
            <a:r>
              <a:rPr lang="en-US" sz="2000" dirty="0">
                <a:highlight>
                  <a:srgbClr val="FFFF00"/>
                </a:highlight>
                <a:latin typeface="Times New Roman" panose="02020603050405020304" pitchFamily="18" charset="0"/>
                <a:cs typeface="Times New Roman" panose="02020603050405020304" pitchFamily="18" charset="0"/>
              </a:rPr>
              <a:t> necessary to control the home from desire location.</a:t>
            </a:r>
            <a:r>
              <a:rPr lang="en-US" sz="2000" dirty="0">
                <a:latin typeface="Times New Roman" panose="02020603050405020304" pitchFamily="18" charset="0"/>
                <a:cs typeface="Times New Roman" panose="02020603050405020304" pitchFamily="18" charset="0"/>
              </a:rPr>
              <a:t> Home automation is the control of any electrically and electronics device in our home and office, whether we are there or away. There are </a:t>
            </a:r>
            <a:r>
              <a:rPr lang="en-US" sz="2000" dirty="0">
                <a:highlight>
                  <a:srgbClr val="FFFF00"/>
                </a:highlight>
                <a:latin typeface="Times New Roman" panose="02020603050405020304" pitchFamily="18" charset="0"/>
                <a:cs typeface="Times New Roman" panose="02020603050405020304" pitchFamily="18" charset="0"/>
              </a:rPr>
              <a:t>hundreds of products available that allow us to control over the devices using remote control, DTMF, free hand gesture, internet and resource connection and so on</a:t>
            </a:r>
            <a:r>
              <a:rPr lang="en-US" sz="2000" dirty="0">
                <a:latin typeface="Times New Roman" panose="02020603050405020304" pitchFamily="18" charset="0"/>
                <a:cs typeface="Times New Roman" panose="02020603050405020304" pitchFamily="18" charset="0"/>
              </a:rPr>
              <a:t>. </a:t>
            </a:r>
          </a:p>
          <a:p>
            <a:pPr marL="0" lvl="0" indent="0" algn="l" rtl="0">
              <a:spcBef>
                <a:spcPts val="1200"/>
              </a:spcBef>
              <a:spcAft>
                <a:spcPts val="1200"/>
              </a:spcAft>
              <a:buNone/>
            </a:pPr>
            <a:r>
              <a:rPr lang="en-US" sz="2000" dirty="0">
                <a:latin typeface="Times New Roman" panose="02020603050405020304" pitchFamily="18" charset="0"/>
                <a:cs typeface="Times New Roman" panose="02020603050405020304" pitchFamily="18" charset="0"/>
              </a:rPr>
              <a:t>This Home automation system provides the user with a web page control of various lights and appliances within their home with the help of raspberry pi. This system is designed to be low cost and expandable allowing a variety of devices to be controlled. </a:t>
            </a:r>
            <a:r>
              <a:rPr lang="en-US" sz="2000" dirty="0">
                <a:highlight>
                  <a:srgbClr val="FFFF00"/>
                </a:highlight>
                <a:latin typeface="Times New Roman" panose="02020603050405020304" pitchFamily="18" charset="0"/>
                <a:cs typeface="Times New Roman" panose="02020603050405020304" pitchFamily="18" charset="0"/>
              </a:rPr>
              <a:t>Our Smart Home automation will be focused on how this can be achieved through the use of the raspberry pi.</a:t>
            </a:r>
          </a:p>
          <a:p>
            <a:pPr marL="0" indent="0">
              <a:buNone/>
            </a:pPr>
            <a:endParaRPr lang="en-IN" dirty="0"/>
          </a:p>
        </p:txBody>
      </p:sp>
      <p:cxnSp>
        <p:nvCxnSpPr>
          <p:cNvPr id="4" name="Straight Connector 3">
            <a:extLst>
              <a:ext uri="{FF2B5EF4-FFF2-40B4-BE49-F238E27FC236}">
                <a16:creationId xmlns:a16="http://schemas.microsoft.com/office/drawing/2014/main" id="{A1B78319-832B-406E-81AF-78712FE77D70}"/>
              </a:ext>
            </a:extLst>
          </p:cNvPr>
          <p:cNvCxnSpPr/>
          <p:nvPr/>
        </p:nvCxnSpPr>
        <p:spPr>
          <a:xfrm>
            <a:off x="1066800" y="1714500"/>
            <a:ext cx="10058400" cy="0"/>
          </a:xfrm>
          <a:prstGeom prst="line">
            <a:avLst/>
          </a:prstGeom>
          <a:ln w="5715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4716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F5CDF-84B9-4509-9EDC-ABD7F12A07F3}"/>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OBJECTIVE</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8AAEFB0-B946-4391-A76A-70097C11D0B8}"/>
              </a:ext>
            </a:extLst>
          </p:cNvPr>
          <p:cNvSpPr>
            <a:spLocks noGrp="1"/>
          </p:cNvSpPr>
          <p:nvPr>
            <p:ph idx="1"/>
          </p:nvPr>
        </p:nvSpPr>
        <p:spPr/>
        <p:txBody>
          <a:bodyPr>
            <a:normAutofit/>
          </a:bodyPr>
          <a:lstStyle/>
          <a:p>
            <a:pPr rtl="0" fontAlgn="base">
              <a:spcBef>
                <a:spcPts val="1500"/>
              </a:spcBef>
              <a:spcAft>
                <a:spcPts val="0"/>
              </a:spcAft>
              <a:buFont typeface="Wingdings" panose="05000000000000000000" pitchFamily="2" charset="2"/>
              <a:buChar char="Ø"/>
            </a:pPr>
            <a:r>
              <a:rPr lang="en-US" sz="2000" b="0" i="0" u="none" strike="noStrike" dirty="0">
                <a:solidFill>
                  <a:srgbClr val="3C4743"/>
                </a:solidFill>
                <a:effectLst/>
                <a:latin typeface="Times New Roman" panose="02020603050405020304" pitchFamily="18" charset="0"/>
              </a:rPr>
              <a:t>In this project we would like to share the procedure on how to build a home automation system with Raspberry Pi and Node Red.</a:t>
            </a:r>
          </a:p>
          <a:p>
            <a:pPr rtl="0" fontAlgn="base">
              <a:spcBef>
                <a:spcPts val="0"/>
              </a:spcBef>
              <a:spcAft>
                <a:spcPts val="0"/>
              </a:spcAft>
              <a:buFont typeface="Wingdings" panose="05000000000000000000" pitchFamily="2" charset="2"/>
              <a:buChar char="Ø"/>
            </a:pPr>
            <a:r>
              <a:rPr lang="en-US" sz="2000" b="0" i="0" u="none" strike="noStrike" dirty="0">
                <a:solidFill>
                  <a:srgbClr val="3C4743"/>
                </a:solidFill>
                <a:effectLst/>
                <a:latin typeface="Times New Roman" panose="02020603050405020304" pitchFamily="18" charset="0"/>
              </a:rPr>
              <a:t>We can use Raspberry Pi, a small single-board computer as the controller for this domestic web application. </a:t>
            </a:r>
          </a:p>
          <a:p>
            <a:pPr rtl="0" fontAlgn="base">
              <a:spcBef>
                <a:spcPts val="0"/>
              </a:spcBef>
              <a:spcAft>
                <a:spcPts val="0"/>
              </a:spcAft>
              <a:buFont typeface="Wingdings" panose="05000000000000000000" pitchFamily="2" charset="2"/>
              <a:buChar char="Ø"/>
            </a:pPr>
            <a:r>
              <a:rPr lang="en-US" sz="2000" b="0" i="0" u="none" strike="noStrike" dirty="0">
                <a:solidFill>
                  <a:srgbClr val="3C4743"/>
                </a:solidFill>
                <a:effectLst/>
                <a:latin typeface="Times New Roman" panose="02020603050405020304" pitchFamily="18" charset="0"/>
              </a:rPr>
              <a:t>The user can interact with the smartphone to manage the controller through a web application.</a:t>
            </a:r>
          </a:p>
          <a:p>
            <a:pPr rtl="0" fontAlgn="base">
              <a:spcBef>
                <a:spcPts val="0"/>
              </a:spcBef>
              <a:spcAft>
                <a:spcPts val="0"/>
              </a:spcAft>
              <a:buFont typeface="Wingdings" panose="05000000000000000000" pitchFamily="2" charset="2"/>
              <a:buChar char="Ø"/>
            </a:pPr>
            <a:r>
              <a:rPr lang="en-US" sz="2000" b="0" i="0" u="none" strike="noStrike" dirty="0">
                <a:solidFill>
                  <a:srgbClr val="3C4743"/>
                </a:solidFill>
                <a:effectLst/>
                <a:latin typeface="Times New Roman" panose="02020603050405020304" pitchFamily="18" charset="0"/>
              </a:rPr>
              <a:t>The basic aim of Home automation is to control or monitor signals from different appliances, or basic services. A smart phone or web browser can be used to control or monitor the home automation system.</a:t>
            </a:r>
          </a:p>
          <a:p>
            <a:pPr rtl="0" fontAlgn="base">
              <a:spcBef>
                <a:spcPts val="0"/>
              </a:spcBef>
              <a:spcAft>
                <a:spcPts val="0"/>
              </a:spcAft>
              <a:buFont typeface="Wingdings" panose="05000000000000000000" pitchFamily="2" charset="2"/>
              <a:buChar char="Ø"/>
            </a:pPr>
            <a:r>
              <a:rPr lang="en-US" sz="2000" b="0" i="0" u="none" strike="noStrike" dirty="0">
                <a:solidFill>
                  <a:srgbClr val="3C4743"/>
                </a:solidFill>
                <a:effectLst/>
                <a:latin typeface="Times New Roman" panose="02020603050405020304" pitchFamily="18" charset="0"/>
              </a:rPr>
              <a:t>As for what this project is concerned, one can automate their home within their home network only</a:t>
            </a:r>
          </a:p>
          <a:p>
            <a:pPr marL="0" indent="0">
              <a:buNone/>
            </a:pPr>
            <a:endParaRPr lang="en-IN" dirty="0"/>
          </a:p>
        </p:txBody>
      </p:sp>
      <p:cxnSp>
        <p:nvCxnSpPr>
          <p:cNvPr id="4" name="Straight Connector 3">
            <a:extLst>
              <a:ext uri="{FF2B5EF4-FFF2-40B4-BE49-F238E27FC236}">
                <a16:creationId xmlns:a16="http://schemas.microsoft.com/office/drawing/2014/main" id="{1D841457-F0F9-4083-8B69-ECC34668FBFC}"/>
              </a:ext>
            </a:extLst>
          </p:cNvPr>
          <p:cNvCxnSpPr/>
          <p:nvPr/>
        </p:nvCxnSpPr>
        <p:spPr>
          <a:xfrm>
            <a:off x="1066800" y="1714500"/>
            <a:ext cx="10058400" cy="0"/>
          </a:xfrm>
          <a:prstGeom prst="line">
            <a:avLst/>
          </a:prstGeom>
          <a:ln w="5715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31430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8BE08-68A7-4244-9B0A-4076805567E2}"/>
              </a:ext>
            </a:extLst>
          </p:cNvPr>
          <p:cNvSpPr>
            <a:spLocks noGrp="1"/>
          </p:cNvSpPr>
          <p:nvPr>
            <p:ph type="title"/>
          </p:nvPr>
        </p:nvSpPr>
        <p:spPr/>
        <p:txBody>
          <a:bodyPr/>
          <a:lstStyle/>
          <a:p>
            <a:r>
              <a:rPr lang="en-US" sz="6600" dirty="0">
                <a:latin typeface="Times New Roman" panose="02020603050405020304" pitchFamily="18" charset="0"/>
                <a:cs typeface="Times New Roman" panose="02020603050405020304" pitchFamily="18" charset="0"/>
              </a:rPr>
              <a:t>Literature Review</a:t>
            </a:r>
            <a:endParaRPr lang="en-IN" sz="6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2198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6DA70-0037-40C4-81EB-43CCA2BB3108}"/>
              </a:ext>
            </a:extLst>
          </p:cNvPr>
          <p:cNvSpPr>
            <a:spLocks noGrp="1"/>
          </p:cNvSpPr>
          <p:nvPr>
            <p:ph type="title"/>
          </p:nvPr>
        </p:nvSpPr>
        <p:spPr>
          <a:xfrm>
            <a:off x="1066800" y="642594"/>
            <a:ext cx="10058400" cy="929031"/>
          </a:xfrm>
        </p:spPr>
        <p:txBody>
          <a:bodyPr>
            <a:normAutofit/>
          </a:bodyPr>
          <a:lstStyle/>
          <a:p>
            <a:r>
              <a:rPr lang="en-US" sz="4000" dirty="0">
                <a:latin typeface="Times New Roman" panose="02020603050405020304" pitchFamily="18" charset="0"/>
                <a:cs typeface="Times New Roman" panose="02020603050405020304" pitchFamily="18" charset="0"/>
              </a:rPr>
              <a:t>Hand Gesture based Automation</a:t>
            </a:r>
            <a:endParaRPr lang="en-IN" sz="4000" dirty="0">
              <a:latin typeface="Times New Roman" panose="02020603050405020304" pitchFamily="18" charset="0"/>
              <a:cs typeface="Times New Roman" panose="02020603050405020304" pitchFamily="18" charset="0"/>
            </a:endParaRPr>
          </a:p>
        </p:txBody>
      </p:sp>
      <p:graphicFrame>
        <p:nvGraphicFramePr>
          <p:cNvPr id="7" name="Table 7">
            <a:extLst>
              <a:ext uri="{FF2B5EF4-FFF2-40B4-BE49-F238E27FC236}">
                <a16:creationId xmlns:a16="http://schemas.microsoft.com/office/drawing/2014/main" id="{51A5F289-0D56-4C24-ACDD-676683469D30}"/>
              </a:ext>
            </a:extLst>
          </p:cNvPr>
          <p:cNvGraphicFramePr>
            <a:graphicFrameLocks noGrp="1"/>
          </p:cNvGraphicFramePr>
          <p:nvPr>
            <p:ph idx="1"/>
            <p:extLst>
              <p:ext uri="{D42A27DB-BD31-4B8C-83A1-F6EECF244321}">
                <p14:modId xmlns:p14="http://schemas.microsoft.com/office/powerpoint/2010/main" val="3876471023"/>
              </p:ext>
            </p:extLst>
          </p:nvPr>
        </p:nvGraphicFramePr>
        <p:xfrm>
          <a:off x="1209675" y="1776758"/>
          <a:ext cx="9772650" cy="4638674"/>
        </p:xfrm>
        <a:graphic>
          <a:graphicData uri="http://schemas.openxmlformats.org/drawingml/2006/table">
            <a:tbl>
              <a:tblPr firstRow="1" bandRow="1">
                <a:tableStyleId>{3B4B98B0-60AC-42C2-AFA5-B58CD77FA1E5}</a:tableStyleId>
              </a:tblPr>
              <a:tblGrid>
                <a:gridCol w="1955753">
                  <a:extLst>
                    <a:ext uri="{9D8B030D-6E8A-4147-A177-3AD203B41FA5}">
                      <a16:colId xmlns:a16="http://schemas.microsoft.com/office/drawing/2014/main" val="2584817879"/>
                    </a:ext>
                  </a:extLst>
                </a:gridCol>
                <a:gridCol w="2102205">
                  <a:extLst>
                    <a:ext uri="{9D8B030D-6E8A-4147-A177-3AD203B41FA5}">
                      <a16:colId xmlns:a16="http://schemas.microsoft.com/office/drawing/2014/main" val="2531978138"/>
                    </a:ext>
                  </a:extLst>
                </a:gridCol>
                <a:gridCol w="3109059">
                  <a:extLst>
                    <a:ext uri="{9D8B030D-6E8A-4147-A177-3AD203B41FA5}">
                      <a16:colId xmlns:a16="http://schemas.microsoft.com/office/drawing/2014/main" val="1303067073"/>
                    </a:ext>
                  </a:extLst>
                </a:gridCol>
                <a:gridCol w="2605633">
                  <a:extLst>
                    <a:ext uri="{9D8B030D-6E8A-4147-A177-3AD203B41FA5}">
                      <a16:colId xmlns:a16="http://schemas.microsoft.com/office/drawing/2014/main" val="696665245"/>
                    </a:ext>
                  </a:extLst>
                </a:gridCol>
              </a:tblGrid>
              <a:tr h="592322">
                <a:tc>
                  <a:txBody>
                    <a:bodyPr/>
                    <a:lstStyle/>
                    <a:p>
                      <a:r>
                        <a:rPr lang="en-US" dirty="0">
                          <a:solidFill>
                            <a:schemeClr val="bg1"/>
                          </a:solidFill>
                          <a:latin typeface="Times New Roman" panose="02020603050405020304" pitchFamily="18" charset="0"/>
                          <a:cs typeface="Times New Roman" panose="02020603050405020304" pitchFamily="18" charset="0"/>
                        </a:rPr>
                        <a:t>Author Name</a:t>
                      </a:r>
                      <a:endParaRPr lang="en-IN" dirty="0">
                        <a:solidFill>
                          <a:schemeClr val="bg1"/>
                        </a:solidFill>
                        <a:latin typeface="Times New Roman" panose="02020603050405020304" pitchFamily="18" charset="0"/>
                        <a:cs typeface="Times New Roman" panose="02020603050405020304" pitchFamily="18" charset="0"/>
                      </a:endParaRPr>
                    </a:p>
                  </a:txBody>
                  <a:tcPr>
                    <a:solidFill>
                      <a:schemeClr val="tx2"/>
                    </a:solidFill>
                  </a:tcPr>
                </a:tc>
                <a:tc>
                  <a:txBody>
                    <a:bodyPr/>
                    <a:lstStyle/>
                    <a:p>
                      <a:r>
                        <a:rPr lang="en-US" dirty="0">
                          <a:solidFill>
                            <a:schemeClr val="bg1"/>
                          </a:solidFill>
                          <a:latin typeface="Times New Roman" panose="02020603050405020304" pitchFamily="18" charset="0"/>
                          <a:cs typeface="Times New Roman" panose="02020603050405020304" pitchFamily="18" charset="0"/>
                        </a:rPr>
                        <a:t>Year of Publication</a:t>
                      </a:r>
                      <a:endParaRPr lang="en-IN" dirty="0">
                        <a:solidFill>
                          <a:schemeClr val="bg1"/>
                        </a:solidFill>
                        <a:latin typeface="Times New Roman" panose="02020603050405020304" pitchFamily="18" charset="0"/>
                        <a:cs typeface="Times New Roman" panose="02020603050405020304" pitchFamily="18" charset="0"/>
                      </a:endParaRPr>
                    </a:p>
                  </a:txBody>
                  <a:tcPr>
                    <a:solidFill>
                      <a:schemeClr val="tx2"/>
                    </a:solidFill>
                  </a:tcPr>
                </a:tc>
                <a:tc>
                  <a:txBody>
                    <a:bodyPr/>
                    <a:lstStyle/>
                    <a:p>
                      <a:r>
                        <a:rPr lang="en-US" dirty="0">
                          <a:solidFill>
                            <a:schemeClr val="bg1"/>
                          </a:solidFill>
                          <a:latin typeface="Times New Roman" panose="02020603050405020304" pitchFamily="18" charset="0"/>
                          <a:cs typeface="Times New Roman" panose="02020603050405020304" pitchFamily="18" charset="0"/>
                        </a:rPr>
                        <a:t>Description</a:t>
                      </a:r>
                      <a:endParaRPr lang="en-IN" dirty="0">
                        <a:solidFill>
                          <a:schemeClr val="bg1"/>
                        </a:solidFill>
                        <a:latin typeface="Times New Roman" panose="02020603050405020304" pitchFamily="18" charset="0"/>
                        <a:cs typeface="Times New Roman" panose="02020603050405020304" pitchFamily="18" charset="0"/>
                      </a:endParaRPr>
                    </a:p>
                  </a:txBody>
                  <a:tcPr>
                    <a:solidFill>
                      <a:schemeClr val="tx2"/>
                    </a:solidFill>
                  </a:tcPr>
                </a:tc>
                <a:tc>
                  <a:txBody>
                    <a:bodyPr/>
                    <a:lstStyle/>
                    <a:p>
                      <a:r>
                        <a:rPr lang="en-US" dirty="0">
                          <a:solidFill>
                            <a:schemeClr val="bg1"/>
                          </a:solidFill>
                          <a:latin typeface="Times New Roman" panose="02020603050405020304" pitchFamily="18" charset="0"/>
                          <a:cs typeface="Times New Roman" panose="02020603050405020304" pitchFamily="18" charset="0"/>
                        </a:rPr>
                        <a:t>Limitations</a:t>
                      </a:r>
                      <a:endParaRPr lang="en-IN" dirty="0">
                        <a:solidFill>
                          <a:schemeClr val="bg1"/>
                        </a:solidFill>
                        <a:latin typeface="Times New Roman" panose="02020603050405020304" pitchFamily="18" charset="0"/>
                        <a:cs typeface="Times New Roman" panose="02020603050405020304" pitchFamily="18" charset="0"/>
                      </a:endParaRPr>
                    </a:p>
                  </a:txBody>
                  <a:tcPr>
                    <a:solidFill>
                      <a:schemeClr val="tx2"/>
                    </a:solidFill>
                  </a:tcPr>
                </a:tc>
                <a:extLst>
                  <a:ext uri="{0D108BD9-81ED-4DB2-BD59-A6C34878D82A}">
                    <a16:rowId xmlns:a16="http://schemas.microsoft.com/office/drawing/2014/main" val="1573152684"/>
                  </a:ext>
                </a:extLst>
              </a:tr>
              <a:tr h="4046352">
                <a:tc>
                  <a:txBody>
                    <a:bodyPr/>
                    <a:lstStyle/>
                    <a:p>
                      <a:r>
                        <a:rPr lang="en-IN" dirty="0">
                          <a:latin typeface="Times New Roman" panose="02020603050405020304" pitchFamily="18" charset="0"/>
                          <a:cs typeface="Times New Roman" panose="02020603050405020304" pitchFamily="18" charset="0"/>
                        </a:rPr>
                        <a:t>Manoj </a:t>
                      </a:r>
                      <a:r>
                        <a:rPr lang="en-IN" dirty="0" err="1">
                          <a:latin typeface="Times New Roman" panose="02020603050405020304" pitchFamily="18" charset="0"/>
                          <a:cs typeface="Times New Roman" panose="02020603050405020304" pitchFamily="18" charset="0"/>
                        </a:rPr>
                        <a:t>Harsule</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2. Prashant </a:t>
                      </a:r>
                      <a:r>
                        <a:rPr lang="en-IN" dirty="0" err="1">
                          <a:latin typeface="Times New Roman" panose="02020603050405020304" pitchFamily="18" charset="0"/>
                          <a:cs typeface="Times New Roman" panose="02020603050405020304" pitchFamily="18" charset="0"/>
                        </a:rPr>
                        <a:t>Ingole</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2013</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This is a type of home appliance control system where the person must be present in sight to the appliance that is needed to be controlled and a predefined gesture must be used to turn on the device and another gesture must be used by us to turn off the device. The performance of the proposed system is done with a hardware embedded in that particular device.</a:t>
                      </a:r>
                      <a:endParaRPr lang="en-IN" dirty="0">
                        <a:latin typeface="Times New Roman" panose="02020603050405020304" pitchFamily="18" charset="0"/>
                        <a:cs typeface="Times New Roman" panose="02020603050405020304" pitchFamily="18" charset="0"/>
                      </a:endParaRPr>
                    </a:p>
                  </a:txBody>
                  <a:tcPr/>
                </a:tc>
                <a:tc>
                  <a:txBody>
                    <a:bodyPr/>
                    <a:lstStyle/>
                    <a:p>
                      <a:pPr marL="285750" indent="-285750" rtl="0">
                        <a:buFont typeface="Arial" panose="020B0604020202020204" pitchFamily="34" charset="0"/>
                        <a:buChar char="•"/>
                      </a:pPr>
                      <a:r>
                        <a:rPr lang="en-US" sz="18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This process is only suitable in light places and cannot be used in dark places or in the noisy background.</a:t>
                      </a:r>
                      <a:endParaRPr lang="en-US" b="0" dirty="0">
                        <a:effectLst/>
                        <a:latin typeface="Times New Roman" panose="02020603050405020304" pitchFamily="18" charset="0"/>
                        <a:cs typeface="Times New Roman" panose="02020603050405020304" pitchFamily="18" charset="0"/>
                      </a:endParaRPr>
                    </a:p>
                    <a:p>
                      <a:pPr marL="285750" indent="-285750" rtl="0">
                        <a:buFont typeface="Arial" panose="020B0604020202020204" pitchFamily="34" charset="0"/>
                        <a:buChar char="•"/>
                      </a:pPr>
                      <a:r>
                        <a:rPr lang="en-US" sz="18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It's expensive.</a:t>
                      </a:r>
                      <a:endParaRPr lang="en-US" b="0" dirty="0">
                        <a:effectLst/>
                        <a:latin typeface="Times New Roman" panose="02020603050405020304" pitchFamily="18" charset="0"/>
                        <a:cs typeface="Times New Roman" panose="02020603050405020304" pitchFamily="18" charset="0"/>
                      </a:endParaRPr>
                    </a:p>
                    <a:p>
                      <a:br>
                        <a:rPr lang="en-US" dirty="0"/>
                      </a:b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53589277"/>
                  </a:ext>
                </a:extLst>
              </a:tr>
            </a:tbl>
          </a:graphicData>
        </a:graphic>
      </p:graphicFrame>
      <p:cxnSp>
        <p:nvCxnSpPr>
          <p:cNvPr id="4" name="Straight Connector 3">
            <a:extLst>
              <a:ext uri="{FF2B5EF4-FFF2-40B4-BE49-F238E27FC236}">
                <a16:creationId xmlns:a16="http://schemas.microsoft.com/office/drawing/2014/main" id="{08FB30F8-F78D-4020-9076-D542A5C5C342}"/>
              </a:ext>
            </a:extLst>
          </p:cNvPr>
          <p:cNvCxnSpPr/>
          <p:nvPr/>
        </p:nvCxnSpPr>
        <p:spPr>
          <a:xfrm>
            <a:off x="1066800" y="1485900"/>
            <a:ext cx="10058400" cy="0"/>
          </a:xfrm>
          <a:prstGeom prst="line">
            <a:avLst/>
          </a:prstGeom>
          <a:ln w="5715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67415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82705-0AA7-4693-B3B3-6B3FB11DC5EC}"/>
              </a:ext>
            </a:extLst>
          </p:cNvPr>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DTMF based Automation</a:t>
            </a:r>
            <a:endParaRPr lang="en-IN" sz="4400" dirty="0">
              <a:latin typeface="Times New Roman" panose="02020603050405020304" pitchFamily="18" charset="0"/>
              <a:cs typeface="Times New Roman" panose="02020603050405020304" pitchFamily="18" charset="0"/>
            </a:endParaRPr>
          </a:p>
        </p:txBody>
      </p:sp>
      <p:graphicFrame>
        <p:nvGraphicFramePr>
          <p:cNvPr id="7" name="Table 7">
            <a:extLst>
              <a:ext uri="{FF2B5EF4-FFF2-40B4-BE49-F238E27FC236}">
                <a16:creationId xmlns:a16="http://schemas.microsoft.com/office/drawing/2014/main" id="{CD3B1C0B-04B1-4027-8E00-E4142038AF3F}"/>
              </a:ext>
            </a:extLst>
          </p:cNvPr>
          <p:cNvGraphicFramePr>
            <a:graphicFrameLocks noGrp="1"/>
          </p:cNvGraphicFramePr>
          <p:nvPr>
            <p:ph idx="1"/>
            <p:extLst>
              <p:ext uri="{D42A27DB-BD31-4B8C-83A1-F6EECF244321}">
                <p14:modId xmlns:p14="http://schemas.microsoft.com/office/powerpoint/2010/main" val="3569564750"/>
              </p:ext>
            </p:extLst>
          </p:nvPr>
        </p:nvGraphicFramePr>
        <p:xfrm>
          <a:off x="1066798" y="1937994"/>
          <a:ext cx="10382251" cy="4518168"/>
        </p:xfrm>
        <a:graphic>
          <a:graphicData uri="http://schemas.openxmlformats.org/drawingml/2006/table">
            <a:tbl>
              <a:tblPr firstRow="1" bandRow="1">
                <a:tableStyleId>{3B4B98B0-60AC-42C2-AFA5-B58CD77FA1E5}</a:tableStyleId>
              </a:tblPr>
              <a:tblGrid>
                <a:gridCol w="2588665">
                  <a:extLst>
                    <a:ext uri="{9D8B030D-6E8A-4147-A177-3AD203B41FA5}">
                      <a16:colId xmlns:a16="http://schemas.microsoft.com/office/drawing/2014/main" val="955159913"/>
                    </a:ext>
                  </a:extLst>
                </a:gridCol>
                <a:gridCol w="2597862">
                  <a:extLst>
                    <a:ext uri="{9D8B030D-6E8A-4147-A177-3AD203B41FA5}">
                      <a16:colId xmlns:a16="http://schemas.microsoft.com/office/drawing/2014/main" val="720290792"/>
                    </a:ext>
                  </a:extLst>
                </a:gridCol>
                <a:gridCol w="2597862">
                  <a:extLst>
                    <a:ext uri="{9D8B030D-6E8A-4147-A177-3AD203B41FA5}">
                      <a16:colId xmlns:a16="http://schemas.microsoft.com/office/drawing/2014/main" val="1423818128"/>
                    </a:ext>
                  </a:extLst>
                </a:gridCol>
                <a:gridCol w="2597862">
                  <a:extLst>
                    <a:ext uri="{9D8B030D-6E8A-4147-A177-3AD203B41FA5}">
                      <a16:colId xmlns:a16="http://schemas.microsoft.com/office/drawing/2014/main" val="680854950"/>
                    </a:ext>
                  </a:extLst>
                </a:gridCol>
              </a:tblGrid>
              <a:tr h="338972">
                <a:tc>
                  <a:txBody>
                    <a:bodyPr/>
                    <a:lstStyle/>
                    <a:p>
                      <a:r>
                        <a:rPr lang="en-US" dirty="0">
                          <a:solidFill>
                            <a:schemeClr val="bg1"/>
                          </a:solidFill>
                          <a:latin typeface="Times New Roman" panose="02020603050405020304" pitchFamily="18" charset="0"/>
                          <a:cs typeface="Times New Roman" panose="02020603050405020304" pitchFamily="18" charset="0"/>
                        </a:rPr>
                        <a:t>Author Name</a:t>
                      </a:r>
                      <a:endParaRPr lang="en-IN" dirty="0">
                        <a:solidFill>
                          <a:schemeClr val="bg1"/>
                        </a:solidFill>
                        <a:latin typeface="Times New Roman" panose="02020603050405020304" pitchFamily="18" charset="0"/>
                        <a:cs typeface="Times New Roman" panose="02020603050405020304" pitchFamily="18" charset="0"/>
                      </a:endParaRPr>
                    </a:p>
                  </a:txBody>
                  <a:tcPr>
                    <a:solidFill>
                      <a:schemeClr val="tx2"/>
                    </a:solidFill>
                  </a:tcPr>
                </a:tc>
                <a:tc>
                  <a:txBody>
                    <a:bodyPr/>
                    <a:lstStyle/>
                    <a:p>
                      <a:r>
                        <a:rPr lang="en-US" dirty="0">
                          <a:solidFill>
                            <a:schemeClr val="bg1"/>
                          </a:solidFill>
                          <a:latin typeface="Times New Roman" panose="02020603050405020304" pitchFamily="18" charset="0"/>
                          <a:cs typeface="Times New Roman" panose="02020603050405020304" pitchFamily="18" charset="0"/>
                        </a:rPr>
                        <a:t>Year of Publication</a:t>
                      </a:r>
                      <a:endParaRPr lang="en-IN" dirty="0">
                        <a:solidFill>
                          <a:schemeClr val="bg1"/>
                        </a:solidFill>
                        <a:latin typeface="Times New Roman" panose="02020603050405020304" pitchFamily="18" charset="0"/>
                        <a:cs typeface="Times New Roman" panose="02020603050405020304" pitchFamily="18" charset="0"/>
                      </a:endParaRPr>
                    </a:p>
                  </a:txBody>
                  <a:tcPr>
                    <a:solidFill>
                      <a:schemeClr val="tx2"/>
                    </a:solidFill>
                  </a:tcPr>
                </a:tc>
                <a:tc>
                  <a:txBody>
                    <a:bodyPr/>
                    <a:lstStyle/>
                    <a:p>
                      <a:r>
                        <a:rPr lang="en-US" dirty="0">
                          <a:solidFill>
                            <a:schemeClr val="bg1"/>
                          </a:solidFill>
                          <a:latin typeface="Times New Roman" panose="02020603050405020304" pitchFamily="18" charset="0"/>
                          <a:cs typeface="Times New Roman" panose="02020603050405020304" pitchFamily="18" charset="0"/>
                        </a:rPr>
                        <a:t>Description</a:t>
                      </a:r>
                      <a:endParaRPr lang="en-IN" dirty="0">
                        <a:solidFill>
                          <a:schemeClr val="bg1"/>
                        </a:solidFill>
                        <a:latin typeface="Times New Roman" panose="02020603050405020304" pitchFamily="18" charset="0"/>
                        <a:cs typeface="Times New Roman" panose="02020603050405020304" pitchFamily="18" charset="0"/>
                      </a:endParaRPr>
                    </a:p>
                  </a:txBody>
                  <a:tcPr>
                    <a:solidFill>
                      <a:schemeClr val="tx2"/>
                    </a:solidFill>
                  </a:tcPr>
                </a:tc>
                <a:tc>
                  <a:txBody>
                    <a:bodyPr/>
                    <a:lstStyle/>
                    <a:p>
                      <a:r>
                        <a:rPr lang="en-US" dirty="0">
                          <a:solidFill>
                            <a:schemeClr val="bg1"/>
                          </a:solidFill>
                          <a:latin typeface="Times New Roman" panose="02020603050405020304" pitchFamily="18" charset="0"/>
                          <a:cs typeface="Times New Roman" panose="02020603050405020304" pitchFamily="18" charset="0"/>
                        </a:rPr>
                        <a:t>Limitations</a:t>
                      </a:r>
                      <a:endParaRPr lang="en-IN" dirty="0">
                        <a:solidFill>
                          <a:schemeClr val="bg1"/>
                        </a:solidFill>
                        <a:latin typeface="Times New Roman" panose="02020603050405020304" pitchFamily="18" charset="0"/>
                        <a:cs typeface="Times New Roman" panose="02020603050405020304" pitchFamily="18" charset="0"/>
                      </a:endParaRPr>
                    </a:p>
                  </a:txBody>
                  <a:tcPr>
                    <a:solidFill>
                      <a:schemeClr val="tx2"/>
                    </a:solidFill>
                  </a:tcPr>
                </a:tc>
                <a:extLst>
                  <a:ext uri="{0D108BD9-81ED-4DB2-BD59-A6C34878D82A}">
                    <a16:rowId xmlns:a16="http://schemas.microsoft.com/office/drawing/2014/main" val="2496357911"/>
                  </a:ext>
                </a:extLst>
              </a:tr>
              <a:tr h="4152408">
                <a:tc>
                  <a:txBody>
                    <a:bodyPr/>
                    <a:lstStyle/>
                    <a:p>
                      <a:r>
                        <a:rPr lang="en-US" dirty="0">
                          <a:latin typeface="Times New Roman" panose="02020603050405020304" pitchFamily="18" charset="0"/>
                          <a:cs typeface="Times New Roman" panose="02020603050405020304" pitchFamily="18" charset="0"/>
                        </a:rPr>
                        <a:t>Md. </a:t>
                      </a:r>
                      <a:r>
                        <a:rPr lang="en-US" dirty="0" err="1">
                          <a:latin typeface="Times New Roman" panose="02020603050405020304" pitchFamily="18" charset="0"/>
                          <a:cs typeface="Times New Roman" panose="02020603050405020304" pitchFamily="18" charset="0"/>
                        </a:rPr>
                        <a:t>Mamunoor</a:t>
                      </a:r>
                      <a:r>
                        <a:rPr lang="en-US" dirty="0">
                          <a:latin typeface="Times New Roman" panose="02020603050405020304" pitchFamily="18" charset="0"/>
                          <a:cs typeface="Times New Roman" panose="02020603050405020304" pitchFamily="18" charset="0"/>
                        </a:rPr>
                        <a:t> Islam</a:t>
                      </a:r>
                    </a:p>
                    <a:p>
                      <a:r>
                        <a:rPr lang="en-US" dirty="0">
                          <a:latin typeface="Times New Roman" panose="02020603050405020304" pitchFamily="18" charset="0"/>
                          <a:cs typeface="Times New Roman" panose="02020603050405020304" pitchFamily="18" charset="0"/>
                        </a:rPr>
                        <a:t>Mehdi Hasan Chowdhury</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2014</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In this method, the control of home appliances can be done even though when we are elsewhere just by using the DTMF tone generated when the user pushes mobile phone keypad buttons or when connected to a remote mobile.</a:t>
                      </a:r>
                      <a:endParaRPr lang="en-IN" dirty="0">
                        <a:latin typeface="Times New Roman" panose="02020603050405020304" pitchFamily="18" charset="0"/>
                        <a:cs typeface="Times New Roman" panose="02020603050405020304" pitchFamily="18" charset="0"/>
                      </a:endParaRPr>
                    </a:p>
                  </a:txBody>
                  <a:tcPr/>
                </a:tc>
                <a:tc>
                  <a:txBody>
                    <a:bodyPr/>
                    <a:lstStyle/>
                    <a:p>
                      <a:pPr marL="285750" indent="-285750" rtl="0">
                        <a:buFont typeface="Arial" panose="020B0604020202020204" pitchFamily="34" charset="0"/>
                        <a:buChar char="•"/>
                      </a:pPr>
                      <a:r>
                        <a:rPr lang="en-US" sz="18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There is no security. Anyone can control their appliance by calling the mobile connected to the module.</a:t>
                      </a:r>
                      <a:endParaRPr lang="en-US" b="0" dirty="0">
                        <a:effectLst/>
                        <a:latin typeface="Times New Roman" panose="02020603050405020304" pitchFamily="18" charset="0"/>
                        <a:cs typeface="Times New Roman" panose="02020603050405020304" pitchFamily="18" charset="0"/>
                      </a:endParaRPr>
                    </a:p>
                    <a:p>
                      <a:pPr marL="285750" indent="-285750" rtl="0">
                        <a:buFont typeface="Arial" panose="020B0604020202020204" pitchFamily="34" charset="0"/>
                        <a:buChar char="•"/>
                      </a:pPr>
                      <a:r>
                        <a:rPr lang="en-US" sz="18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There is a limitation for connecting the appliances we want to connect as a mobile can generate only 16 tones.</a:t>
                      </a:r>
                      <a:endParaRPr lang="en-US" b="0" dirty="0">
                        <a:effectLst/>
                        <a:latin typeface="Times New Roman" panose="02020603050405020304" pitchFamily="18" charset="0"/>
                        <a:cs typeface="Times New Roman" panose="02020603050405020304" pitchFamily="18" charset="0"/>
                      </a:endParaRPr>
                    </a:p>
                    <a:p>
                      <a:br>
                        <a:rPr lang="en-US" dirty="0"/>
                      </a:b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84478354"/>
                  </a:ext>
                </a:extLst>
              </a:tr>
            </a:tbl>
          </a:graphicData>
        </a:graphic>
      </p:graphicFrame>
      <p:cxnSp>
        <p:nvCxnSpPr>
          <p:cNvPr id="4" name="Straight Connector 3">
            <a:extLst>
              <a:ext uri="{FF2B5EF4-FFF2-40B4-BE49-F238E27FC236}">
                <a16:creationId xmlns:a16="http://schemas.microsoft.com/office/drawing/2014/main" id="{7CC52217-9591-4855-ACE6-52B7CA15AA54}"/>
              </a:ext>
            </a:extLst>
          </p:cNvPr>
          <p:cNvCxnSpPr/>
          <p:nvPr/>
        </p:nvCxnSpPr>
        <p:spPr>
          <a:xfrm>
            <a:off x="1066800" y="1714500"/>
            <a:ext cx="10058400" cy="0"/>
          </a:xfrm>
          <a:prstGeom prst="line">
            <a:avLst/>
          </a:prstGeom>
          <a:ln w="5715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18609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Theme">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TM03457510[[fn=Savon]]</Template>
  <TotalTime>1423</TotalTime>
  <Words>1396</Words>
  <Application>Microsoft Office PowerPoint</Application>
  <PresentationFormat>Widescreen</PresentationFormat>
  <Paragraphs>153</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Century Gothic</vt:lpstr>
      <vt:lpstr>Garamond</vt:lpstr>
      <vt:lpstr>Times New Roman</vt:lpstr>
      <vt:lpstr>Wingdings</vt:lpstr>
      <vt:lpstr>Savon</vt:lpstr>
      <vt:lpstr> Smart Home Appliance </vt:lpstr>
      <vt:lpstr>Content List</vt:lpstr>
      <vt:lpstr>INTRODUCTION</vt:lpstr>
      <vt:lpstr>Contd.,</vt:lpstr>
      <vt:lpstr>PROBLEM STATEMENT</vt:lpstr>
      <vt:lpstr>OBJECTIVE</vt:lpstr>
      <vt:lpstr>Literature Review</vt:lpstr>
      <vt:lpstr>Hand Gesture based Automation</vt:lpstr>
      <vt:lpstr>DTMF based Automation</vt:lpstr>
      <vt:lpstr>Remote Control based Automation</vt:lpstr>
      <vt:lpstr>Internet and Radio based Automation</vt:lpstr>
      <vt:lpstr>Module Wise break down</vt:lpstr>
      <vt:lpstr>Module 1: Setting up Raspberry Pi</vt:lpstr>
      <vt:lpstr>Unit Testing of Module 1</vt:lpstr>
      <vt:lpstr>Module 2: Installing and Running Node-RED</vt:lpstr>
      <vt:lpstr>Unit Testing Module 2</vt:lpstr>
      <vt:lpstr>Module 3: Creating Node-flows</vt:lpstr>
      <vt:lpstr>Unit Testing Module 3</vt:lpstr>
      <vt:lpstr>Module 4: Assembling the components</vt:lpstr>
      <vt:lpstr>FUNCTIONAL REQUIREMENTS</vt:lpstr>
      <vt:lpstr>Design</vt:lpstr>
      <vt:lpstr>Architecture</vt:lpstr>
      <vt:lpstr>Node-flows</vt:lpstr>
      <vt:lpstr>UI     The output of the previous node flow’s configuration.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Home Appliance</dc:title>
  <dc:creator>srini vasu</dc:creator>
  <cp:lastModifiedBy>srini vasu</cp:lastModifiedBy>
  <cp:revision>16</cp:revision>
  <dcterms:created xsi:type="dcterms:W3CDTF">2021-10-27T11:00:29Z</dcterms:created>
  <dcterms:modified xsi:type="dcterms:W3CDTF">2021-10-30T07:43:23Z</dcterms:modified>
</cp:coreProperties>
</file>