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1" r:id="rId1"/>
  </p:sldMasterIdLst>
  <p:notesMasterIdLst>
    <p:notesMasterId r:id="rId33"/>
  </p:notesMasterIdLst>
  <p:handoutMasterIdLst>
    <p:handoutMasterId r:id="rId34"/>
  </p:handoutMasterIdLst>
  <p:sldIdLst>
    <p:sldId id="258" r:id="rId2"/>
    <p:sldId id="260" r:id="rId3"/>
    <p:sldId id="270" r:id="rId4"/>
    <p:sldId id="274" r:id="rId5"/>
    <p:sldId id="271" r:id="rId6"/>
    <p:sldId id="272" r:id="rId7"/>
    <p:sldId id="290" r:id="rId8"/>
    <p:sldId id="286" r:id="rId9"/>
    <p:sldId id="287" r:id="rId10"/>
    <p:sldId id="288" r:id="rId11"/>
    <p:sldId id="289" r:id="rId12"/>
    <p:sldId id="263" r:id="rId13"/>
    <p:sldId id="276" r:id="rId14"/>
    <p:sldId id="277" r:id="rId15"/>
    <p:sldId id="278" r:id="rId16"/>
    <p:sldId id="279" r:id="rId17"/>
    <p:sldId id="280" r:id="rId18"/>
    <p:sldId id="281" r:id="rId19"/>
    <p:sldId id="282" r:id="rId20"/>
    <p:sldId id="291" r:id="rId21"/>
    <p:sldId id="265" r:id="rId22"/>
    <p:sldId id="283" r:id="rId23"/>
    <p:sldId id="269" r:id="rId24"/>
    <p:sldId id="284" r:id="rId25"/>
    <p:sldId id="285" r:id="rId26"/>
    <p:sldId id="292" r:id="rId27"/>
    <p:sldId id="293" r:id="rId28"/>
    <p:sldId id="294" r:id="rId29"/>
    <p:sldId id="295" r:id="rId30"/>
    <p:sldId id="296"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Setting up Raspberry Pi</a:t>
          </a:r>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B6E26FFC-9977-4BBC-BEC7-3D6B63754E52}">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Installing and Running Node-Red</a:t>
          </a:r>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6D0E5D9F-7263-4526-A227-51301233F549}">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Making Node-flows</a:t>
          </a:r>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E5E95E82-EF79-43CA-AA86-43B0E1CBCD3F}">
      <dgm:prSet phldrT="[Text]"/>
      <dgm:spPr>
        <a:solidFill>
          <a:schemeClr val="tx2">
            <a:lumMod val="75000"/>
          </a:schemeClr>
        </a:solidFill>
        <a:ln>
          <a:solidFill>
            <a:schemeClr val="tx2"/>
          </a:solidFill>
        </a:ln>
      </dgm:spPr>
      <dgm:t>
        <a:bodyPr/>
        <a:lstStyle/>
        <a:p>
          <a:r>
            <a:rPr lang="en-US" dirty="0">
              <a:solidFill>
                <a:schemeClr val="bg1"/>
              </a:solidFill>
              <a:latin typeface="Times New Roman" panose="02020603050405020304" pitchFamily="18" charset="0"/>
              <a:cs typeface="Times New Roman" panose="02020603050405020304" pitchFamily="18" charset="0"/>
            </a:rPr>
            <a:t>Assembling Components</a:t>
          </a:r>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pt>
    <dgm:pt modelId="{98302F07-D6A9-46A5-9807-EBF6C9F5B2DD}" type="pres">
      <dgm:prSet presAssocID="{082E8A29-955A-4C7C-A174-3E9DCD4DC89B}" presName="node" presStyleLbl="node1" presStyleIdx="0" presStyleCnt="4" custLinFactNeighborX="-1359">
        <dgm:presLayoutVars>
          <dgm:bulletEnabled val="1"/>
        </dgm:presLayoutVars>
      </dgm:prSet>
      <dgm:spPr/>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1" presStyleCnt="4">
        <dgm:presLayoutVars>
          <dgm:bulletEnabled val="1"/>
        </dgm:presLayoutVars>
      </dgm:prSet>
      <dgm:spPr/>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2" presStyleCnt="4" custLinFactNeighborX="-5575" custLinFactNeighborY="-1195">
        <dgm:presLayoutVars>
          <dgm:bulletEnabled val="1"/>
        </dgm:presLayoutVars>
      </dgm:prSet>
      <dgm:spPr/>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3" presStyleCnt="4" custLinFactNeighborX="1">
        <dgm:presLayoutVars>
          <dgm:bulletEnabled val="1"/>
        </dgm:presLayoutVars>
      </dgm:prSet>
      <dgm:spPr/>
    </dgm:pt>
  </dgm:ptLst>
  <dgm:cxnLst>
    <dgm:cxn modelId="{0676BA07-1135-49D0-993A-27A9F99FC0CD}" type="presOf" srcId="{B6E26FFC-9977-4BBC-BEC7-3D6B63754E52}" destId="{DAD9059A-916A-4916-A2A8-B42491568DD3}" srcOrd="0" destOrd="0" presId="urn:microsoft.com/office/officeart/2005/8/layout/hList6"/>
    <dgm:cxn modelId="{5351B217-259B-4E6A-85F5-2E408BEB0764}" type="presOf" srcId="{082E8A29-955A-4C7C-A174-3E9DCD4DC89B}" destId="{98302F07-D6A9-46A5-9807-EBF6C9F5B2DD}" srcOrd="0" destOrd="0" presId="urn:microsoft.com/office/officeart/2005/8/layout/hList6"/>
    <dgm:cxn modelId="{77BD0D2D-7C4E-49B3-9A72-0FD33F32D294}" type="presOf" srcId="{6D0E5D9F-7263-4526-A227-51301233F549}" destId="{25A33852-3C4B-4406-8856-3A4D6201948C}" srcOrd="0" destOrd="0" presId="urn:microsoft.com/office/officeart/2005/8/layout/hList6"/>
    <dgm:cxn modelId="{17E73148-9C08-4999-B21E-F3C5A0E3FC0C}" srcId="{CF9055CF-8DEB-4A02-949A-DE72B6AC5D37}" destId="{B6E26FFC-9977-4BBC-BEC7-3D6B63754E52}" srcOrd="1" destOrd="0" parTransId="{5CEFBD89-2F4F-4B51-A98A-0F3C86494166}" sibTransId="{48634C00-2335-4923-9072-EB7482323D9C}"/>
    <dgm:cxn modelId="{2986897A-7787-444F-B6C8-41F3823EF3C1}" srcId="{CF9055CF-8DEB-4A02-949A-DE72B6AC5D37}" destId="{082E8A29-955A-4C7C-A174-3E9DCD4DC89B}" srcOrd="0" destOrd="0" parTransId="{BA7938E6-8DFA-40B7-B4C4-EACC6D85FC31}" sibTransId="{C2176686-D23E-48EB-9D1B-1A1B46236638}"/>
    <dgm:cxn modelId="{A76240AD-13F6-40C0-BD9B-102D5EC0AE51}" srcId="{CF9055CF-8DEB-4A02-949A-DE72B6AC5D37}" destId="{E5E95E82-EF79-43CA-AA86-43B0E1CBCD3F}" srcOrd="3" destOrd="0" parTransId="{FD76A3AE-1B6C-45A0-8E84-63160283749F}" sibTransId="{BF76010C-5523-4E13-B3E7-886DCE6AEBD4}"/>
    <dgm:cxn modelId="{C8C462C6-33A3-4E8B-91FE-36DBE92F1C4A}" srcId="{CF9055CF-8DEB-4A02-949A-DE72B6AC5D37}" destId="{6D0E5D9F-7263-4526-A227-51301233F549}" srcOrd="2" destOrd="0" parTransId="{23416D07-25F8-426C-BC65-639E6BCF4D6D}" sibTransId="{DE289E29-1989-4D8E-8AA6-F030105B3F13}"/>
    <dgm:cxn modelId="{2FA258D4-5B38-426D-B0D7-CD8F217A1137}" type="presOf" srcId="{E5E95E82-EF79-43CA-AA86-43B0E1CBCD3F}" destId="{86146B22-5360-4D1B-AC91-3378F10134EE}" srcOrd="0" destOrd="0" presId="urn:microsoft.com/office/officeart/2005/8/layout/hList6"/>
    <dgm:cxn modelId="{24179AE2-AA7E-4702-A358-E95F80152CCA}" type="presOf" srcId="{CF9055CF-8DEB-4A02-949A-DE72B6AC5D37}" destId="{6F1872F4-A030-4D64-A17C-72EA1ABBD62E}" srcOrd="0" destOrd="0" presId="urn:microsoft.com/office/officeart/2005/8/layout/hList6"/>
    <dgm:cxn modelId="{D4055BC1-25B1-4CD1-BF08-20C154FADF73}" type="presParOf" srcId="{6F1872F4-A030-4D64-A17C-72EA1ABBD62E}" destId="{98302F07-D6A9-46A5-9807-EBF6C9F5B2DD}" srcOrd="0" destOrd="0" presId="urn:microsoft.com/office/officeart/2005/8/layout/hList6"/>
    <dgm:cxn modelId="{584E2F3E-994B-49B2-AD46-0E8D6E4A468B}" type="presParOf" srcId="{6F1872F4-A030-4D64-A17C-72EA1ABBD62E}" destId="{6681DF6F-8E98-430C-9A87-14BEC6C3269E}" srcOrd="1" destOrd="0" presId="urn:microsoft.com/office/officeart/2005/8/layout/hList6"/>
    <dgm:cxn modelId="{FD54A181-98DF-439C-9CA4-93CD1333DEC4}" type="presParOf" srcId="{6F1872F4-A030-4D64-A17C-72EA1ABBD62E}" destId="{DAD9059A-916A-4916-A2A8-B42491568DD3}" srcOrd="2" destOrd="0" presId="urn:microsoft.com/office/officeart/2005/8/layout/hList6"/>
    <dgm:cxn modelId="{B910F504-589D-4168-B820-FECB0EF26955}" type="presParOf" srcId="{6F1872F4-A030-4D64-A17C-72EA1ABBD62E}" destId="{39AEACD1-F8CF-4528-8379-DAA829B3790B}" srcOrd="3" destOrd="0" presId="urn:microsoft.com/office/officeart/2005/8/layout/hList6"/>
    <dgm:cxn modelId="{AEDC4C6E-DC7C-4364-8563-E748313EFA17}" type="presParOf" srcId="{6F1872F4-A030-4D64-A17C-72EA1ABBD62E}" destId="{25A33852-3C4B-4406-8856-3A4D6201948C}" srcOrd="4" destOrd="0" presId="urn:microsoft.com/office/officeart/2005/8/layout/hList6"/>
    <dgm:cxn modelId="{CBF7D188-2B16-4153-AEAE-C484C833188A}" type="presParOf" srcId="{6F1872F4-A030-4D64-A17C-72EA1ABBD62E}" destId="{562EDDC3-60FD-463F-A6DB-A597D604B642}" srcOrd="5" destOrd="0" presId="urn:microsoft.com/office/officeart/2005/8/layout/hList6"/>
    <dgm:cxn modelId="{A7220034-7FD2-4082-91F9-5EDDE0F524D0}" type="presParOf" srcId="{6F1872F4-A030-4D64-A17C-72EA1ABBD62E}" destId="{86146B22-5360-4D1B-AC91-3378F10134E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2F07-D6A9-46A5-9807-EBF6C9F5B2DD}">
      <dsp:nvSpPr>
        <dsp:cNvPr id="0" name=""/>
        <dsp:cNvSpPr/>
      </dsp:nvSpPr>
      <dsp:spPr>
        <a:xfrm rot="16200000">
          <a:off x="-776349"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Setting up Raspberry Pi</a:t>
          </a:r>
        </a:p>
      </dsp:txBody>
      <dsp:txXfrm rot="5400000">
        <a:off x="1" y="786446"/>
        <a:ext cx="2379538" cy="2359343"/>
      </dsp:txXfrm>
    </dsp:sp>
    <dsp:sp modelId="{DAD9059A-916A-4916-A2A8-B42491568DD3}">
      <dsp:nvSpPr>
        <dsp:cNvPr id="0" name=""/>
        <dsp:cNvSpPr/>
      </dsp:nvSpPr>
      <dsp:spPr>
        <a:xfrm rot="16200000">
          <a:off x="1784079"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Installing and Running Node-Red</a:t>
          </a:r>
        </a:p>
      </dsp:txBody>
      <dsp:txXfrm rot="5400000">
        <a:off x="2560429" y="786446"/>
        <a:ext cx="2379538" cy="2359343"/>
      </dsp:txXfrm>
    </dsp:sp>
    <dsp:sp modelId="{25A33852-3C4B-4406-8856-3A4D6201948C}">
      <dsp:nvSpPr>
        <dsp:cNvPr id="0" name=""/>
        <dsp:cNvSpPr/>
      </dsp:nvSpPr>
      <dsp:spPr>
        <a:xfrm rot="16200000">
          <a:off x="4332133"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Making Node-flows</a:t>
          </a:r>
        </a:p>
      </dsp:txBody>
      <dsp:txXfrm rot="5400000">
        <a:off x="5108483" y="786446"/>
        <a:ext cx="2379538" cy="2359343"/>
      </dsp:txXfrm>
    </dsp:sp>
    <dsp:sp modelId="{86146B22-5360-4D1B-AC91-3378F10134EE}">
      <dsp:nvSpPr>
        <dsp:cNvPr id="0" name=""/>
        <dsp:cNvSpPr/>
      </dsp:nvSpPr>
      <dsp:spPr>
        <a:xfrm rot="16200000">
          <a:off x="6900089" y="776349"/>
          <a:ext cx="3932237" cy="2379538"/>
        </a:xfrm>
        <a:prstGeom prst="flowChartManualOperation">
          <a:avLst/>
        </a:prstGeom>
        <a:solidFill>
          <a:schemeClr val="tx2">
            <a:lumMod val="75000"/>
          </a:schemeClr>
        </a:solidFill>
        <a:ln>
          <a:solidFill>
            <a:schemeClr val="tx2"/>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0" rIns="191368" bIns="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latin typeface="Times New Roman" panose="02020603050405020304" pitchFamily="18" charset="0"/>
              <a:cs typeface="Times New Roman" panose="02020603050405020304" pitchFamily="18" charset="0"/>
            </a:rPr>
            <a:t>Assembling Components</a:t>
          </a:r>
        </a:p>
      </dsp:txBody>
      <dsp:txXfrm rot="5400000">
        <a:off x="7676439" y="786446"/>
        <a:ext cx="2379538" cy="235934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2/14/2022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2/14/2022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CCFE9AC-F15C-4FA0-A6F1-298829FA691D}" type="datetimeFigureOut">
              <a:rPr lang="en-US" smtClean="0"/>
              <a:pPr/>
              <a:t>2/14/2022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2540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425448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2/14/2022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423459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pPr/>
              <a:t>2/14/2022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17104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CCFE9AC-F15C-4FA0-A6F1-298829FA691D}" type="datetimeFigureOut">
              <a:rPr lang="en-US" smtClean="0"/>
              <a:pPr/>
              <a:t>2/14/2022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932574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pPr/>
              <a:t>2/14/2022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39216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pPr/>
              <a:t>2/14/2022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351749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284431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66BE7-899D-4075-917F-DBDE33B6B692}" type="slidenum">
              <a:rPr lang="en-IN" smtClean="0"/>
              <a:t>‹#›</a:t>
            </a:fld>
            <a:endParaRPr lang="en-IN"/>
          </a:p>
        </p:txBody>
      </p:sp>
    </p:spTree>
    <p:extLst>
      <p:ext uri="{BB962C8B-B14F-4D97-AF65-F5344CB8AC3E}">
        <p14:creationId xmlns:p14="http://schemas.microsoft.com/office/powerpoint/2010/main" val="41905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CFE9AC-F15C-4FA0-A6F1-298829FA691D}" type="datetimeFigureOut">
              <a:rPr lang="en-US" smtClean="0"/>
              <a:pPr/>
              <a:t>2/14/2022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D266BE7-899D-4075-917F-DBDE33B6B692}"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241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CCFE9AC-F15C-4FA0-A6F1-298829FA691D}" type="datetimeFigureOut">
              <a:rPr lang="en-US" smtClean="0"/>
              <a:pPr/>
              <a:t>2/14/2022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D266BE7-899D-4075-917F-DBDE33B6B692}"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17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CCFE9AC-F15C-4FA0-A6F1-298829FA691D}" type="datetimeFigureOut">
              <a:rPr lang="en-US" smtClean="0"/>
              <a:pPr/>
              <a:t>2/14/2022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828778282"/>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raw.githubusercontent.com/node-red/linux-installers/master/deb/update-nodejs-and-noder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6" y="2167463"/>
            <a:ext cx="9068586" cy="813862"/>
          </a:xfrm>
        </p:spPr>
        <p:txBody>
          <a:bodyPr>
            <a:normAutofit fontScale="90000"/>
          </a:bodyPr>
          <a:lstStyle/>
          <a:p>
            <a:br>
              <a:rPr lang="en-US" dirty="0"/>
            </a:br>
            <a:r>
              <a:rPr lang="en-US" sz="5300" dirty="0">
                <a:latin typeface="Times New Roman" panose="02020603050405020304" pitchFamily="18" charset="0"/>
                <a:cs typeface="Times New Roman" panose="02020603050405020304" pitchFamily="18" charset="0"/>
              </a:rPr>
              <a:t>Smart Home Appliance</a:t>
            </a:r>
            <a:br>
              <a:rPr lang="en-US" dirty="0"/>
            </a:br>
            <a:endParaRPr lang="en-US" dirty="0"/>
          </a:p>
        </p:txBody>
      </p:sp>
      <p:sp>
        <p:nvSpPr>
          <p:cNvPr id="3" name="TextBox 2">
            <a:extLst>
              <a:ext uri="{FF2B5EF4-FFF2-40B4-BE49-F238E27FC236}">
                <a16:creationId xmlns:a16="http://schemas.microsoft.com/office/drawing/2014/main" id="{4884C52A-4449-4FFE-829D-CC0F053323A4}"/>
              </a:ext>
            </a:extLst>
          </p:cNvPr>
          <p:cNvSpPr txBox="1"/>
          <p:nvPr/>
        </p:nvSpPr>
        <p:spPr>
          <a:xfrm>
            <a:off x="2566034" y="3314699"/>
            <a:ext cx="7231381" cy="1754326"/>
          </a:xfrm>
          <a:prstGeom prst="rect">
            <a:avLst/>
          </a:prstGeom>
          <a:noFill/>
        </p:spPr>
        <p:txBody>
          <a:bodyPr wrap="square" rtlCol="0">
            <a:spAutoFit/>
          </a:bodyPr>
          <a:lstStyle/>
          <a:p>
            <a:r>
              <a:rPr lang="en-US" b="1" dirty="0">
                <a:solidFill>
                  <a:schemeClr val="tx2"/>
                </a:solidFill>
                <a:latin typeface="Times New Roman" panose="02020603050405020304" pitchFamily="18" charset="0"/>
                <a:cs typeface="Times New Roman" panose="02020603050405020304" pitchFamily="18" charset="0"/>
              </a:rPr>
              <a:t>Guide</a:t>
            </a:r>
            <a:r>
              <a:rPr lang="en-US" dirty="0">
                <a:latin typeface="Times New Roman" panose="02020603050405020304" pitchFamily="18" charset="0"/>
                <a:cs typeface="Times New Roman" panose="02020603050405020304" pitchFamily="18" charset="0"/>
              </a:rPr>
              <a:t>:  Asst. Prof. Gousia Thahniyath</a:t>
            </a:r>
          </a:p>
          <a:p>
            <a:endParaRPr lang="en-US" dirty="0">
              <a:latin typeface="Times New Roman" panose="02020603050405020304" pitchFamily="18" charset="0"/>
              <a:cs typeface="Times New Roman" panose="02020603050405020304" pitchFamily="18" charset="0"/>
            </a:endParaRPr>
          </a:p>
          <a:p>
            <a:r>
              <a:rPr lang="en-US" b="1" dirty="0">
                <a:solidFill>
                  <a:schemeClr val="tx2"/>
                </a:solidFill>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 Suma – ENG19CS0190</a:t>
            </a:r>
          </a:p>
          <a:p>
            <a:r>
              <a:rPr lang="en-US" dirty="0">
                <a:latin typeface="Times New Roman" panose="02020603050405020304" pitchFamily="18" charset="0"/>
                <a:cs typeface="Times New Roman" panose="02020603050405020304" pitchFamily="18" charset="0"/>
              </a:rPr>
              <a:t>Neti Sahithi – ENG19CS0205</a:t>
            </a:r>
          </a:p>
          <a:p>
            <a:r>
              <a:rPr lang="en-US" dirty="0">
                <a:latin typeface="Times New Roman" panose="02020603050405020304" pitchFamily="18" charset="0"/>
                <a:cs typeface="Times New Roman" panose="02020603050405020304" pitchFamily="18" charset="0"/>
              </a:rPr>
              <a:t>Parth Soni – ENG19CS0218</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9067-8D06-4820-B247-51C91EB1521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Remote Control based Automation</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EC18686-675F-41DB-A7A2-DD19B38EC3C3}"/>
              </a:ext>
            </a:extLst>
          </p:cNvPr>
          <p:cNvGraphicFramePr>
            <a:graphicFrameLocks noGrp="1"/>
          </p:cNvGraphicFramePr>
          <p:nvPr>
            <p:ph idx="1"/>
            <p:extLst>
              <p:ext uri="{D42A27DB-BD31-4B8C-83A1-F6EECF244321}">
                <p14:modId xmlns:p14="http://schemas.microsoft.com/office/powerpoint/2010/main" val="2678312342"/>
              </p:ext>
            </p:extLst>
          </p:nvPr>
        </p:nvGraphicFramePr>
        <p:xfrm>
          <a:off x="942975" y="2085975"/>
          <a:ext cx="10309225" cy="4447935"/>
        </p:xfrm>
        <a:graphic>
          <a:graphicData uri="http://schemas.openxmlformats.org/drawingml/2006/table">
            <a:tbl>
              <a:tblPr firstRow="1" bandRow="1">
                <a:tableStyleId>{3B4B98B0-60AC-42C2-AFA5-B58CD77FA1E5}</a:tableStyleId>
              </a:tblPr>
              <a:tblGrid>
                <a:gridCol w="2574925">
                  <a:extLst>
                    <a:ext uri="{9D8B030D-6E8A-4147-A177-3AD203B41FA5}">
                      <a16:colId xmlns:a16="http://schemas.microsoft.com/office/drawing/2014/main" val="16395036"/>
                    </a:ext>
                  </a:extLst>
                </a:gridCol>
                <a:gridCol w="2578100">
                  <a:extLst>
                    <a:ext uri="{9D8B030D-6E8A-4147-A177-3AD203B41FA5}">
                      <a16:colId xmlns:a16="http://schemas.microsoft.com/office/drawing/2014/main" val="278951560"/>
                    </a:ext>
                  </a:extLst>
                </a:gridCol>
                <a:gridCol w="2578100">
                  <a:extLst>
                    <a:ext uri="{9D8B030D-6E8A-4147-A177-3AD203B41FA5}">
                      <a16:colId xmlns:a16="http://schemas.microsoft.com/office/drawing/2014/main" val="3796278577"/>
                    </a:ext>
                  </a:extLst>
                </a:gridCol>
                <a:gridCol w="2578100">
                  <a:extLst>
                    <a:ext uri="{9D8B030D-6E8A-4147-A177-3AD203B41FA5}">
                      <a16:colId xmlns:a16="http://schemas.microsoft.com/office/drawing/2014/main" val="230736507"/>
                    </a:ext>
                  </a:extLst>
                </a:gridCol>
              </a:tblGrid>
              <a:tr h="295515">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1771217439"/>
                  </a:ext>
                </a:extLst>
              </a:tr>
              <a:tr h="4082175">
                <a:tc>
                  <a:txBody>
                    <a:bodyPr/>
                    <a:lstStyle/>
                    <a:p>
                      <a:r>
                        <a:rPr lang="en-IN" dirty="0" err="1">
                          <a:latin typeface="Times New Roman" panose="02020603050405020304" pitchFamily="18" charset="0"/>
                          <a:cs typeface="Times New Roman" panose="02020603050405020304" pitchFamily="18" charset="0"/>
                        </a:rPr>
                        <a:t>Chintha</a:t>
                      </a:r>
                      <a:r>
                        <a:rPr lang="en-IN" dirty="0">
                          <a:latin typeface="Times New Roman" panose="02020603050405020304" pitchFamily="18" charset="0"/>
                          <a:cs typeface="Times New Roman" panose="02020603050405020304" pitchFamily="18" charset="0"/>
                        </a:rPr>
                        <a:t> Rajendra</a:t>
                      </a:r>
                    </a:p>
                    <a:p>
                      <a:r>
                        <a:rPr lang="en-IN" dirty="0">
                          <a:latin typeface="Times New Roman" panose="02020603050405020304" pitchFamily="18" charset="0"/>
                          <a:cs typeface="Times New Roman" panose="02020603050405020304" pitchFamily="18" charset="0"/>
                        </a:rPr>
                        <a:t>Benny pears</a:t>
                      </a:r>
                    </a:p>
                    <a:p>
                      <a:r>
                        <a:rPr lang="en-IN" dirty="0">
                          <a:latin typeface="Times New Roman" panose="02020603050405020304" pitchFamily="18" charset="0"/>
                          <a:cs typeface="Times New Roman" panose="02020603050405020304" pitchFamily="18" charset="0"/>
                        </a:rPr>
                        <a:t>O. </a:t>
                      </a:r>
                      <a:r>
                        <a:rPr lang="en-IN" dirty="0" err="1">
                          <a:latin typeface="Times New Roman" panose="02020603050405020304" pitchFamily="18" charset="0"/>
                          <a:cs typeface="Times New Roman" panose="02020603050405020304" pitchFamily="18" charset="0"/>
                        </a:rPr>
                        <a:t>Vijayalaxmi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Varsha Devi</a:t>
                      </a:r>
                    </a:p>
                    <a:p>
                      <a:r>
                        <a:rPr lang="en-IN" dirty="0">
                          <a:latin typeface="Times New Roman" panose="02020603050405020304" pitchFamily="18" charset="0"/>
                          <a:cs typeface="Times New Roman" panose="02020603050405020304" pitchFamily="18" charset="0"/>
                        </a:rPr>
                        <a:t>B. </a:t>
                      </a:r>
                      <a:r>
                        <a:rPr lang="en-IN" dirty="0" err="1">
                          <a:latin typeface="Times New Roman" panose="02020603050405020304" pitchFamily="18" charset="0"/>
                          <a:cs typeface="Times New Roman" panose="02020603050405020304" pitchFamily="18" charset="0"/>
                        </a:rPr>
                        <a:t>Sanjai</a:t>
                      </a:r>
                      <a:r>
                        <a:rPr lang="en-IN" dirty="0">
                          <a:latin typeface="Times New Roman" panose="02020603050405020304" pitchFamily="18" charset="0"/>
                          <a:cs typeface="Times New Roman" panose="02020603050405020304" pitchFamily="18" charset="0"/>
                        </a:rPr>
                        <a:t> Prasad.</a:t>
                      </a:r>
                    </a:p>
                  </a:txBody>
                  <a:tcPr/>
                </a:tc>
                <a:tc>
                  <a:txBody>
                    <a:bodyPr/>
                    <a:lstStyle/>
                    <a:p>
                      <a:r>
                        <a:rPr lang="en-US" dirty="0">
                          <a:latin typeface="Times New Roman" panose="02020603050405020304" pitchFamily="18" charset="0"/>
                          <a:cs typeface="Times New Roman" panose="02020603050405020304" pitchFamily="18" charset="0"/>
                        </a:rPr>
                        <a:t>2017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lights, fans can be automatically turned on/off with the help of a remote where there will be a sensor instead of going near to a switch board and putting on/off the switch. Companies like Legrand and Gold Medal already started these kinds of control system and they are at present available in the market</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While controlling the appliance, each time we have to point out the remote towards the appliance to control them.</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appliances cannot be controlled from any other room as the IR wave cannot travel through the door or wall.</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412451"/>
                  </a:ext>
                </a:extLst>
              </a:tr>
            </a:tbl>
          </a:graphicData>
        </a:graphic>
      </p:graphicFrame>
      <p:cxnSp>
        <p:nvCxnSpPr>
          <p:cNvPr id="5" name="Straight Connector 4">
            <a:extLst>
              <a:ext uri="{FF2B5EF4-FFF2-40B4-BE49-F238E27FC236}">
                <a16:creationId xmlns:a16="http://schemas.microsoft.com/office/drawing/2014/main" id="{298B81DE-A6B4-4AF6-940E-7BC1F853D2BB}"/>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922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F80A-955A-4A10-BA6C-A88C44BC52A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Internet and Radio based Automation</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8B5563A-C969-4510-93FE-3014AA3D377C}"/>
              </a:ext>
            </a:extLst>
          </p:cNvPr>
          <p:cNvGraphicFramePr>
            <a:graphicFrameLocks noGrp="1"/>
          </p:cNvGraphicFramePr>
          <p:nvPr>
            <p:ph idx="1"/>
            <p:extLst>
              <p:ext uri="{D42A27DB-BD31-4B8C-83A1-F6EECF244321}">
                <p14:modId xmlns:p14="http://schemas.microsoft.com/office/powerpoint/2010/main" val="150675525"/>
              </p:ext>
            </p:extLst>
          </p:nvPr>
        </p:nvGraphicFramePr>
        <p:xfrm>
          <a:off x="958850" y="2014194"/>
          <a:ext cx="10274300" cy="4302760"/>
        </p:xfrm>
        <a:graphic>
          <a:graphicData uri="http://schemas.openxmlformats.org/drawingml/2006/table">
            <a:tbl>
              <a:tblPr firstRow="1" bandRow="1">
                <a:tableStyleId>{3B4B98B0-60AC-42C2-AFA5-B58CD77FA1E5}</a:tableStyleId>
              </a:tblPr>
              <a:tblGrid>
                <a:gridCol w="2568575">
                  <a:extLst>
                    <a:ext uri="{9D8B030D-6E8A-4147-A177-3AD203B41FA5}">
                      <a16:colId xmlns:a16="http://schemas.microsoft.com/office/drawing/2014/main" val="1985193160"/>
                    </a:ext>
                  </a:extLst>
                </a:gridCol>
                <a:gridCol w="2568575">
                  <a:extLst>
                    <a:ext uri="{9D8B030D-6E8A-4147-A177-3AD203B41FA5}">
                      <a16:colId xmlns:a16="http://schemas.microsoft.com/office/drawing/2014/main" val="3705359141"/>
                    </a:ext>
                  </a:extLst>
                </a:gridCol>
                <a:gridCol w="3060613">
                  <a:extLst>
                    <a:ext uri="{9D8B030D-6E8A-4147-A177-3AD203B41FA5}">
                      <a16:colId xmlns:a16="http://schemas.microsoft.com/office/drawing/2014/main" val="853268927"/>
                    </a:ext>
                  </a:extLst>
                </a:gridCol>
                <a:gridCol w="2076537">
                  <a:extLst>
                    <a:ext uri="{9D8B030D-6E8A-4147-A177-3AD203B41FA5}">
                      <a16:colId xmlns:a16="http://schemas.microsoft.com/office/drawing/2014/main" val="3319650819"/>
                    </a:ext>
                  </a:extLst>
                </a:gridCol>
              </a:tblGrid>
              <a:tr h="370840">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3107221210"/>
                  </a:ext>
                </a:extLst>
              </a:tr>
              <a:tr h="368961">
                <a:tc>
                  <a:txBody>
                    <a:bodyPr/>
                    <a:lstStyle/>
                    <a:p>
                      <a:r>
                        <a:rPr lang="en-IN" dirty="0">
                          <a:latin typeface="Times New Roman" panose="02020603050405020304" pitchFamily="18" charset="0"/>
                          <a:cs typeface="Times New Roman" panose="02020603050405020304" pitchFamily="18" charset="0"/>
                        </a:rPr>
                        <a:t>Ravi Kishore </a:t>
                      </a:r>
                      <a:r>
                        <a:rPr lang="en-IN" dirty="0" err="1">
                          <a:latin typeface="Times New Roman" panose="02020603050405020304" pitchFamily="18" charset="0"/>
                          <a:cs typeface="Times New Roman" panose="02020603050405020304" pitchFamily="18" charset="0"/>
                        </a:rPr>
                        <a:t>Kodali</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Sreeramya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Soratkal</a:t>
                      </a:r>
                      <a:r>
                        <a:rPr lang="en-IN" dirty="0">
                          <a:latin typeface="Times New Roman" panose="02020603050405020304" pitchFamily="18" charset="0"/>
                          <a:cs typeface="Times New Roman" panose="02020603050405020304" pitchFamily="18" charset="0"/>
                        </a:rPr>
                        <a:t> Lakshmi </a:t>
                      </a:r>
                      <a:r>
                        <a:rPr lang="en-IN" dirty="0" err="1">
                          <a:latin typeface="Times New Roman" panose="02020603050405020304" pitchFamily="18" charset="0"/>
                          <a:cs typeface="Times New Roman" panose="02020603050405020304" pitchFamily="18" charset="0"/>
                        </a:rPr>
                        <a:t>Boppana</a:t>
                      </a:r>
                      <a:r>
                        <a:rPr lang="en-IN" dirty="0">
                          <a:latin typeface="Times New Roman" panose="02020603050405020304" pitchFamily="18" charset="0"/>
                          <a:cs typeface="Times New Roman" panose="02020603050405020304" pitchFamily="18" charset="0"/>
                        </a:rPr>
                        <a:t>.</a:t>
                      </a:r>
                    </a:p>
                  </a:txBody>
                  <a:tcPr/>
                </a:tc>
                <a:tc>
                  <a:txBody>
                    <a:bodyPr/>
                    <a:lstStyle/>
                    <a:p>
                      <a:r>
                        <a:rPr lang="en-US" dirty="0">
                          <a:latin typeface="Times New Roman" panose="02020603050405020304" pitchFamily="18" charset="0"/>
                          <a:cs typeface="Times New Roman" panose="02020603050405020304" pitchFamily="18" charset="0"/>
                        </a:rPr>
                        <a:t>2016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system, the control of home appliances can be done from a remote are with an option from a local server, using the Internet and radio connection. This system is accomplished by personal computers, interface cards, radio transmitters and receivers, microprocessors, ac phase control circuits, along with window-type software and microprocessor control software. </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It is limited to a specific distance. It can be used only to that specific area or part to cover.</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number of devices that need to be connected is also limited.</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3833497"/>
                  </a:ext>
                </a:extLst>
              </a:tr>
            </a:tbl>
          </a:graphicData>
        </a:graphic>
      </p:graphicFrame>
      <p:cxnSp>
        <p:nvCxnSpPr>
          <p:cNvPr id="5" name="Straight Connector 4">
            <a:extLst>
              <a:ext uri="{FF2B5EF4-FFF2-40B4-BE49-F238E27FC236}">
                <a16:creationId xmlns:a16="http://schemas.microsoft.com/office/drawing/2014/main" id="{60921732-25A5-4183-BB2D-48E7F090EB38}"/>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581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Wise break down</a:t>
            </a:r>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924010618"/>
              </p:ext>
            </p:extLst>
          </p:nvPr>
        </p:nvGraphicFramePr>
        <p:xfrm>
          <a:off x="1066800" y="2103438"/>
          <a:ext cx="10058400" cy="3932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C505B1DC-162A-4CB6-BAC3-B4F0B4BABB49}"/>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070A-38C2-41F9-ADB5-C44D401EF8C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1: Setting up Raspberry Pi</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8CADA4-34C6-4492-B972-BB6501C95024}"/>
              </a:ext>
            </a:extLst>
          </p:cNvPr>
          <p:cNvSpPr>
            <a:spLocks noGrp="1"/>
          </p:cNvSpPr>
          <p:nvPr>
            <p:ph idx="1"/>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Version used: Raspberry pi 3B+</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New Micro SD card, formatted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Install Raspberry pi Imager</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Open advance settings, and enable SSH</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Give Wi-Fi user_id and password directly in the advance settings.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Installation target destination should be SD card.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Insert the micro SD card in the pi and boot it.</a:t>
            </a:r>
          </a:p>
          <a:p>
            <a:endParaRPr lang="en-IN" dirty="0"/>
          </a:p>
        </p:txBody>
      </p:sp>
      <p:cxnSp>
        <p:nvCxnSpPr>
          <p:cNvPr id="4" name="Straight Connector 3">
            <a:extLst>
              <a:ext uri="{FF2B5EF4-FFF2-40B4-BE49-F238E27FC236}">
                <a16:creationId xmlns:a16="http://schemas.microsoft.com/office/drawing/2014/main" id="{E34DCCE7-F62D-4369-BEBA-324940C663BA}"/>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967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0704-DC11-4E82-8AC7-1B2967BEAD32}"/>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Outcome Step 1</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E09CBEC-A1EA-41D1-8065-8570CC831AF5}"/>
              </a:ext>
            </a:extLst>
          </p:cNvPr>
          <p:cNvSpPr>
            <a:spLocks noGrp="1"/>
          </p:cNvSpPr>
          <p:nvPr>
            <p:ph type="body" sz="half" idx="2"/>
          </p:nvPr>
        </p:nvSpPr>
        <p:spPr>
          <a:xfrm>
            <a:off x="9296400" y="3095625"/>
            <a:ext cx="2430780" cy="895350"/>
          </a:xfrm>
        </p:spPr>
        <p:txBody>
          <a:bodyPr>
            <a:normAutofit/>
          </a:bodyPr>
          <a:lstStyle/>
          <a:p>
            <a:r>
              <a:rPr lang="en-US" sz="2000" dirty="0">
                <a:latin typeface="Times New Roman" panose="02020603050405020304" pitchFamily="18" charset="0"/>
                <a:cs typeface="Times New Roman" panose="02020603050405020304" pitchFamily="18" charset="0"/>
              </a:rPr>
              <a:t>It was set up successfully.</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52645E2-1768-45AA-A3D9-229AF5F77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553" y="1676399"/>
            <a:ext cx="7033632" cy="3362326"/>
          </a:xfrm>
          <a:prstGeom prst="rect">
            <a:avLst/>
          </a:prstGeom>
        </p:spPr>
      </p:pic>
    </p:spTree>
    <p:extLst>
      <p:ext uri="{BB962C8B-B14F-4D97-AF65-F5344CB8AC3E}">
        <p14:creationId xmlns:p14="http://schemas.microsoft.com/office/powerpoint/2010/main" val="257747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1B54-0F85-49CD-8E70-911DC12C7E9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2: Installing and Running Node-RED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4057B3-6781-4AAF-9CFE-6783B1C19B40}"/>
              </a:ext>
            </a:extLst>
          </p:cNvPr>
          <p:cNvSpPr>
            <a:spLocks noGrp="1"/>
          </p:cNvSpPr>
          <p:nvPr>
            <p:ph idx="1"/>
          </p:nvPr>
        </p:nvSpPr>
        <p:spPr>
          <a:xfrm>
            <a:off x="1280160" y="2190749"/>
            <a:ext cx="9628632" cy="4362451"/>
          </a:xfrm>
        </p:spPr>
        <p:txBody>
          <a:bodyPr>
            <a:normAutofit fontScale="62500" lnSpcReduction="20000"/>
          </a:bodyPr>
          <a:lstStyle/>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Install “Buster” software package from raspberry pi’s desktop interface : </a:t>
            </a:r>
            <a:r>
              <a:rPr lang="en-US" sz="2900" b="1" dirty="0">
                <a:latin typeface="Times New Roman" panose="02020603050405020304" pitchFamily="18" charset="0"/>
                <a:cs typeface="Times New Roman" panose="02020603050405020304" pitchFamily="18" charset="0"/>
              </a:rPr>
              <a:t>Select Menu-&gt;</a:t>
            </a:r>
            <a:r>
              <a:rPr lang="en-US" sz="2900" b="1" dirty="0" err="1">
                <a:latin typeface="Times New Roman" panose="02020603050405020304" pitchFamily="18" charset="0"/>
                <a:cs typeface="Times New Roman" panose="02020603050405020304" pitchFamily="18" charset="0"/>
              </a:rPr>
              <a:t>Softwears</a:t>
            </a:r>
            <a:r>
              <a:rPr lang="en-US" sz="2900" b="1" dirty="0">
                <a:latin typeface="Times New Roman" panose="02020603050405020304" pitchFamily="18" charset="0"/>
                <a:cs typeface="Times New Roman" panose="02020603050405020304" pitchFamily="18" charset="0"/>
              </a:rPr>
              <a:t>-&gt;buster-&gt;install</a:t>
            </a:r>
          </a:p>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Open pi terminal and run the below command:</a:t>
            </a:r>
          </a:p>
          <a:p>
            <a:pPr marL="0" indent="0">
              <a:buNone/>
            </a:pPr>
            <a:r>
              <a:rPr lang="en-US" sz="2900" dirty="0">
                <a:latin typeface="Times New Roman" panose="02020603050405020304" pitchFamily="18" charset="0"/>
                <a:cs typeface="Times New Roman" panose="02020603050405020304" pitchFamily="18" charset="0"/>
              </a:rPr>
              <a:t>	</a:t>
            </a:r>
            <a:r>
              <a:rPr lang="en-US" sz="2900" dirty="0">
                <a:highlight>
                  <a:srgbClr val="FFFF00"/>
                </a:highlight>
                <a:latin typeface="Times New Roman" panose="02020603050405020304" pitchFamily="18" charset="0"/>
                <a:cs typeface="Times New Roman" panose="02020603050405020304" pitchFamily="18" charset="0"/>
              </a:rPr>
              <a:t>bash &lt;(curl -</a:t>
            </a:r>
            <a:r>
              <a:rPr lang="en-US" sz="2900" dirty="0" err="1">
                <a:highlight>
                  <a:srgbClr val="FFFF00"/>
                </a:highlight>
                <a:latin typeface="Times New Roman" panose="02020603050405020304" pitchFamily="18" charset="0"/>
                <a:cs typeface="Times New Roman" panose="02020603050405020304" pitchFamily="18" charset="0"/>
              </a:rPr>
              <a:t>sL</a:t>
            </a:r>
            <a:r>
              <a:rPr lang="en-US" sz="2900" dirty="0">
                <a:highlight>
                  <a:srgbClr val="FFFF00"/>
                </a:highlight>
                <a:latin typeface="Times New Roman" panose="02020603050405020304" pitchFamily="18" charset="0"/>
                <a:cs typeface="Times New Roman" panose="02020603050405020304" pitchFamily="18" charset="0"/>
              </a:rPr>
              <a:t> </a:t>
            </a:r>
            <a:r>
              <a:rPr lang="en-US" sz="2900" dirty="0">
                <a:highlight>
                  <a:srgbClr val="FFFF00"/>
                </a:highlight>
                <a:latin typeface="Times New Roman" panose="02020603050405020304" pitchFamily="18" charset="0"/>
                <a:cs typeface="Times New Roman" panose="02020603050405020304" pitchFamily="18" charset="0"/>
                <a:hlinkClick r:id="rId2"/>
              </a:rPr>
              <a:t>https://raw.githubusercontent.com/node-red/linux-installers/master/deb/update-nodejs-and-nodered</a:t>
            </a:r>
            <a:r>
              <a:rPr lang="en-US" sz="2900" dirty="0">
                <a:highlight>
                  <a:srgbClr val="FFFF00"/>
                </a:highlight>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Install some extra nodes</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cd ~/.node-red</a:t>
            </a:r>
          </a:p>
          <a:p>
            <a:pPr lvl="1">
              <a:buFont typeface="Wingdings" panose="05000000000000000000" pitchFamily="2" charset="2"/>
              <a:buChar char="§"/>
            </a:pPr>
            <a:r>
              <a:rPr lang="en-US" sz="2900" dirty="0" err="1">
                <a:latin typeface="Times New Roman" panose="02020603050405020304" pitchFamily="18" charset="0"/>
                <a:cs typeface="Times New Roman" panose="02020603050405020304" pitchFamily="18" charset="0"/>
              </a:rPr>
              <a:t>npm</a:t>
            </a:r>
            <a:r>
              <a:rPr lang="en-US" sz="2900" dirty="0">
                <a:latin typeface="Times New Roman" panose="02020603050405020304" pitchFamily="18" charset="0"/>
                <a:cs typeface="Times New Roman" panose="02020603050405020304" pitchFamily="18" charset="0"/>
              </a:rPr>
              <a:t> install node-red-</a:t>
            </a:r>
            <a:r>
              <a:rPr lang="en-US" sz="2900" dirty="0" err="1">
                <a:latin typeface="Times New Roman" panose="02020603050405020304" pitchFamily="18" charset="0"/>
                <a:cs typeface="Times New Roman" panose="02020603050405020304" pitchFamily="18" charset="0"/>
              </a:rPr>
              <a:t>contrib</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gpio</a:t>
            </a:r>
            <a:r>
              <a:rPr lang="en-US" sz="29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sz="2900" dirty="0" err="1">
                <a:latin typeface="Times New Roman" panose="02020603050405020304" pitchFamily="18" charset="0"/>
                <a:cs typeface="Times New Roman" panose="02020603050405020304" pitchFamily="18" charset="0"/>
              </a:rPr>
              <a:t>npm</a:t>
            </a:r>
            <a:r>
              <a:rPr lang="en-US" sz="2900" dirty="0">
                <a:latin typeface="Times New Roman" panose="02020603050405020304" pitchFamily="18" charset="0"/>
                <a:cs typeface="Times New Roman" panose="02020603050405020304" pitchFamily="18" charset="0"/>
              </a:rPr>
              <a:t> install node-red-</a:t>
            </a:r>
            <a:r>
              <a:rPr lang="en-US" sz="2900" dirty="0" err="1">
                <a:latin typeface="Times New Roman" panose="02020603050405020304" pitchFamily="18" charset="0"/>
                <a:cs typeface="Times New Roman" panose="02020603050405020304" pitchFamily="18" charset="0"/>
              </a:rPr>
              <a:t>contrib</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ui</a:t>
            </a:r>
            <a:r>
              <a:rPr lang="en-US" sz="29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Once its installed, run the below commands:</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Node-red-start</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It will give some IP address, copy it. </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Paste that address in your browser</a:t>
            </a:r>
          </a:p>
          <a:p>
            <a:pPr lvl="1">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Node-RED ready to use</a:t>
            </a:r>
          </a:p>
          <a:p>
            <a:pPr marL="457200" lvl="1" indent="0">
              <a:buNone/>
            </a:pPr>
            <a:endParaRPr lang="en-US" dirty="0"/>
          </a:p>
        </p:txBody>
      </p:sp>
      <p:cxnSp>
        <p:nvCxnSpPr>
          <p:cNvPr id="4" name="Straight Connector 3">
            <a:extLst>
              <a:ext uri="{FF2B5EF4-FFF2-40B4-BE49-F238E27FC236}">
                <a16:creationId xmlns:a16="http://schemas.microsoft.com/office/drawing/2014/main" id="{E596BC12-CEB7-4AB1-842C-8D98A4D64046}"/>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596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9191-319D-434D-9838-46EFB8814ED2}"/>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Outcome Step 2</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0780BB6-F71C-4821-8696-042D919CCC63}"/>
              </a:ext>
            </a:extLst>
          </p:cNvPr>
          <p:cNvSpPr>
            <a:spLocks noGrp="1"/>
          </p:cNvSpPr>
          <p:nvPr>
            <p:ph type="body" sz="half" idx="2"/>
          </p:nvPr>
        </p:nvSpPr>
        <p:spPr>
          <a:xfrm>
            <a:off x="9296400" y="3276600"/>
            <a:ext cx="2430780" cy="952500"/>
          </a:xfrm>
        </p:spPr>
        <p:txBody>
          <a:bodyPr>
            <a:normAutofit/>
          </a:bodyPr>
          <a:lstStyle/>
          <a:p>
            <a:r>
              <a:rPr lang="en-US" sz="2000" dirty="0">
                <a:latin typeface="Times New Roman" panose="02020603050405020304" pitchFamily="18" charset="0"/>
                <a:cs typeface="Times New Roman" panose="02020603050405020304" pitchFamily="18" charset="0"/>
              </a:rPr>
              <a:t>Node-RED is up and running successfully.</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CF9CB0-09E5-4BE9-9EFC-05370DBA5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33080"/>
            <a:ext cx="5257800" cy="5952227"/>
          </a:xfrm>
          <a:prstGeom prst="rect">
            <a:avLst/>
          </a:prstGeom>
        </p:spPr>
      </p:pic>
    </p:spTree>
    <p:extLst>
      <p:ext uri="{BB962C8B-B14F-4D97-AF65-F5344CB8AC3E}">
        <p14:creationId xmlns:p14="http://schemas.microsoft.com/office/powerpoint/2010/main" val="358800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EB71-75E8-4541-B3EF-2B1854070C3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3: Creating Node-flows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F4132F-D895-4A22-8049-F0526E1BDB74}"/>
              </a:ext>
            </a:extLst>
          </p:cNvPr>
          <p:cNvSpPr>
            <a:spLocks noGrp="1"/>
          </p:cNvSpPr>
          <p:nvPr>
            <p:ph idx="1"/>
          </p:nvPr>
        </p:nvSpPr>
        <p:spPr/>
        <p:txBody>
          <a:bodyPr>
            <a:no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Run the Node-RED interface in browser.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Use the nodes panel to get appropriate nodes for the project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configure each node accordingly</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Post this, give connections to each nodes as configured.</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Deploy the node-flow</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DD7D5B0-6C7E-4987-AB6F-4B9917622553}"/>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81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5AFB-1AA3-41A2-BE23-5E6E94340BCE}"/>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Outcome Step 3</a:t>
            </a: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5ADA29-30AF-485B-8A84-27013DB346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859" y="1430352"/>
            <a:ext cx="7831533" cy="4160501"/>
          </a:xfrm>
          <a:prstGeom prst="rect">
            <a:avLst/>
          </a:prstGeom>
        </p:spPr>
      </p:pic>
      <p:sp>
        <p:nvSpPr>
          <p:cNvPr id="7" name="TextBox 6">
            <a:extLst>
              <a:ext uri="{FF2B5EF4-FFF2-40B4-BE49-F238E27FC236}">
                <a16:creationId xmlns:a16="http://schemas.microsoft.com/office/drawing/2014/main" id="{849954BB-06A8-4EDA-A4A5-C85510A5E7EB}"/>
              </a:ext>
            </a:extLst>
          </p:cNvPr>
          <p:cNvSpPr txBox="1"/>
          <p:nvPr/>
        </p:nvSpPr>
        <p:spPr>
          <a:xfrm>
            <a:off x="9296400" y="3429000"/>
            <a:ext cx="2430780" cy="1015663"/>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Node flows created and deployed successfully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07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7221-23F8-48CA-A9BE-CA025D7AB1D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 4: Assembling the components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8F3E9-2A9B-4BB3-9895-3CCAD7E5883B}"/>
              </a:ext>
            </a:extLst>
          </p:cNvPr>
          <p:cNvSpPr>
            <a:spLocks noGrp="1"/>
          </p:cNvSpPr>
          <p:nvPr>
            <p:ph idx="1"/>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Once the node-flow is set, make a note of the configuration done.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Now connect the hardware components to raspberry pi according to the node-flow diagram.</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Give power supply to the pi and run the UI.</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EDA493B-CD8A-414E-B9A9-A9D9C8465F44}"/>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305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Content List</a:t>
            </a:r>
          </a:p>
        </p:txBody>
      </p:sp>
      <p:sp>
        <p:nvSpPr>
          <p:cNvPr id="14" name="Content Placeholder 2"/>
          <p:cNvSpPr>
            <a:spLocks noGrp="1"/>
          </p:cNvSpPr>
          <p:nvPr>
            <p:ph idx="1"/>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Module Wise breakdown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Functional Requirements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Design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Result Analysis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Conclusion</a:t>
            </a:r>
          </a:p>
        </p:txBody>
      </p:sp>
      <p:cxnSp>
        <p:nvCxnSpPr>
          <p:cNvPr id="4" name="Straight Connector 3">
            <a:extLst>
              <a:ext uri="{FF2B5EF4-FFF2-40B4-BE49-F238E27FC236}">
                <a16:creationId xmlns:a16="http://schemas.microsoft.com/office/drawing/2014/main" id="{F363BAE6-4D54-495D-AB78-2DBAC84B1EC0}"/>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750A-4D54-4804-8C16-65F5AC57453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Outcome step 4</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CEBE92D-82DB-42AB-A09E-C3D8CCBCB86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6000" y="609600"/>
            <a:ext cx="7112000" cy="5334000"/>
          </a:xfrm>
        </p:spPr>
      </p:pic>
      <p:sp>
        <p:nvSpPr>
          <p:cNvPr id="4" name="Text Placeholder 3">
            <a:extLst>
              <a:ext uri="{FF2B5EF4-FFF2-40B4-BE49-F238E27FC236}">
                <a16:creationId xmlns:a16="http://schemas.microsoft.com/office/drawing/2014/main" id="{D283E4C6-78A3-42A3-99BC-B537A5A34301}"/>
              </a:ext>
            </a:extLst>
          </p:cNvPr>
          <p:cNvSpPr>
            <a:spLocks noGrp="1"/>
          </p:cNvSpPr>
          <p:nvPr>
            <p:ph type="body"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The final hardware set up was successful.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008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FUNCTIONAL REQUIREMENTS</a:t>
            </a:r>
          </a:p>
        </p:txBody>
      </p:sp>
      <p:sp>
        <p:nvSpPr>
          <p:cNvPr id="3" name="Text Placeholder 2"/>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HARDWARE REQUIREMENTS</a:t>
            </a:r>
          </a:p>
        </p:txBody>
      </p:sp>
      <p:sp>
        <p:nvSpPr>
          <p:cNvPr id="4" name="Content Placeholder 3"/>
          <p:cNvSpPr>
            <a:spLocks noGrp="1"/>
          </p:cNvSpPr>
          <p:nvPr>
            <p:ph sz="half" idx="2"/>
          </p:nvPr>
        </p:nvSpPr>
        <p:spPr/>
        <p:txBody>
          <a:bodyPr>
            <a:normAutofit/>
          </a:bodyPr>
          <a:lstStyle/>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Raspberry PI 3</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Led's(multi coloured for better visuals)</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5V , 4 channel relay board</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PIR motion sensor </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Resistor 330 ohm</a:t>
            </a:r>
          </a:p>
          <a:p>
            <a:pPr marL="457200" lvl="0" indent="-342900" algn="l" rtl="0">
              <a:spcBef>
                <a:spcPts val="0"/>
              </a:spcBef>
              <a:spcAft>
                <a:spcPts val="0"/>
              </a:spcAft>
              <a:buSzPts val="18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Jumper cables</a:t>
            </a:r>
          </a:p>
          <a:p>
            <a:endParaRPr lang="en-US" dirty="0"/>
          </a:p>
        </p:txBody>
      </p:sp>
      <p:sp>
        <p:nvSpPr>
          <p:cNvPr id="5" name="Text Placeholder 4"/>
          <p:cNvSpPr>
            <a:spLocks noGrp="1"/>
          </p:cNvSpPr>
          <p:nvPr>
            <p:ph type="body" sz="quarter" idx="3"/>
          </p:nvPr>
        </p:nvSpPr>
        <p:spPr/>
        <p:txBody>
          <a:bodyPr>
            <a:normAutofit/>
          </a:bodyPr>
          <a:lstStyle/>
          <a:p>
            <a:r>
              <a:rPr lang="en-US" sz="2400" dirty="0">
                <a:latin typeface="Times New Roman" panose="02020603050405020304" pitchFamily="18" charset="0"/>
                <a:cs typeface="Times New Roman" panose="02020603050405020304" pitchFamily="18" charset="0"/>
              </a:rPr>
              <a:t>SOFTWEAR REQUIREMENTS</a:t>
            </a:r>
          </a:p>
        </p:txBody>
      </p:sp>
      <p:sp>
        <p:nvSpPr>
          <p:cNvPr id="6" name="Content Placeholder 5"/>
          <p:cNvSpPr>
            <a:spLocks noGrp="1"/>
          </p:cNvSpPr>
          <p:nvPr>
            <p:ph sz="quarter" idx="4"/>
          </p:nvPr>
        </p:nvSpPr>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SD card formatter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Raspbian OS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Buster OS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VNC Viewer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Advance IP scanner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Node Red</a:t>
            </a:r>
            <a:endParaRPr lang="en-IN" sz="2000" dirty="0">
              <a:latin typeface="Times New Roman" panose="02020603050405020304" pitchFamily="18" charset="0"/>
              <a:cs typeface="Times New Roman" panose="02020603050405020304" pitchFamily="18" charset="0"/>
            </a:endParaRPr>
          </a:p>
          <a:p>
            <a:endParaRPr lang="en-US" dirty="0"/>
          </a:p>
        </p:txBody>
      </p:sp>
      <p:cxnSp>
        <p:nvCxnSpPr>
          <p:cNvPr id="7" name="Straight Connector 6">
            <a:extLst>
              <a:ext uri="{FF2B5EF4-FFF2-40B4-BE49-F238E27FC236}">
                <a16:creationId xmlns:a16="http://schemas.microsoft.com/office/drawing/2014/main" id="{F9784AD4-0A3D-4E28-B57A-D80FBF229EA6}"/>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C466-6816-488F-B648-9C2BF80650D7}"/>
              </a:ext>
            </a:extLst>
          </p:cNvPr>
          <p:cNvSpPr>
            <a:spLocks noGrp="1"/>
          </p:cNvSpPr>
          <p:nvPr>
            <p:ph type="ctrTitle"/>
          </p:nvPr>
        </p:nvSpPr>
        <p:spPr/>
        <p:txBody>
          <a:bodyPr/>
          <a:lstStyle/>
          <a:p>
            <a:r>
              <a:rPr lang="en-US" sz="6600" dirty="0">
                <a:latin typeface="Times New Roman" panose="02020603050405020304" pitchFamily="18" charset="0"/>
                <a:cs typeface="Times New Roman" panose="02020603050405020304" pitchFamily="18" charset="0"/>
              </a:rPr>
              <a:t>Design</a:t>
            </a:r>
            <a:endParaRPr lang="en-IN"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0FD90E-E621-4960-A854-95531145C041}"/>
              </a:ext>
            </a:extLst>
          </p:cNvPr>
          <p:cNvSpPr>
            <a:spLocks noGrp="1"/>
          </p:cNvSpPr>
          <p:nvPr>
            <p:ph type="subTitle" idx="1"/>
          </p:nvPr>
        </p:nvSpPr>
        <p:spPr>
          <a:noFill/>
        </p:spPr>
        <p:txBody>
          <a:bodyPr>
            <a:norm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System architecture, node-flows, UI</a:t>
            </a:r>
            <a:endParaRPr lang="en-IN" sz="20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4" name="Text Placeholder 3"/>
          <p:cNvSpPr>
            <a:spLocks noGrp="1"/>
          </p:cNvSpPr>
          <p:nvPr>
            <p:ph type="body" sz="half" idx="2"/>
          </p:nvPr>
        </p:nvSpPr>
        <p:spPr/>
        <p:txBody>
          <a:bodyPr>
            <a:normAutofit/>
          </a:bodyPr>
          <a:lstStyle/>
          <a:p>
            <a:r>
              <a:rPr lang="en-US" dirty="0">
                <a:latin typeface="Times New Roman" panose="02020603050405020304" pitchFamily="18" charset="0"/>
                <a:cs typeface="Times New Roman" panose="02020603050405020304" pitchFamily="18" charset="0"/>
              </a:rPr>
              <a:t>The raspberry pi connects the led , the motion sensor and the relay board through jumper cable wires. The relay board is used as a switch and also as a regulator to control the intensity of the LED's which represent bulbs. The motion sensor is used to detect any movement , if any movement is detected , it would display a predefined message on the webpage.</a:t>
            </a:r>
          </a:p>
          <a:p>
            <a:endParaRPr lang="en-US" dirty="0"/>
          </a:p>
        </p:txBody>
      </p:sp>
      <p:pic>
        <p:nvPicPr>
          <p:cNvPr id="1026" name="Picture 2">
            <a:extLst>
              <a:ext uri="{FF2B5EF4-FFF2-40B4-BE49-F238E27FC236}">
                <a16:creationId xmlns:a16="http://schemas.microsoft.com/office/drawing/2014/main" id="{5F1989FE-E1B0-4A95-81BD-A0560B066C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6030" y="458350"/>
            <a:ext cx="6286500" cy="594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9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2F82-6D32-49E0-9CF1-F63C034389DF}"/>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Node-flows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14C1C3-8916-490B-910A-4BF642969926}"/>
              </a:ext>
            </a:extLst>
          </p:cNvPr>
          <p:cNvSpPr>
            <a:spLocks noGrp="1"/>
          </p:cNvSpPr>
          <p:nvPr>
            <p:ph type="body" sz="half" idx="2"/>
          </p:nvPr>
        </p:nvSpPr>
        <p:spPr>
          <a:xfrm>
            <a:off x="9296400" y="2733674"/>
            <a:ext cx="2432304" cy="3054477"/>
          </a:xfrm>
        </p:spPr>
        <p:txBody>
          <a:bodyPr>
            <a:noAutofit/>
          </a:bodyPr>
          <a:lstStyle/>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Switch Nodes -&gt; Appliance</a:t>
            </a:r>
          </a:p>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Raspberry pi nodes -&gt; In/O pins</a:t>
            </a:r>
          </a:p>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Function Node -&gt; Sensor Algorithm</a:t>
            </a:r>
          </a:p>
          <a:p>
            <a:pPr marL="342900" indent="-342900">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Connectors-&gt; connecting pins and appliance’s switch </a:t>
            </a: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E17B07D-258D-4567-84FA-C90F7EA55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619" y="644652"/>
            <a:ext cx="5944362" cy="5568696"/>
          </a:xfrm>
          <a:prstGeom prst="rect">
            <a:avLst/>
          </a:prstGeom>
        </p:spPr>
      </p:pic>
    </p:spTree>
    <p:extLst>
      <p:ext uri="{BB962C8B-B14F-4D97-AF65-F5344CB8AC3E}">
        <p14:creationId xmlns:p14="http://schemas.microsoft.com/office/powerpoint/2010/main" val="120202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B283-6FA6-4BF1-ABF1-4FFB31D0793D}"/>
              </a:ext>
            </a:extLst>
          </p:cNvPr>
          <p:cNvSpPr>
            <a:spLocks noGrp="1"/>
          </p:cNvSpPr>
          <p:nvPr>
            <p:ph type="title"/>
          </p:nvPr>
        </p:nvSpPr>
        <p:spPr>
          <a:xfrm>
            <a:off x="9296400" y="603504"/>
            <a:ext cx="2432304" cy="3873246"/>
          </a:xfrm>
        </p:spPr>
        <p:txBody>
          <a:bodyPr/>
          <a:lstStyle/>
          <a:p>
            <a:r>
              <a:rPr lang="en-US" sz="4000" dirty="0">
                <a:latin typeface="Times New Roman" panose="02020603050405020304" pitchFamily="18" charset="0"/>
                <a:cs typeface="Times New Roman" panose="02020603050405020304" pitchFamily="18" charset="0"/>
              </a:rPr>
              <a:t>UI</a:t>
            </a:r>
            <a:br>
              <a:rPr lang="en-US" dirty="0"/>
            </a:br>
            <a:br>
              <a:rPr lang="en-US" dirty="0"/>
            </a:br>
            <a:br>
              <a:rPr lang="en-US" dirty="0"/>
            </a:br>
            <a:br>
              <a:rPr lang="en-US" dirty="0"/>
            </a:br>
            <a:br>
              <a:rPr lang="en-US" dirty="0"/>
            </a:br>
            <a:r>
              <a:rPr lang="en-US" sz="2000" dirty="0">
                <a:latin typeface="Times New Roman" panose="02020603050405020304" pitchFamily="18" charset="0"/>
                <a:cs typeface="Times New Roman" panose="02020603050405020304" pitchFamily="18" charset="0"/>
              </a:rPr>
              <a:t>The output of the previous node flow’s configuration.</a:t>
            </a:r>
            <a:br>
              <a:rPr lang="en-IN" dirty="0"/>
            </a:br>
            <a:endParaRPr lang="en-IN" dirty="0"/>
          </a:p>
        </p:txBody>
      </p:sp>
      <p:pic>
        <p:nvPicPr>
          <p:cNvPr id="6" name="Picture Placeholder 5">
            <a:extLst>
              <a:ext uri="{FF2B5EF4-FFF2-40B4-BE49-F238E27FC236}">
                <a16:creationId xmlns:a16="http://schemas.microsoft.com/office/drawing/2014/main" id="{7125167D-5400-4D25-8819-A870DE19D5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491" r="14491"/>
          <a:stretch>
            <a:fillRect/>
          </a:stretch>
        </p:blipFill>
        <p:spPr>
          <a:xfrm>
            <a:off x="463296" y="537972"/>
            <a:ext cx="7728737" cy="5782056"/>
          </a:xfrm>
        </p:spPr>
      </p:pic>
    </p:spTree>
    <p:extLst>
      <p:ext uri="{BB962C8B-B14F-4D97-AF65-F5344CB8AC3E}">
        <p14:creationId xmlns:p14="http://schemas.microsoft.com/office/powerpoint/2010/main" val="31618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C466-6816-488F-B648-9C2BF80650D7}"/>
              </a:ext>
            </a:extLst>
          </p:cNvPr>
          <p:cNvSpPr>
            <a:spLocks noGrp="1"/>
          </p:cNvSpPr>
          <p:nvPr>
            <p:ph type="ctrTitle"/>
          </p:nvPr>
        </p:nvSpPr>
        <p:spPr/>
        <p:txBody>
          <a:bodyPr/>
          <a:lstStyle/>
          <a:p>
            <a:r>
              <a:rPr lang="en-US" sz="6600" dirty="0">
                <a:latin typeface="Times New Roman" panose="02020603050405020304" pitchFamily="18" charset="0"/>
                <a:cs typeface="Times New Roman" panose="02020603050405020304" pitchFamily="18" charset="0"/>
              </a:rPr>
              <a:t>Result Analysis</a:t>
            </a:r>
            <a:endParaRPr lang="en-IN"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0FD90E-E621-4960-A854-95531145C041}"/>
              </a:ext>
            </a:extLst>
          </p:cNvPr>
          <p:cNvSpPr>
            <a:spLocks noGrp="1"/>
          </p:cNvSpPr>
          <p:nvPr>
            <p:ph type="subTitle" idx="1"/>
          </p:nvPr>
        </p:nvSpPr>
        <p:spPr>
          <a:noFill/>
        </p:spPr>
        <p:txBody>
          <a:bodyPr>
            <a:norm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Testing</a:t>
            </a:r>
            <a:endParaRPr lang="en-IN" sz="20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5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C4A5-D93A-4CF4-817A-D1EA776E7B7F}"/>
              </a:ext>
            </a:extLst>
          </p:cNvPr>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Testing Relay Board</a:t>
            </a:r>
            <a:r>
              <a:rPr lang="en-US" dirty="0"/>
              <a:t>.</a:t>
            </a:r>
            <a:endParaRPr lang="en-IN" dirty="0"/>
          </a:p>
        </p:txBody>
      </p:sp>
      <p:pic>
        <p:nvPicPr>
          <p:cNvPr id="6" name="Content Placeholder 5">
            <a:extLst>
              <a:ext uri="{FF2B5EF4-FFF2-40B4-BE49-F238E27FC236}">
                <a16:creationId xmlns:a16="http://schemas.microsoft.com/office/drawing/2014/main" id="{FF8D78CC-33AD-4608-B54F-FB0A8495B6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a:off x="4695825" y="3429000"/>
            <a:ext cx="3924300" cy="2943225"/>
          </a:xfrm>
        </p:spPr>
      </p:pic>
      <p:sp>
        <p:nvSpPr>
          <p:cNvPr id="4" name="Text Placeholder 3">
            <a:extLst>
              <a:ext uri="{FF2B5EF4-FFF2-40B4-BE49-F238E27FC236}">
                <a16:creationId xmlns:a16="http://schemas.microsoft.com/office/drawing/2014/main" id="{A51F9AEB-6A62-4509-B147-C2C94076F93A}"/>
              </a:ext>
            </a:extLst>
          </p:cNvPr>
          <p:cNvSpPr>
            <a:spLocks noGrp="1"/>
          </p:cNvSpPr>
          <p:nvPr>
            <p:ph type="body" sz="half" idx="2"/>
          </p:nvPr>
        </p:nvSpPr>
        <p:spPr/>
        <p:txBody>
          <a:bodyPr>
            <a:noAutofit/>
          </a:bodyPr>
          <a:lstStyle/>
          <a:p>
            <a:r>
              <a:rPr lang="en-US" sz="1800" b="1" dirty="0">
                <a:latin typeface="Times New Roman" panose="02020603050405020304" pitchFamily="18" charset="0"/>
                <a:cs typeface="Times New Roman" panose="02020603050405020304" pitchFamily="18" charset="0"/>
              </a:rPr>
              <a:t>Analysis:</a:t>
            </a:r>
          </a:p>
          <a:p>
            <a:r>
              <a:rPr lang="en-US" sz="1800" dirty="0">
                <a:latin typeface="Times New Roman" panose="02020603050405020304" pitchFamily="18" charset="0"/>
                <a:cs typeface="Times New Roman" panose="02020603050405020304" pitchFamily="18" charset="0"/>
              </a:rPr>
              <a:t>Relay board acts an indicator, where each device that will be in automation system represents one indicator on relay board.</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When we on a device from UI, the associated indicator on relay board will be off.</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CB089D1-3ED6-482A-8A64-1E8C9B52C6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25" y="297512"/>
            <a:ext cx="4915933" cy="3131488"/>
          </a:xfrm>
          <a:prstGeom prst="rect">
            <a:avLst/>
          </a:prstGeom>
        </p:spPr>
      </p:pic>
    </p:spTree>
    <p:extLst>
      <p:ext uri="{BB962C8B-B14F-4D97-AF65-F5344CB8AC3E}">
        <p14:creationId xmlns:p14="http://schemas.microsoft.com/office/powerpoint/2010/main" val="126628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6BB8-0892-420A-9DBE-E3A046B5553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Testing Dimmer</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3177ED2-E4C7-4043-B480-9309FF16F6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820" y="419101"/>
            <a:ext cx="5141260" cy="2731294"/>
          </a:xfrm>
        </p:spPr>
      </p:pic>
      <p:sp>
        <p:nvSpPr>
          <p:cNvPr id="4" name="Text Placeholder 3">
            <a:extLst>
              <a:ext uri="{FF2B5EF4-FFF2-40B4-BE49-F238E27FC236}">
                <a16:creationId xmlns:a16="http://schemas.microsoft.com/office/drawing/2014/main" id="{D89ECCBA-2D1A-4E40-A479-685E74CB6BBB}"/>
              </a:ext>
            </a:extLst>
          </p:cNvPr>
          <p:cNvSpPr>
            <a:spLocks noGrp="1"/>
          </p:cNvSpPr>
          <p:nvPr>
            <p:ph type="body" sz="half" idx="2"/>
          </p:nvPr>
        </p:nvSpPr>
        <p:spPr/>
        <p:txBody>
          <a:bodyPr>
            <a:normAutofit/>
          </a:bodyPr>
          <a:lstStyle/>
          <a:p>
            <a:r>
              <a:rPr lang="en-US" sz="2000" b="1" dirty="0">
                <a:latin typeface="Times New Roman" panose="02020603050405020304" pitchFamily="18" charset="0"/>
                <a:cs typeface="Times New Roman" panose="02020603050405020304" pitchFamily="18" charset="0"/>
              </a:rPr>
              <a:t>Analysis: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Works perfectly, as designed.</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EB19757-F3DE-4390-AD9C-8D8532E915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23" r="30526" b="14016"/>
          <a:stretch/>
        </p:blipFill>
        <p:spPr>
          <a:xfrm rot="5400000">
            <a:off x="4957759" y="3348040"/>
            <a:ext cx="2876553" cy="3038474"/>
          </a:xfrm>
          <a:prstGeom prst="rect">
            <a:avLst/>
          </a:prstGeom>
        </p:spPr>
      </p:pic>
    </p:spTree>
    <p:extLst>
      <p:ext uri="{BB962C8B-B14F-4D97-AF65-F5344CB8AC3E}">
        <p14:creationId xmlns:p14="http://schemas.microsoft.com/office/powerpoint/2010/main" val="2770548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A24C-5141-4FD8-A59F-288635F082F4}"/>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Testing PIR motion sensor</a:t>
            </a:r>
            <a:endParaRPr lang="en-IN"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7D04615-8B62-4A98-9E86-48686AFEEA3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580" r="27329"/>
          <a:stretch/>
        </p:blipFill>
        <p:spPr>
          <a:xfrm>
            <a:off x="447676" y="514350"/>
            <a:ext cx="4895850" cy="3440717"/>
          </a:xfrm>
        </p:spPr>
      </p:pic>
      <p:sp>
        <p:nvSpPr>
          <p:cNvPr id="4" name="Text Placeholder 3">
            <a:extLst>
              <a:ext uri="{FF2B5EF4-FFF2-40B4-BE49-F238E27FC236}">
                <a16:creationId xmlns:a16="http://schemas.microsoft.com/office/drawing/2014/main" id="{B3B028EB-26A6-417F-87FE-19C8325D57CA}"/>
              </a:ext>
            </a:extLst>
          </p:cNvPr>
          <p:cNvSpPr>
            <a:spLocks noGrp="1"/>
          </p:cNvSpPr>
          <p:nvPr>
            <p:ph type="body" sz="half" idx="2"/>
          </p:nvPr>
        </p:nvSpPr>
        <p:spPr/>
        <p:txBody>
          <a:bodyPr>
            <a:noAutofit/>
          </a:bodyPr>
          <a:lstStyle/>
          <a:p>
            <a:r>
              <a:rPr lang="en-US" sz="2000" b="1" dirty="0">
                <a:latin typeface="Times New Roman" panose="02020603050405020304" pitchFamily="18" charset="0"/>
                <a:cs typeface="Times New Roman" panose="02020603050405020304" pitchFamily="18" charset="0"/>
              </a:rPr>
              <a:t>Analysis: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there is a movement, it displays “Motion Detected” and the associated LED blinks.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there is no motion it doesn’t display anything.</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DE00576-8B8B-4840-ABE3-9FFE26078E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963716" y="2756947"/>
            <a:ext cx="4029075" cy="3021806"/>
          </a:xfrm>
          <a:prstGeom prst="rect">
            <a:avLst/>
          </a:prstGeom>
        </p:spPr>
      </p:pic>
    </p:spTree>
    <p:extLst>
      <p:ext uri="{BB962C8B-B14F-4D97-AF65-F5344CB8AC3E}">
        <p14:creationId xmlns:p14="http://schemas.microsoft.com/office/powerpoint/2010/main" val="67888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38D2-8D9F-438D-A0E1-155A9A6C2F6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DF2CA7-45D3-4A59-BB24-534FDB2B4763}"/>
              </a:ext>
            </a:extLst>
          </p:cNvPr>
          <p:cNvSpPr>
            <a:spLocks noGrp="1"/>
          </p:cNvSpPr>
          <p:nvPr>
            <p:ph idx="1"/>
          </p:nvPr>
        </p:nvSpPr>
        <p:spPr/>
        <p:txBody>
          <a:bodyPr>
            <a:normAutofit/>
          </a:bodyPr>
          <a:lstStyle/>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Home automation is the control of any or all electrical devices in our home or office. There are many different types of home automation system available. These systems are typically designed and purchased for different purposes. In fact, one of the major problems in the area is that these different systems are neither interoperable nor interconnected. There are number of issues involve when designing a home automation system. It should also provide a user friendly interface on the host side, so that the devices can be easily setup, monitored and controlled.</a:t>
            </a:r>
          </a:p>
          <a:p>
            <a:pPr marL="0" indent="0">
              <a:buNone/>
            </a:pPr>
            <a:endParaRPr lang="en-IN" dirty="0"/>
          </a:p>
        </p:txBody>
      </p:sp>
      <p:cxnSp>
        <p:nvCxnSpPr>
          <p:cNvPr id="4" name="Straight Connector 3">
            <a:extLst>
              <a:ext uri="{FF2B5EF4-FFF2-40B4-BE49-F238E27FC236}">
                <a16:creationId xmlns:a16="http://schemas.microsoft.com/office/drawing/2014/main" id="{C4D2784E-06F3-4C81-90E4-4508C6ABD1BB}"/>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467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37C6-2A37-4262-A3E0-A26C9AFB73E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5B37B7-88B2-4BC6-BCC6-C27D30312BEE}"/>
              </a:ext>
            </a:extLst>
          </p:cNvPr>
          <p:cNvSpPr>
            <a:spLocks noGrp="1"/>
          </p:cNvSpPr>
          <p:nvPr>
            <p:ph idx="1"/>
          </p:nvPr>
        </p:nvSpPr>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We have obtained the prototype for smart home automation.</a:t>
            </a:r>
          </a:p>
          <a:p>
            <a:pPr>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Now one can control their home devices by web browser in smart phone, tablet or computer.</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Cost-efficient</a:t>
            </a:r>
          </a:p>
          <a:p>
            <a:pPr>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Future Scope</a:t>
            </a:r>
            <a:r>
              <a:rPr lang="en-IN"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Can integrate a voice assistant like </a:t>
            </a:r>
            <a:r>
              <a:rPr lang="en-IN" sz="2000" dirty="0" err="1">
                <a:latin typeface="Times New Roman" panose="02020603050405020304" pitchFamily="18" charset="0"/>
                <a:cs typeface="Times New Roman" panose="02020603050405020304" pitchFamily="18" charset="0"/>
              </a:rPr>
              <a:t>alexa</a:t>
            </a:r>
            <a:r>
              <a:rPr lang="en-IN" sz="2000" dirty="0">
                <a:latin typeface="Times New Roman" panose="02020603050405020304" pitchFamily="18" charset="0"/>
                <a:cs typeface="Times New Roman" panose="02020603050405020304" pitchFamily="18" charset="0"/>
              </a:rPr>
              <a:t>, google etc</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It is expandable and adaptable</a:t>
            </a:r>
          </a:p>
        </p:txBody>
      </p:sp>
    </p:spTree>
    <p:extLst>
      <p:ext uri="{BB962C8B-B14F-4D97-AF65-F5344CB8AC3E}">
        <p14:creationId xmlns:p14="http://schemas.microsoft.com/office/powerpoint/2010/main" val="291480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2FA9-B4C0-4004-B6E5-4556C4A86F3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CD7246-D5B6-40C1-B48C-345F31CC6E64}"/>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There are many method by which we can implement home automation system. Some of the method are listed below:</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Appliances Control Using A Remote Control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Appliances Control Using DTMF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 Control Using Free Hand Gesture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Home Appliance Control Using Internet And Radio Connection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Wireless Browser Based Device Control Using Raspberry Pi </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4B27F6B7-1D9C-476C-9E01-197EC2F97E40}"/>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582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F7A5-74A6-4C9C-A3AB-F7F77863FB7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C5887-C3B6-4730-96FC-AA5D99DF19C6}"/>
              </a:ext>
            </a:extLst>
          </p:cNvPr>
          <p:cNvSpPr>
            <a:spLocks noGrp="1"/>
          </p:cNvSpPr>
          <p:nvPr>
            <p:ph idx="1"/>
          </p:nvPr>
        </p:nvSpPr>
        <p:spPr/>
        <p:txBody>
          <a:bodyPr>
            <a:normAutofit/>
          </a:bodyPr>
          <a:lstStyle/>
          <a:p>
            <a:pPr marL="0" lvl="0" indent="0" algn="l"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Today we are living in 21st century. It is</a:t>
            </a:r>
            <a:r>
              <a:rPr lang="en-US" sz="2000" dirty="0">
                <a:highlight>
                  <a:srgbClr val="FFFF00"/>
                </a:highlight>
                <a:latin typeface="Times New Roman" panose="02020603050405020304" pitchFamily="18" charset="0"/>
                <a:cs typeface="Times New Roman" panose="02020603050405020304" pitchFamily="18" charset="0"/>
              </a:rPr>
              <a:t> necessary to control the home from desire location.</a:t>
            </a:r>
            <a:r>
              <a:rPr lang="en-US" sz="2000" dirty="0">
                <a:latin typeface="Times New Roman" panose="02020603050405020304" pitchFamily="18" charset="0"/>
                <a:cs typeface="Times New Roman" panose="02020603050405020304" pitchFamily="18" charset="0"/>
              </a:rPr>
              <a:t> Home automation is the control of any electrically and electronics device in our home and office, whether we are there or away. There are </a:t>
            </a:r>
            <a:r>
              <a:rPr lang="en-US" sz="2000" dirty="0">
                <a:highlight>
                  <a:srgbClr val="FFFF00"/>
                </a:highlight>
                <a:latin typeface="Times New Roman" panose="02020603050405020304" pitchFamily="18" charset="0"/>
                <a:cs typeface="Times New Roman" panose="02020603050405020304" pitchFamily="18" charset="0"/>
              </a:rPr>
              <a:t>hundreds of products available that allow us to control over the devices using remote control, DTMF, free hand gesture, internet and resource connection and so on</a:t>
            </a:r>
            <a:r>
              <a:rPr lang="en-US" sz="2000" dirty="0">
                <a:latin typeface="Times New Roman" panose="02020603050405020304" pitchFamily="18" charset="0"/>
                <a:cs typeface="Times New Roman" panose="02020603050405020304" pitchFamily="18" charset="0"/>
              </a:rPr>
              <a:t>. </a:t>
            </a:r>
          </a:p>
          <a:p>
            <a:pPr marL="0" lvl="0" indent="0" algn="l" rtl="0">
              <a:spcBef>
                <a:spcPts val="1200"/>
              </a:spcBef>
              <a:spcAft>
                <a:spcPts val="1200"/>
              </a:spcAft>
              <a:buNone/>
            </a:pPr>
            <a:r>
              <a:rPr lang="en-US" sz="2000" dirty="0">
                <a:latin typeface="Times New Roman" panose="02020603050405020304" pitchFamily="18" charset="0"/>
                <a:cs typeface="Times New Roman" panose="02020603050405020304" pitchFamily="18" charset="0"/>
              </a:rPr>
              <a:t>This Home automation system provides the user with a web page control of various lights and appliances within their home with the help of raspberry pi. This system is designed to be low cost and expandable allowing a variety of devices to be controlled. </a:t>
            </a:r>
            <a:r>
              <a:rPr lang="en-US" sz="2000" dirty="0">
                <a:highlight>
                  <a:srgbClr val="FFFF00"/>
                </a:highlight>
                <a:latin typeface="Times New Roman" panose="02020603050405020304" pitchFamily="18" charset="0"/>
                <a:cs typeface="Times New Roman" panose="02020603050405020304" pitchFamily="18" charset="0"/>
              </a:rPr>
              <a:t>Our Smart Home automation will be focused on how this can be achieved through the use of the raspberry pi.</a:t>
            </a:r>
          </a:p>
          <a:p>
            <a:pPr marL="0" indent="0">
              <a:buNone/>
            </a:pPr>
            <a:endParaRPr lang="en-IN" dirty="0"/>
          </a:p>
        </p:txBody>
      </p:sp>
      <p:cxnSp>
        <p:nvCxnSpPr>
          <p:cNvPr id="4" name="Straight Connector 3">
            <a:extLst>
              <a:ext uri="{FF2B5EF4-FFF2-40B4-BE49-F238E27FC236}">
                <a16:creationId xmlns:a16="http://schemas.microsoft.com/office/drawing/2014/main" id="{A1B78319-832B-406E-81AF-78712FE77D70}"/>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71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5CDF-84B9-4509-9EDC-ABD7F12A07F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AAEFB0-B946-4391-A76A-70097C11D0B8}"/>
              </a:ext>
            </a:extLst>
          </p:cNvPr>
          <p:cNvSpPr>
            <a:spLocks noGrp="1"/>
          </p:cNvSpPr>
          <p:nvPr>
            <p:ph idx="1"/>
          </p:nvPr>
        </p:nvSpPr>
        <p:spPr/>
        <p:txBody>
          <a:bodyPr>
            <a:normAutofit/>
          </a:bodyPr>
          <a:lstStyle/>
          <a:p>
            <a:pPr rtl="0" fontAlgn="base">
              <a:spcBef>
                <a:spcPts val="150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In this project we would like to share the procedure on how to build a home automation system with Raspberry Pi and Node Red.</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We can use Raspberry Pi, a small single-board computer as the controller for this domestic web application. </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The user can interact with the smartphone to manage the controller through a web application.</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The basic aim of Home automation is to control or monitor signals from different appliances, or basic services. A smart phone or web browser can be used to control or monitor the home automation system.</a:t>
            </a:r>
          </a:p>
          <a:p>
            <a:pPr rtl="0" fontAlgn="base">
              <a:spcBef>
                <a:spcPts val="0"/>
              </a:spcBef>
              <a:spcAft>
                <a:spcPts val="0"/>
              </a:spcAft>
              <a:buFont typeface="Wingdings" panose="05000000000000000000" pitchFamily="2" charset="2"/>
              <a:buChar char="Ø"/>
            </a:pPr>
            <a:r>
              <a:rPr lang="en-US" sz="2000" b="0" i="0" u="none" strike="noStrike" dirty="0">
                <a:solidFill>
                  <a:srgbClr val="3C4743"/>
                </a:solidFill>
                <a:effectLst/>
                <a:latin typeface="Times New Roman" panose="02020603050405020304" pitchFamily="18" charset="0"/>
              </a:rPr>
              <a:t>As for what this project is concerned, one can automate their home within their home network only</a:t>
            </a:r>
          </a:p>
          <a:p>
            <a:pPr marL="0" indent="0">
              <a:buNone/>
            </a:pPr>
            <a:endParaRPr lang="en-IN" dirty="0"/>
          </a:p>
        </p:txBody>
      </p:sp>
      <p:cxnSp>
        <p:nvCxnSpPr>
          <p:cNvPr id="4" name="Straight Connector 3">
            <a:extLst>
              <a:ext uri="{FF2B5EF4-FFF2-40B4-BE49-F238E27FC236}">
                <a16:creationId xmlns:a16="http://schemas.microsoft.com/office/drawing/2014/main" id="{1D841457-F0F9-4083-8B69-ECC34668FBFC}"/>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143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BE08-68A7-4244-9B0A-4076805567E2}"/>
              </a:ext>
            </a:extLst>
          </p:cNvPr>
          <p:cNvSpPr>
            <a:spLocks noGrp="1"/>
          </p:cNvSpPr>
          <p:nvPr>
            <p:ph type="title"/>
          </p:nvPr>
        </p:nvSpPr>
        <p:spPr/>
        <p:txBody>
          <a:bodyPr/>
          <a:lstStyle/>
          <a:p>
            <a:r>
              <a:rPr lang="en-US" sz="6600" dirty="0">
                <a:latin typeface="Times New Roman" panose="02020603050405020304" pitchFamily="18" charset="0"/>
                <a:cs typeface="Times New Roman" panose="02020603050405020304" pitchFamily="18" charset="0"/>
              </a:rPr>
              <a:t>Literature Review</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19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DA70-0037-40C4-81EB-43CCA2BB3108}"/>
              </a:ext>
            </a:extLst>
          </p:cNvPr>
          <p:cNvSpPr>
            <a:spLocks noGrp="1"/>
          </p:cNvSpPr>
          <p:nvPr>
            <p:ph type="title"/>
          </p:nvPr>
        </p:nvSpPr>
        <p:spPr>
          <a:xfrm>
            <a:off x="1066800" y="642594"/>
            <a:ext cx="10058400" cy="929031"/>
          </a:xfrm>
        </p:spPr>
        <p:txBody>
          <a:bodyPr>
            <a:normAutofit/>
          </a:bodyPr>
          <a:lstStyle/>
          <a:p>
            <a:r>
              <a:rPr lang="en-US" sz="4000" dirty="0">
                <a:latin typeface="Times New Roman" panose="02020603050405020304" pitchFamily="18" charset="0"/>
                <a:cs typeface="Times New Roman" panose="02020603050405020304" pitchFamily="18" charset="0"/>
              </a:rPr>
              <a:t>Hand Gesture based Automation</a:t>
            </a:r>
            <a:endParaRPr lang="en-IN" sz="40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51A5F289-0D56-4C24-ACDD-676683469D30}"/>
              </a:ext>
            </a:extLst>
          </p:cNvPr>
          <p:cNvGraphicFramePr>
            <a:graphicFrameLocks noGrp="1"/>
          </p:cNvGraphicFramePr>
          <p:nvPr>
            <p:ph idx="1"/>
            <p:extLst>
              <p:ext uri="{D42A27DB-BD31-4B8C-83A1-F6EECF244321}">
                <p14:modId xmlns:p14="http://schemas.microsoft.com/office/powerpoint/2010/main" val="3876471023"/>
              </p:ext>
            </p:extLst>
          </p:nvPr>
        </p:nvGraphicFramePr>
        <p:xfrm>
          <a:off x="1209675" y="1776758"/>
          <a:ext cx="9772650" cy="4638674"/>
        </p:xfrm>
        <a:graphic>
          <a:graphicData uri="http://schemas.openxmlformats.org/drawingml/2006/table">
            <a:tbl>
              <a:tblPr firstRow="1" bandRow="1">
                <a:tableStyleId>{3B4B98B0-60AC-42C2-AFA5-B58CD77FA1E5}</a:tableStyleId>
              </a:tblPr>
              <a:tblGrid>
                <a:gridCol w="1955753">
                  <a:extLst>
                    <a:ext uri="{9D8B030D-6E8A-4147-A177-3AD203B41FA5}">
                      <a16:colId xmlns:a16="http://schemas.microsoft.com/office/drawing/2014/main" val="2584817879"/>
                    </a:ext>
                  </a:extLst>
                </a:gridCol>
                <a:gridCol w="2102205">
                  <a:extLst>
                    <a:ext uri="{9D8B030D-6E8A-4147-A177-3AD203B41FA5}">
                      <a16:colId xmlns:a16="http://schemas.microsoft.com/office/drawing/2014/main" val="2531978138"/>
                    </a:ext>
                  </a:extLst>
                </a:gridCol>
                <a:gridCol w="3109059">
                  <a:extLst>
                    <a:ext uri="{9D8B030D-6E8A-4147-A177-3AD203B41FA5}">
                      <a16:colId xmlns:a16="http://schemas.microsoft.com/office/drawing/2014/main" val="1303067073"/>
                    </a:ext>
                  </a:extLst>
                </a:gridCol>
                <a:gridCol w="2605633">
                  <a:extLst>
                    <a:ext uri="{9D8B030D-6E8A-4147-A177-3AD203B41FA5}">
                      <a16:colId xmlns:a16="http://schemas.microsoft.com/office/drawing/2014/main" val="696665245"/>
                    </a:ext>
                  </a:extLst>
                </a:gridCol>
              </a:tblGrid>
              <a:tr h="592322">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1573152684"/>
                  </a:ext>
                </a:extLst>
              </a:tr>
              <a:tr h="4046352">
                <a:tc>
                  <a:txBody>
                    <a:bodyPr/>
                    <a:lstStyle/>
                    <a:p>
                      <a:r>
                        <a:rPr lang="en-IN" dirty="0">
                          <a:latin typeface="Times New Roman" panose="02020603050405020304" pitchFamily="18" charset="0"/>
                          <a:cs typeface="Times New Roman" panose="02020603050405020304" pitchFamily="18" charset="0"/>
                        </a:rPr>
                        <a:t>Manoj </a:t>
                      </a:r>
                      <a:r>
                        <a:rPr lang="en-IN" dirty="0" err="1">
                          <a:latin typeface="Times New Roman" panose="02020603050405020304" pitchFamily="18" charset="0"/>
                          <a:cs typeface="Times New Roman" panose="02020603050405020304" pitchFamily="18" charset="0"/>
                        </a:rPr>
                        <a:t>Harsule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Prashant </a:t>
                      </a:r>
                      <a:r>
                        <a:rPr lang="en-IN" dirty="0" err="1">
                          <a:latin typeface="Times New Roman" panose="02020603050405020304" pitchFamily="18" charset="0"/>
                          <a:cs typeface="Times New Roman" panose="02020603050405020304" pitchFamily="18" charset="0"/>
                        </a:rPr>
                        <a:t>Ingole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is a type of home appliance control system where the person must be present in sight to the appliance that is needed to be controlled and a predefined gesture must be used to turn on the device and another gesture must be used by us to turn off the device. The performance of the proposed system is done with a hardware embedded in that particular device.</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This process is only suitable in light places and cannot be used in dark places or in the noisy background.</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It's expensive.</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3589277"/>
                  </a:ext>
                </a:extLst>
              </a:tr>
            </a:tbl>
          </a:graphicData>
        </a:graphic>
      </p:graphicFrame>
      <p:cxnSp>
        <p:nvCxnSpPr>
          <p:cNvPr id="4" name="Straight Connector 3">
            <a:extLst>
              <a:ext uri="{FF2B5EF4-FFF2-40B4-BE49-F238E27FC236}">
                <a16:creationId xmlns:a16="http://schemas.microsoft.com/office/drawing/2014/main" id="{08FB30F8-F78D-4020-9076-D542A5C5C342}"/>
              </a:ext>
            </a:extLst>
          </p:cNvPr>
          <p:cNvCxnSpPr/>
          <p:nvPr/>
        </p:nvCxnSpPr>
        <p:spPr>
          <a:xfrm>
            <a:off x="1066800" y="14859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741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2705-0AA7-4693-B3B3-6B3FB11DC5EC}"/>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DTMF based Automation</a:t>
            </a:r>
            <a:endParaRPr lang="en-IN" sz="44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CD3B1C0B-04B1-4027-8E00-E4142038AF3F}"/>
              </a:ext>
            </a:extLst>
          </p:cNvPr>
          <p:cNvGraphicFramePr>
            <a:graphicFrameLocks noGrp="1"/>
          </p:cNvGraphicFramePr>
          <p:nvPr>
            <p:ph idx="1"/>
            <p:extLst>
              <p:ext uri="{D42A27DB-BD31-4B8C-83A1-F6EECF244321}">
                <p14:modId xmlns:p14="http://schemas.microsoft.com/office/powerpoint/2010/main" val="3569564750"/>
              </p:ext>
            </p:extLst>
          </p:nvPr>
        </p:nvGraphicFramePr>
        <p:xfrm>
          <a:off x="1066798" y="1937994"/>
          <a:ext cx="10382251" cy="4518168"/>
        </p:xfrm>
        <a:graphic>
          <a:graphicData uri="http://schemas.openxmlformats.org/drawingml/2006/table">
            <a:tbl>
              <a:tblPr firstRow="1" bandRow="1">
                <a:tableStyleId>{3B4B98B0-60AC-42C2-AFA5-B58CD77FA1E5}</a:tableStyleId>
              </a:tblPr>
              <a:tblGrid>
                <a:gridCol w="2588665">
                  <a:extLst>
                    <a:ext uri="{9D8B030D-6E8A-4147-A177-3AD203B41FA5}">
                      <a16:colId xmlns:a16="http://schemas.microsoft.com/office/drawing/2014/main" val="955159913"/>
                    </a:ext>
                  </a:extLst>
                </a:gridCol>
                <a:gridCol w="2597862">
                  <a:extLst>
                    <a:ext uri="{9D8B030D-6E8A-4147-A177-3AD203B41FA5}">
                      <a16:colId xmlns:a16="http://schemas.microsoft.com/office/drawing/2014/main" val="720290792"/>
                    </a:ext>
                  </a:extLst>
                </a:gridCol>
                <a:gridCol w="2597862">
                  <a:extLst>
                    <a:ext uri="{9D8B030D-6E8A-4147-A177-3AD203B41FA5}">
                      <a16:colId xmlns:a16="http://schemas.microsoft.com/office/drawing/2014/main" val="1423818128"/>
                    </a:ext>
                  </a:extLst>
                </a:gridCol>
                <a:gridCol w="2597862">
                  <a:extLst>
                    <a:ext uri="{9D8B030D-6E8A-4147-A177-3AD203B41FA5}">
                      <a16:colId xmlns:a16="http://schemas.microsoft.com/office/drawing/2014/main" val="680854950"/>
                    </a:ext>
                  </a:extLst>
                </a:gridCol>
              </a:tblGrid>
              <a:tr h="338972">
                <a:tc>
                  <a:txBody>
                    <a:bodyPr/>
                    <a:lstStyle/>
                    <a:p>
                      <a:r>
                        <a:rPr lang="en-US" dirty="0">
                          <a:solidFill>
                            <a:schemeClr val="bg1"/>
                          </a:solidFill>
                          <a:latin typeface="Times New Roman" panose="02020603050405020304" pitchFamily="18" charset="0"/>
                          <a:cs typeface="Times New Roman" panose="02020603050405020304" pitchFamily="18" charset="0"/>
                        </a:rPr>
                        <a:t>Author Name</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Year of Publication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tc>
                  <a:txBody>
                    <a:bodyPr/>
                    <a:lstStyle/>
                    <a:p>
                      <a:r>
                        <a:rPr lang="en-US" dirty="0">
                          <a:solidFill>
                            <a:schemeClr val="bg1"/>
                          </a:solidFill>
                          <a:latin typeface="Times New Roman" panose="02020603050405020304" pitchFamily="18" charset="0"/>
                          <a:cs typeface="Times New Roman" panose="02020603050405020304" pitchFamily="18" charset="0"/>
                        </a:rPr>
                        <a:t>Limitations</a:t>
                      </a:r>
                      <a:endParaRPr lang="en-IN" dirty="0">
                        <a:solidFill>
                          <a:schemeClr val="bg1"/>
                        </a:solidFill>
                        <a:latin typeface="Times New Roman" panose="02020603050405020304" pitchFamily="18" charset="0"/>
                        <a:cs typeface="Times New Roman" panose="02020603050405020304" pitchFamily="18" charset="0"/>
                      </a:endParaRPr>
                    </a:p>
                  </a:txBody>
                  <a:tcPr>
                    <a:solidFill>
                      <a:schemeClr val="tx2"/>
                    </a:solidFill>
                  </a:tcPr>
                </a:tc>
                <a:extLst>
                  <a:ext uri="{0D108BD9-81ED-4DB2-BD59-A6C34878D82A}">
                    <a16:rowId xmlns:a16="http://schemas.microsoft.com/office/drawing/2014/main" val="2496357911"/>
                  </a:ext>
                </a:extLst>
              </a:tr>
              <a:tr h="4152408">
                <a:tc>
                  <a:txBody>
                    <a:bodyPr/>
                    <a:lstStyle/>
                    <a:p>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Mamunoor</a:t>
                      </a:r>
                      <a:r>
                        <a:rPr lang="en-US" dirty="0">
                          <a:latin typeface="Times New Roman" panose="02020603050405020304" pitchFamily="18" charset="0"/>
                          <a:cs typeface="Times New Roman" panose="02020603050405020304" pitchFamily="18" charset="0"/>
                        </a:rPr>
                        <a:t> Islam</a:t>
                      </a:r>
                    </a:p>
                    <a:p>
                      <a:r>
                        <a:rPr lang="en-US" dirty="0">
                          <a:latin typeface="Times New Roman" panose="02020603050405020304" pitchFamily="18" charset="0"/>
                          <a:cs typeface="Times New Roman" panose="02020603050405020304" pitchFamily="18" charset="0"/>
                        </a:rPr>
                        <a:t>Mehdi Hasan Chowdhury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 this method, the control of home appliances can be done even though when we are elsewhere just by using the DTMF tone generated when the user pushes mobile phone keypad buttons or when connected to a remote mobile.</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There is no security. Anyone can control their appliance by calling the mobile connected to the module.</a:t>
                      </a:r>
                      <a:endParaRPr lang="en-US"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There is a limitation for connecting the appliances we want to connect as a mobile can generate only 16 tones.</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4478354"/>
                  </a:ext>
                </a:extLst>
              </a:tr>
            </a:tbl>
          </a:graphicData>
        </a:graphic>
      </p:graphicFrame>
      <p:cxnSp>
        <p:nvCxnSpPr>
          <p:cNvPr id="4" name="Straight Connector 3">
            <a:extLst>
              <a:ext uri="{FF2B5EF4-FFF2-40B4-BE49-F238E27FC236}">
                <a16:creationId xmlns:a16="http://schemas.microsoft.com/office/drawing/2014/main" id="{7CC52217-9591-4855-ACE6-52B7CA15AA54}"/>
              </a:ext>
            </a:extLst>
          </p:cNvPr>
          <p:cNvCxnSpPr/>
          <p:nvPr/>
        </p:nvCxnSpPr>
        <p:spPr>
          <a:xfrm>
            <a:off x="1066800" y="1714500"/>
            <a:ext cx="10058400" cy="0"/>
          </a:xfrm>
          <a:prstGeom prst="line">
            <a:avLst/>
          </a:prstGeom>
          <a:ln w="5715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860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1617</TotalTime>
  <Words>1547</Words>
  <Application>Microsoft Office PowerPoint</Application>
  <PresentationFormat>Widescreen</PresentationFormat>
  <Paragraphs>180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Garamond</vt:lpstr>
      <vt:lpstr>Times New Roman</vt:lpstr>
      <vt:lpstr>Wingdings</vt:lpstr>
      <vt:lpstr>Savon</vt:lpstr>
      <vt:lpstr> Smart Home Appliance </vt:lpstr>
      <vt:lpstr>Content List</vt:lpstr>
      <vt:lpstr>INTRODUCTION</vt:lpstr>
      <vt:lpstr>Contd.,</vt:lpstr>
      <vt:lpstr>PROBLEM STATEMENT</vt:lpstr>
      <vt:lpstr>OBJECTIVE</vt:lpstr>
      <vt:lpstr>Literature Review</vt:lpstr>
      <vt:lpstr>Hand Gesture based Automation</vt:lpstr>
      <vt:lpstr>DTMF based Automation</vt:lpstr>
      <vt:lpstr>Remote Control based Automation</vt:lpstr>
      <vt:lpstr>Internet and Radio based Automation</vt:lpstr>
      <vt:lpstr>Module Wise break down</vt:lpstr>
      <vt:lpstr>Module 1: Setting up Raspberry Pi</vt:lpstr>
      <vt:lpstr>Outcome Step 1</vt:lpstr>
      <vt:lpstr>Module 2: Installing and Running Node-RED</vt:lpstr>
      <vt:lpstr>Outcome Step 2</vt:lpstr>
      <vt:lpstr>Module 3: Creating Node-flows</vt:lpstr>
      <vt:lpstr>Outcome Step 3</vt:lpstr>
      <vt:lpstr>Module 4: Assembling the components</vt:lpstr>
      <vt:lpstr>Outcome step 4</vt:lpstr>
      <vt:lpstr>FUNCTIONAL REQUIREMENTS</vt:lpstr>
      <vt:lpstr>Design</vt:lpstr>
      <vt:lpstr>Architecture</vt:lpstr>
      <vt:lpstr>Node-flows</vt:lpstr>
      <vt:lpstr>UI     The output of the previous node flow’s configuration. </vt:lpstr>
      <vt:lpstr>Result Analysis</vt:lpstr>
      <vt:lpstr>Testing Relay Board.</vt:lpstr>
      <vt:lpstr>Testing Dimmer</vt:lpstr>
      <vt:lpstr>Testing PIR motion sensor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Appliance</dc:title>
  <dc:creator>srini vasu</dc:creator>
  <cp:lastModifiedBy>srini vasu</cp:lastModifiedBy>
  <cp:revision>19</cp:revision>
  <dcterms:created xsi:type="dcterms:W3CDTF">2021-10-27T11:00:29Z</dcterms:created>
  <dcterms:modified xsi:type="dcterms:W3CDTF">2022-02-14T18:21:49Z</dcterms:modified>
</cp:coreProperties>
</file>