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61" r:id="rId3"/>
    <p:sldId id="260" r:id="rId4"/>
    <p:sldId id="272" r:id="rId5"/>
    <p:sldId id="268" r:id="rId6"/>
    <p:sldId id="259" r:id="rId7"/>
    <p:sldId id="257" r:id="rId8"/>
    <p:sldId id="258" r:id="rId9"/>
    <p:sldId id="262" r:id="rId10"/>
    <p:sldId id="263" r:id="rId11"/>
    <p:sldId id="264" r:id="rId12"/>
    <p:sldId id="265" r:id="rId13"/>
    <p:sldId id="266" r:id="rId14"/>
    <p:sldId id="273" r:id="rId15"/>
    <p:sldId id="274" r:id="rId16"/>
    <p:sldId id="275" r:id="rId17"/>
    <p:sldId id="276" r:id="rId18"/>
    <p:sldId id="277" r:id="rId19"/>
    <p:sldId id="270" r:id="rId20"/>
    <p:sldId id="271" r:id="rId21"/>
    <p:sldId id="269" r:id="rId22"/>
    <p:sldId id="267" r:id="rId23"/>
  </p:sldIdLst>
  <p:sldSz cx="9144000" cy="5143500" type="screen16x9"/>
  <p:notesSz cx="6858000" cy="9144000"/>
  <p:embeddedFontLst>
    <p:embeddedFont>
      <p:font typeface="Proxima Nova" panose="020B060402020202020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68868B-53EA-45B6-B2BB-8B2CC7BAB8A3}">
  <a:tblStyle styleId="{4E68868B-53EA-45B6-B2BB-8B2CC7BAB8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4" autoAdjust="0"/>
    <p:restoredTop sz="94660"/>
  </p:normalViewPr>
  <p:slideViewPr>
    <p:cSldViewPr snapToGrid="0">
      <p:cViewPr varScale="1">
        <p:scale>
          <a:sx n="82" d="100"/>
          <a:sy n="82" d="100"/>
        </p:scale>
        <p:origin x="86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B73245-8BC5-4005-8531-BD7E33A7FABB}" type="doc">
      <dgm:prSet loTypeId="urn:microsoft.com/office/officeart/2011/layout/CircleProcess" loCatId="process" qsTypeId="urn:microsoft.com/office/officeart/2005/8/quickstyle/3d3" qsCatId="3D" csTypeId="urn:microsoft.com/office/officeart/2005/8/colors/colorful5" csCatId="colorful" phldr="1"/>
      <dgm:spPr/>
    </dgm:pt>
    <dgm:pt modelId="{3532F02D-929C-43F6-901B-E493B7315EA6}">
      <dgm:prSet phldrT="[Text]"/>
      <dgm:spPr/>
      <dgm:t>
        <a:bodyPr/>
        <a:lstStyle/>
        <a:p>
          <a:r>
            <a:rPr lang="en-IN" dirty="0"/>
            <a:t>Understanding the problem statement</a:t>
          </a:r>
        </a:p>
      </dgm:t>
    </dgm:pt>
    <dgm:pt modelId="{F87C2915-5F11-4A34-A617-9F3FD91232CC}" type="parTrans" cxnId="{5CF9CE03-6935-4E8E-9248-876CCD68985C}">
      <dgm:prSet/>
      <dgm:spPr/>
      <dgm:t>
        <a:bodyPr/>
        <a:lstStyle/>
        <a:p>
          <a:endParaRPr lang="en-IN"/>
        </a:p>
      </dgm:t>
    </dgm:pt>
    <dgm:pt modelId="{802C984C-E559-4258-A022-8830B86FE6A2}" type="sibTrans" cxnId="{5CF9CE03-6935-4E8E-9248-876CCD68985C}">
      <dgm:prSet/>
      <dgm:spPr/>
      <dgm:t>
        <a:bodyPr/>
        <a:lstStyle/>
        <a:p>
          <a:endParaRPr lang="en-IN"/>
        </a:p>
      </dgm:t>
    </dgm:pt>
    <dgm:pt modelId="{822D7C86-FA77-4C82-A84E-AEAEE82DB004}">
      <dgm:prSet phldrT="[Text]"/>
      <dgm:spPr/>
      <dgm:t>
        <a:bodyPr/>
        <a:lstStyle/>
        <a:p>
          <a:r>
            <a:rPr lang="en-IN" dirty="0"/>
            <a:t>Literature Survey</a:t>
          </a:r>
        </a:p>
      </dgm:t>
    </dgm:pt>
    <dgm:pt modelId="{6FAC4808-D4CA-4B8D-8D24-2126E5970363}" type="parTrans" cxnId="{C62CB1E7-B4EC-4A85-8A90-178F029B3101}">
      <dgm:prSet/>
      <dgm:spPr/>
      <dgm:t>
        <a:bodyPr/>
        <a:lstStyle/>
        <a:p>
          <a:endParaRPr lang="en-IN"/>
        </a:p>
      </dgm:t>
    </dgm:pt>
    <dgm:pt modelId="{081AFE8D-A5A1-4E08-A790-434E16EE8B91}" type="sibTrans" cxnId="{C62CB1E7-B4EC-4A85-8A90-178F029B3101}">
      <dgm:prSet/>
      <dgm:spPr/>
      <dgm:t>
        <a:bodyPr/>
        <a:lstStyle/>
        <a:p>
          <a:endParaRPr lang="en-IN"/>
        </a:p>
      </dgm:t>
    </dgm:pt>
    <dgm:pt modelId="{039A936F-F305-4C82-AC9F-F2C2B26EAF45}">
      <dgm:prSet phldrT="[Text]"/>
      <dgm:spPr/>
      <dgm:t>
        <a:bodyPr/>
        <a:lstStyle/>
        <a:p>
          <a:r>
            <a:rPr lang="en-IN" dirty="0"/>
            <a:t>Collecting data and forming and dataset</a:t>
          </a:r>
        </a:p>
      </dgm:t>
    </dgm:pt>
    <dgm:pt modelId="{94873364-D43F-4761-B948-3AD12B9192AE}" type="parTrans" cxnId="{2CEF16FB-E8CA-411A-84C6-BDA9C4C19100}">
      <dgm:prSet/>
      <dgm:spPr/>
      <dgm:t>
        <a:bodyPr/>
        <a:lstStyle/>
        <a:p>
          <a:endParaRPr lang="en-IN"/>
        </a:p>
      </dgm:t>
    </dgm:pt>
    <dgm:pt modelId="{0091EB3A-6545-48CB-9361-1F20CDF57BC5}" type="sibTrans" cxnId="{2CEF16FB-E8CA-411A-84C6-BDA9C4C19100}">
      <dgm:prSet/>
      <dgm:spPr/>
      <dgm:t>
        <a:bodyPr/>
        <a:lstStyle/>
        <a:p>
          <a:endParaRPr lang="en-IN"/>
        </a:p>
      </dgm:t>
    </dgm:pt>
    <dgm:pt modelId="{F435F8DD-B73F-498B-8225-906B75F63E4B}">
      <dgm:prSet/>
      <dgm:spPr/>
      <dgm:t>
        <a:bodyPr/>
        <a:lstStyle/>
        <a:p>
          <a:r>
            <a:rPr lang="en-IN" dirty="0"/>
            <a:t>Pre-Processing</a:t>
          </a:r>
        </a:p>
      </dgm:t>
    </dgm:pt>
    <dgm:pt modelId="{A70ED3B1-0C46-4451-A940-B3722324B714}" type="parTrans" cxnId="{843200DF-DBFA-438E-AADC-FA5109C25014}">
      <dgm:prSet/>
      <dgm:spPr/>
      <dgm:t>
        <a:bodyPr/>
        <a:lstStyle/>
        <a:p>
          <a:endParaRPr lang="en-IN"/>
        </a:p>
      </dgm:t>
    </dgm:pt>
    <dgm:pt modelId="{9CD5E170-14F8-4BA2-A72F-7DF823648F9E}" type="sibTrans" cxnId="{843200DF-DBFA-438E-AADC-FA5109C25014}">
      <dgm:prSet/>
      <dgm:spPr/>
      <dgm:t>
        <a:bodyPr/>
        <a:lstStyle/>
        <a:p>
          <a:endParaRPr lang="en-IN"/>
        </a:p>
      </dgm:t>
    </dgm:pt>
    <dgm:pt modelId="{E8145F63-EC25-46A2-A1CD-7D7F35987B83}">
      <dgm:prSet/>
      <dgm:spPr/>
      <dgm:t>
        <a:bodyPr/>
        <a:lstStyle/>
        <a:p>
          <a:r>
            <a:rPr lang="en-IN" dirty="0"/>
            <a:t>Training the model </a:t>
          </a:r>
        </a:p>
      </dgm:t>
    </dgm:pt>
    <dgm:pt modelId="{8F18626D-0B35-42A9-8A86-ACB7902142A2}" type="parTrans" cxnId="{FD4DE6DA-4593-4BEC-93E4-612A8154B763}">
      <dgm:prSet/>
      <dgm:spPr/>
      <dgm:t>
        <a:bodyPr/>
        <a:lstStyle/>
        <a:p>
          <a:endParaRPr lang="en-IN"/>
        </a:p>
      </dgm:t>
    </dgm:pt>
    <dgm:pt modelId="{18B6B174-7F21-461B-BC78-75D06DC17368}" type="sibTrans" cxnId="{FD4DE6DA-4593-4BEC-93E4-612A8154B763}">
      <dgm:prSet/>
      <dgm:spPr/>
      <dgm:t>
        <a:bodyPr/>
        <a:lstStyle/>
        <a:p>
          <a:endParaRPr lang="en-IN"/>
        </a:p>
      </dgm:t>
    </dgm:pt>
    <dgm:pt modelId="{87D37A91-0090-4DA0-8BF7-351F13138448}">
      <dgm:prSet/>
      <dgm:spPr/>
      <dgm:t>
        <a:bodyPr/>
        <a:lstStyle/>
        <a:p>
          <a:r>
            <a:rPr lang="en-IN" dirty="0"/>
            <a:t>Testing </a:t>
          </a:r>
        </a:p>
      </dgm:t>
    </dgm:pt>
    <dgm:pt modelId="{7531CE64-DC0A-4BBC-803B-7767CEFBF1CE}" type="parTrans" cxnId="{CA174A82-33CF-4D17-ADAE-6444D7570812}">
      <dgm:prSet/>
      <dgm:spPr/>
      <dgm:t>
        <a:bodyPr/>
        <a:lstStyle/>
        <a:p>
          <a:endParaRPr lang="en-IN"/>
        </a:p>
      </dgm:t>
    </dgm:pt>
    <dgm:pt modelId="{F4950056-D424-47B1-B5E8-61F42EE74401}" type="sibTrans" cxnId="{CA174A82-33CF-4D17-ADAE-6444D7570812}">
      <dgm:prSet/>
      <dgm:spPr/>
      <dgm:t>
        <a:bodyPr/>
        <a:lstStyle/>
        <a:p>
          <a:endParaRPr lang="en-IN"/>
        </a:p>
      </dgm:t>
    </dgm:pt>
    <dgm:pt modelId="{C67DE68E-6FDF-42F0-AB2D-17BE509477EA}">
      <dgm:prSet/>
      <dgm:spPr/>
      <dgm:t>
        <a:bodyPr/>
        <a:lstStyle/>
        <a:p>
          <a:r>
            <a:rPr lang="en-IN" dirty="0"/>
            <a:t>Validation</a:t>
          </a:r>
        </a:p>
      </dgm:t>
    </dgm:pt>
    <dgm:pt modelId="{35239592-FAD1-4837-A94A-5B7A70D84E72}" type="parTrans" cxnId="{A83103FD-E482-44CD-962D-55249FCD8F93}">
      <dgm:prSet/>
      <dgm:spPr/>
      <dgm:t>
        <a:bodyPr/>
        <a:lstStyle/>
        <a:p>
          <a:endParaRPr lang="en-IN"/>
        </a:p>
      </dgm:t>
    </dgm:pt>
    <dgm:pt modelId="{7FE88704-0CFA-4F1A-B640-E85B9B884706}" type="sibTrans" cxnId="{A83103FD-E482-44CD-962D-55249FCD8F93}">
      <dgm:prSet/>
      <dgm:spPr/>
      <dgm:t>
        <a:bodyPr/>
        <a:lstStyle/>
        <a:p>
          <a:endParaRPr lang="en-IN"/>
        </a:p>
      </dgm:t>
    </dgm:pt>
    <dgm:pt modelId="{4DF73CD3-7766-4E0F-85AB-5A9EDD865686}" type="pres">
      <dgm:prSet presAssocID="{CFB73245-8BC5-4005-8531-BD7E33A7FABB}" presName="Name0" presStyleCnt="0">
        <dgm:presLayoutVars>
          <dgm:chMax val="11"/>
          <dgm:chPref val="11"/>
          <dgm:dir/>
          <dgm:resizeHandles/>
        </dgm:presLayoutVars>
      </dgm:prSet>
      <dgm:spPr/>
    </dgm:pt>
    <dgm:pt modelId="{A067F991-4B68-462B-A22F-C9E8B3BCF797}" type="pres">
      <dgm:prSet presAssocID="{C67DE68E-6FDF-42F0-AB2D-17BE509477EA}" presName="Accent7" presStyleCnt="0"/>
      <dgm:spPr/>
    </dgm:pt>
    <dgm:pt modelId="{9705EDF1-EF64-4AF0-803B-20910F013E29}" type="pres">
      <dgm:prSet presAssocID="{C67DE68E-6FDF-42F0-AB2D-17BE509477EA}" presName="Accent" presStyleLbl="node1" presStyleIdx="0" presStyleCnt="7"/>
      <dgm:spPr/>
    </dgm:pt>
    <dgm:pt modelId="{8F96BC84-8238-411C-8148-B874FB4C3D3D}" type="pres">
      <dgm:prSet presAssocID="{C67DE68E-6FDF-42F0-AB2D-17BE509477EA}" presName="ParentBackground7" presStyleCnt="0"/>
      <dgm:spPr/>
    </dgm:pt>
    <dgm:pt modelId="{3DF4CDEE-2736-4323-A405-423258B084AF}" type="pres">
      <dgm:prSet presAssocID="{C67DE68E-6FDF-42F0-AB2D-17BE509477EA}" presName="ParentBackground" presStyleLbl="fgAcc1" presStyleIdx="0" presStyleCnt="7"/>
      <dgm:spPr/>
    </dgm:pt>
    <dgm:pt modelId="{2516E008-F658-4AB6-A3D9-44E745214A9D}" type="pres">
      <dgm:prSet presAssocID="{C67DE68E-6FDF-42F0-AB2D-17BE509477EA}" presName="Parent7" presStyleLbl="revTx" presStyleIdx="0" presStyleCnt="0">
        <dgm:presLayoutVars>
          <dgm:chMax val="1"/>
          <dgm:chPref val="1"/>
          <dgm:bulletEnabled val="1"/>
        </dgm:presLayoutVars>
      </dgm:prSet>
      <dgm:spPr/>
    </dgm:pt>
    <dgm:pt modelId="{8C7A4473-BDE1-48A7-9245-665F8546587E}" type="pres">
      <dgm:prSet presAssocID="{87D37A91-0090-4DA0-8BF7-351F13138448}" presName="Accent6" presStyleCnt="0"/>
      <dgm:spPr/>
    </dgm:pt>
    <dgm:pt modelId="{637DE47D-C3EC-4808-B44E-5308A25E886B}" type="pres">
      <dgm:prSet presAssocID="{87D37A91-0090-4DA0-8BF7-351F13138448}" presName="Accent" presStyleLbl="node1" presStyleIdx="1" presStyleCnt="7"/>
      <dgm:spPr/>
    </dgm:pt>
    <dgm:pt modelId="{0045BEE1-65B1-42F0-BCD8-0576D1C4408E}" type="pres">
      <dgm:prSet presAssocID="{87D37A91-0090-4DA0-8BF7-351F13138448}" presName="ParentBackground6" presStyleCnt="0"/>
      <dgm:spPr/>
    </dgm:pt>
    <dgm:pt modelId="{78DD94FC-48C8-46B7-A63A-B22066E89608}" type="pres">
      <dgm:prSet presAssocID="{87D37A91-0090-4DA0-8BF7-351F13138448}" presName="ParentBackground" presStyleLbl="fgAcc1" presStyleIdx="1" presStyleCnt="7"/>
      <dgm:spPr/>
    </dgm:pt>
    <dgm:pt modelId="{83B62C34-9468-47C8-946C-643E5169B191}" type="pres">
      <dgm:prSet presAssocID="{87D37A91-0090-4DA0-8BF7-351F13138448}" presName="Parent6" presStyleLbl="revTx" presStyleIdx="0" presStyleCnt="0">
        <dgm:presLayoutVars>
          <dgm:chMax val="1"/>
          <dgm:chPref val="1"/>
          <dgm:bulletEnabled val="1"/>
        </dgm:presLayoutVars>
      </dgm:prSet>
      <dgm:spPr/>
    </dgm:pt>
    <dgm:pt modelId="{E064EEE0-C7D8-410C-9AA1-F5702F1153A9}" type="pres">
      <dgm:prSet presAssocID="{E8145F63-EC25-46A2-A1CD-7D7F35987B83}" presName="Accent5" presStyleCnt="0"/>
      <dgm:spPr/>
    </dgm:pt>
    <dgm:pt modelId="{C613D5BE-9647-4DDA-8D70-50E7F7392EE6}" type="pres">
      <dgm:prSet presAssocID="{E8145F63-EC25-46A2-A1CD-7D7F35987B83}" presName="Accent" presStyleLbl="node1" presStyleIdx="2" presStyleCnt="7"/>
      <dgm:spPr/>
    </dgm:pt>
    <dgm:pt modelId="{6CA92C23-B232-4410-960C-CAEEBA0B78D8}" type="pres">
      <dgm:prSet presAssocID="{E8145F63-EC25-46A2-A1CD-7D7F35987B83}" presName="ParentBackground5" presStyleCnt="0"/>
      <dgm:spPr/>
    </dgm:pt>
    <dgm:pt modelId="{BE4D6698-FB7A-46D2-B940-35B0D035F58C}" type="pres">
      <dgm:prSet presAssocID="{E8145F63-EC25-46A2-A1CD-7D7F35987B83}" presName="ParentBackground" presStyleLbl="fgAcc1" presStyleIdx="2" presStyleCnt="7"/>
      <dgm:spPr/>
    </dgm:pt>
    <dgm:pt modelId="{1D20031B-1522-403E-BECA-9F23DDE65F43}" type="pres">
      <dgm:prSet presAssocID="{E8145F63-EC25-46A2-A1CD-7D7F35987B83}" presName="Parent5" presStyleLbl="revTx" presStyleIdx="0" presStyleCnt="0">
        <dgm:presLayoutVars>
          <dgm:chMax val="1"/>
          <dgm:chPref val="1"/>
          <dgm:bulletEnabled val="1"/>
        </dgm:presLayoutVars>
      </dgm:prSet>
      <dgm:spPr/>
    </dgm:pt>
    <dgm:pt modelId="{4F703231-50A9-43DE-8ED1-7F0B97E5A6A3}" type="pres">
      <dgm:prSet presAssocID="{F435F8DD-B73F-498B-8225-906B75F63E4B}" presName="Accent4" presStyleCnt="0"/>
      <dgm:spPr/>
    </dgm:pt>
    <dgm:pt modelId="{C5FADC6D-B97A-46C9-8D50-896732B52606}" type="pres">
      <dgm:prSet presAssocID="{F435F8DD-B73F-498B-8225-906B75F63E4B}" presName="Accent" presStyleLbl="node1" presStyleIdx="3" presStyleCnt="7"/>
      <dgm:spPr/>
    </dgm:pt>
    <dgm:pt modelId="{9991463D-0653-4358-943D-7A83EB11F534}" type="pres">
      <dgm:prSet presAssocID="{F435F8DD-B73F-498B-8225-906B75F63E4B}" presName="ParentBackground4" presStyleCnt="0"/>
      <dgm:spPr/>
    </dgm:pt>
    <dgm:pt modelId="{42CE7A34-95FC-4FFC-810E-085E18D14434}" type="pres">
      <dgm:prSet presAssocID="{F435F8DD-B73F-498B-8225-906B75F63E4B}" presName="ParentBackground" presStyleLbl="fgAcc1" presStyleIdx="3" presStyleCnt="7"/>
      <dgm:spPr/>
    </dgm:pt>
    <dgm:pt modelId="{2E033372-27B3-444A-81FF-4D008EB4899F}" type="pres">
      <dgm:prSet presAssocID="{F435F8DD-B73F-498B-8225-906B75F63E4B}" presName="Parent4" presStyleLbl="revTx" presStyleIdx="0" presStyleCnt="0">
        <dgm:presLayoutVars>
          <dgm:chMax val="1"/>
          <dgm:chPref val="1"/>
          <dgm:bulletEnabled val="1"/>
        </dgm:presLayoutVars>
      </dgm:prSet>
      <dgm:spPr/>
    </dgm:pt>
    <dgm:pt modelId="{3C6EAEB5-19E1-45C5-9275-E0CBB8FFDD16}" type="pres">
      <dgm:prSet presAssocID="{039A936F-F305-4C82-AC9F-F2C2B26EAF45}" presName="Accent3" presStyleCnt="0"/>
      <dgm:spPr/>
    </dgm:pt>
    <dgm:pt modelId="{35F8E00B-2387-488C-975F-00CBDBD23598}" type="pres">
      <dgm:prSet presAssocID="{039A936F-F305-4C82-AC9F-F2C2B26EAF45}" presName="Accent" presStyleLbl="node1" presStyleIdx="4" presStyleCnt="7"/>
      <dgm:spPr/>
    </dgm:pt>
    <dgm:pt modelId="{4360B796-4633-448B-AAFB-5BC89B537672}" type="pres">
      <dgm:prSet presAssocID="{039A936F-F305-4C82-AC9F-F2C2B26EAF45}" presName="ParentBackground3" presStyleCnt="0"/>
      <dgm:spPr/>
    </dgm:pt>
    <dgm:pt modelId="{D119B22D-8FDF-449D-A037-6B426AB31FC7}" type="pres">
      <dgm:prSet presAssocID="{039A936F-F305-4C82-AC9F-F2C2B26EAF45}" presName="ParentBackground" presStyleLbl="fgAcc1" presStyleIdx="4" presStyleCnt="7"/>
      <dgm:spPr/>
    </dgm:pt>
    <dgm:pt modelId="{42210EA2-3DD3-4100-9935-24D0C57C2C66}" type="pres">
      <dgm:prSet presAssocID="{039A936F-F305-4C82-AC9F-F2C2B26EAF45}" presName="Parent3" presStyleLbl="revTx" presStyleIdx="0" presStyleCnt="0">
        <dgm:presLayoutVars>
          <dgm:chMax val="1"/>
          <dgm:chPref val="1"/>
          <dgm:bulletEnabled val="1"/>
        </dgm:presLayoutVars>
      </dgm:prSet>
      <dgm:spPr/>
    </dgm:pt>
    <dgm:pt modelId="{6642D536-1667-41D5-9C98-791911DFF84E}" type="pres">
      <dgm:prSet presAssocID="{822D7C86-FA77-4C82-A84E-AEAEE82DB004}" presName="Accent2" presStyleCnt="0"/>
      <dgm:spPr/>
    </dgm:pt>
    <dgm:pt modelId="{C7C14503-0F91-4D59-9316-8625E3969EDD}" type="pres">
      <dgm:prSet presAssocID="{822D7C86-FA77-4C82-A84E-AEAEE82DB004}" presName="Accent" presStyleLbl="node1" presStyleIdx="5" presStyleCnt="7"/>
      <dgm:spPr/>
    </dgm:pt>
    <dgm:pt modelId="{ED1EB109-B3AF-4CE1-8110-6C33A2620479}" type="pres">
      <dgm:prSet presAssocID="{822D7C86-FA77-4C82-A84E-AEAEE82DB004}" presName="ParentBackground2" presStyleCnt="0"/>
      <dgm:spPr/>
    </dgm:pt>
    <dgm:pt modelId="{4102E4F5-C50F-4779-A6CE-BD0031576B02}" type="pres">
      <dgm:prSet presAssocID="{822D7C86-FA77-4C82-A84E-AEAEE82DB004}" presName="ParentBackground" presStyleLbl="fgAcc1" presStyleIdx="5" presStyleCnt="7"/>
      <dgm:spPr/>
    </dgm:pt>
    <dgm:pt modelId="{AE8D2D7A-A02B-47A4-95FB-B2211C325DAC}" type="pres">
      <dgm:prSet presAssocID="{822D7C86-FA77-4C82-A84E-AEAEE82DB004}" presName="Parent2" presStyleLbl="revTx" presStyleIdx="0" presStyleCnt="0">
        <dgm:presLayoutVars>
          <dgm:chMax val="1"/>
          <dgm:chPref val="1"/>
          <dgm:bulletEnabled val="1"/>
        </dgm:presLayoutVars>
      </dgm:prSet>
      <dgm:spPr/>
    </dgm:pt>
    <dgm:pt modelId="{A7C331E2-6CF9-4F81-BD8D-76B28DF4660A}" type="pres">
      <dgm:prSet presAssocID="{3532F02D-929C-43F6-901B-E493B7315EA6}" presName="Accent1" presStyleCnt="0"/>
      <dgm:spPr/>
    </dgm:pt>
    <dgm:pt modelId="{CCD25621-2EC8-4405-BB42-92D008EEA1EE}" type="pres">
      <dgm:prSet presAssocID="{3532F02D-929C-43F6-901B-E493B7315EA6}" presName="Accent" presStyleLbl="node1" presStyleIdx="6" presStyleCnt="7"/>
      <dgm:spPr/>
    </dgm:pt>
    <dgm:pt modelId="{C327BDF5-FEF5-4848-8CF3-97BF72099BAC}" type="pres">
      <dgm:prSet presAssocID="{3532F02D-929C-43F6-901B-E493B7315EA6}" presName="ParentBackground1" presStyleCnt="0"/>
      <dgm:spPr/>
    </dgm:pt>
    <dgm:pt modelId="{680855D9-C5E8-4443-AF27-F656B98224BE}" type="pres">
      <dgm:prSet presAssocID="{3532F02D-929C-43F6-901B-E493B7315EA6}" presName="ParentBackground" presStyleLbl="fgAcc1" presStyleIdx="6" presStyleCnt="7"/>
      <dgm:spPr/>
    </dgm:pt>
    <dgm:pt modelId="{AB455867-0D36-4074-8A21-1F9FAC99F7DF}" type="pres">
      <dgm:prSet presAssocID="{3532F02D-929C-43F6-901B-E493B7315EA6}" presName="Parent1" presStyleLbl="revTx" presStyleIdx="0" presStyleCnt="0">
        <dgm:presLayoutVars>
          <dgm:chMax val="1"/>
          <dgm:chPref val="1"/>
          <dgm:bulletEnabled val="1"/>
        </dgm:presLayoutVars>
      </dgm:prSet>
      <dgm:spPr/>
    </dgm:pt>
  </dgm:ptLst>
  <dgm:cxnLst>
    <dgm:cxn modelId="{5CF9CE03-6935-4E8E-9248-876CCD68985C}" srcId="{CFB73245-8BC5-4005-8531-BD7E33A7FABB}" destId="{3532F02D-929C-43F6-901B-E493B7315EA6}" srcOrd="0" destOrd="0" parTransId="{F87C2915-5F11-4A34-A617-9F3FD91232CC}" sibTransId="{802C984C-E559-4258-A022-8830B86FE6A2}"/>
    <dgm:cxn modelId="{69598511-DC50-4922-A453-8A2B81A23D92}" type="presOf" srcId="{E8145F63-EC25-46A2-A1CD-7D7F35987B83}" destId="{BE4D6698-FB7A-46D2-B940-35B0D035F58C}" srcOrd="0" destOrd="0" presId="urn:microsoft.com/office/officeart/2011/layout/CircleProcess"/>
    <dgm:cxn modelId="{A6287015-7E29-4693-81D5-5BE5D4E69D95}" type="presOf" srcId="{822D7C86-FA77-4C82-A84E-AEAEE82DB004}" destId="{AE8D2D7A-A02B-47A4-95FB-B2211C325DAC}" srcOrd="1" destOrd="0" presId="urn:microsoft.com/office/officeart/2011/layout/CircleProcess"/>
    <dgm:cxn modelId="{3B90D21D-CE83-4B85-B2C3-C991CAD45F6A}" type="presOf" srcId="{039A936F-F305-4C82-AC9F-F2C2B26EAF45}" destId="{D119B22D-8FDF-449D-A037-6B426AB31FC7}" srcOrd="0" destOrd="0" presId="urn:microsoft.com/office/officeart/2011/layout/CircleProcess"/>
    <dgm:cxn modelId="{6222DA1F-7029-481E-BEC8-1EC9D40ED08E}" type="presOf" srcId="{87D37A91-0090-4DA0-8BF7-351F13138448}" destId="{83B62C34-9468-47C8-946C-643E5169B191}" srcOrd="1" destOrd="0" presId="urn:microsoft.com/office/officeart/2011/layout/CircleProcess"/>
    <dgm:cxn modelId="{37C98E21-9698-47D3-8295-92BEB3AB6882}" type="presOf" srcId="{3532F02D-929C-43F6-901B-E493B7315EA6}" destId="{AB455867-0D36-4074-8A21-1F9FAC99F7DF}" srcOrd="1" destOrd="0" presId="urn:microsoft.com/office/officeart/2011/layout/CircleProcess"/>
    <dgm:cxn modelId="{EC304C2D-23AD-49A2-884C-4D8513567721}" type="presOf" srcId="{C67DE68E-6FDF-42F0-AB2D-17BE509477EA}" destId="{3DF4CDEE-2736-4323-A405-423258B084AF}" srcOrd="0" destOrd="0" presId="urn:microsoft.com/office/officeart/2011/layout/CircleProcess"/>
    <dgm:cxn modelId="{8F55543C-A1AB-413B-BA5D-F3337AD5CD56}" type="presOf" srcId="{E8145F63-EC25-46A2-A1CD-7D7F35987B83}" destId="{1D20031B-1522-403E-BECA-9F23DDE65F43}" srcOrd="1" destOrd="0" presId="urn:microsoft.com/office/officeart/2011/layout/CircleProcess"/>
    <dgm:cxn modelId="{B2F8673F-2BD0-4672-950F-D91D36D991C6}" type="presOf" srcId="{822D7C86-FA77-4C82-A84E-AEAEE82DB004}" destId="{4102E4F5-C50F-4779-A6CE-BD0031576B02}" srcOrd="0" destOrd="0" presId="urn:microsoft.com/office/officeart/2011/layout/CircleProcess"/>
    <dgm:cxn modelId="{C74D6140-4955-496B-9CD0-35EEF8FFE45F}" type="presOf" srcId="{F435F8DD-B73F-498B-8225-906B75F63E4B}" destId="{42CE7A34-95FC-4FFC-810E-085E18D14434}" srcOrd="0" destOrd="0" presId="urn:microsoft.com/office/officeart/2011/layout/CircleProcess"/>
    <dgm:cxn modelId="{CCD4034E-D750-49A5-A42C-2274741825AE}" type="presOf" srcId="{F435F8DD-B73F-498B-8225-906B75F63E4B}" destId="{2E033372-27B3-444A-81FF-4D008EB4899F}" srcOrd="1" destOrd="0" presId="urn:microsoft.com/office/officeart/2011/layout/CircleProcess"/>
    <dgm:cxn modelId="{61D13A7C-1399-4E61-8ABD-0B9AC5BCD24B}" type="presOf" srcId="{87D37A91-0090-4DA0-8BF7-351F13138448}" destId="{78DD94FC-48C8-46B7-A63A-B22066E89608}" srcOrd="0" destOrd="0" presId="urn:microsoft.com/office/officeart/2011/layout/CircleProcess"/>
    <dgm:cxn modelId="{F5690482-8067-4B4C-903D-06614C548446}" type="presOf" srcId="{3532F02D-929C-43F6-901B-E493B7315EA6}" destId="{680855D9-C5E8-4443-AF27-F656B98224BE}" srcOrd="0" destOrd="0" presId="urn:microsoft.com/office/officeart/2011/layout/CircleProcess"/>
    <dgm:cxn modelId="{CA174A82-33CF-4D17-ADAE-6444D7570812}" srcId="{CFB73245-8BC5-4005-8531-BD7E33A7FABB}" destId="{87D37A91-0090-4DA0-8BF7-351F13138448}" srcOrd="5" destOrd="0" parTransId="{7531CE64-DC0A-4BBC-803B-7767CEFBF1CE}" sibTransId="{F4950056-D424-47B1-B5E8-61F42EE74401}"/>
    <dgm:cxn modelId="{73587F85-8EF4-4FD4-8891-F8F9D3AB9D24}" type="presOf" srcId="{CFB73245-8BC5-4005-8531-BD7E33A7FABB}" destId="{4DF73CD3-7766-4E0F-85AB-5A9EDD865686}" srcOrd="0" destOrd="0" presId="urn:microsoft.com/office/officeart/2011/layout/CircleProcess"/>
    <dgm:cxn modelId="{3615958E-A5F5-4DEF-A926-36594EA50C1D}" type="presOf" srcId="{039A936F-F305-4C82-AC9F-F2C2B26EAF45}" destId="{42210EA2-3DD3-4100-9935-24D0C57C2C66}" srcOrd="1" destOrd="0" presId="urn:microsoft.com/office/officeart/2011/layout/CircleProcess"/>
    <dgm:cxn modelId="{FD4DE6DA-4593-4BEC-93E4-612A8154B763}" srcId="{CFB73245-8BC5-4005-8531-BD7E33A7FABB}" destId="{E8145F63-EC25-46A2-A1CD-7D7F35987B83}" srcOrd="4" destOrd="0" parTransId="{8F18626D-0B35-42A9-8A86-ACB7902142A2}" sibTransId="{18B6B174-7F21-461B-BC78-75D06DC17368}"/>
    <dgm:cxn modelId="{843200DF-DBFA-438E-AADC-FA5109C25014}" srcId="{CFB73245-8BC5-4005-8531-BD7E33A7FABB}" destId="{F435F8DD-B73F-498B-8225-906B75F63E4B}" srcOrd="3" destOrd="0" parTransId="{A70ED3B1-0C46-4451-A940-B3722324B714}" sibTransId="{9CD5E170-14F8-4BA2-A72F-7DF823648F9E}"/>
    <dgm:cxn modelId="{C62CB1E7-B4EC-4A85-8A90-178F029B3101}" srcId="{CFB73245-8BC5-4005-8531-BD7E33A7FABB}" destId="{822D7C86-FA77-4C82-A84E-AEAEE82DB004}" srcOrd="1" destOrd="0" parTransId="{6FAC4808-D4CA-4B8D-8D24-2126E5970363}" sibTransId="{081AFE8D-A5A1-4E08-A790-434E16EE8B91}"/>
    <dgm:cxn modelId="{2CEF16FB-E8CA-411A-84C6-BDA9C4C19100}" srcId="{CFB73245-8BC5-4005-8531-BD7E33A7FABB}" destId="{039A936F-F305-4C82-AC9F-F2C2B26EAF45}" srcOrd="2" destOrd="0" parTransId="{94873364-D43F-4761-B948-3AD12B9192AE}" sibTransId="{0091EB3A-6545-48CB-9361-1F20CDF57BC5}"/>
    <dgm:cxn modelId="{A83103FD-E482-44CD-962D-55249FCD8F93}" srcId="{CFB73245-8BC5-4005-8531-BD7E33A7FABB}" destId="{C67DE68E-6FDF-42F0-AB2D-17BE509477EA}" srcOrd="6" destOrd="0" parTransId="{35239592-FAD1-4837-A94A-5B7A70D84E72}" sibTransId="{7FE88704-0CFA-4F1A-B640-E85B9B884706}"/>
    <dgm:cxn modelId="{37F8FDFF-56D9-4D65-B6D2-A432E96D036F}" type="presOf" srcId="{C67DE68E-6FDF-42F0-AB2D-17BE509477EA}" destId="{2516E008-F658-4AB6-A3D9-44E745214A9D}" srcOrd="1" destOrd="0" presId="urn:microsoft.com/office/officeart/2011/layout/CircleProcess"/>
    <dgm:cxn modelId="{B94CA345-4F42-4923-B8CB-B6F3A89B27CD}" type="presParOf" srcId="{4DF73CD3-7766-4E0F-85AB-5A9EDD865686}" destId="{A067F991-4B68-462B-A22F-C9E8B3BCF797}" srcOrd="0" destOrd="0" presId="urn:microsoft.com/office/officeart/2011/layout/CircleProcess"/>
    <dgm:cxn modelId="{EC8864AB-CC56-4618-94A0-78FD7F5441C6}" type="presParOf" srcId="{A067F991-4B68-462B-A22F-C9E8B3BCF797}" destId="{9705EDF1-EF64-4AF0-803B-20910F013E29}" srcOrd="0" destOrd="0" presId="urn:microsoft.com/office/officeart/2011/layout/CircleProcess"/>
    <dgm:cxn modelId="{BA0AD910-69EF-4EDD-99F8-7835BBEBA5E3}" type="presParOf" srcId="{4DF73CD3-7766-4E0F-85AB-5A9EDD865686}" destId="{8F96BC84-8238-411C-8148-B874FB4C3D3D}" srcOrd="1" destOrd="0" presId="urn:microsoft.com/office/officeart/2011/layout/CircleProcess"/>
    <dgm:cxn modelId="{5233A810-4B93-41F7-8C5E-47B5325ADB7D}" type="presParOf" srcId="{8F96BC84-8238-411C-8148-B874FB4C3D3D}" destId="{3DF4CDEE-2736-4323-A405-423258B084AF}" srcOrd="0" destOrd="0" presId="urn:microsoft.com/office/officeart/2011/layout/CircleProcess"/>
    <dgm:cxn modelId="{1B58C465-05F6-4582-B0D0-99D079F5876C}" type="presParOf" srcId="{4DF73CD3-7766-4E0F-85AB-5A9EDD865686}" destId="{2516E008-F658-4AB6-A3D9-44E745214A9D}" srcOrd="2" destOrd="0" presId="urn:microsoft.com/office/officeart/2011/layout/CircleProcess"/>
    <dgm:cxn modelId="{01FF77B6-CEA0-415D-924A-D06032E0340E}" type="presParOf" srcId="{4DF73CD3-7766-4E0F-85AB-5A9EDD865686}" destId="{8C7A4473-BDE1-48A7-9245-665F8546587E}" srcOrd="3" destOrd="0" presId="urn:microsoft.com/office/officeart/2011/layout/CircleProcess"/>
    <dgm:cxn modelId="{E100A58F-73E0-4D1C-9855-0BD79262758E}" type="presParOf" srcId="{8C7A4473-BDE1-48A7-9245-665F8546587E}" destId="{637DE47D-C3EC-4808-B44E-5308A25E886B}" srcOrd="0" destOrd="0" presId="urn:microsoft.com/office/officeart/2011/layout/CircleProcess"/>
    <dgm:cxn modelId="{3932E26F-7AEF-43F1-B712-A1AB79FF1313}" type="presParOf" srcId="{4DF73CD3-7766-4E0F-85AB-5A9EDD865686}" destId="{0045BEE1-65B1-42F0-BCD8-0576D1C4408E}" srcOrd="4" destOrd="0" presId="urn:microsoft.com/office/officeart/2011/layout/CircleProcess"/>
    <dgm:cxn modelId="{FCF7A615-E57C-4D77-91F2-F5B20DB08B14}" type="presParOf" srcId="{0045BEE1-65B1-42F0-BCD8-0576D1C4408E}" destId="{78DD94FC-48C8-46B7-A63A-B22066E89608}" srcOrd="0" destOrd="0" presId="urn:microsoft.com/office/officeart/2011/layout/CircleProcess"/>
    <dgm:cxn modelId="{B2B62791-8AEF-4F24-95BD-58993DDF2D64}" type="presParOf" srcId="{4DF73CD3-7766-4E0F-85AB-5A9EDD865686}" destId="{83B62C34-9468-47C8-946C-643E5169B191}" srcOrd="5" destOrd="0" presId="urn:microsoft.com/office/officeart/2011/layout/CircleProcess"/>
    <dgm:cxn modelId="{491F9042-8880-45DE-84C7-6434102A9890}" type="presParOf" srcId="{4DF73CD3-7766-4E0F-85AB-5A9EDD865686}" destId="{E064EEE0-C7D8-410C-9AA1-F5702F1153A9}" srcOrd="6" destOrd="0" presId="urn:microsoft.com/office/officeart/2011/layout/CircleProcess"/>
    <dgm:cxn modelId="{E62D08C9-91B5-44B0-9D97-65C78E8810E0}" type="presParOf" srcId="{E064EEE0-C7D8-410C-9AA1-F5702F1153A9}" destId="{C613D5BE-9647-4DDA-8D70-50E7F7392EE6}" srcOrd="0" destOrd="0" presId="urn:microsoft.com/office/officeart/2011/layout/CircleProcess"/>
    <dgm:cxn modelId="{FD8287BD-9226-4284-B035-A29B5486D057}" type="presParOf" srcId="{4DF73CD3-7766-4E0F-85AB-5A9EDD865686}" destId="{6CA92C23-B232-4410-960C-CAEEBA0B78D8}" srcOrd="7" destOrd="0" presId="urn:microsoft.com/office/officeart/2011/layout/CircleProcess"/>
    <dgm:cxn modelId="{96C66511-DA8D-4953-A8C6-F6D9F7B50298}" type="presParOf" srcId="{6CA92C23-B232-4410-960C-CAEEBA0B78D8}" destId="{BE4D6698-FB7A-46D2-B940-35B0D035F58C}" srcOrd="0" destOrd="0" presId="urn:microsoft.com/office/officeart/2011/layout/CircleProcess"/>
    <dgm:cxn modelId="{CDF5E29E-0DFD-4934-ADB3-EC01DFA73F38}" type="presParOf" srcId="{4DF73CD3-7766-4E0F-85AB-5A9EDD865686}" destId="{1D20031B-1522-403E-BECA-9F23DDE65F43}" srcOrd="8" destOrd="0" presId="urn:microsoft.com/office/officeart/2011/layout/CircleProcess"/>
    <dgm:cxn modelId="{293C4AE6-23B9-4055-90D7-7C1B56AC3983}" type="presParOf" srcId="{4DF73CD3-7766-4E0F-85AB-5A9EDD865686}" destId="{4F703231-50A9-43DE-8ED1-7F0B97E5A6A3}" srcOrd="9" destOrd="0" presId="urn:microsoft.com/office/officeart/2011/layout/CircleProcess"/>
    <dgm:cxn modelId="{0AA94432-67E6-4978-B918-AC6832D74462}" type="presParOf" srcId="{4F703231-50A9-43DE-8ED1-7F0B97E5A6A3}" destId="{C5FADC6D-B97A-46C9-8D50-896732B52606}" srcOrd="0" destOrd="0" presId="urn:microsoft.com/office/officeart/2011/layout/CircleProcess"/>
    <dgm:cxn modelId="{58A6F736-5B2D-48C8-9251-9599841884A8}" type="presParOf" srcId="{4DF73CD3-7766-4E0F-85AB-5A9EDD865686}" destId="{9991463D-0653-4358-943D-7A83EB11F534}" srcOrd="10" destOrd="0" presId="urn:microsoft.com/office/officeart/2011/layout/CircleProcess"/>
    <dgm:cxn modelId="{727D5766-8CE7-498F-BDA9-52E559121AFB}" type="presParOf" srcId="{9991463D-0653-4358-943D-7A83EB11F534}" destId="{42CE7A34-95FC-4FFC-810E-085E18D14434}" srcOrd="0" destOrd="0" presId="urn:microsoft.com/office/officeart/2011/layout/CircleProcess"/>
    <dgm:cxn modelId="{BB1382F9-3ADA-423B-AD74-93214B605E6C}" type="presParOf" srcId="{4DF73CD3-7766-4E0F-85AB-5A9EDD865686}" destId="{2E033372-27B3-444A-81FF-4D008EB4899F}" srcOrd="11" destOrd="0" presId="urn:microsoft.com/office/officeart/2011/layout/CircleProcess"/>
    <dgm:cxn modelId="{0D75F4E3-7A5B-4A7A-8C6E-DDDC735E977B}" type="presParOf" srcId="{4DF73CD3-7766-4E0F-85AB-5A9EDD865686}" destId="{3C6EAEB5-19E1-45C5-9275-E0CBB8FFDD16}" srcOrd="12" destOrd="0" presId="urn:microsoft.com/office/officeart/2011/layout/CircleProcess"/>
    <dgm:cxn modelId="{14EBE23D-37EC-4F31-80E4-6AE2D2E87BC5}" type="presParOf" srcId="{3C6EAEB5-19E1-45C5-9275-E0CBB8FFDD16}" destId="{35F8E00B-2387-488C-975F-00CBDBD23598}" srcOrd="0" destOrd="0" presId="urn:microsoft.com/office/officeart/2011/layout/CircleProcess"/>
    <dgm:cxn modelId="{3E78475C-E655-4233-AFE9-7DA65A5E733B}" type="presParOf" srcId="{4DF73CD3-7766-4E0F-85AB-5A9EDD865686}" destId="{4360B796-4633-448B-AAFB-5BC89B537672}" srcOrd="13" destOrd="0" presId="urn:microsoft.com/office/officeart/2011/layout/CircleProcess"/>
    <dgm:cxn modelId="{AD7737B0-3F85-4C01-AB44-D0316A96647A}" type="presParOf" srcId="{4360B796-4633-448B-AAFB-5BC89B537672}" destId="{D119B22D-8FDF-449D-A037-6B426AB31FC7}" srcOrd="0" destOrd="0" presId="urn:microsoft.com/office/officeart/2011/layout/CircleProcess"/>
    <dgm:cxn modelId="{6E04A0D1-4518-4C39-8A87-59FCA841D696}" type="presParOf" srcId="{4DF73CD3-7766-4E0F-85AB-5A9EDD865686}" destId="{42210EA2-3DD3-4100-9935-24D0C57C2C66}" srcOrd="14" destOrd="0" presId="urn:microsoft.com/office/officeart/2011/layout/CircleProcess"/>
    <dgm:cxn modelId="{5069BC93-E84D-4851-A358-0A704833BBAF}" type="presParOf" srcId="{4DF73CD3-7766-4E0F-85AB-5A9EDD865686}" destId="{6642D536-1667-41D5-9C98-791911DFF84E}" srcOrd="15" destOrd="0" presId="urn:microsoft.com/office/officeart/2011/layout/CircleProcess"/>
    <dgm:cxn modelId="{4C6654D1-2542-4308-80F8-2A4C470B4E19}" type="presParOf" srcId="{6642D536-1667-41D5-9C98-791911DFF84E}" destId="{C7C14503-0F91-4D59-9316-8625E3969EDD}" srcOrd="0" destOrd="0" presId="urn:microsoft.com/office/officeart/2011/layout/CircleProcess"/>
    <dgm:cxn modelId="{CD9EE2D8-72E4-4B37-A74B-E4212469C9C7}" type="presParOf" srcId="{4DF73CD3-7766-4E0F-85AB-5A9EDD865686}" destId="{ED1EB109-B3AF-4CE1-8110-6C33A2620479}" srcOrd="16" destOrd="0" presId="urn:microsoft.com/office/officeart/2011/layout/CircleProcess"/>
    <dgm:cxn modelId="{3F09B8B9-8AD4-4AC9-8BF7-D0C1E2F324C1}" type="presParOf" srcId="{ED1EB109-B3AF-4CE1-8110-6C33A2620479}" destId="{4102E4F5-C50F-4779-A6CE-BD0031576B02}" srcOrd="0" destOrd="0" presId="urn:microsoft.com/office/officeart/2011/layout/CircleProcess"/>
    <dgm:cxn modelId="{DCCE4555-CEE9-40B0-8A5D-F5D8BE984B4D}" type="presParOf" srcId="{4DF73CD3-7766-4E0F-85AB-5A9EDD865686}" destId="{AE8D2D7A-A02B-47A4-95FB-B2211C325DAC}" srcOrd="17" destOrd="0" presId="urn:microsoft.com/office/officeart/2011/layout/CircleProcess"/>
    <dgm:cxn modelId="{3FDD9D3A-63A9-4C96-B25E-32AC0F0CC3DC}" type="presParOf" srcId="{4DF73CD3-7766-4E0F-85AB-5A9EDD865686}" destId="{A7C331E2-6CF9-4F81-BD8D-76B28DF4660A}" srcOrd="18" destOrd="0" presId="urn:microsoft.com/office/officeart/2011/layout/CircleProcess"/>
    <dgm:cxn modelId="{DB8A0D55-4E97-4A93-82B0-8DE0E40BB050}" type="presParOf" srcId="{A7C331E2-6CF9-4F81-BD8D-76B28DF4660A}" destId="{CCD25621-2EC8-4405-BB42-92D008EEA1EE}" srcOrd="0" destOrd="0" presId="urn:microsoft.com/office/officeart/2011/layout/CircleProcess"/>
    <dgm:cxn modelId="{01D30372-BABB-45FC-AFA0-E400B7AFBE36}" type="presParOf" srcId="{4DF73CD3-7766-4E0F-85AB-5A9EDD865686}" destId="{C327BDF5-FEF5-4848-8CF3-97BF72099BAC}" srcOrd="19" destOrd="0" presId="urn:microsoft.com/office/officeart/2011/layout/CircleProcess"/>
    <dgm:cxn modelId="{B7779099-2292-4CD8-B231-F32445E3CE65}" type="presParOf" srcId="{C327BDF5-FEF5-4848-8CF3-97BF72099BAC}" destId="{680855D9-C5E8-4443-AF27-F656B98224BE}" srcOrd="0" destOrd="0" presId="urn:microsoft.com/office/officeart/2011/layout/CircleProcess"/>
    <dgm:cxn modelId="{2D0AD16C-1569-4066-A659-872BDFC61282}" type="presParOf" srcId="{4DF73CD3-7766-4E0F-85AB-5A9EDD865686}" destId="{AB455867-0D36-4074-8A21-1F9FAC99F7DF}" srcOrd="2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5EDF1-EF64-4AF0-803B-20910F013E29}">
      <dsp:nvSpPr>
        <dsp:cNvPr id="0" name=""/>
        <dsp:cNvSpPr/>
      </dsp:nvSpPr>
      <dsp:spPr>
        <a:xfrm>
          <a:off x="7583327" y="863993"/>
          <a:ext cx="1172002" cy="1171643"/>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DF4CDEE-2736-4323-A405-423258B084AF}">
      <dsp:nvSpPr>
        <dsp:cNvPr id="0" name=""/>
        <dsp:cNvSpPr/>
      </dsp:nvSpPr>
      <dsp:spPr>
        <a:xfrm>
          <a:off x="7623144" y="903055"/>
          <a:ext cx="1093234" cy="1093520"/>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Validation</a:t>
          </a:r>
        </a:p>
      </dsp:txBody>
      <dsp:txXfrm>
        <a:off x="7778949" y="1059302"/>
        <a:ext cx="780758" cy="781027"/>
      </dsp:txXfrm>
    </dsp:sp>
    <dsp:sp modelId="{637DE47D-C3EC-4808-B44E-5308A25E886B}">
      <dsp:nvSpPr>
        <dsp:cNvPr id="0" name=""/>
        <dsp:cNvSpPr/>
      </dsp:nvSpPr>
      <dsp:spPr>
        <a:xfrm rot="2700000">
          <a:off x="6372956" y="863862"/>
          <a:ext cx="1171701" cy="1171701"/>
        </a:xfrm>
        <a:prstGeom prst="teardrop">
          <a:avLst>
            <a:gd name="adj" fmla="val 100000"/>
          </a:avLst>
        </a:prstGeom>
        <a:solidFill>
          <a:schemeClr val="accent5">
            <a:hueOff val="538686"/>
            <a:satOff val="0"/>
            <a:lumOff val="117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8DD94FC-48C8-46B7-A63A-B22066E89608}">
      <dsp:nvSpPr>
        <dsp:cNvPr id="0" name=""/>
        <dsp:cNvSpPr/>
      </dsp:nvSpPr>
      <dsp:spPr>
        <a:xfrm>
          <a:off x="6412190" y="903055"/>
          <a:ext cx="1093234" cy="1093520"/>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Testing </a:t>
          </a:r>
        </a:p>
      </dsp:txBody>
      <dsp:txXfrm>
        <a:off x="6567995" y="1059302"/>
        <a:ext cx="780758" cy="781027"/>
      </dsp:txXfrm>
    </dsp:sp>
    <dsp:sp modelId="{C613D5BE-9647-4DDA-8D70-50E7F7392EE6}">
      <dsp:nvSpPr>
        <dsp:cNvPr id="0" name=""/>
        <dsp:cNvSpPr/>
      </dsp:nvSpPr>
      <dsp:spPr>
        <a:xfrm rot="2700000">
          <a:off x="5162868" y="863862"/>
          <a:ext cx="1171701" cy="1171701"/>
        </a:xfrm>
        <a:prstGeom prst="teardrop">
          <a:avLst>
            <a:gd name="adj" fmla="val 100000"/>
          </a:avLst>
        </a:prstGeom>
        <a:solidFill>
          <a:schemeClr val="accent5">
            <a:hueOff val="1077371"/>
            <a:satOff val="0"/>
            <a:lumOff val="235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E4D6698-FB7A-46D2-B940-35B0D035F58C}">
      <dsp:nvSpPr>
        <dsp:cNvPr id="0" name=""/>
        <dsp:cNvSpPr/>
      </dsp:nvSpPr>
      <dsp:spPr>
        <a:xfrm>
          <a:off x="5201236" y="903055"/>
          <a:ext cx="1093234" cy="1093520"/>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Training the model </a:t>
          </a:r>
        </a:p>
      </dsp:txBody>
      <dsp:txXfrm>
        <a:off x="5357907" y="1059302"/>
        <a:ext cx="780758" cy="781027"/>
      </dsp:txXfrm>
    </dsp:sp>
    <dsp:sp modelId="{C5FADC6D-B97A-46C9-8D50-896732B52606}">
      <dsp:nvSpPr>
        <dsp:cNvPr id="0" name=""/>
        <dsp:cNvSpPr/>
      </dsp:nvSpPr>
      <dsp:spPr>
        <a:xfrm rot="2700000">
          <a:off x="3951913" y="863862"/>
          <a:ext cx="1171701" cy="1171701"/>
        </a:xfrm>
        <a:prstGeom prst="teardrop">
          <a:avLst>
            <a:gd name="adj" fmla="val 100000"/>
          </a:avLst>
        </a:prstGeom>
        <a:solidFill>
          <a:schemeClr val="accent5">
            <a:hueOff val="1616056"/>
            <a:satOff val="0"/>
            <a:lumOff val="352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2CE7A34-95FC-4FFC-810E-085E18D14434}">
      <dsp:nvSpPr>
        <dsp:cNvPr id="0" name=""/>
        <dsp:cNvSpPr/>
      </dsp:nvSpPr>
      <dsp:spPr>
        <a:xfrm>
          <a:off x="3991147" y="903055"/>
          <a:ext cx="1093234" cy="1093520"/>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Pre-Processing</a:t>
          </a:r>
        </a:p>
      </dsp:txBody>
      <dsp:txXfrm>
        <a:off x="4146952" y="1059302"/>
        <a:ext cx="780758" cy="781027"/>
      </dsp:txXfrm>
    </dsp:sp>
    <dsp:sp modelId="{35F8E00B-2387-488C-975F-00CBDBD23598}">
      <dsp:nvSpPr>
        <dsp:cNvPr id="0" name=""/>
        <dsp:cNvSpPr/>
      </dsp:nvSpPr>
      <dsp:spPr>
        <a:xfrm rot="2700000">
          <a:off x="2740959" y="863862"/>
          <a:ext cx="1171701" cy="1171701"/>
        </a:xfrm>
        <a:prstGeom prst="teardrop">
          <a:avLst>
            <a:gd name="adj" fmla="val 100000"/>
          </a:avLst>
        </a:prstGeom>
        <a:solidFill>
          <a:schemeClr val="accent5">
            <a:hueOff val="2154742"/>
            <a:satOff val="0"/>
            <a:lumOff val="470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119B22D-8FDF-449D-A037-6B426AB31FC7}">
      <dsp:nvSpPr>
        <dsp:cNvPr id="0" name=""/>
        <dsp:cNvSpPr/>
      </dsp:nvSpPr>
      <dsp:spPr>
        <a:xfrm>
          <a:off x="2780193" y="903055"/>
          <a:ext cx="1093234" cy="1093520"/>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Collecting data and forming and dataset</a:t>
          </a:r>
        </a:p>
      </dsp:txBody>
      <dsp:txXfrm>
        <a:off x="2935998" y="1059302"/>
        <a:ext cx="780758" cy="781027"/>
      </dsp:txXfrm>
    </dsp:sp>
    <dsp:sp modelId="{C7C14503-0F91-4D59-9316-8625E3969EDD}">
      <dsp:nvSpPr>
        <dsp:cNvPr id="0" name=""/>
        <dsp:cNvSpPr/>
      </dsp:nvSpPr>
      <dsp:spPr>
        <a:xfrm rot="2700000">
          <a:off x="1530871" y="863862"/>
          <a:ext cx="1171701" cy="1171701"/>
        </a:xfrm>
        <a:prstGeom prst="teardrop">
          <a:avLst>
            <a:gd name="adj" fmla="val 100000"/>
          </a:avLst>
        </a:prstGeom>
        <a:solidFill>
          <a:schemeClr val="accent5">
            <a:hueOff val="2693427"/>
            <a:satOff val="0"/>
            <a:lumOff val="588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102E4F5-C50F-4779-A6CE-BD0031576B02}">
      <dsp:nvSpPr>
        <dsp:cNvPr id="0" name=""/>
        <dsp:cNvSpPr/>
      </dsp:nvSpPr>
      <dsp:spPr>
        <a:xfrm>
          <a:off x="1569239" y="903055"/>
          <a:ext cx="1093234" cy="1093520"/>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Literature Survey</a:t>
          </a:r>
        </a:p>
      </dsp:txBody>
      <dsp:txXfrm>
        <a:off x="1725910" y="1059302"/>
        <a:ext cx="780758" cy="781027"/>
      </dsp:txXfrm>
    </dsp:sp>
    <dsp:sp modelId="{CCD25621-2EC8-4405-BB42-92D008EEA1EE}">
      <dsp:nvSpPr>
        <dsp:cNvPr id="0" name=""/>
        <dsp:cNvSpPr/>
      </dsp:nvSpPr>
      <dsp:spPr>
        <a:xfrm rot="2700000">
          <a:off x="319916" y="863862"/>
          <a:ext cx="1171701" cy="1171701"/>
        </a:xfrm>
        <a:prstGeom prst="teardrop">
          <a:avLst>
            <a:gd name="adj" fmla="val 100000"/>
          </a:avLst>
        </a:prstGeom>
        <a:solidFill>
          <a:schemeClr val="accent5">
            <a:hueOff val="3232113"/>
            <a:satOff val="0"/>
            <a:lumOff val="705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80855D9-C5E8-4443-AF27-F656B98224BE}">
      <dsp:nvSpPr>
        <dsp:cNvPr id="0" name=""/>
        <dsp:cNvSpPr/>
      </dsp:nvSpPr>
      <dsp:spPr>
        <a:xfrm>
          <a:off x="359150" y="903055"/>
          <a:ext cx="1093234" cy="1093520"/>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Understanding the problem statement</a:t>
          </a:r>
        </a:p>
      </dsp:txBody>
      <dsp:txXfrm>
        <a:off x="514955" y="1059302"/>
        <a:ext cx="780758" cy="781027"/>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05:52:20.769"/>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2bd7e03b4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22bd7e03b4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2bd7e03b4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2bd7e03b4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2bd7e03b4_2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2bd7e03b4_2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2bc08e7a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2bc08e7a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22bc08e7a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22bc08e7a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2bc08e7a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2bc08e7a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22bc08e7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2bc08e7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2bd7e03b4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2bd7e03b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22bc08e7a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22bc08e7a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6c52e73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6c52e73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2bd7e03b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2bd7e03b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peoplemattersglobal.com/article/predictive-hr-analytics/re-imagining-hr-driving-business-results-through-people-analytics-21563" TargetMode="External"/><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hindawi.com/journals/joph/2019/7820971/" TargetMode="External"/><Relationship Id="rId2" Type="http://schemas.openxmlformats.org/officeDocument/2006/relationships/hyperlink" Target="https://ieeexplore.ieee.org/abstract/document/7424485" TargetMode="External"/><Relationship Id="rId1" Type="http://schemas.openxmlformats.org/officeDocument/2006/relationships/slideLayout" Target="../slideLayouts/slideLayout3.xml"/><Relationship Id="rId4" Type="http://schemas.openxmlformats.org/officeDocument/2006/relationships/hyperlink" Target="https://www.ijitee.org/wp-content/uploads/papers/v8i12/L25681081219.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323895369_An_eye_detection_method_based_on_convolutional_neural_networks_and_support_vector_machines" TargetMode="External"/><Relationship Id="rId2" Type="http://schemas.openxmlformats.org/officeDocument/2006/relationships/hyperlink" Target="https://www.enggjournals.com/ijet/docs/IJET17-09-03-214.pdf"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710400" y="468300"/>
            <a:ext cx="7723200" cy="1651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Times New Roman"/>
                <a:ea typeface="Times New Roman"/>
                <a:cs typeface="Times New Roman"/>
                <a:sym typeface="Times New Roman"/>
              </a:rPr>
              <a:t>PINK EYE DETECTION USING CNN</a:t>
            </a:r>
            <a:endParaRPr b="1">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1688325" y="3068550"/>
            <a:ext cx="7036800" cy="1133700"/>
          </a:xfrm>
          <a:prstGeom prst="rect">
            <a:avLst/>
          </a:prstGeom>
        </p:spPr>
        <p:txBody>
          <a:bodyPr spcFirstLastPara="1" wrap="square" lIns="91425" tIns="91425" rIns="91425" bIns="91425" anchor="t" anchorCtr="0">
            <a:noAutofit/>
          </a:bodyPr>
          <a:lstStyle/>
          <a:p>
            <a:pPr marL="0" lvl="0" indent="0" algn="r" rtl="0">
              <a:lnSpc>
                <a:spcPct val="80000"/>
              </a:lnSpc>
              <a:spcBef>
                <a:spcPts val="0"/>
              </a:spcBef>
              <a:spcAft>
                <a:spcPts val="0"/>
              </a:spcAft>
              <a:buSzPts val="605"/>
              <a:buNone/>
            </a:pPr>
            <a:r>
              <a:rPr lang="en-GB" sz="1640">
                <a:latin typeface="Times New Roman"/>
                <a:ea typeface="Times New Roman"/>
                <a:cs typeface="Times New Roman"/>
                <a:sym typeface="Times New Roman"/>
              </a:rPr>
              <a:t>TEAM MEMBERS</a:t>
            </a:r>
            <a:endParaRPr sz="1640">
              <a:latin typeface="Times New Roman"/>
              <a:ea typeface="Times New Roman"/>
              <a:cs typeface="Times New Roman"/>
              <a:sym typeface="Times New Roman"/>
            </a:endParaRPr>
          </a:p>
          <a:p>
            <a:pPr marL="0" lvl="0" indent="0" algn="r" rtl="0">
              <a:lnSpc>
                <a:spcPct val="80000"/>
              </a:lnSpc>
              <a:spcBef>
                <a:spcPts val="0"/>
              </a:spcBef>
              <a:spcAft>
                <a:spcPts val="0"/>
              </a:spcAft>
              <a:buSzPts val="605"/>
              <a:buNone/>
            </a:pPr>
            <a:r>
              <a:rPr lang="en-GB" sz="1640">
                <a:latin typeface="Times New Roman"/>
                <a:ea typeface="Times New Roman"/>
                <a:cs typeface="Times New Roman"/>
                <a:sym typeface="Times New Roman"/>
              </a:rPr>
              <a:t>SUMA - ENG19CS0190</a:t>
            </a:r>
            <a:endParaRPr sz="1640">
              <a:latin typeface="Times New Roman"/>
              <a:ea typeface="Times New Roman"/>
              <a:cs typeface="Times New Roman"/>
              <a:sym typeface="Times New Roman"/>
            </a:endParaRPr>
          </a:p>
          <a:p>
            <a:pPr marL="0" lvl="0" indent="0" algn="r" rtl="0">
              <a:lnSpc>
                <a:spcPct val="80000"/>
              </a:lnSpc>
              <a:spcBef>
                <a:spcPts val="0"/>
              </a:spcBef>
              <a:spcAft>
                <a:spcPts val="0"/>
              </a:spcAft>
              <a:buSzPts val="605"/>
              <a:buNone/>
            </a:pPr>
            <a:r>
              <a:rPr lang="en-GB" sz="1640">
                <a:latin typeface="Times New Roman"/>
                <a:ea typeface="Times New Roman"/>
                <a:cs typeface="Times New Roman"/>
                <a:sym typeface="Times New Roman"/>
              </a:rPr>
              <a:t>NAMITHA.K - ENG19CS0197</a:t>
            </a:r>
            <a:endParaRPr sz="1640">
              <a:latin typeface="Times New Roman"/>
              <a:ea typeface="Times New Roman"/>
              <a:cs typeface="Times New Roman"/>
              <a:sym typeface="Times New Roman"/>
            </a:endParaRPr>
          </a:p>
          <a:p>
            <a:pPr marL="0" lvl="0" indent="0" algn="r" rtl="0">
              <a:lnSpc>
                <a:spcPct val="80000"/>
              </a:lnSpc>
              <a:spcBef>
                <a:spcPts val="0"/>
              </a:spcBef>
              <a:spcAft>
                <a:spcPts val="0"/>
              </a:spcAft>
              <a:buSzPts val="605"/>
              <a:buNone/>
            </a:pPr>
            <a:r>
              <a:rPr lang="en-GB" sz="1640">
                <a:latin typeface="Times New Roman"/>
                <a:ea typeface="Times New Roman"/>
                <a:cs typeface="Times New Roman"/>
                <a:sym typeface="Times New Roman"/>
              </a:rPr>
              <a:t>SAHITHI - ENG19CS0205</a:t>
            </a:r>
            <a:endParaRPr sz="1640">
              <a:latin typeface="Times New Roman"/>
              <a:ea typeface="Times New Roman"/>
              <a:cs typeface="Times New Roman"/>
              <a:sym typeface="Times New Roman"/>
            </a:endParaRPr>
          </a:p>
          <a:p>
            <a:pPr marL="0" lvl="0" indent="0" algn="r" rtl="0">
              <a:lnSpc>
                <a:spcPct val="80000"/>
              </a:lnSpc>
              <a:spcBef>
                <a:spcPts val="0"/>
              </a:spcBef>
              <a:spcAft>
                <a:spcPts val="0"/>
              </a:spcAft>
              <a:buSzPts val="605"/>
              <a:buNone/>
            </a:pPr>
            <a:r>
              <a:rPr lang="en-GB" sz="1640">
                <a:latin typeface="Times New Roman"/>
                <a:ea typeface="Times New Roman"/>
                <a:cs typeface="Times New Roman"/>
                <a:sym typeface="Times New Roman"/>
              </a:rPr>
              <a:t>PARTH - ENG19CS0218</a:t>
            </a:r>
            <a:endParaRPr sz="164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268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graphicFrame>
        <p:nvGraphicFramePr>
          <p:cNvPr id="104" name="Google Shape;104;p20"/>
          <p:cNvGraphicFramePr/>
          <p:nvPr>
            <p:extLst>
              <p:ext uri="{D42A27DB-BD31-4B8C-83A1-F6EECF244321}">
                <p14:modId xmlns:p14="http://schemas.microsoft.com/office/powerpoint/2010/main" val="1684673334"/>
              </p:ext>
            </p:extLst>
          </p:nvPr>
        </p:nvGraphicFramePr>
        <p:xfrm>
          <a:off x="431369" y="963975"/>
          <a:ext cx="6778350" cy="3215550"/>
        </p:xfrm>
        <a:graphic>
          <a:graphicData uri="http://schemas.openxmlformats.org/drawingml/2006/table">
            <a:tbl>
              <a:tblPr>
                <a:noFill/>
                <a:tableStyleId>{4E68868B-53EA-45B6-B2BB-8B2CC7BAB8A3}</a:tableStyleId>
              </a:tblPr>
              <a:tblGrid>
                <a:gridCol w="2123225">
                  <a:extLst>
                    <a:ext uri="{9D8B030D-6E8A-4147-A177-3AD203B41FA5}">
                      <a16:colId xmlns:a16="http://schemas.microsoft.com/office/drawing/2014/main" val="20001"/>
                    </a:ext>
                  </a:extLst>
                </a:gridCol>
                <a:gridCol w="1759525">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1055550">
                <a:tc>
                  <a:txBody>
                    <a:bodyPr/>
                    <a:lstStyle/>
                    <a:p>
                      <a:pPr marL="0" lvl="0" indent="0" algn="l" rtl="0">
                        <a:spcBef>
                          <a:spcPts val="0"/>
                        </a:spcBef>
                        <a:spcAft>
                          <a:spcPts val="0"/>
                        </a:spcAft>
                        <a:buNone/>
                      </a:pPr>
                      <a:r>
                        <a:rPr lang="en-GB" sz="1100" dirty="0">
                          <a:latin typeface="Times New Roman" panose="02020603050405020304" pitchFamily="18" charset="0"/>
                          <a:cs typeface="Times New Roman" panose="02020603050405020304" pitchFamily="18" charset="0"/>
                        </a:rPr>
                        <a:t>[3]Evaluation of Convolutional Neural Network</a:t>
                      </a:r>
                      <a:endParaRPr sz="11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100" dirty="0">
                          <a:latin typeface="Times New Roman" panose="02020603050405020304" pitchFamily="18" charset="0"/>
                          <a:cs typeface="Times New Roman" panose="02020603050405020304" pitchFamily="18" charset="0"/>
                        </a:rPr>
                        <a:t>Model for Classifying Red and Healthy Eye</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1100" dirty="0">
                          <a:solidFill>
                            <a:schemeClr val="dk1"/>
                          </a:solidFill>
                          <a:latin typeface="Times New Roman" panose="02020603050405020304" pitchFamily="18" charset="0"/>
                          <a:cs typeface="Times New Roman" panose="02020603050405020304" pitchFamily="18" charset="0"/>
                        </a:rPr>
                        <a:t>Sherry Verma, </a:t>
                      </a:r>
                      <a:r>
                        <a:rPr lang="en-GB" sz="1100" dirty="0" err="1">
                          <a:solidFill>
                            <a:schemeClr val="dk1"/>
                          </a:solidFill>
                          <a:latin typeface="Times New Roman" panose="02020603050405020304" pitchFamily="18" charset="0"/>
                          <a:cs typeface="Times New Roman" panose="02020603050405020304" pitchFamily="18" charset="0"/>
                        </a:rPr>
                        <a:t>Latika</a:t>
                      </a:r>
                      <a:r>
                        <a:rPr lang="en-GB" sz="1100" dirty="0">
                          <a:solidFill>
                            <a:schemeClr val="dk1"/>
                          </a:solidFill>
                          <a:latin typeface="Times New Roman" panose="02020603050405020304" pitchFamily="18" charset="0"/>
                          <a:cs typeface="Times New Roman" panose="02020603050405020304" pitchFamily="18" charset="0"/>
                        </a:rPr>
                        <a:t> Singh, Monica Chaudhry</a:t>
                      </a:r>
                      <a:endParaRPr sz="11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200">
                          <a:latin typeface="Times New Roman" panose="02020603050405020304" pitchFamily="18" charset="0"/>
                          <a:cs typeface="Times New Roman" panose="02020603050405020304" pitchFamily="18" charset="0"/>
                        </a:rPr>
                        <a:t>Radial basis function</a:t>
                      </a:r>
                      <a:endParaRPr sz="120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200">
                          <a:latin typeface="Times New Roman" panose="02020603050405020304" pitchFamily="18" charset="0"/>
                          <a:cs typeface="Times New Roman" panose="02020603050405020304" pitchFamily="18" charset="0"/>
                        </a:rPr>
                        <a:t>(RBF) and multi-layer perceptron (MLP)</a:t>
                      </a:r>
                      <a:endParaRPr sz="120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100" dirty="0">
                          <a:latin typeface="Times New Roman" panose="02020603050405020304" pitchFamily="18" charset="0"/>
                          <a:cs typeface="Times New Roman" panose="02020603050405020304" pitchFamily="18" charset="0"/>
                        </a:rPr>
                        <a:t>the model is able to achieve predicting the new image passed to it</a:t>
                      </a: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974350">
                <a:tc>
                  <a:txBody>
                    <a:bodyPr/>
                    <a:lstStyle/>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[4]Detection of Cataract and Conjunctivitis</a:t>
                      </a:r>
                      <a:endParaRPr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Disease Using Histogram of Oriented Gradient</a:t>
                      </a:r>
                      <a:endParaRPr sz="12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200">
                          <a:latin typeface="Times New Roman" panose="02020603050405020304" pitchFamily="18" charset="0"/>
                          <a:cs typeface="Times New Roman" panose="02020603050405020304" pitchFamily="18" charset="0"/>
                        </a:rPr>
                        <a:t>Mrunalini Manchalwar, Krishna Warhade</a:t>
                      </a:r>
                      <a:endParaRPr sz="120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200">
                          <a:latin typeface="Times New Roman" panose="02020603050405020304" pitchFamily="18" charset="0"/>
                          <a:cs typeface="Times New Roman" panose="02020603050405020304" pitchFamily="18" charset="0"/>
                        </a:rPr>
                        <a:t>Histogram of Oriented Gradient (HOG),</a:t>
                      </a:r>
                      <a:endParaRPr sz="120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200">
                          <a:latin typeface="Times New Roman" panose="02020603050405020304" pitchFamily="18" charset="0"/>
                          <a:cs typeface="Times New Roman" panose="02020603050405020304" pitchFamily="18" charset="0"/>
                        </a:rPr>
                        <a:t>Minimum distance classifier</a:t>
                      </a:r>
                      <a:endParaRPr sz="120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200">
                          <a:latin typeface="Times New Roman" panose="02020603050405020304" pitchFamily="18" charset="0"/>
                          <a:cs typeface="Times New Roman" panose="02020603050405020304" pitchFamily="18" charset="0"/>
                        </a:rPr>
                        <a:t>Method is efficient, computationally fast,cost effective</a:t>
                      </a:r>
                      <a:endParaRPr sz="120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888100">
                <a:tc>
                  <a:txBody>
                    <a:bodyPr/>
                    <a:lstStyle/>
                    <a:p>
                      <a:pPr marL="0" lvl="0" indent="0" algn="l" rtl="0">
                        <a:spcBef>
                          <a:spcPts val="0"/>
                        </a:spcBef>
                        <a:spcAft>
                          <a:spcPts val="0"/>
                        </a:spcAft>
                        <a:buNone/>
                      </a:pPr>
                      <a:r>
                        <a:rPr lang="en-GB" sz="1200" dirty="0">
                          <a:latin typeface="Times New Roman" panose="02020603050405020304" pitchFamily="18" charset="0"/>
                          <a:cs typeface="Times New Roman" panose="02020603050405020304" pitchFamily="18" charset="0"/>
                        </a:rPr>
                        <a:t>[5]An eye detection method based on convolutional neural networks and support vector machines</a:t>
                      </a:r>
                      <a:endParaRPr sz="12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Yu, Mingxina et al</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100">
                          <a:latin typeface="Times New Roman" panose="02020603050405020304" pitchFamily="18" charset="0"/>
                          <a:cs typeface="Times New Roman" panose="02020603050405020304" pitchFamily="18" charset="0"/>
                        </a:rPr>
                        <a:t>Convolutional Neural Networks (CNN) and Support Vector Machines (SVM)</a:t>
                      </a:r>
                      <a:endParaRPr sz="110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100" dirty="0">
                          <a:latin typeface="Times New Roman" panose="02020603050405020304" pitchFamily="18" charset="0"/>
                          <a:cs typeface="Times New Roman" panose="02020603050405020304" pitchFamily="18" charset="0"/>
                        </a:rPr>
                        <a:t>To improve the speed of detection in the system, an eye variance filter (EVF) is constructed </a:t>
                      </a: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265500" y="396621"/>
            <a:ext cx="4045200" cy="150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dirty="0">
                <a:latin typeface="Times New Roman"/>
                <a:ea typeface="Times New Roman"/>
                <a:cs typeface="Times New Roman"/>
                <a:sym typeface="Times New Roman"/>
              </a:rPr>
              <a:t>FUNCTIONAL REQUIREMENTS:</a:t>
            </a:r>
            <a:endParaRPr sz="25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E6FFE7A-4D30-B9D9-4296-7ED493922D44}"/>
              </a:ext>
            </a:extLst>
          </p:cNvPr>
          <p:cNvPicPr>
            <a:picLocks noChangeAspect="1"/>
          </p:cNvPicPr>
          <p:nvPr/>
        </p:nvPicPr>
        <p:blipFill>
          <a:blip r:embed="rId3"/>
          <a:stretch>
            <a:fillRect/>
          </a:stretch>
        </p:blipFill>
        <p:spPr>
          <a:xfrm>
            <a:off x="5225921" y="1363851"/>
            <a:ext cx="3341146" cy="239448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2EF7E82E-E2C4-573F-9055-0CDED8A0D035}"/>
              </a:ext>
            </a:extLst>
          </p:cNvPr>
          <p:cNvSpPr txBox="1"/>
          <p:nvPr/>
        </p:nvSpPr>
        <p:spPr>
          <a:xfrm>
            <a:off x="265500" y="1836315"/>
            <a:ext cx="3586309" cy="2554545"/>
          </a:xfrm>
          <a:prstGeom prst="rect">
            <a:avLst/>
          </a:prstGeom>
          <a:noFill/>
        </p:spPr>
        <p:txBody>
          <a:bodyPr wrap="square" rtlCol="0">
            <a:spAutoFit/>
          </a:bodyPr>
          <a:lstStyle/>
          <a:p>
            <a:pPr marL="114300" indent="0">
              <a:spcBef>
                <a:spcPts val="1200"/>
              </a:spcBef>
              <a:buSzPts val="1800"/>
              <a:buNone/>
            </a:pPr>
            <a:r>
              <a:rPr lang="en-GB" sz="1600" b="1" dirty="0">
                <a:solidFill>
                  <a:schemeClr val="tx1"/>
                </a:solidFill>
                <a:latin typeface="Times New Roman"/>
                <a:ea typeface="Times New Roman"/>
                <a:cs typeface="Times New Roman"/>
                <a:sym typeface="Times New Roman"/>
              </a:rPr>
              <a:t>Software Requirements:</a:t>
            </a:r>
            <a:endParaRPr lang="en-GB"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spcBef>
                <a:spcPts val="1200"/>
              </a:spcBef>
              <a:spcAft>
                <a:spcPts val="0"/>
              </a:spcAft>
              <a:buSzPts val="1800"/>
              <a:buFont typeface="Times New Roman"/>
              <a:buChar char="●"/>
            </a:pPr>
            <a:r>
              <a:rPr lang="en-GB" dirty="0">
                <a:solidFill>
                  <a:schemeClr val="tx1"/>
                </a:solidFill>
                <a:latin typeface="Times New Roman" panose="02020603050405020304" pitchFamily="18" charset="0"/>
                <a:ea typeface="Times New Roman"/>
                <a:cs typeface="Times New Roman" panose="02020603050405020304" pitchFamily="18" charset="0"/>
                <a:sym typeface="Times New Roman"/>
              </a:rPr>
              <a:t>Python IDE</a:t>
            </a:r>
          </a:p>
          <a:p>
            <a:pPr marL="457200" lvl="0" indent="-342900" algn="l" rtl="0">
              <a:spcBef>
                <a:spcPts val="1200"/>
              </a:spcBef>
              <a:spcAft>
                <a:spcPts val="0"/>
              </a:spcAft>
              <a:buSzPts val="1800"/>
              <a:buFont typeface="Times New Roman"/>
              <a:buChar char="●"/>
            </a:pPr>
            <a:r>
              <a:rPr lang="en-GB" dirty="0">
                <a:solidFill>
                  <a:schemeClr val="tx1"/>
                </a:solidFill>
                <a:latin typeface="Times New Roman" panose="02020603050405020304" pitchFamily="18" charset="0"/>
                <a:ea typeface="Times New Roman"/>
                <a:cs typeface="Times New Roman" panose="02020603050405020304" pitchFamily="18" charset="0"/>
                <a:sym typeface="Times New Roman"/>
              </a:rPr>
              <a:t>Tensorflow (Keras)</a:t>
            </a:r>
          </a:p>
          <a:p>
            <a:pPr marL="457200" lvl="0" indent="-342900" algn="l" rtl="0">
              <a:spcBef>
                <a:spcPts val="1200"/>
              </a:spcBef>
              <a:spcAft>
                <a:spcPts val="0"/>
              </a:spcAft>
              <a:buSzPts val="1800"/>
              <a:buFont typeface="Times New Roman"/>
              <a:buChar char="●"/>
            </a:pPr>
            <a:r>
              <a:rPr lang="en-GB" dirty="0">
                <a:solidFill>
                  <a:schemeClr val="tx1"/>
                </a:solidFill>
                <a:latin typeface="Times New Roman" panose="02020603050405020304" pitchFamily="18" charset="0"/>
                <a:ea typeface="Times New Roman"/>
                <a:cs typeface="Times New Roman" panose="02020603050405020304" pitchFamily="18" charset="0"/>
                <a:sym typeface="Times New Roman"/>
              </a:rPr>
              <a:t>Pandas</a:t>
            </a:r>
          </a:p>
          <a:p>
            <a:pPr marL="457200" lvl="0" indent="-342900" algn="l" rtl="0">
              <a:spcBef>
                <a:spcPts val="1200"/>
              </a:spcBef>
              <a:spcAft>
                <a:spcPts val="0"/>
              </a:spcAft>
              <a:buSzPts val="1800"/>
              <a:buFont typeface="Times New Roman"/>
              <a:buChar char="●"/>
            </a:pPr>
            <a:r>
              <a:rPr lang="en-US" b="0" dirty="0">
                <a:solidFill>
                  <a:schemeClr val="tx1"/>
                </a:solidFill>
                <a:effectLst/>
                <a:latin typeface="Times New Roman" panose="02020603050405020304" pitchFamily="18" charset="0"/>
                <a:cs typeface="Times New Roman" panose="02020603050405020304" pitchFamily="18" charset="0"/>
              </a:rPr>
              <a:t>Numpy</a:t>
            </a:r>
            <a:r>
              <a:rPr lang="en-US" dirty="0">
                <a:solidFill>
                  <a:schemeClr val="tx1"/>
                </a:solidFill>
                <a:latin typeface="Times New Roman" panose="02020603050405020304" pitchFamily="18" charset="0"/>
                <a:cs typeface="Times New Roman" panose="02020603050405020304" pitchFamily="18" charset="0"/>
              </a:rPr>
              <a:t> </a:t>
            </a:r>
            <a:endParaRPr lang="en-US" b="0" dirty="0">
              <a:solidFill>
                <a:schemeClr val="tx1"/>
              </a:solidFill>
              <a:effectLst/>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Font typeface="Times New Roman"/>
              <a:buChar char="●"/>
            </a:pPr>
            <a:r>
              <a:rPr lang="en-US" b="0" dirty="0">
                <a:solidFill>
                  <a:schemeClr val="tx1"/>
                </a:solidFill>
                <a:effectLst/>
                <a:latin typeface="Times New Roman" panose="02020603050405020304" pitchFamily="18" charset="0"/>
                <a:cs typeface="Times New Roman" panose="02020603050405020304" pitchFamily="18" charset="0"/>
              </a:rPr>
              <a:t>Seaborn </a:t>
            </a:r>
          </a:p>
          <a:p>
            <a:pPr marL="457200" lvl="0" indent="-342900" algn="l" rtl="0">
              <a:spcBef>
                <a:spcPts val="1200"/>
              </a:spcBef>
              <a:spcAft>
                <a:spcPts val="0"/>
              </a:spcAft>
              <a:buSzPts val="1800"/>
              <a:buFont typeface="Times New Roman"/>
              <a:buChar char="●"/>
            </a:pPr>
            <a:r>
              <a:rPr lang="en-US" b="0" dirty="0">
                <a:solidFill>
                  <a:schemeClr val="tx1"/>
                </a:solidFill>
                <a:effectLst/>
                <a:latin typeface="Times New Roman" panose="02020603050405020304" pitchFamily="18" charset="0"/>
                <a:cs typeface="Times New Roman" panose="02020603050405020304" pitchFamily="18" charset="0"/>
              </a:rPr>
              <a:t>Matplotlib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4"/>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AF35E85-7963-6CFC-FB0C-8BADE3A5158C}"/>
              </a:ext>
            </a:extLst>
          </p:cNvPr>
          <p:cNvSpPr/>
          <p:nvPr/>
        </p:nvSpPr>
        <p:spPr>
          <a:xfrm>
            <a:off x="4039238" y="1342540"/>
            <a:ext cx="1441343" cy="906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lowchart: Magnetic Disk 7">
            <a:extLst>
              <a:ext uri="{FF2B5EF4-FFF2-40B4-BE49-F238E27FC236}">
                <a16:creationId xmlns:a16="http://schemas.microsoft.com/office/drawing/2014/main" id="{5DBF3B78-A01F-C3E9-7617-D23FE10EDB26}"/>
              </a:ext>
            </a:extLst>
          </p:cNvPr>
          <p:cNvSpPr/>
          <p:nvPr/>
        </p:nvSpPr>
        <p:spPr>
          <a:xfrm>
            <a:off x="6672020" y="1302430"/>
            <a:ext cx="1495587" cy="9765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Times New Roman"/>
                <a:ea typeface="Times New Roman"/>
                <a:cs typeface="Times New Roman"/>
                <a:sym typeface="Times New Roman"/>
              </a:rPr>
              <a:t>DESIGN OF THE PROJECT:</a:t>
            </a:r>
            <a:endParaRPr b="1">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6CBFE055-3091-E494-9F81-CA8E4C6EBD76}"/>
              </a:ext>
            </a:extLst>
          </p:cNvPr>
          <p:cNvSpPr/>
          <p:nvPr/>
        </p:nvSpPr>
        <p:spPr>
          <a:xfrm>
            <a:off x="698387" y="1387855"/>
            <a:ext cx="1441343" cy="906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C369C0C-E428-97CE-2E69-F4B741EFE990}"/>
              </a:ext>
            </a:extLst>
          </p:cNvPr>
          <p:cNvSpPr txBox="1"/>
          <p:nvPr/>
        </p:nvSpPr>
        <p:spPr>
          <a:xfrm>
            <a:off x="4271711" y="1522117"/>
            <a:ext cx="1115878" cy="523220"/>
          </a:xfrm>
          <a:prstGeom prst="rect">
            <a:avLst/>
          </a:prstGeom>
          <a:noFill/>
        </p:spPr>
        <p:txBody>
          <a:bodyPr wrap="square" rtlCol="0">
            <a:spAutoFit/>
          </a:bodyPr>
          <a:lstStyle/>
          <a:p>
            <a:r>
              <a:rPr lang="en-IN" dirty="0">
                <a:solidFill>
                  <a:schemeClr val="bg1"/>
                </a:solidFill>
              </a:rPr>
              <a:t>Feature extraction</a:t>
            </a:r>
          </a:p>
        </p:txBody>
      </p:sp>
      <p:sp>
        <p:nvSpPr>
          <p:cNvPr id="9" name="TextBox 8">
            <a:extLst>
              <a:ext uri="{FF2B5EF4-FFF2-40B4-BE49-F238E27FC236}">
                <a16:creationId xmlns:a16="http://schemas.microsoft.com/office/drawing/2014/main" id="{D9E1A696-2B5D-E11D-C85C-32485FE00A0E}"/>
              </a:ext>
            </a:extLst>
          </p:cNvPr>
          <p:cNvSpPr txBox="1"/>
          <p:nvPr/>
        </p:nvSpPr>
        <p:spPr>
          <a:xfrm>
            <a:off x="6892871" y="1709917"/>
            <a:ext cx="1053885" cy="523220"/>
          </a:xfrm>
          <a:prstGeom prst="rect">
            <a:avLst/>
          </a:prstGeom>
          <a:noFill/>
        </p:spPr>
        <p:txBody>
          <a:bodyPr wrap="square" rtlCol="0">
            <a:spAutoFit/>
          </a:bodyPr>
          <a:lstStyle/>
          <a:p>
            <a:r>
              <a:rPr lang="en-IN" dirty="0">
                <a:solidFill>
                  <a:schemeClr val="bg1"/>
                </a:solidFill>
              </a:rPr>
              <a:t>Database training set</a:t>
            </a:r>
          </a:p>
        </p:txBody>
      </p:sp>
      <p:sp>
        <p:nvSpPr>
          <p:cNvPr id="10" name="Rectangle 9">
            <a:extLst>
              <a:ext uri="{FF2B5EF4-FFF2-40B4-BE49-F238E27FC236}">
                <a16:creationId xmlns:a16="http://schemas.microsoft.com/office/drawing/2014/main" id="{C7B7D916-9D58-F92E-1B81-8C9D157EE044}"/>
              </a:ext>
            </a:extLst>
          </p:cNvPr>
          <p:cNvSpPr/>
          <p:nvPr/>
        </p:nvSpPr>
        <p:spPr>
          <a:xfrm>
            <a:off x="6672020" y="3006115"/>
            <a:ext cx="1495587" cy="1278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D7FF328-9F05-25A4-15F9-C3AF2B2888D5}"/>
              </a:ext>
            </a:extLst>
          </p:cNvPr>
          <p:cNvSpPr txBox="1"/>
          <p:nvPr/>
        </p:nvSpPr>
        <p:spPr>
          <a:xfrm>
            <a:off x="6892871" y="3371017"/>
            <a:ext cx="1092631" cy="523220"/>
          </a:xfrm>
          <a:prstGeom prst="rect">
            <a:avLst/>
          </a:prstGeom>
          <a:noFill/>
        </p:spPr>
        <p:txBody>
          <a:bodyPr wrap="square" rtlCol="0">
            <a:spAutoFit/>
          </a:bodyPr>
          <a:lstStyle/>
          <a:p>
            <a:r>
              <a:rPr lang="en-IN" dirty="0">
                <a:solidFill>
                  <a:schemeClr val="bg1"/>
                </a:solidFill>
              </a:rPr>
              <a:t>Classifier model</a:t>
            </a:r>
          </a:p>
        </p:txBody>
      </p:sp>
      <p:sp>
        <p:nvSpPr>
          <p:cNvPr id="12" name="Rectangle: Rounded Corners 11">
            <a:extLst>
              <a:ext uri="{FF2B5EF4-FFF2-40B4-BE49-F238E27FC236}">
                <a16:creationId xmlns:a16="http://schemas.microsoft.com/office/drawing/2014/main" id="{FF9154A6-6960-2BD4-B81B-211C8267FF62}"/>
              </a:ext>
            </a:extLst>
          </p:cNvPr>
          <p:cNvSpPr/>
          <p:nvPr/>
        </p:nvSpPr>
        <p:spPr>
          <a:xfrm>
            <a:off x="3961765" y="3192094"/>
            <a:ext cx="1565329" cy="906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05B6A51D-A0E6-1AEF-585C-AE6E83200AB0}"/>
              </a:ext>
            </a:extLst>
          </p:cNvPr>
          <p:cNvSpPr txBox="1"/>
          <p:nvPr/>
        </p:nvSpPr>
        <p:spPr>
          <a:xfrm>
            <a:off x="4214973" y="3414293"/>
            <a:ext cx="1216618" cy="523220"/>
          </a:xfrm>
          <a:prstGeom prst="rect">
            <a:avLst/>
          </a:prstGeom>
          <a:noFill/>
        </p:spPr>
        <p:txBody>
          <a:bodyPr wrap="square" rtlCol="0">
            <a:spAutoFit/>
          </a:bodyPr>
          <a:lstStyle/>
          <a:p>
            <a:r>
              <a:rPr lang="en-IN" dirty="0">
                <a:solidFill>
                  <a:schemeClr val="bg1"/>
                </a:solidFill>
              </a:rPr>
              <a:t>Feature extraction</a:t>
            </a:r>
          </a:p>
        </p:txBody>
      </p:sp>
      <p:sp>
        <p:nvSpPr>
          <p:cNvPr id="14" name="Rectangle 13">
            <a:extLst>
              <a:ext uri="{FF2B5EF4-FFF2-40B4-BE49-F238E27FC236}">
                <a16:creationId xmlns:a16="http://schemas.microsoft.com/office/drawing/2014/main" id="{C4B1D85F-FFB6-40B2-DAB2-BA59936FA78A}"/>
              </a:ext>
            </a:extLst>
          </p:cNvPr>
          <p:cNvSpPr/>
          <p:nvPr/>
        </p:nvSpPr>
        <p:spPr>
          <a:xfrm>
            <a:off x="573435" y="3219199"/>
            <a:ext cx="1441343" cy="906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C5A608B4-2A33-5CD0-9E1D-D0A4931C8E0D}"/>
              </a:ext>
            </a:extLst>
          </p:cNvPr>
          <p:cNvSpPr txBox="1"/>
          <p:nvPr/>
        </p:nvSpPr>
        <p:spPr>
          <a:xfrm>
            <a:off x="821797" y="3539349"/>
            <a:ext cx="944621" cy="523220"/>
          </a:xfrm>
          <a:prstGeom prst="rect">
            <a:avLst/>
          </a:prstGeom>
          <a:noFill/>
        </p:spPr>
        <p:txBody>
          <a:bodyPr wrap="square" rtlCol="0">
            <a:spAutoFit/>
          </a:bodyPr>
          <a:lstStyle/>
          <a:p>
            <a:r>
              <a:rPr lang="en-IN" dirty="0">
                <a:solidFill>
                  <a:schemeClr val="bg1"/>
                </a:solidFill>
              </a:rPr>
              <a:t>Test Image</a:t>
            </a:r>
          </a:p>
        </p:txBody>
      </p:sp>
      <p:cxnSp>
        <p:nvCxnSpPr>
          <p:cNvPr id="17" name="Straight Arrow Connector 16">
            <a:extLst>
              <a:ext uri="{FF2B5EF4-FFF2-40B4-BE49-F238E27FC236}">
                <a16:creationId xmlns:a16="http://schemas.microsoft.com/office/drawing/2014/main" id="{D9C09300-3EBA-123B-CBA6-BA12090FD2AF}"/>
              </a:ext>
            </a:extLst>
          </p:cNvPr>
          <p:cNvCxnSpPr>
            <a:cxnSpLocks/>
            <a:endCxn id="6" idx="1"/>
          </p:cNvCxnSpPr>
          <p:nvPr/>
        </p:nvCxnSpPr>
        <p:spPr>
          <a:xfrm flipV="1">
            <a:off x="2139730" y="1795866"/>
            <a:ext cx="1899508" cy="2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DB424B-4800-6DAD-F69B-D7B855D9890D}"/>
              </a:ext>
            </a:extLst>
          </p:cNvPr>
          <p:cNvCxnSpPr>
            <a:cxnSpLocks/>
            <a:stCxn id="6" idx="3"/>
            <a:endCxn id="8" idx="2"/>
          </p:cNvCxnSpPr>
          <p:nvPr/>
        </p:nvCxnSpPr>
        <p:spPr>
          <a:xfrm flipV="1">
            <a:off x="5480581" y="1790703"/>
            <a:ext cx="1191439" cy="5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7D8E6AE-E01A-E8B4-E7E6-EBA1B4586401}"/>
              </a:ext>
            </a:extLst>
          </p:cNvPr>
          <p:cNvCxnSpPr>
            <a:cxnSpLocks/>
            <a:stCxn id="8" idx="3"/>
            <a:endCxn id="10" idx="0"/>
          </p:cNvCxnSpPr>
          <p:nvPr/>
        </p:nvCxnSpPr>
        <p:spPr>
          <a:xfrm>
            <a:off x="7419814" y="2278975"/>
            <a:ext cx="0" cy="727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7DAC23B-82DD-92A4-F7AD-FEC6C898656C}"/>
              </a:ext>
            </a:extLst>
          </p:cNvPr>
          <p:cNvCxnSpPr>
            <a:stCxn id="12" idx="3"/>
            <a:endCxn id="10" idx="1"/>
          </p:cNvCxnSpPr>
          <p:nvPr/>
        </p:nvCxnSpPr>
        <p:spPr>
          <a:xfrm>
            <a:off x="5527094" y="3645420"/>
            <a:ext cx="11449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6D18A5-4A26-39D4-36FB-119CAFE005A5}"/>
              </a:ext>
            </a:extLst>
          </p:cNvPr>
          <p:cNvCxnSpPr>
            <a:stCxn id="14" idx="3"/>
            <a:endCxn id="12" idx="1"/>
          </p:cNvCxnSpPr>
          <p:nvPr/>
        </p:nvCxnSpPr>
        <p:spPr>
          <a:xfrm flipV="1">
            <a:off x="2014778" y="3645420"/>
            <a:ext cx="1946987" cy="27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1F5F9-55AF-C414-BC6A-E2EBAEB104FE}"/>
              </a:ext>
            </a:extLst>
          </p:cNvPr>
          <p:cNvSpPr txBox="1"/>
          <p:nvPr/>
        </p:nvSpPr>
        <p:spPr>
          <a:xfrm>
            <a:off x="2398363" y="1605489"/>
            <a:ext cx="1244704" cy="276999"/>
          </a:xfrm>
          <a:prstGeom prst="rect">
            <a:avLst/>
          </a:prstGeom>
          <a:noFill/>
        </p:spPr>
        <p:txBody>
          <a:bodyPr wrap="square" rtlCol="0">
            <a:spAutoFit/>
          </a:bodyPr>
          <a:lstStyle/>
          <a:p>
            <a:r>
              <a:rPr lang="en-IN" sz="1200" dirty="0"/>
              <a:t>Pre-processing</a:t>
            </a:r>
          </a:p>
        </p:txBody>
      </p:sp>
      <p:sp>
        <p:nvSpPr>
          <p:cNvPr id="3" name="TextBox 2">
            <a:extLst>
              <a:ext uri="{FF2B5EF4-FFF2-40B4-BE49-F238E27FC236}">
                <a16:creationId xmlns:a16="http://schemas.microsoft.com/office/drawing/2014/main" id="{958942A4-4975-3240-2DE3-5CA3404817BC}"/>
              </a:ext>
            </a:extLst>
          </p:cNvPr>
          <p:cNvSpPr txBox="1"/>
          <p:nvPr/>
        </p:nvSpPr>
        <p:spPr>
          <a:xfrm>
            <a:off x="915363" y="1595242"/>
            <a:ext cx="898902" cy="523220"/>
          </a:xfrm>
          <a:prstGeom prst="rect">
            <a:avLst/>
          </a:prstGeom>
          <a:noFill/>
        </p:spPr>
        <p:txBody>
          <a:bodyPr wrap="square" rtlCol="0">
            <a:spAutoFit/>
          </a:bodyPr>
          <a:lstStyle/>
          <a:p>
            <a:r>
              <a:rPr lang="en-IN" dirty="0">
                <a:solidFill>
                  <a:schemeClr val="bg1"/>
                </a:solidFill>
              </a:rPr>
              <a:t>Training images</a:t>
            </a:r>
          </a:p>
        </p:txBody>
      </p:sp>
      <p:sp>
        <p:nvSpPr>
          <p:cNvPr id="67" name="TextBox 66">
            <a:extLst>
              <a:ext uri="{FF2B5EF4-FFF2-40B4-BE49-F238E27FC236}">
                <a16:creationId xmlns:a16="http://schemas.microsoft.com/office/drawing/2014/main" id="{4CF459E6-CE11-4C24-63CB-239B1BF2BAAB}"/>
              </a:ext>
            </a:extLst>
          </p:cNvPr>
          <p:cNvSpPr txBox="1"/>
          <p:nvPr/>
        </p:nvSpPr>
        <p:spPr>
          <a:xfrm>
            <a:off x="5556142" y="1549524"/>
            <a:ext cx="1022886" cy="461665"/>
          </a:xfrm>
          <a:prstGeom prst="rect">
            <a:avLst/>
          </a:prstGeom>
          <a:noFill/>
        </p:spPr>
        <p:txBody>
          <a:bodyPr wrap="square" rtlCol="0">
            <a:spAutoFit/>
          </a:bodyPr>
          <a:lstStyle/>
          <a:p>
            <a:r>
              <a:rPr lang="en-IN" sz="1200" dirty="0"/>
              <a:t>Feature vectors</a:t>
            </a:r>
          </a:p>
        </p:txBody>
      </p:sp>
      <p:sp>
        <p:nvSpPr>
          <p:cNvPr id="72" name="TextBox 71">
            <a:extLst>
              <a:ext uri="{FF2B5EF4-FFF2-40B4-BE49-F238E27FC236}">
                <a16:creationId xmlns:a16="http://schemas.microsoft.com/office/drawing/2014/main" id="{10F76364-8399-BF9E-4A67-9D1049BC79DF}"/>
              </a:ext>
            </a:extLst>
          </p:cNvPr>
          <p:cNvSpPr txBox="1"/>
          <p:nvPr/>
        </p:nvSpPr>
        <p:spPr>
          <a:xfrm>
            <a:off x="7613544" y="2443822"/>
            <a:ext cx="1108126" cy="461665"/>
          </a:xfrm>
          <a:prstGeom prst="rect">
            <a:avLst/>
          </a:prstGeom>
          <a:noFill/>
        </p:spPr>
        <p:txBody>
          <a:bodyPr wrap="square" rtlCol="0">
            <a:spAutoFit/>
          </a:bodyPr>
          <a:lstStyle/>
          <a:p>
            <a:r>
              <a:rPr lang="en-IN" sz="1200" dirty="0"/>
              <a:t>Diagnosis and label</a:t>
            </a:r>
          </a:p>
        </p:txBody>
      </p:sp>
      <p:sp>
        <p:nvSpPr>
          <p:cNvPr id="80" name="TextBox 79">
            <a:extLst>
              <a:ext uri="{FF2B5EF4-FFF2-40B4-BE49-F238E27FC236}">
                <a16:creationId xmlns:a16="http://schemas.microsoft.com/office/drawing/2014/main" id="{F7303127-0456-1756-9B97-01E31990A286}"/>
              </a:ext>
            </a:extLst>
          </p:cNvPr>
          <p:cNvSpPr txBox="1"/>
          <p:nvPr/>
        </p:nvSpPr>
        <p:spPr>
          <a:xfrm>
            <a:off x="5652442" y="3401794"/>
            <a:ext cx="1095936" cy="461665"/>
          </a:xfrm>
          <a:prstGeom prst="rect">
            <a:avLst/>
          </a:prstGeom>
          <a:noFill/>
        </p:spPr>
        <p:txBody>
          <a:bodyPr wrap="square">
            <a:spAutoFit/>
          </a:bodyPr>
          <a:lstStyle/>
          <a:p>
            <a:r>
              <a:rPr lang="en-IN" sz="1200" dirty="0"/>
              <a:t>Feature vectors</a:t>
            </a:r>
          </a:p>
        </p:txBody>
      </p:sp>
      <p:sp>
        <p:nvSpPr>
          <p:cNvPr id="81" name="TextBox 80">
            <a:extLst>
              <a:ext uri="{FF2B5EF4-FFF2-40B4-BE49-F238E27FC236}">
                <a16:creationId xmlns:a16="http://schemas.microsoft.com/office/drawing/2014/main" id="{294CC4AB-0C4D-C5FB-C9BB-7D500AFD7C7D}"/>
              </a:ext>
            </a:extLst>
          </p:cNvPr>
          <p:cNvSpPr txBox="1"/>
          <p:nvPr/>
        </p:nvSpPr>
        <p:spPr>
          <a:xfrm>
            <a:off x="2372215" y="3351806"/>
            <a:ext cx="1244704" cy="276999"/>
          </a:xfrm>
          <a:prstGeom prst="rect">
            <a:avLst/>
          </a:prstGeom>
          <a:noFill/>
        </p:spPr>
        <p:txBody>
          <a:bodyPr wrap="square" rtlCol="0">
            <a:spAutoFit/>
          </a:bodyPr>
          <a:lstStyle/>
          <a:p>
            <a:r>
              <a:rPr lang="en-IN" sz="1200" dirty="0"/>
              <a:t>Pre-processing</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48A610C-D6B7-6AC3-248C-CEE6FEF380A5}"/>
                  </a:ext>
                </a:extLst>
              </p14:cNvPr>
              <p14:cNvContentPartPr/>
              <p14:nvPr/>
            </p14:nvContentPartPr>
            <p14:xfrm>
              <a:off x="-712806" y="2711941"/>
              <a:ext cx="360" cy="360"/>
            </p14:xfrm>
          </p:contentPart>
        </mc:Choice>
        <mc:Fallback xmlns="">
          <p:pic>
            <p:nvPicPr>
              <p:cNvPr id="4" name="Ink 3">
                <a:extLst>
                  <a:ext uri="{FF2B5EF4-FFF2-40B4-BE49-F238E27FC236}">
                    <a16:creationId xmlns:a16="http://schemas.microsoft.com/office/drawing/2014/main" id="{448A610C-D6B7-6AC3-248C-CEE6FEF380A5}"/>
                  </a:ext>
                </a:extLst>
              </p:cNvPr>
              <p:cNvPicPr/>
              <p:nvPr/>
            </p:nvPicPr>
            <p:blipFill>
              <a:blip r:embed="rId4"/>
              <a:stretch>
                <a:fillRect/>
              </a:stretch>
            </p:blipFill>
            <p:spPr>
              <a:xfrm>
                <a:off x="-721806" y="2702941"/>
                <a:ext cx="18000" cy="18000"/>
              </a:xfrm>
              <a:prstGeom prst="rect">
                <a:avLst/>
              </a:prstGeom>
            </p:spPr>
          </p:pic>
        </mc:Fallback>
      </mc:AlternateContent>
      <p:sp>
        <p:nvSpPr>
          <p:cNvPr id="18" name="Rectangle 17">
            <a:extLst>
              <a:ext uri="{FF2B5EF4-FFF2-40B4-BE49-F238E27FC236}">
                <a16:creationId xmlns:a16="http://schemas.microsoft.com/office/drawing/2014/main" id="{36DBEBDC-6869-CA60-76C8-6E94FA3FC628}"/>
              </a:ext>
            </a:extLst>
          </p:cNvPr>
          <p:cNvSpPr/>
          <p:nvPr/>
        </p:nvSpPr>
        <p:spPr>
          <a:xfrm>
            <a:off x="433953" y="1017725"/>
            <a:ext cx="8287717" cy="144220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56470E72-E19B-A155-35B2-30E110E7201B}"/>
              </a:ext>
            </a:extLst>
          </p:cNvPr>
          <p:cNvSpPr/>
          <p:nvPr/>
        </p:nvSpPr>
        <p:spPr>
          <a:xfrm>
            <a:off x="422330" y="2980527"/>
            <a:ext cx="8299340" cy="150623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67EF8C9A-AE27-15DC-9F38-A10F18D86501}"/>
              </a:ext>
            </a:extLst>
          </p:cNvPr>
          <p:cNvSpPr/>
          <p:nvPr/>
        </p:nvSpPr>
        <p:spPr>
          <a:xfrm>
            <a:off x="6486041" y="844658"/>
            <a:ext cx="2235629" cy="403929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DESIGN OF THE PROJECT:</a:t>
            </a:r>
            <a:endParaRPr b="1" dirty="0">
              <a:latin typeface="Times New Roman"/>
              <a:ea typeface="Times New Roman"/>
              <a:cs typeface="Times New Roman"/>
              <a:sym typeface="Times New Roman"/>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l" rtl="0">
              <a:lnSpc>
                <a:spcPct val="70000"/>
              </a:lnSpc>
              <a:spcBef>
                <a:spcPts val="1000"/>
              </a:spcBef>
              <a:spcAft>
                <a:spcPts val="0"/>
              </a:spcAft>
              <a:buClr>
                <a:schemeClr val="dk1"/>
              </a:buClr>
              <a:buSzPts val="935"/>
              <a:buFont typeface="Wingdings" panose="05000000000000000000" pitchFamily="2" charset="2"/>
              <a:buChar char="Ø"/>
            </a:pPr>
            <a:r>
              <a:rPr lang="en-GB" dirty="0">
                <a:solidFill>
                  <a:schemeClr val="dk1"/>
                </a:solidFill>
                <a:latin typeface="Times New Roman"/>
                <a:ea typeface="Times New Roman"/>
                <a:cs typeface="Times New Roman"/>
                <a:sym typeface="Times New Roman"/>
              </a:rPr>
              <a:t>Create the dataset</a:t>
            </a:r>
          </a:p>
          <a:p>
            <a:pPr marL="285750" lvl="0" indent="-285750" algn="l" rtl="0">
              <a:lnSpc>
                <a:spcPct val="70000"/>
              </a:lnSpc>
              <a:spcBef>
                <a:spcPts val="1000"/>
              </a:spcBef>
              <a:spcAft>
                <a:spcPts val="0"/>
              </a:spcAft>
              <a:buClr>
                <a:schemeClr val="dk1"/>
              </a:buClr>
              <a:buSzPts val="935"/>
              <a:buFont typeface="Wingdings" panose="05000000000000000000" pitchFamily="2" charset="2"/>
              <a:buChar char="Ø"/>
            </a:pPr>
            <a:r>
              <a:rPr lang="en-GB" dirty="0">
                <a:solidFill>
                  <a:schemeClr val="dk1"/>
                </a:solidFill>
                <a:latin typeface="Times New Roman"/>
                <a:ea typeface="Times New Roman"/>
                <a:cs typeface="Times New Roman"/>
                <a:sym typeface="Times New Roman"/>
              </a:rPr>
              <a:t>Pre process the data (removing outliners, noise etc.,)</a:t>
            </a:r>
          </a:p>
          <a:p>
            <a:pPr marL="285750" lvl="0" indent="-285750" algn="l" rtl="0">
              <a:lnSpc>
                <a:spcPct val="70000"/>
              </a:lnSpc>
              <a:spcBef>
                <a:spcPts val="1000"/>
              </a:spcBef>
              <a:spcAft>
                <a:spcPts val="0"/>
              </a:spcAft>
              <a:buClr>
                <a:schemeClr val="dk1"/>
              </a:buClr>
              <a:buSzPts val="935"/>
              <a:buFont typeface="Wingdings" panose="05000000000000000000" pitchFamily="2" charset="2"/>
              <a:buChar char="Ø"/>
            </a:pPr>
            <a:r>
              <a:rPr lang="en-GB" dirty="0">
                <a:solidFill>
                  <a:schemeClr val="dk1"/>
                </a:solidFill>
                <a:latin typeface="Times New Roman"/>
                <a:ea typeface="Times New Roman"/>
                <a:cs typeface="Times New Roman"/>
                <a:sym typeface="Times New Roman"/>
              </a:rPr>
              <a:t>Import libraries and provide file paths</a:t>
            </a:r>
            <a:endParaRPr dirty="0">
              <a:solidFill>
                <a:schemeClr val="dk1"/>
              </a:solidFill>
              <a:latin typeface="Times New Roman"/>
              <a:ea typeface="Times New Roman"/>
              <a:cs typeface="Times New Roman"/>
              <a:sym typeface="Times New Roman"/>
            </a:endParaRPr>
          </a:p>
          <a:p>
            <a:pPr marL="285750" lvl="0" indent="-285750" algn="l" rtl="0">
              <a:lnSpc>
                <a:spcPct val="70000"/>
              </a:lnSpc>
              <a:spcBef>
                <a:spcPts val="1000"/>
              </a:spcBef>
              <a:spcAft>
                <a:spcPts val="0"/>
              </a:spcAft>
              <a:buClr>
                <a:schemeClr val="dk1"/>
              </a:buClr>
              <a:buSzPts val="935"/>
              <a:buFont typeface="Wingdings" panose="05000000000000000000" pitchFamily="2" charset="2"/>
              <a:buChar char="Ø"/>
            </a:pPr>
            <a:r>
              <a:rPr lang="en-GB" dirty="0">
                <a:solidFill>
                  <a:schemeClr val="dk1"/>
                </a:solidFill>
                <a:latin typeface="Times New Roman"/>
                <a:ea typeface="Times New Roman"/>
                <a:cs typeface="Times New Roman"/>
                <a:sym typeface="Times New Roman"/>
              </a:rPr>
              <a:t>Load the dataset full of images and find average dimensions of them.</a:t>
            </a:r>
          </a:p>
          <a:p>
            <a:pPr marL="285750" lvl="0" indent="-285750" algn="l" rtl="0">
              <a:lnSpc>
                <a:spcPct val="70000"/>
              </a:lnSpc>
              <a:spcBef>
                <a:spcPts val="1000"/>
              </a:spcBef>
              <a:spcAft>
                <a:spcPts val="0"/>
              </a:spcAft>
              <a:buClr>
                <a:schemeClr val="dk1"/>
              </a:buClr>
              <a:buSzPts val="935"/>
              <a:buFont typeface="Wingdings" panose="05000000000000000000" pitchFamily="2" charset="2"/>
              <a:buChar char="Ø"/>
            </a:pPr>
            <a:r>
              <a:rPr lang="en-GB" dirty="0">
                <a:solidFill>
                  <a:schemeClr val="dk1"/>
                </a:solidFill>
                <a:latin typeface="Times New Roman"/>
                <a:ea typeface="Times New Roman"/>
                <a:cs typeface="Times New Roman"/>
                <a:sym typeface="Times New Roman"/>
              </a:rPr>
              <a:t>Pre-process them using Keras(</a:t>
            </a:r>
            <a:r>
              <a:rPr lang="en-GB" dirty="0" err="1">
                <a:solidFill>
                  <a:schemeClr val="dk1"/>
                </a:solidFill>
                <a:latin typeface="Times New Roman"/>
                <a:ea typeface="Times New Roman"/>
                <a:cs typeface="Times New Roman"/>
                <a:sym typeface="Times New Roman"/>
              </a:rPr>
              <a:t>imagedatagenerator</a:t>
            </a:r>
            <a:r>
              <a:rPr lang="en-GB" dirty="0">
                <a:solidFill>
                  <a:schemeClr val="dk1"/>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marL="285750" lvl="0" indent="-285750" algn="l" rtl="0">
              <a:lnSpc>
                <a:spcPct val="70000"/>
              </a:lnSpc>
              <a:spcBef>
                <a:spcPts val="1000"/>
              </a:spcBef>
              <a:spcAft>
                <a:spcPts val="0"/>
              </a:spcAft>
              <a:buClr>
                <a:schemeClr val="dk1"/>
              </a:buClr>
              <a:buSzPts val="935"/>
              <a:buFont typeface="Wingdings" panose="05000000000000000000" pitchFamily="2" charset="2"/>
              <a:buChar char="Ø"/>
            </a:pPr>
            <a:r>
              <a:rPr lang="en-GB" dirty="0">
                <a:solidFill>
                  <a:schemeClr val="dk1"/>
                </a:solidFill>
                <a:latin typeface="Times New Roman"/>
                <a:ea typeface="Times New Roman"/>
                <a:cs typeface="Times New Roman"/>
                <a:sym typeface="Times New Roman"/>
              </a:rPr>
              <a:t>Using TensorFlow, create a model.</a:t>
            </a:r>
            <a:endParaRPr dirty="0">
              <a:solidFill>
                <a:schemeClr val="dk1"/>
              </a:solidFill>
              <a:latin typeface="Times New Roman"/>
              <a:ea typeface="Times New Roman"/>
              <a:cs typeface="Times New Roman"/>
              <a:sym typeface="Times New Roman"/>
            </a:endParaRPr>
          </a:p>
          <a:p>
            <a:pPr marL="285750" lvl="0" indent="-285750" algn="l" rtl="0">
              <a:lnSpc>
                <a:spcPct val="70000"/>
              </a:lnSpc>
              <a:spcBef>
                <a:spcPts val="1000"/>
              </a:spcBef>
              <a:spcAft>
                <a:spcPts val="0"/>
              </a:spcAft>
              <a:buClr>
                <a:schemeClr val="dk1"/>
              </a:buClr>
              <a:buSzPts val="935"/>
              <a:buFont typeface="Wingdings" panose="05000000000000000000" pitchFamily="2" charset="2"/>
              <a:buChar char="Ø"/>
            </a:pPr>
            <a:r>
              <a:rPr lang="en-GB" dirty="0">
                <a:solidFill>
                  <a:schemeClr val="dk1"/>
                </a:solidFill>
                <a:latin typeface="Times New Roman"/>
                <a:ea typeface="Times New Roman"/>
                <a:cs typeface="Times New Roman"/>
                <a:sym typeface="Times New Roman"/>
              </a:rPr>
              <a:t>Training and evaluating the model using the prefetched dataset and pictures to obtain a test accuracy.</a:t>
            </a:r>
            <a:endParaRPr dirty="0">
              <a:solidFill>
                <a:schemeClr val="dk1"/>
              </a:solidFill>
              <a:latin typeface="Times New Roman"/>
              <a:ea typeface="Times New Roman"/>
              <a:cs typeface="Times New Roman"/>
              <a:sym typeface="Times New Roman"/>
            </a:endParaRPr>
          </a:p>
          <a:p>
            <a:pPr marL="285750" lvl="0" indent="-285750" algn="l" rtl="0">
              <a:lnSpc>
                <a:spcPct val="70000"/>
              </a:lnSpc>
              <a:spcBef>
                <a:spcPts val="1000"/>
              </a:spcBef>
              <a:spcAft>
                <a:spcPts val="0"/>
              </a:spcAft>
              <a:buClr>
                <a:schemeClr val="dk1"/>
              </a:buClr>
              <a:buSzPts val="935"/>
              <a:buFont typeface="Wingdings" panose="05000000000000000000" pitchFamily="2" charset="2"/>
              <a:buChar char="Ø"/>
            </a:pPr>
            <a:r>
              <a:rPr lang="en-GB" dirty="0">
                <a:solidFill>
                  <a:schemeClr val="dk1"/>
                </a:solidFill>
                <a:latin typeface="Times New Roman"/>
                <a:ea typeface="Times New Roman"/>
                <a:cs typeface="Times New Roman"/>
                <a:sym typeface="Times New Roman"/>
              </a:rPr>
              <a:t>After evaluation, we provide one image which is our test sample to the model and let the model predict whether the image is a pink eye or not.</a:t>
            </a:r>
            <a:endParaRPr dirty="0">
              <a:solidFill>
                <a:schemeClr val="dk1"/>
              </a:solidFill>
              <a:latin typeface="Times New Roman"/>
              <a:ea typeface="Times New Roman"/>
              <a:cs typeface="Times New Roman"/>
              <a:sym typeface="Times New Roman"/>
            </a:endParaRPr>
          </a:p>
          <a:p>
            <a:pPr marL="0" lvl="0" indent="0" algn="l" rtl="0">
              <a:lnSpc>
                <a:spcPct val="95000"/>
              </a:lnSpc>
              <a:spcBef>
                <a:spcPts val="0"/>
              </a:spcBef>
              <a:spcAft>
                <a:spcPts val="1200"/>
              </a:spcAft>
              <a:buSzPts val="935"/>
              <a:buNone/>
            </a:pPr>
            <a:endParaRPr sz="1629"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F23D7-A09C-D5CF-816D-132083AE83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6" name="Text Placeholder 5">
            <a:extLst>
              <a:ext uri="{FF2B5EF4-FFF2-40B4-BE49-F238E27FC236}">
                <a16:creationId xmlns:a16="http://schemas.microsoft.com/office/drawing/2014/main" id="{1DEAA804-93DB-77A6-1811-75BBB4709FAE}"/>
              </a:ext>
            </a:extLst>
          </p:cNvPr>
          <p:cNvSpPr>
            <a:spLocks noGrp="1"/>
          </p:cNvSpPr>
          <p:nvPr>
            <p:ph type="body" idx="2"/>
          </p:nvPr>
        </p:nvSpPr>
        <p:spPr/>
        <p:txBody>
          <a:bodyPr/>
          <a:lstStyle/>
          <a:p>
            <a:endParaRPr lang="en-IN" dirty="0"/>
          </a:p>
        </p:txBody>
      </p:sp>
      <p:pic>
        <p:nvPicPr>
          <p:cNvPr id="8" name="Picture 7">
            <a:extLst>
              <a:ext uri="{FF2B5EF4-FFF2-40B4-BE49-F238E27FC236}">
                <a16:creationId xmlns:a16="http://schemas.microsoft.com/office/drawing/2014/main" id="{D0F86AF8-3D79-D9A0-356B-814EF962DF1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39498" y="724200"/>
            <a:ext cx="3837001" cy="3695099"/>
          </a:xfrm>
          <a:prstGeom prst="rect">
            <a:avLst/>
          </a:prstGeom>
        </p:spPr>
      </p:pic>
    </p:spTree>
    <p:extLst>
      <p:ext uri="{BB962C8B-B14F-4D97-AF65-F5344CB8AC3E}">
        <p14:creationId xmlns:p14="http://schemas.microsoft.com/office/powerpoint/2010/main" val="3380888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FF01C8-CE14-06CA-6E56-940FD4BACF92}"/>
              </a:ext>
            </a:extLst>
          </p:cNvPr>
          <p:cNvSpPr txBox="1"/>
          <p:nvPr/>
        </p:nvSpPr>
        <p:spPr>
          <a:xfrm>
            <a:off x="798163" y="4238786"/>
            <a:ext cx="3099661" cy="307777"/>
          </a:xfrm>
          <a:prstGeom prst="rect">
            <a:avLst/>
          </a:prstGeom>
          <a:noFill/>
        </p:spPr>
        <p:txBody>
          <a:bodyPr wrap="square" rtlCol="0">
            <a:spAutoFit/>
          </a:bodyPr>
          <a:lstStyle/>
          <a:p>
            <a:r>
              <a:rPr lang="en-IN" dirty="0"/>
              <a:t>       CNN Model</a:t>
            </a:r>
          </a:p>
        </p:txBody>
      </p:sp>
      <p:pic>
        <p:nvPicPr>
          <p:cNvPr id="5" name="Picture 4">
            <a:extLst>
              <a:ext uri="{FF2B5EF4-FFF2-40B4-BE49-F238E27FC236}">
                <a16:creationId xmlns:a16="http://schemas.microsoft.com/office/drawing/2014/main" id="{BF77EB25-8866-F646-613B-BC8F676FD959}"/>
              </a:ext>
            </a:extLst>
          </p:cNvPr>
          <p:cNvPicPr>
            <a:picLocks noChangeAspect="1"/>
          </p:cNvPicPr>
          <p:nvPr/>
        </p:nvPicPr>
        <p:blipFill>
          <a:blip r:embed="rId2"/>
          <a:stretch>
            <a:fillRect/>
          </a:stretch>
        </p:blipFill>
        <p:spPr>
          <a:xfrm>
            <a:off x="284092" y="664279"/>
            <a:ext cx="4287908" cy="3239146"/>
          </a:xfrm>
          <a:prstGeom prst="rect">
            <a:avLst/>
          </a:prstGeom>
        </p:spPr>
      </p:pic>
      <p:sp>
        <p:nvSpPr>
          <p:cNvPr id="7" name="Isosceles Triangle 6">
            <a:extLst>
              <a:ext uri="{FF2B5EF4-FFF2-40B4-BE49-F238E27FC236}">
                <a16:creationId xmlns:a16="http://schemas.microsoft.com/office/drawing/2014/main" id="{1F57864D-8DE6-3564-208E-E744CA5E529C}"/>
              </a:ext>
            </a:extLst>
          </p:cNvPr>
          <p:cNvSpPr/>
          <p:nvPr/>
        </p:nvSpPr>
        <p:spPr>
          <a:xfrm>
            <a:off x="953145" y="4331776"/>
            <a:ext cx="185979" cy="9299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41CA9E87-2B9F-51F4-F118-BE04B1683293}"/>
              </a:ext>
            </a:extLst>
          </p:cNvPr>
          <p:cNvPicPr>
            <a:picLocks noChangeAspect="1"/>
          </p:cNvPicPr>
          <p:nvPr/>
        </p:nvPicPr>
        <p:blipFill>
          <a:blip r:embed="rId3"/>
          <a:stretch>
            <a:fillRect/>
          </a:stretch>
        </p:blipFill>
        <p:spPr>
          <a:xfrm>
            <a:off x="4848343" y="1224366"/>
            <a:ext cx="4094179" cy="2363491"/>
          </a:xfrm>
          <a:prstGeom prst="rect">
            <a:avLst/>
          </a:prstGeom>
        </p:spPr>
      </p:pic>
      <p:sp>
        <p:nvSpPr>
          <p:cNvPr id="12" name="TextBox 11">
            <a:extLst>
              <a:ext uri="{FF2B5EF4-FFF2-40B4-BE49-F238E27FC236}">
                <a16:creationId xmlns:a16="http://schemas.microsoft.com/office/drawing/2014/main" id="{B5938D31-02EE-47AD-1C8B-1B33C48F0E37}"/>
              </a:ext>
            </a:extLst>
          </p:cNvPr>
          <p:cNvSpPr txBox="1"/>
          <p:nvPr/>
        </p:nvSpPr>
        <p:spPr>
          <a:xfrm>
            <a:off x="5842861" y="3895675"/>
            <a:ext cx="3099661" cy="307777"/>
          </a:xfrm>
          <a:prstGeom prst="rect">
            <a:avLst/>
          </a:prstGeom>
          <a:noFill/>
        </p:spPr>
        <p:txBody>
          <a:bodyPr wrap="square" rtlCol="0">
            <a:spAutoFit/>
          </a:bodyPr>
          <a:lstStyle/>
          <a:p>
            <a:r>
              <a:rPr lang="en-IN" dirty="0"/>
              <a:t>       Accuracy</a:t>
            </a:r>
          </a:p>
        </p:txBody>
      </p:sp>
      <p:sp>
        <p:nvSpPr>
          <p:cNvPr id="13" name="Isosceles Triangle 12">
            <a:extLst>
              <a:ext uri="{FF2B5EF4-FFF2-40B4-BE49-F238E27FC236}">
                <a16:creationId xmlns:a16="http://schemas.microsoft.com/office/drawing/2014/main" id="{B1EFF27B-FB72-8268-7F05-4B4B4EBC1687}"/>
              </a:ext>
            </a:extLst>
          </p:cNvPr>
          <p:cNvSpPr/>
          <p:nvPr/>
        </p:nvSpPr>
        <p:spPr>
          <a:xfrm>
            <a:off x="5995261" y="4003068"/>
            <a:ext cx="185979" cy="9299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36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4ADCF4-1434-5247-39C1-B210589BA3F9}"/>
              </a:ext>
            </a:extLst>
          </p:cNvPr>
          <p:cNvPicPr>
            <a:picLocks noChangeAspect="1"/>
          </p:cNvPicPr>
          <p:nvPr/>
        </p:nvPicPr>
        <p:blipFill>
          <a:blip r:embed="rId2"/>
          <a:stretch>
            <a:fillRect/>
          </a:stretch>
        </p:blipFill>
        <p:spPr>
          <a:xfrm>
            <a:off x="549873" y="333214"/>
            <a:ext cx="3162197" cy="3843580"/>
          </a:xfrm>
          <a:prstGeom prst="rect">
            <a:avLst/>
          </a:prstGeom>
        </p:spPr>
      </p:pic>
      <p:pic>
        <p:nvPicPr>
          <p:cNvPr id="7" name="Picture 6">
            <a:extLst>
              <a:ext uri="{FF2B5EF4-FFF2-40B4-BE49-F238E27FC236}">
                <a16:creationId xmlns:a16="http://schemas.microsoft.com/office/drawing/2014/main" id="{9779123E-3DBF-3CC7-43BF-91181E24A920}"/>
              </a:ext>
            </a:extLst>
          </p:cNvPr>
          <p:cNvPicPr>
            <a:picLocks noChangeAspect="1"/>
          </p:cNvPicPr>
          <p:nvPr/>
        </p:nvPicPr>
        <p:blipFill>
          <a:blip r:embed="rId3"/>
          <a:stretch>
            <a:fillRect/>
          </a:stretch>
        </p:blipFill>
        <p:spPr>
          <a:xfrm>
            <a:off x="4571999" y="1340604"/>
            <a:ext cx="4022127" cy="2445584"/>
          </a:xfrm>
          <a:prstGeom prst="rect">
            <a:avLst/>
          </a:prstGeom>
        </p:spPr>
      </p:pic>
      <p:sp>
        <p:nvSpPr>
          <p:cNvPr id="8" name="TextBox 7">
            <a:extLst>
              <a:ext uri="{FF2B5EF4-FFF2-40B4-BE49-F238E27FC236}">
                <a16:creationId xmlns:a16="http://schemas.microsoft.com/office/drawing/2014/main" id="{23B6E235-5F5A-064A-3743-447A98B1CDB3}"/>
              </a:ext>
            </a:extLst>
          </p:cNvPr>
          <p:cNvSpPr txBox="1"/>
          <p:nvPr/>
        </p:nvSpPr>
        <p:spPr>
          <a:xfrm>
            <a:off x="798163" y="4238786"/>
            <a:ext cx="3099661" cy="307777"/>
          </a:xfrm>
          <a:prstGeom prst="rect">
            <a:avLst/>
          </a:prstGeom>
          <a:noFill/>
        </p:spPr>
        <p:txBody>
          <a:bodyPr wrap="square" rtlCol="0">
            <a:spAutoFit/>
          </a:bodyPr>
          <a:lstStyle/>
          <a:p>
            <a:r>
              <a:rPr lang="en-IN" dirty="0"/>
              <a:t>       Training</a:t>
            </a:r>
          </a:p>
        </p:txBody>
      </p:sp>
      <p:sp>
        <p:nvSpPr>
          <p:cNvPr id="9" name="Isosceles Triangle 8">
            <a:extLst>
              <a:ext uri="{FF2B5EF4-FFF2-40B4-BE49-F238E27FC236}">
                <a16:creationId xmlns:a16="http://schemas.microsoft.com/office/drawing/2014/main" id="{E6679BC2-017C-1880-2D67-D112C7C52337}"/>
              </a:ext>
            </a:extLst>
          </p:cNvPr>
          <p:cNvSpPr/>
          <p:nvPr/>
        </p:nvSpPr>
        <p:spPr>
          <a:xfrm>
            <a:off x="953145" y="4331776"/>
            <a:ext cx="185979" cy="9299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91FEA38-8E94-16E0-7CCE-4DFD4AFBFFC2}"/>
              </a:ext>
            </a:extLst>
          </p:cNvPr>
          <p:cNvSpPr txBox="1"/>
          <p:nvPr/>
        </p:nvSpPr>
        <p:spPr>
          <a:xfrm>
            <a:off x="5494465" y="4084897"/>
            <a:ext cx="3099661" cy="307777"/>
          </a:xfrm>
          <a:prstGeom prst="rect">
            <a:avLst/>
          </a:prstGeom>
          <a:noFill/>
        </p:spPr>
        <p:txBody>
          <a:bodyPr wrap="square" rtlCol="0">
            <a:spAutoFit/>
          </a:bodyPr>
          <a:lstStyle/>
          <a:p>
            <a:r>
              <a:rPr lang="en-IN" dirty="0"/>
              <a:t>      Testing</a:t>
            </a:r>
          </a:p>
        </p:txBody>
      </p:sp>
      <p:sp>
        <p:nvSpPr>
          <p:cNvPr id="11" name="Isosceles Triangle 10">
            <a:extLst>
              <a:ext uri="{FF2B5EF4-FFF2-40B4-BE49-F238E27FC236}">
                <a16:creationId xmlns:a16="http://schemas.microsoft.com/office/drawing/2014/main" id="{3AF8CEE5-CD2B-C4A3-7AE6-34C4C497440E}"/>
              </a:ext>
            </a:extLst>
          </p:cNvPr>
          <p:cNvSpPr/>
          <p:nvPr/>
        </p:nvSpPr>
        <p:spPr>
          <a:xfrm>
            <a:off x="5649447" y="4177887"/>
            <a:ext cx="185979" cy="9299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989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995142-20D2-23EB-DB5B-266810E2AD9A}"/>
              </a:ext>
            </a:extLst>
          </p:cNvPr>
          <p:cNvPicPr>
            <a:picLocks noChangeAspect="1"/>
          </p:cNvPicPr>
          <p:nvPr/>
        </p:nvPicPr>
        <p:blipFill>
          <a:blip r:embed="rId2"/>
          <a:stretch>
            <a:fillRect/>
          </a:stretch>
        </p:blipFill>
        <p:spPr>
          <a:xfrm>
            <a:off x="1242850" y="1405259"/>
            <a:ext cx="6410325" cy="1000125"/>
          </a:xfrm>
          <a:prstGeom prst="rect">
            <a:avLst/>
          </a:prstGeom>
        </p:spPr>
      </p:pic>
      <p:sp>
        <p:nvSpPr>
          <p:cNvPr id="6" name="TextBox 5">
            <a:extLst>
              <a:ext uri="{FF2B5EF4-FFF2-40B4-BE49-F238E27FC236}">
                <a16:creationId xmlns:a16="http://schemas.microsoft.com/office/drawing/2014/main" id="{D6CC8FB4-46B9-C8A3-6ACF-19A5B7139AA4}"/>
              </a:ext>
            </a:extLst>
          </p:cNvPr>
          <p:cNvSpPr txBox="1"/>
          <p:nvPr/>
        </p:nvSpPr>
        <p:spPr>
          <a:xfrm>
            <a:off x="3510366" y="3122908"/>
            <a:ext cx="3099661" cy="307777"/>
          </a:xfrm>
          <a:prstGeom prst="rect">
            <a:avLst/>
          </a:prstGeom>
          <a:noFill/>
        </p:spPr>
        <p:txBody>
          <a:bodyPr wrap="square" rtlCol="0">
            <a:spAutoFit/>
          </a:bodyPr>
          <a:lstStyle/>
          <a:p>
            <a:r>
              <a:rPr lang="en-IN" dirty="0"/>
              <a:t>       Result</a:t>
            </a:r>
          </a:p>
        </p:txBody>
      </p:sp>
      <p:sp>
        <p:nvSpPr>
          <p:cNvPr id="7" name="Isosceles Triangle 6">
            <a:extLst>
              <a:ext uri="{FF2B5EF4-FFF2-40B4-BE49-F238E27FC236}">
                <a16:creationId xmlns:a16="http://schemas.microsoft.com/office/drawing/2014/main" id="{C60E2359-4DE7-7FA6-E9C8-4EE309FC48E3}"/>
              </a:ext>
            </a:extLst>
          </p:cNvPr>
          <p:cNvSpPr/>
          <p:nvPr/>
        </p:nvSpPr>
        <p:spPr>
          <a:xfrm>
            <a:off x="3665348" y="3215898"/>
            <a:ext cx="185979" cy="9299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7615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5280A-8331-2F06-D862-63D98B7311EA}"/>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E8D70EE3-8081-6610-BA36-8A60033FB20B}"/>
              </a:ext>
            </a:extLst>
          </p:cNvPr>
          <p:cNvSpPr>
            <a:spLocks noGrp="1"/>
          </p:cNvSpPr>
          <p:nvPr>
            <p:ph type="body" idx="1"/>
          </p:nvPr>
        </p:nvSpPr>
        <p:spPr/>
        <p:txBody>
          <a:bodyPr/>
          <a:lstStyle/>
          <a:p>
            <a:pPr marL="114300" indent="0">
              <a:buNone/>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Detection of pink eye using Convoluted Neural Networks (CNN) is one of the hot research topics of today. In this study, we present our ﬁndings for automated diagnosing of pink eye (conjunctivitis) using only the eye images of the patients face. We have implemented this model using customised sequential model which consists of the following layers: Conv2D, Max pooling2D, Dense, Dropout, Activation, Flatten. This helped us achieve accuracy of 85%. This solid prediction performance can further be improved by using SVM algorithm.</a:t>
            </a:r>
          </a:p>
          <a:p>
            <a:endParaRPr lang="en-IN" dirty="0"/>
          </a:p>
        </p:txBody>
      </p:sp>
    </p:spTree>
    <p:extLst>
      <p:ext uri="{BB962C8B-B14F-4D97-AF65-F5344CB8AC3E}">
        <p14:creationId xmlns:p14="http://schemas.microsoft.com/office/powerpoint/2010/main" val="4281503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F773-2AFB-23B6-B1C4-C68681EE52E6}"/>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References </a:t>
            </a:r>
            <a:r>
              <a:rPr lang="en-IN" dirty="0"/>
              <a:t>	</a:t>
            </a:r>
          </a:p>
        </p:txBody>
      </p:sp>
      <p:sp>
        <p:nvSpPr>
          <p:cNvPr id="3" name="Text Placeholder 2">
            <a:extLst>
              <a:ext uri="{FF2B5EF4-FFF2-40B4-BE49-F238E27FC236}">
                <a16:creationId xmlns:a16="http://schemas.microsoft.com/office/drawing/2014/main" id="{4876017E-6F11-2B05-55C1-8F1AB338DB43}"/>
              </a:ext>
            </a:extLst>
          </p:cNvPr>
          <p:cNvSpPr>
            <a:spLocks noGrp="1"/>
          </p:cNvSpPr>
          <p:nvPr>
            <p:ph type="body" idx="1"/>
          </p:nvPr>
        </p:nvSpPr>
        <p:spPr/>
        <p:txBody>
          <a:bodyPr>
            <a:normAutofit fontScale="92500" lnSpcReduction="20000"/>
          </a:bodyPr>
          <a:lstStyle/>
          <a:p>
            <a:pPr marL="114300" indent="0">
              <a:buNone/>
            </a:pPr>
            <a:r>
              <a:rPr lang="en-US" b="0" i="0" u="none" strike="noStrike" dirty="0">
                <a:solidFill>
                  <a:srgbClr val="0070C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[1]</a:t>
            </a:r>
            <a:r>
              <a:rPr lang="en-US" b="0" i="1" u="none" strike="noStrike" dirty="0">
                <a:solidFill>
                  <a:srgbClr val="0070C0"/>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Melih Gunay; Evgin Goceri; Taner Danisman</a:t>
            </a:r>
            <a:r>
              <a:rPr lang="en-IN" dirty="0">
                <a:latin typeface="Times New Roman" panose="02020603050405020304" pitchFamily="18" charset="0"/>
                <a:cs typeface="Times New Roman" panose="02020603050405020304" pitchFamily="18" charset="0"/>
              </a:rPr>
              <a:t>, “</a:t>
            </a:r>
            <a:r>
              <a:rPr lang="en-US" i="1" dirty="0">
                <a:solidFill>
                  <a:srgbClr val="333333"/>
                </a:solidFill>
                <a:effectLst/>
                <a:latin typeface="Times New Roman" panose="02020603050405020304" pitchFamily="18" charset="0"/>
                <a:cs typeface="Times New Roman" panose="02020603050405020304" pitchFamily="18" charset="0"/>
              </a:rPr>
              <a:t>Automated Detection of Adenoviral Conjunctivitis Disease from Facial Images using Machine Learning”, </a:t>
            </a:r>
            <a:r>
              <a:rPr lang="en-US" b="1" i="0" dirty="0">
                <a:solidFill>
                  <a:srgbClr val="333333"/>
                </a:solidFill>
                <a:effectLst/>
                <a:latin typeface="Times New Roman" panose="02020603050405020304" pitchFamily="18" charset="0"/>
                <a:cs typeface="Times New Roman" panose="02020603050405020304" pitchFamily="18" charset="0"/>
              </a:rPr>
              <a:t>Published in: </a:t>
            </a:r>
            <a:r>
              <a:rPr lang="en-US" b="0" i="0" u="none" strike="noStrike" dirty="0">
                <a:solidFill>
                  <a:schemeClr val="tx1"/>
                </a:solidFill>
                <a:effectLst/>
                <a:latin typeface="Times New Roman" panose="02020603050405020304" pitchFamily="18" charset="0"/>
                <a:cs typeface="Times New Roman" panose="02020603050405020304" pitchFamily="18" charset="0"/>
              </a:rPr>
              <a:t>2015 IEEE 14th International Conference on Machine Learning and Applications (ICMLA)</a:t>
            </a:r>
          </a:p>
          <a:p>
            <a:pPr marL="114300" indent="0">
              <a:buNone/>
            </a:pPr>
            <a:endParaRPr lang="en-IN" dirty="0">
              <a:hlinkClick r:id="rId2">
                <a:extLst>
                  <a:ext uri="{A12FA001-AC4F-418D-AE19-62706E023703}">
                    <ahyp:hlinkClr xmlns:ahyp="http://schemas.microsoft.com/office/drawing/2018/hyperlinkcolor" val="tx"/>
                  </a:ext>
                </a:extLst>
              </a:hlinkClick>
            </a:endParaRPr>
          </a:p>
          <a:p>
            <a:pPr marL="114300" indent="0">
              <a:buNone/>
            </a:pPr>
            <a:r>
              <a:rPr lang="en-IN" dirty="0">
                <a:solidFill>
                  <a:srgbClr val="0070C0"/>
                </a:solidFill>
                <a:hlinkClick r:id="rId3">
                  <a:extLst>
                    <a:ext uri="{A12FA001-AC4F-418D-AE19-62706E023703}">
                      <ahyp:hlinkClr xmlns:ahyp="http://schemas.microsoft.com/office/drawing/2018/hyperlinkcolor" val="tx"/>
                    </a:ext>
                  </a:extLst>
                </a:hlinkClick>
              </a:rPr>
              <a:t>[2]</a:t>
            </a:r>
            <a:r>
              <a:rPr lang="en-IN" dirty="0">
                <a:solidFill>
                  <a:srgbClr val="0070C0"/>
                </a:solidFill>
              </a:rPr>
              <a:t> </a:t>
            </a:r>
            <a:r>
              <a:rPr lang="en-IN" sz="1900" dirty="0">
                <a:solidFill>
                  <a:schemeClr val="tx1"/>
                </a:solidFill>
                <a:latin typeface="Times New Roman" panose="02020603050405020304" pitchFamily="18" charset="0"/>
                <a:cs typeface="Times New Roman" panose="02020603050405020304" pitchFamily="18" charset="0"/>
              </a:rPr>
              <a:t>Hiroki Masumoto , Hitoshi Tabuchi, Tsuyoshi Yoneda, Shunsuke Nakakura, Hideharu Ohsugi,Tamaki Sumi, and Atsuki Fukushima, “</a:t>
            </a:r>
            <a:r>
              <a:rPr lang="en-US" sz="1900" i="1" dirty="0">
                <a:solidFill>
                  <a:schemeClr val="tx1"/>
                </a:solidFill>
                <a:effectLst/>
                <a:latin typeface="Times New Roman" panose="02020603050405020304" pitchFamily="18" charset="0"/>
                <a:cs typeface="Times New Roman" panose="02020603050405020304" pitchFamily="18" charset="0"/>
              </a:rPr>
              <a:t>Severity Classification of Conjunctival Hyperemia by Deep Neural Network Ensembles</a:t>
            </a:r>
            <a:r>
              <a:rPr lang="en-IN" sz="1900" dirty="0">
                <a:solidFill>
                  <a:schemeClr val="tx1"/>
                </a:solidFill>
                <a:latin typeface="Times New Roman" panose="02020603050405020304" pitchFamily="18" charset="0"/>
                <a:cs typeface="Times New Roman" panose="02020603050405020304" pitchFamily="18" charset="0"/>
              </a:rPr>
              <a:t>”, </a:t>
            </a:r>
            <a:r>
              <a:rPr lang="en-IN" sz="1900" b="1" dirty="0">
                <a:solidFill>
                  <a:schemeClr val="tx1"/>
                </a:solidFill>
                <a:latin typeface="Times New Roman" panose="02020603050405020304" pitchFamily="18" charset="0"/>
                <a:cs typeface="Times New Roman" panose="02020603050405020304" pitchFamily="18" charset="0"/>
              </a:rPr>
              <a:t>Published in</a:t>
            </a:r>
            <a:r>
              <a:rPr lang="en-IN" sz="1900" dirty="0">
                <a:solidFill>
                  <a:schemeClr val="tx1"/>
                </a:solidFill>
                <a:latin typeface="Times New Roman" panose="02020603050405020304" pitchFamily="18" charset="0"/>
                <a:cs typeface="Times New Roman" panose="02020603050405020304" pitchFamily="18" charset="0"/>
              </a:rPr>
              <a:t>: </a:t>
            </a:r>
            <a:r>
              <a:rPr lang="en-US" sz="1900" b="0" i="0" u="none" strike="noStrike" dirty="0">
                <a:solidFill>
                  <a:schemeClr val="tx1"/>
                </a:solidFill>
                <a:effectLst/>
                <a:latin typeface="Times New Roman" panose="02020603050405020304" pitchFamily="18" charset="0"/>
                <a:cs typeface="Times New Roman" panose="02020603050405020304" pitchFamily="18" charset="0"/>
              </a:rPr>
              <a:t>Journal of Ophthalmology</a:t>
            </a:r>
            <a:r>
              <a:rPr lang="en-US" sz="1900" b="0" i="0" dirty="0">
                <a:solidFill>
                  <a:schemeClr val="tx1"/>
                </a:solidFill>
                <a:effectLst/>
                <a:latin typeface="Times New Roman" panose="02020603050405020304" pitchFamily="18" charset="0"/>
                <a:cs typeface="Times New Roman" panose="02020603050405020304" pitchFamily="18" charset="0"/>
              </a:rPr>
              <a:t> ,</a:t>
            </a:r>
            <a:r>
              <a:rPr lang="en-US" sz="1900" b="0" i="0" u="none" strike="noStrike" dirty="0">
                <a:solidFill>
                  <a:schemeClr val="tx1"/>
                </a:solidFill>
                <a:effectLst/>
                <a:latin typeface="Times New Roman" panose="02020603050405020304" pitchFamily="18" charset="0"/>
                <a:cs typeface="Times New Roman" panose="02020603050405020304" pitchFamily="18" charset="0"/>
              </a:rPr>
              <a:t>2019</a:t>
            </a:r>
          </a:p>
          <a:p>
            <a:pPr marL="114300" indent="0">
              <a:buNone/>
            </a:pPr>
            <a:r>
              <a:rPr lang="en-US" sz="1900" b="0" i="0" dirty="0">
                <a:solidFill>
                  <a:schemeClr val="tx1"/>
                </a:solidFill>
                <a:effectLst/>
                <a:latin typeface="Times New Roman" panose="02020603050405020304" pitchFamily="18" charset="0"/>
                <a:cs typeface="Times New Roman" panose="02020603050405020304" pitchFamily="18" charset="0"/>
              </a:rPr>
              <a:t> </a:t>
            </a:r>
          </a:p>
          <a:p>
            <a:pPr marL="114300" indent="0">
              <a:buNone/>
            </a:pPr>
            <a:r>
              <a:rPr lang="en-IN" dirty="0">
                <a:solidFill>
                  <a:srgbClr val="0070C0"/>
                </a:solidFill>
                <a:hlinkClick r:id="rId4">
                  <a:extLst>
                    <a:ext uri="{A12FA001-AC4F-418D-AE19-62706E023703}">
                      <ahyp:hlinkClr xmlns:ahyp="http://schemas.microsoft.com/office/drawing/2018/hyperlinkcolor" val="tx"/>
                    </a:ext>
                  </a:extLst>
                </a:hlinkClick>
              </a:rPr>
              <a:t>[3]</a:t>
            </a:r>
            <a:r>
              <a:rPr lang="en-IN" dirty="0">
                <a:solidFill>
                  <a:srgbClr val="0070C0"/>
                </a:solidFill>
              </a:rPr>
              <a:t> </a:t>
            </a:r>
            <a:r>
              <a:rPr lang="en-IN" sz="1900" dirty="0">
                <a:solidFill>
                  <a:schemeClr val="tx1"/>
                </a:solidFill>
                <a:latin typeface="Times New Roman" panose="02020603050405020304" pitchFamily="18" charset="0"/>
                <a:cs typeface="Times New Roman" panose="02020603050405020304" pitchFamily="18" charset="0"/>
              </a:rPr>
              <a:t>Sherry Verma, </a:t>
            </a:r>
            <a:r>
              <a:rPr lang="en-IN" sz="1900" dirty="0" err="1">
                <a:solidFill>
                  <a:schemeClr val="tx1"/>
                </a:solidFill>
                <a:latin typeface="Times New Roman" panose="02020603050405020304" pitchFamily="18" charset="0"/>
                <a:cs typeface="Times New Roman" panose="02020603050405020304" pitchFamily="18" charset="0"/>
              </a:rPr>
              <a:t>Latika</a:t>
            </a:r>
            <a:r>
              <a:rPr lang="en-IN" sz="1900" dirty="0">
                <a:solidFill>
                  <a:schemeClr val="tx1"/>
                </a:solidFill>
                <a:latin typeface="Times New Roman" panose="02020603050405020304" pitchFamily="18" charset="0"/>
                <a:cs typeface="Times New Roman" panose="02020603050405020304" pitchFamily="18" charset="0"/>
              </a:rPr>
              <a:t> Singh, Monica Chaudhry, “</a:t>
            </a:r>
            <a:r>
              <a:rPr lang="en-US" sz="1900" i="1" dirty="0">
                <a:solidFill>
                  <a:schemeClr val="tx1"/>
                </a:solidFill>
                <a:latin typeface="Times New Roman" panose="02020603050405020304" pitchFamily="18" charset="0"/>
                <a:cs typeface="Times New Roman" panose="02020603050405020304" pitchFamily="18" charset="0"/>
              </a:rPr>
              <a:t>Evaluation of Convolutional Neural Network Model for Classifying Red and Healthy Eye</a:t>
            </a:r>
            <a:r>
              <a:rPr lang="en-US" sz="1900" dirty="0">
                <a:solidFill>
                  <a:schemeClr val="tx1"/>
                </a:solidFill>
                <a:latin typeface="Times New Roman" panose="02020603050405020304" pitchFamily="18" charset="0"/>
                <a:cs typeface="Times New Roman" panose="02020603050405020304" pitchFamily="18" charset="0"/>
              </a:rPr>
              <a:t>”, </a:t>
            </a:r>
            <a:r>
              <a:rPr lang="en-US" sz="1900" b="1" dirty="0">
                <a:solidFill>
                  <a:schemeClr val="tx1"/>
                </a:solidFill>
                <a:latin typeface="Times New Roman" panose="02020603050405020304" pitchFamily="18" charset="0"/>
                <a:cs typeface="Times New Roman" panose="02020603050405020304" pitchFamily="18" charset="0"/>
              </a:rPr>
              <a:t>Published in</a:t>
            </a:r>
            <a:r>
              <a:rPr lang="en-US" sz="1900" dirty="0">
                <a:solidFill>
                  <a:schemeClr val="tx1"/>
                </a:solidFill>
                <a:latin typeface="Times New Roman" panose="02020603050405020304" pitchFamily="18" charset="0"/>
                <a:cs typeface="Times New Roman" panose="02020603050405020304" pitchFamily="18" charset="0"/>
              </a:rPr>
              <a:t>: International Journal of Innovative Technology and Exploring Engineering (IJITEE), </a:t>
            </a:r>
            <a:r>
              <a:rPr lang="en-IN" sz="1900" dirty="0">
                <a:solidFill>
                  <a:schemeClr val="tx1"/>
                </a:solidFill>
                <a:latin typeface="Times New Roman" panose="02020603050405020304" pitchFamily="18" charset="0"/>
                <a:cs typeface="Times New Roman" panose="02020603050405020304" pitchFamily="18" charset="0"/>
              </a:rPr>
              <a:t>October, 2019</a:t>
            </a:r>
          </a:p>
        </p:txBody>
      </p:sp>
    </p:spTree>
    <p:extLst>
      <p:ext uri="{BB962C8B-B14F-4D97-AF65-F5344CB8AC3E}">
        <p14:creationId xmlns:p14="http://schemas.microsoft.com/office/powerpoint/2010/main" val="360222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b="1" dirty="0">
                <a:latin typeface="Times New Roman"/>
                <a:ea typeface="Times New Roman"/>
                <a:cs typeface="Times New Roman"/>
                <a:sym typeface="Times New Roman"/>
              </a:rPr>
              <a:t>Abstract</a:t>
            </a:r>
            <a:endParaRPr b="1" dirty="0">
              <a:latin typeface="Times New Roman"/>
              <a:ea typeface="Times New Roman"/>
              <a:cs typeface="Times New Roman"/>
              <a:sym typeface="Times New Roman"/>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07950" lvl="0" indent="0" algn="l" rtl="0">
              <a:spcBef>
                <a:spcPts val="0"/>
              </a:spcBef>
              <a:spcAft>
                <a:spcPts val="0"/>
              </a:spcAft>
              <a:buSzPts val="1900"/>
              <a:buNone/>
            </a:pPr>
            <a:r>
              <a:rPr lang="en-US" b="0" i="0" dirty="0">
                <a:solidFill>
                  <a:srgbClr val="333333"/>
                </a:solidFill>
                <a:effectLst/>
                <a:latin typeface="Times New Roman" panose="02020603050405020304" pitchFamily="18" charset="0"/>
                <a:cs typeface="Times New Roman" panose="02020603050405020304" pitchFamily="18" charset="0"/>
              </a:rPr>
              <a:t>Nowadays scientists are focusing on diagnosing certain eye diseases using image processing. Among these diseases, conjunctivitis is a key eye infection to be observed and diagnosed.</a:t>
            </a:r>
            <a:endParaRPr lang="en-GB" dirty="0">
              <a:latin typeface="Times New Roman" panose="02020603050405020304" pitchFamily="18" charset="0"/>
              <a:ea typeface="Times New Roman"/>
              <a:cs typeface="Times New Roman" panose="02020603050405020304" pitchFamily="18" charset="0"/>
              <a:sym typeface="Times New Roman"/>
            </a:endParaRPr>
          </a:p>
          <a:p>
            <a:pPr marL="107950" indent="0">
              <a:buSzPts val="1900"/>
              <a:buNone/>
            </a:pPr>
            <a:r>
              <a:rPr lang="en-US" sz="1800" dirty="0">
                <a:solidFill>
                  <a:srgbClr val="231F20"/>
                </a:solidFill>
                <a:highlight>
                  <a:srgbClr val="FFFFFF"/>
                </a:highlight>
                <a:latin typeface="Times New Roman" panose="02020603050405020304" pitchFamily="18" charset="0"/>
                <a:ea typeface="Times New Roman"/>
                <a:cs typeface="Times New Roman" panose="02020603050405020304" pitchFamily="18" charset="0"/>
                <a:sym typeface="Times New Roman"/>
              </a:rPr>
              <a:t>Hence, in this project we aim to develop an automated system that is based on facial image processing which analysis eye sclera and extracts features of critical attributes to be used in the diagnosis of the disease.</a:t>
            </a:r>
            <a:endParaRPr lang="en-IN" dirty="0">
              <a:latin typeface="Times New Roman" panose="02020603050405020304" pitchFamily="18" charset="0"/>
              <a:cs typeface="Times New Roman" panose="02020603050405020304" pitchFamily="18" charset="0"/>
            </a:endParaRPr>
          </a:p>
          <a:p>
            <a:pPr marL="107950" lvl="0" indent="0" algn="l" rtl="0">
              <a:spcBef>
                <a:spcPts val="0"/>
              </a:spcBef>
              <a:spcAft>
                <a:spcPts val="0"/>
              </a:spcAft>
              <a:buSzPts val="1900"/>
              <a:buNone/>
            </a:pPr>
            <a:endParaRPr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D5A2-D18D-1FFC-0ECF-FE4D3C149F96}"/>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B4F28419-78E9-2654-DCC5-28BE909B1B73}"/>
              </a:ext>
            </a:extLst>
          </p:cNvPr>
          <p:cNvSpPr>
            <a:spLocks noGrp="1"/>
          </p:cNvSpPr>
          <p:nvPr>
            <p:ph type="body" idx="1"/>
          </p:nvPr>
        </p:nvSpPr>
        <p:spPr/>
        <p:txBody>
          <a:bodyPr/>
          <a:lstStyle/>
          <a:p>
            <a:pPr marL="114300" indent="0">
              <a:buNone/>
            </a:pPr>
            <a:r>
              <a:rPr lang="en-IN" dirty="0">
                <a:solidFill>
                  <a:srgbClr val="0070C0"/>
                </a:solidFill>
                <a:hlinkClick r:id="rId2">
                  <a:extLst>
                    <a:ext uri="{A12FA001-AC4F-418D-AE19-62706E023703}">
                      <ahyp:hlinkClr xmlns:ahyp="http://schemas.microsoft.com/office/drawing/2018/hyperlinkcolor" val="tx"/>
                    </a:ext>
                  </a:extLst>
                </a:hlinkClick>
              </a:rPr>
              <a:t>[4]</a:t>
            </a:r>
            <a:r>
              <a:rPr lang="en-IN" dirty="0">
                <a:solidFill>
                  <a:srgbClr val="0070C0"/>
                </a:solidFill>
              </a:rPr>
              <a:t> </a:t>
            </a:r>
            <a:r>
              <a:rPr lang="en-IN" dirty="0">
                <a:solidFill>
                  <a:schemeClr val="tx1"/>
                </a:solidFill>
                <a:latin typeface="Times New Roman" panose="02020603050405020304" pitchFamily="18" charset="0"/>
                <a:cs typeface="Times New Roman" panose="02020603050405020304" pitchFamily="18" charset="0"/>
              </a:rPr>
              <a:t>Mrunalini Manchalwar , Krishna Warhade, “</a:t>
            </a:r>
            <a:r>
              <a:rPr lang="en-US" i="1" dirty="0">
                <a:solidFill>
                  <a:schemeClr val="tx1"/>
                </a:solidFill>
                <a:latin typeface="Times New Roman" panose="02020603050405020304" pitchFamily="18" charset="0"/>
                <a:cs typeface="Times New Roman" panose="02020603050405020304" pitchFamily="18" charset="0"/>
              </a:rPr>
              <a:t>Detection of Cataract and Conjunctivitis Disease Using Histogram of Oriented Gradient</a:t>
            </a:r>
            <a:r>
              <a:rPr lang="en-IN" dirty="0">
                <a:solidFill>
                  <a:schemeClr val="tx1"/>
                </a:solidFill>
                <a:latin typeface="Times New Roman" panose="02020603050405020304" pitchFamily="18" charset="0"/>
                <a:cs typeface="Times New Roman" panose="02020603050405020304" pitchFamily="18" charset="0"/>
              </a:rPr>
              <a:t>” , </a:t>
            </a:r>
            <a:r>
              <a:rPr lang="en-IN" b="1" dirty="0">
                <a:solidFill>
                  <a:schemeClr val="tx1"/>
                </a:solidFill>
                <a:latin typeface="Times New Roman" panose="02020603050405020304" pitchFamily="18" charset="0"/>
                <a:cs typeface="Times New Roman" panose="02020603050405020304" pitchFamily="18" charset="0"/>
              </a:rPr>
              <a:t>Published in</a:t>
            </a: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International Journal of Engineering and Technology (IJET)</a:t>
            </a:r>
            <a:r>
              <a:rPr lang="en-IN" dirty="0">
                <a:solidFill>
                  <a:schemeClr val="tx1"/>
                </a:solidFill>
                <a:latin typeface="Times New Roman" panose="02020603050405020304" pitchFamily="18" charset="0"/>
                <a:cs typeface="Times New Roman" panose="02020603050405020304" pitchFamily="18" charset="0"/>
              </a:rPr>
              <a:t>,Jun-Jul 2017</a:t>
            </a:r>
          </a:p>
          <a:p>
            <a:pPr marL="114300" indent="0">
              <a:buNone/>
            </a:pP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r>
              <a:rPr lang="en-IN" dirty="0">
                <a:solidFill>
                  <a:srgbClr val="0070C0"/>
                </a:solidFill>
                <a:hlinkClick r:id="rId3">
                  <a:extLst>
                    <a:ext uri="{A12FA001-AC4F-418D-AE19-62706E023703}">
                      <ahyp:hlinkClr xmlns:ahyp="http://schemas.microsoft.com/office/drawing/2018/hyperlinkcolor" val="tx"/>
                    </a:ext>
                  </a:extLst>
                </a:hlinkClick>
              </a:rPr>
              <a:t>[5]</a:t>
            </a:r>
            <a:r>
              <a:rPr lang="en-IN" dirty="0">
                <a:solidFill>
                  <a:srgbClr val="0070C0"/>
                </a:solidFill>
              </a:rPr>
              <a:t> </a:t>
            </a:r>
            <a:r>
              <a:rPr lang="en-IN" dirty="0">
                <a:solidFill>
                  <a:schemeClr val="tx1"/>
                </a:solidFill>
                <a:latin typeface="Times New Roman" panose="02020603050405020304" pitchFamily="18" charset="0"/>
                <a:cs typeface="Times New Roman" panose="02020603050405020304" pitchFamily="18" charset="0"/>
              </a:rPr>
              <a:t>Mingxin Yu,Xiaoying Tang,Yingzi Lin,David Schmidt, “</a:t>
            </a:r>
            <a:r>
              <a:rPr lang="en-US" b="0" i="1" dirty="0">
                <a:solidFill>
                  <a:srgbClr val="111111"/>
                </a:solidFill>
                <a:effectLst/>
                <a:latin typeface="Times New Roman" panose="02020603050405020304" pitchFamily="18" charset="0"/>
                <a:cs typeface="Times New Roman" panose="02020603050405020304" pitchFamily="18" charset="0"/>
              </a:rPr>
              <a:t>An eye detection method based on convolutional neural networks and support vector machines</a:t>
            </a:r>
            <a:r>
              <a:rPr lang="en-US" b="0" i="0" dirty="0">
                <a:solidFill>
                  <a:srgbClr val="111111"/>
                </a:solidFill>
                <a:effectLst/>
                <a:latin typeface="Times New Roman" panose="02020603050405020304" pitchFamily="18" charset="0"/>
                <a:cs typeface="Times New Roman" panose="02020603050405020304" pitchFamily="18" charset="0"/>
              </a:rPr>
              <a:t>”, Published in: </a:t>
            </a:r>
            <a:r>
              <a:rPr lang="en-IN" b="0" i="0" dirty="0">
                <a:solidFill>
                  <a:srgbClr val="555555"/>
                </a:solidFill>
                <a:effectLst/>
                <a:latin typeface="Times New Roman" panose="02020603050405020304" pitchFamily="18" charset="0"/>
                <a:cs typeface="Times New Roman" panose="02020603050405020304" pitchFamily="18" charset="0"/>
              </a:rPr>
              <a:t>Intelligent Data Analysis 22(2) </a:t>
            </a:r>
            <a:r>
              <a:rPr lang="en-US" b="0" i="0" dirty="0">
                <a:solidFill>
                  <a:srgbClr val="111111"/>
                </a:solidFill>
                <a:effectLst/>
                <a:latin typeface="Times New Roman" panose="02020603050405020304" pitchFamily="18" charset="0"/>
                <a:cs typeface="Times New Roman" panose="02020603050405020304" pitchFamily="18" charset="0"/>
              </a:rPr>
              <a:t>,</a:t>
            </a:r>
            <a:r>
              <a:rPr lang="en-IN" b="0" i="0" dirty="0">
                <a:solidFill>
                  <a:srgbClr val="555555"/>
                </a:solidFill>
                <a:effectLst/>
                <a:latin typeface="Times New Roman" panose="02020603050405020304" pitchFamily="18" charset="0"/>
                <a:cs typeface="Times New Roman" panose="02020603050405020304" pitchFamily="18" charset="0"/>
              </a:rPr>
              <a:t>March 2018</a:t>
            </a:r>
            <a:endParaRPr lang="en-US" b="0" i="0" dirty="0">
              <a:solidFill>
                <a:srgbClr val="111111"/>
              </a:solidFill>
              <a:effectLst/>
              <a:latin typeface="Times New Roman" panose="02020603050405020304" pitchFamily="18" charset="0"/>
              <a:cs typeface="Times New Roman" panose="02020603050405020304" pitchFamily="18" charset="0"/>
            </a:endParaRPr>
          </a:p>
          <a:p>
            <a:pPr marL="114300" indent="0">
              <a:buNone/>
            </a:pPr>
            <a:endParaRPr lang="en-IN" dirty="0">
              <a:solidFill>
                <a:schemeClr val="tx1"/>
              </a:solidFill>
            </a:endParaRPr>
          </a:p>
          <a:p>
            <a:pPr marL="114300" indent="0">
              <a:buNone/>
            </a:pPr>
            <a:endParaRPr lang="en-IN" dirty="0"/>
          </a:p>
        </p:txBody>
      </p:sp>
    </p:spTree>
    <p:extLst>
      <p:ext uri="{BB962C8B-B14F-4D97-AF65-F5344CB8AC3E}">
        <p14:creationId xmlns:p14="http://schemas.microsoft.com/office/powerpoint/2010/main" val="392786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3985-A009-68AD-A656-C4E775C3A258}"/>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Future Enhancements</a:t>
            </a:r>
          </a:p>
        </p:txBody>
      </p:sp>
      <p:sp>
        <p:nvSpPr>
          <p:cNvPr id="3" name="Text Placeholder 2">
            <a:extLst>
              <a:ext uri="{FF2B5EF4-FFF2-40B4-BE49-F238E27FC236}">
                <a16:creationId xmlns:a16="http://schemas.microsoft.com/office/drawing/2014/main" id="{A360F53A-AF13-5293-B9D3-6626491F605A}"/>
              </a:ext>
            </a:extLst>
          </p:cNvPr>
          <p:cNvSpPr>
            <a:spLocks noGrp="1"/>
          </p:cNvSpPr>
          <p:nvPr>
            <p:ph type="body" idx="1"/>
          </p:nvPr>
        </p:nvSpPr>
        <p:spPr/>
        <p:txBody>
          <a:bodyPr/>
          <a:lstStyle/>
          <a:p>
            <a:pPr marL="11430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Improving the accuracy by training it with a more refined dataset.</a:t>
            </a:r>
          </a:p>
          <a:p>
            <a:r>
              <a:rPr lang="en-US" dirty="0">
                <a:latin typeface="Times New Roman"/>
                <a:ea typeface="Times New Roman"/>
                <a:cs typeface="Times New Roman"/>
                <a:sym typeface="Times New Roman"/>
              </a:rPr>
              <a:t>Deploy it on Raspberry Pi</a:t>
            </a:r>
          </a:p>
          <a:p>
            <a:r>
              <a:rPr lang="en-US" dirty="0">
                <a:latin typeface="Times New Roman"/>
                <a:ea typeface="Times New Roman"/>
                <a:cs typeface="Times New Roman"/>
                <a:sym typeface="Times New Roman"/>
              </a:rPr>
              <a:t>Adaptable model</a:t>
            </a:r>
          </a:p>
          <a:p>
            <a:pPr marL="11430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378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3900" b="1">
                <a:latin typeface="Times New Roman"/>
                <a:ea typeface="Times New Roman"/>
                <a:cs typeface="Times New Roman"/>
                <a:sym typeface="Times New Roman"/>
              </a:rPr>
              <a:t>Thank you!</a:t>
            </a:r>
            <a:endParaRPr sz="4200"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65500" y="1244571"/>
            <a:ext cx="4045200" cy="150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dirty="0">
                <a:latin typeface="Times New Roman"/>
                <a:ea typeface="Times New Roman"/>
                <a:cs typeface="Times New Roman"/>
                <a:sym typeface="Times New Roman"/>
              </a:rPr>
              <a:t>PROBLEM STATEMENT</a:t>
            </a:r>
            <a:endParaRPr sz="25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3F77E018-C361-390C-BB88-C23423219AFA}"/>
              </a:ext>
            </a:extLst>
          </p:cNvPr>
          <p:cNvPicPr>
            <a:picLocks noChangeAspect="1"/>
          </p:cNvPicPr>
          <p:nvPr/>
        </p:nvPicPr>
        <p:blipFill>
          <a:blip r:embed="rId3"/>
          <a:stretch>
            <a:fillRect/>
          </a:stretch>
        </p:blipFill>
        <p:spPr>
          <a:xfrm>
            <a:off x="5433967" y="1371600"/>
            <a:ext cx="2938127" cy="22007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FA1666D6-FCC9-2CCB-2DFC-1946628B7B8C}"/>
              </a:ext>
            </a:extLst>
          </p:cNvPr>
          <p:cNvSpPr txBox="1"/>
          <p:nvPr/>
        </p:nvSpPr>
        <p:spPr>
          <a:xfrm>
            <a:off x="370185" y="2341252"/>
            <a:ext cx="3835830" cy="1384995"/>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solidFill>
                  <a:srgbClr val="231F20"/>
                </a:solidFill>
                <a:highlight>
                  <a:srgbClr val="FFFFFF"/>
                </a:highlight>
                <a:latin typeface="Times New Roman"/>
                <a:ea typeface="Times New Roman"/>
                <a:cs typeface="Times New Roman"/>
                <a:sym typeface="Times New Roman"/>
              </a:rPr>
              <a:t>highly contagious</a:t>
            </a:r>
            <a:endParaRPr lang="en-US" dirty="0">
              <a:solidFill>
                <a:srgbClr val="231F20"/>
              </a:solidFill>
              <a:highlight>
                <a:srgbClr val="FFFFFF"/>
              </a:highlight>
              <a:latin typeface="Times New Roman"/>
              <a:ea typeface="Times New Roman"/>
              <a:cs typeface="Times New Roman"/>
              <a:sym typeface="Times New Roman"/>
            </a:endParaRPr>
          </a:p>
          <a:p>
            <a:pPr marL="285750" indent="-285750">
              <a:buFont typeface="Wingdings" panose="05000000000000000000" pitchFamily="2" charset="2"/>
              <a:buChar char="Ø"/>
            </a:pPr>
            <a:r>
              <a:rPr lang="en-US" sz="1400" dirty="0">
                <a:solidFill>
                  <a:srgbClr val="231F20"/>
                </a:solidFill>
                <a:highlight>
                  <a:srgbClr val="FFFFFF"/>
                </a:highlight>
                <a:latin typeface="Times New Roman"/>
                <a:ea typeface="Times New Roman"/>
                <a:cs typeface="Times New Roman"/>
                <a:sym typeface="Times New Roman"/>
              </a:rPr>
              <a:t>its quarantine is crucial in ophthalmology clinics as well as doctor’s ofﬁces </a:t>
            </a:r>
          </a:p>
          <a:p>
            <a:pPr marL="285750" indent="-285750">
              <a:buFont typeface="Wingdings" panose="05000000000000000000" pitchFamily="2" charset="2"/>
              <a:buChar char="Ø"/>
            </a:pPr>
            <a:r>
              <a:rPr lang="en-US" dirty="0">
                <a:solidFill>
                  <a:srgbClr val="231F20"/>
                </a:solidFill>
                <a:highlight>
                  <a:srgbClr val="FFFFFF"/>
                </a:highlight>
                <a:latin typeface="Times New Roman"/>
                <a:ea typeface="Times New Roman"/>
                <a:cs typeface="Times New Roman"/>
                <a:sym typeface="Times New Roman"/>
              </a:rPr>
              <a:t>Need: System </a:t>
            </a:r>
            <a:r>
              <a:rPr lang="en-US" sz="1400" dirty="0">
                <a:solidFill>
                  <a:srgbClr val="231F20"/>
                </a:solidFill>
                <a:highlight>
                  <a:srgbClr val="FFFFFF"/>
                </a:highlight>
                <a:latin typeface="Times New Roman"/>
                <a:ea typeface="Times New Roman"/>
                <a:cs typeface="Times New Roman"/>
                <a:sym typeface="Times New Roman"/>
              </a:rPr>
              <a:t>that is automated and non-invasive.</a:t>
            </a:r>
          </a:p>
          <a:p>
            <a:endParaRPr lang="en-US" sz="1400" dirty="0">
              <a:solidFill>
                <a:srgbClr val="231F2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EC6327-1035-CB60-5AEE-DABE2AD11442}"/>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Objectives</a:t>
            </a:r>
          </a:p>
        </p:txBody>
      </p:sp>
      <p:sp>
        <p:nvSpPr>
          <p:cNvPr id="6" name="Text Placeholder 5">
            <a:extLst>
              <a:ext uri="{FF2B5EF4-FFF2-40B4-BE49-F238E27FC236}">
                <a16:creationId xmlns:a16="http://schemas.microsoft.com/office/drawing/2014/main" id="{702C96E8-498C-45E7-B722-3EC25562C9E1}"/>
              </a:ext>
            </a:extLst>
          </p:cNvPr>
          <p:cNvSpPr>
            <a:spLocks noGrp="1"/>
          </p:cNvSpPr>
          <p:nvPr>
            <p:ph type="body" idx="1"/>
          </p:nvPr>
        </p:nvSpPr>
        <p:spPr/>
        <p:txBody>
          <a:bodyPr/>
          <a:lstStyle/>
          <a:p>
            <a:pPr marL="457200" lvl="0" indent="-349250" algn="l" rtl="0">
              <a:spcBef>
                <a:spcPts val="0"/>
              </a:spcBef>
              <a:spcAft>
                <a:spcPts val="0"/>
              </a:spcAft>
              <a:buSzPts val="1900"/>
              <a:buFont typeface="Times New Roman"/>
              <a:buChar char="●"/>
            </a:pPr>
            <a:r>
              <a:rPr lang="en-GB" dirty="0">
                <a:solidFill>
                  <a:schemeClr val="tx1"/>
                </a:solidFill>
                <a:latin typeface="Times New Roman"/>
                <a:ea typeface="Times New Roman"/>
                <a:cs typeface="Times New Roman"/>
                <a:sym typeface="Times New Roman"/>
              </a:rPr>
              <a:t>To successfully train and build a CNN model that helps in detection of pink eyes</a:t>
            </a:r>
          </a:p>
          <a:p>
            <a:pPr marL="457200" lvl="0" indent="-349250" algn="l" rtl="0">
              <a:spcBef>
                <a:spcPts val="0"/>
              </a:spcBef>
              <a:spcAft>
                <a:spcPts val="0"/>
              </a:spcAft>
              <a:buSzPts val="1900"/>
              <a:buFont typeface="Times New Roman"/>
              <a:buChar char="●"/>
            </a:pPr>
            <a:r>
              <a:rPr lang="en-GB" dirty="0">
                <a:solidFill>
                  <a:schemeClr val="tx1"/>
                </a:solidFill>
                <a:latin typeface="Times New Roman"/>
                <a:ea typeface="Times New Roman"/>
                <a:cs typeface="Times New Roman"/>
                <a:sym typeface="Times New Roman"/>
              </a:rPr>
              <a:t>To be able to diagnose patients with mild symptoms, without having to go to a doctor</a:t>
            </a:r>
          </a:p>
          <a:p>
            <a:pPr marL="114300" indent="0">
              <a:buNone/>
            </a:pPr>
            <a:endParaRPr lang="en-IN" dirty="0"/>
          </a:p>
        </p:txBody>
      </p:sp>
    </p:spTree>
    <p:extLst>
      <p:ext uri="{BB962C8B-B14F-4D97-AF65-F5344CB8AC3E}">
        <p14:creationId xmlns:p14="http://schemas.microsoft.com/office/powerpoint/2010/main" val="326322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39B6-548D-E2A1-1CC9-32509124192E}"/>
              </a:ext>
            </a:extLst>
          </p:cNvPr>
          <p:cNvSpPr>
            <a:spLocks noGrp="1"/>
          </p:cNvSpPr>
          <p:nvPr>
            <p:ph type="title"/>
          </p:nvPr>
        </p:nvSpPr>
        <p:spPr>
          <a:xfrm>
            <a:off x="155850" y="268040"/>
            <a:ext cx="8520600" cy="914400"/>
          </a:xfrm>
        </p:spPr>
        <p:txBody>
          <a:bodyPr>
            <a:normAutofit/>
          </a:bodyPr>
          <a:lstStyle/>
          <a:p>
            <a:pPr algn="ctr"/>
            <a:r>
              <a:rPr lang="en-IN" b="1" dirty="0">
                <a:latin typeface="Times New Roman" panose="02020603050405020304" pitchFamily="18" charset="0"/>
                <a:cs typeface="Times New Roman" panose="02020603050405020304" pitchFamily="18" charset="0"/>
              </a:rPr>
              <a:t>Road Map</a:t>
            </a:r>
          </a:p>
        </p:txBody>
      </p:sp>
      <p:graphicFrame>
        <p:nvGraphicFramePr>
          <p:cNvPr id="5" name="Diagram 4">
            <a:extLst>
              <a:ext uri="{FF2B5EF4-FFF2-40B4-BE49-F238E27FC236}">
                <a16:creationId xmlns:a16="http://schemas.microsoft.com/office/drawing/2014/main" id="{B4574F06-0A47-6D68-9413-5AF57B9A6503}"/>
              </a:ext>
            </a:extLst>
          </p:cNvPr>
          <p:cNvGraphicFramePr/>
          <p:nvPr>
            <p:extLst>
              <p:ext uri="{D42A27DB-BD31-4B8C-83A1-F6EECF244321}">
                <p14:modId xmlns:p14="http://schemas.microsoft.com/office/powerpoint/2010/main" val="2019158691"/>
              </p:ext>
            </p:extLst>
          </p:nvPr>
        </p:nvGraphicFramePr>
        <p:xfrm>
          <a:off x="155850" y="1440721"/>
          <a:ext cx="8832300" cy="2899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74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MOTIVATION</a:t>
            </a:r>
            <a:endParaRPr b="1" dirty="0">
              <a:latin typeface="Times New Roman"/>
              <a:ea typeface="Times New Roman"/>
              <a:cs typeface="Times New Roman"/>
              <a:sym typeface="Times New Roman"/>
            </a:endParaRPr>
          </a:p>
        </p:txBody>
      </p:sp>
      <p:sp>
        <p:nvSpPr>
          <p:cNvPr id="78" name="Google Shape;78;p16"/>
          <p:cNvSpPr txBox="1">
            <a:spLocks noGrp="1"/>
          </p:cNvSpPr>
          <p:nvPr>
            <p:ph type="body" idx="1"/>
          </p:nvPr>
        </p:nvSpPr>
        <p:spPr>
          <a:xfrm>
            <a:off x="311700" y="1462441"/>
            <a:ext cx="8520600" cy="3416400"/>
          </a:xfrm>
          <a:prstGeom prst="rect">
            <a:avLst/>
          </a:prstGeom>
        </p:spPr>
        <p:txBody>
          <a:bodyPr spcFirstLastPara="1" wrap="square" lIns="91425" tIns="91425" rIns="91425" bIns="91425" anchor="t" anchorCtr="0">
            <a:normAutofit/>
          </a:bodyPr>
          <a:lstStyle/>
          <a:p>
            <a:pPr lvl="0" algn="l" rtl="0">
              <a:spcBef>
                <a:spcPts val="0"/>
              </a:spcBef>
              <a:spcAft>
                <a:spcPts val="0"/>
              </a:spcAft>
              <a:buSzPts val="1800"/>
              <a:buFont typeface="Wingdings" panose="05000000000000000000" pitchFamily="2" charset="2"/>
              <a:buChar char="Ø"/>
            </a:pPr>
            <a:r>
              <a:rPr lang="en-IN" dirty="0">
                <a:latin typeface="Times New Roman"/>
                <a:ea typeface="Times New Roman"/>
                <a:cs typeface="Times New Roman"/>
                <a:sym typeface="Times New Roman"/>
              </a:rPr>
              <a:t>Assistance to doctors</a:t>
            </a:r>
          </a:p>
          <a:p>
            <a:pPr lvl="0" algn="l" rtl="0">
              <a:spcBef>
                <a:spcPts val="0"/>
              </a:spcBef>
              <a:spcAft>
                <a:spcPts val="0"/>
              </a:spcAft>
              <a:buSzPts val="1800"/>
              <a:buFont typeface="Wingdings" panose="05000000000000000000" pitchFamily="2" charset="2"/>
              <a:buChar char="Ø"/>
            </a:pPr>
            <a:r>
              <a:rPr lang="en-IN" dirty="0">
                <a:latin typeface="Times New Roman"/>
                <a:ea typeface="Times New Roman"/>
                <a:cs typeface="Times New Roman"/>
                <a:sym typeface="Times New Roman"/>
              </a:rPr>
              <a:t>Speeds up the process</a:t>
            </a:r>
          </a:p>
          <a:p>
            <a:pPr lvl="0" algn="l" rtl="0">
              <a:spcBef>
                <a:spcPts val="0"/>
              </a:spcBef>
              <a:spcAft>
                <a:spcPts val="0"/>
              </a:spcAft>
              <a:buSzPts val="1800"/>
              <a:buFont typeface="Wingdings" panose="05000000000000000000" pitchFamily="2" charset="2"/>
              <a:buChar char="Ø"/>
            </a:pPr>
            <a:r>
              <a:rPr lang="en-IN" dirty="0">
                <a:latin typeface="Times New Roman"/>
                <a:ea typeface="Times New Roman"/>
                <a:cs typeface="Times New Roman"/>
                <a:sym typeface="Times New Roman"/>
              </a:rPr>
              <a:t>It standardizes the output</a:t>
            </a:r>
          </a:p>
          <a:p>
            <a:pPr lvl="0" algn="l" rtl="0">
              <a:spcBef>
                <a:spcPts val="0"/>
              </a:spcBef>
              <a:spcAft>
                <a:spcPts val="0"/>
              </a:spcAft>
              <a:buSzPts val="1800"/>
              <a:buFont typeface="Wingdings" panose="05000000000000000000" pitchFamily="2" charset="2"/>
              <a:buChar char="Ø"/>
            </a:pPr>
            <a:r>
              <a:rPr lang="en-IN" dirty="0">
                <a:latin typeface="Times New Roman"/>
                <a:ea typeface="Times New Roman"/>
                <a:cs typeface="Times New Roman"/>
                <a:sym typeface="Times New Roman"/>
              </a:rPr>
              <a:t>It can be used over the clock anytime, anywhere</a:t>
            </a:r>
          </a:p>
          <a:p>
            <a:pPr marL="114300" lvl="0" indent="0" algn="l" rtl="0">
              <a:spcBef>
                <a:spcPts val="0"/>
              </a:spcBef>
              <a:spcAft>
                <a:spcPts val="0"/>
              </a:spcAft>
              <a:buSzPts val="1800"/>
              <a:buNone/>
            </a:pPr>
            <a:endParaRPr lang="en-IN" dirty="0">
              <a:latin typeface="Times New Roman"/>
              <a:ea typeface="Times New Roman"/>
              <a:cs typeface="Times New Roman"/>
              <a:sym typeface="Times New Roman"/>
            </a:endParaRPr>
          </a:p>
          <a:p>
            <a:pPr marL="114300" lvl="0" indent="0" algn="l" rtl="0">
              <a:spcBef>
                <a:spcPts val="0"/>
              </a:spcBef>
              <a:spcAft>
                <a:spcPts val="0"/>
              </a:spcAft>
              <a:buSzPts val="1800"/>
              <a:buNone/>
            </a:pPr>
            <a:endParaRPr lang="en-IN"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1900"/>
              </a:spcBef>
              <a:spcAft>
                <a:spcPts val="0"/>
              </a:spcAft>
              <a:buNone/>
            </a:pPr>
            <a:r>
              <a:rPr lang="en-GB" sz="1900">
                <a:solidFill>
                  <a:srgbClr val="444444"/>
                </a:solidFill>
                <a:latin typeface="Times New Roman"/>
                <a:ea typeface="Times New Roman"/>
                <a:cs typeface="Times New Roman"/>
                <a:sym typeface="Times New Roman"/>
              </a:rPr>
              <a:t>Conjunctivitis, also known as pink eye, is the inflammation of conjunctiva.The conjunctiva is a thin clear tissue that lies over the white part of the eye and lies inside the eyelid.</a:t>
            </a:r>
            <a:endParaRPr sz="1900">
              <a:solidFill>
                <a:srgbClr val="444444"/>
              </a:solidFill>
              <a:latin typeface="Times New Roman"/>
              <a:ea typeface="Times New Roman"/>
              <a:cs typeface="Times New Roman"/>
              <a:sym typeface="Times New Roman"/>
            </a:endParaRPr>
          </a:p>
          <a:p>
            <a:pPr marL="0" lvl="0" indent="0" algn="l" rtl="0">
              <a:lnSpc>
                <a:spcPct val="100000"/>
              </a:lnSpc>
              <a:spcBef>
                <a:spcPts val="1900"/>
              </a:spcBef>
              <a:spcAft>
                <a:spcPts val="0"/>
              </a:spcAft>
              <a:buNone/>
            </a:pPr>
            <a:r>
              <a:rPr lang="en-GB" sz="1900" b="1">
                <a:solidFill>
                  <a:srgbClr val="444444"/>
                </a:solidFill>
                <a:latin typeface="Times New Roman"/>
                <a:ea typeface="Times New Roman"/>
                <a:cs typeface="Times New Roman"/>
                <a:sym typeface="Times New Roman"/>
              </a:rPr>
              <a:t>What causes pink eye?</a:t>
            </a:r>
            <a:endParaRPr sz="1900" b="1">
              <a:solidFill>
                <a:srgbClr val="444444"/>
              </a:solidFill>
              <a:latin typeface="Times New Roman"/>
              <a:ea typeface="Times New Roman"/>
              <a:cs typeface="Times New Roman"/>
              <a:sym typeface="Times New Roman"/>
            </a:endParaRPr>
          </a:p>
          <a:p>
            <a:pPr marL="457200" lvl="0" indent="-349250" algn="l" rtl="0">
              <a:lnSpc>
                <a:spcPct val="100000"/>
              </a:lnSpc>
              <a:spcBef>
                <a:spcPts val="1900"/>
              </a:spcBef>
              <a:spcAft>
                <a:spcPts val="0"/>
              </a:spcAft>
              <a:buClr>
                <a:srgbClr val="444444"/>
              </a:buClr>
              <a:buSzPts val="1900"/>
              <a:buFont typeface="Times New Roman"/>
              <a:buChar char="●"/>
            </a:pPr>
            <a:r>
              <a:rPr lang="en-GB" sz="1900">
                <a:solidFill>
                  <a:srgbClr val="444444"/>
                </a:solidFill>
                <a:latin typeface="Times New Roman"/>
                <a:ea typeface="Times New Roman"/>
                <a:cs typeface="Times New Roman"/>
                <a:sym typeface="Times New Roman"/>
              </a:rPr>
              <a:t>Viruses and Bacteria</a:t>
            </a:r>
            <a:endParaRPr sz="1900">
              <a:solidFill>
                <a:srgbClr val="444444"/>
              </a:solidFill>
              <a:latin typeface="Times New Roman"/>
              <a:ea typeface="Times New Roman"/>
              <a:cs typeface="Times New Roman"/>
              <a:sym typeface="Times New Roman"/>
            </a:endParaRPr>
          </a:p>
          <a:p>
            <a:pPr marL="457200" lvl="0" indent="-349250" algn="l" rtl="0">
              <a:lnSpc>
                <a:spcPct val="100000"/>
              </a:lnSpc>
              <a:spcBef>
                <a:spcPts val="0"/>
              </a:spcBef>
              <a:spcAft>
                <a:spcPts val="0"/>
              </a:spcAft>
              <a:buClr>
                <a:srgbClr val="444444"/>
              </a:buClr>
              <a:buSzPts val="1900"/>
              <a:buFont typeface="Times New Roman"/>
              <a:buChar char="●"/>
            </a:pPr>
            <a:r>
              <a:rPr lang="en-GB" sz="1900">
                <a:solidFill>
                  <a:srgbClr val="444444"/>
                </a:solidFill>
                <a:latin typeface="Times New Roman"/>
                <a:ea typeface="Times New Roman"/>
                <a:cs typeface="Times New Roman"/>
                <a:sym typeface="Times New Roman"/>
              </a:rPr>
              <a:t>Irritants such as shampoo, dust, smoke or pool chlorine.</a:t>
            </a:r>
            <a:endParaRPr sz="1900">
              <a:solidFill>
                <a:srgbClr val="444444"/>
              </a:solidFill>
              <a:latin typeface="Times New Roman"/>
              <a:ea typeface="Times New Roman"/>
              <a:cs typeface="Times New Roman"/>
              <a:sym typeface="Times New Roman"/>
            </a:endParaRPr>
          </a:p>
          <a:p>
            <a:pPr marL="914400" lvl="0" indent="0" algn="l" rtl="0">
              <a:lnSpc>
                <a:spcPct val="100000"/>
              </a:lnSpc>
              <a:spcBef>
                <a:spcPts val="1900"/>
              </a:spcBef>
              <a:spcAft>
                <a:spcPts val="0"/>
              </a:spcAft>
              <a:buNone/>
            </a:pPr>
            <a:endParaRPr>
              <a:solidFill>
                <a:srgbClr val="444444"/>
              </a:solidFill>
              <a:latin typeface="Times New Roman"/>
              <a:ea typeface="Times New Roman"/>
              <a:cs typeface="Times New Roman"/>
              <a:sym typeface="Times New Roman"/>
            </a:endParaRPr>
          </a:p>
          <a:p>
            <a:pPr marL="0" lvl="0" indent="0" algn="l" rtl="0">
              <a:lnSpc>
                <a:spcPct val="100000"/>
              </a:lnSpc>
              <a:spcBef>
                <a:spcPts val="1900"/>
              </a:spcBef>
              <a:spcAft>
                <a:spcPts val="0"/>
              </a:spcAft>
              <a:buClr>
                <a:schemeClr val="dk1"/>
              </a:buClr>
              <a:buSzPts val="1100"/>
              <a:buFont typeface="Arial"/>
              <a:buNone/>
            </a:pPr>
            <a:endParaRPr>
              <a:solidFill>
                <a:srgbClr val="444444"/>
              </a:solidFill>
              <a:latin typeface="Times New Roman"/>
              <a:ea typeface="Times New Roman"/>
              <a:cs typeface="Times New Roman"/>
              <a:sym typeface="Times New Roman"/>
            </a:endParaRPr>
          </a:p>
          <a:p>
            <a:pPr marL="0" lvl="0" indent="0" algn="l" rtl="0">
              <a:spcBef>
                <a:spcPts val="1300"/>
              </a:spcBef>
              <a:spcAft>
                <a:spcPts val="1200"/>
              </a:spcAft>
              <a:buNone/>
            </a:pPr>
            <a:endParaRPr sz="1600">
              <a:solidFill>
                <a:srgbClr val="444444"/>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txBox="1">
            <a:spLocks noGrp="1"/>
          </p:cNvSpPr>
          <p:nvPr>
            <p:ph type="body" idx="1"/>
          </p:nvPr>
        </p:nvSpPr>
        <p:spPr>
          <a:xfrm>
            <a:off x="311700" y="734020"/>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1900"/>
              </a:spcBef>
              <a:spcAft>
                <a:spcPts val="0"/>
              </a:spcAft>
              <a:buClr>
                <a:schemeClr val="dk1"/>
              </a:buClr>
              <a:buSzPts val="1100"/>
              <a:buFont typeface="Arial"/>
              <a:buNone/>
            </a:pPr>
            <a:r>
              <a:rPr lang="en-GB" sz="2500" b="1" dirty="0">
                <a:solidFill>
                  <a:schemeClr val="dk1"/>
                </a:solidFill>
                <a:latin typeface="Times New Roman"/>
                <a:ea typeface="Times New Roman"/>
                <a:cs typeface="Times New Roman"/>
                <a:sym typeface="Times New Roman"/>
              </a:rPr>
              <a:t>What Are the Symptoms of Pink eye?</a:t>
            </a:r>
            <a:endParaRPr sz="2500" b="1" dirty="0">
              <a:solidFill>
                <a:schemeClr val="dk1"/>
              </a:solidFill>
              <a:latin typeface="Times New Roman"/>
              <a:ea typeface="Times New Roman"/>
              <a:cs typeface="Times New Roman"/>
              <a:sym typeface="Times New Roman"/>
            </a:endParaRPr>
          </a:p>
          <a:p>
            <a:pPr marL="457200" lvl="0" indent="-349250" algn="l" rtl="0">
              <a:lnSpc>
                <a:spcPct val="143000"/>
              </a:lnSpc>
              <a:spcBef>
                <a:spcPts val="1600"/>
              </a:spcBef>
              <a:spcAft>
                <a:spcPts val="0"/>
              </a:spcAft>
              <a:buClr>
                <a:srgbClr val="444444"/>
              </a:buClr>
              <a:buSzPts val="1900"/>
              <a:buFont typeface="Times New Roman"/>
              <a:buChar char="●"/>
            </a:pPr>
            <a:r>
              <a:rPr lang="en-GB" sz="1900" dirty="0">
                <a:solidFill>
                  <a:srgbClr val="444444"/>
                </a:solidFill>
                <a:latin typeface="Times New Roman"/>
                <a:ea typeface="Times New Roman"/>
                <a:cs typeface="Times New Roman"/>
                <a:sym typeface="Times New Roman"/>
              </a:rPr>
              <a:t>Redness in the white of the eye or inner eyelid</a:t>
            </a:r>
            <a:endParaRPr sz="1900" dirty="0">
              <a:solidFill>
                <a:srgbClr val="444444"/>
              </a:solidFill>
              <a:latin typeface="Times New Roman"/>
              <a:ea typeface="Times New Roman"/>
              <a:cs typeface="Times New Roman"/>
              <a:sym typeface="Times New Roman"/>
            </a:endParaRPr>
          </a:p>
          <a:p>
            <a:pPr marL="457200" lvl="0" indent="-349250" algn="l" rtl="0">
              <a:lnSpc>
                <a:spcPct val="143000"/>
              </a:lnSpc>
              <a:spcBef>
                <a:spcPts val="0"/>
              </a:spcBef>
              <a:spcAft>
                <a:spcPts val="0"/>
              </a:spcAft>
              <a:buClr>
                <a:srgbClr val="444444"/>
              </a:buClr>
              <a:buSzPts val="1900"/>
              <a:buFont typeface="Times New Roman"/>
              <a:buChar char="●"/>
            </a:pPr>
            <a:r>
              <a:rPr lang="en-GB" sz="1900" dirty="0">
                <a:solidFill>
                  <a:srgbClr val="444444"/>
                </a:solidFill>
                <a:latin typeface="Times New Roman"/>
                <a:ea typeface="Times New Roman"/>
                <a:cs typeface="Times New Roman"/>
                <a:sym typeface="Times New Roman"/>
              </a:rPr>
              <a:t>Green or white discharge from the eye</a:t>
            </a:r>
            <a:endParaRPr sz="1900" dirty="0">
              <a:solidFill>
                <a:srgbClr val="444444"/>
              </a:solidFill>
              <a:latin typeface="Times New Roman"/>
              <a:ea typeface="Times New Roman"/>
              <a:cs typeface="Times New Roman"/>
              <a:sym typeface="Times New Roman"/>
            </a:endParaRPr>
          </a:p>
          <a:p>
            <a:pPr marL="457200" lvl="0" indent="-349250" algn="l" rtl="0">
              <a:lnSpc>
                <a:spcPct val="143000"/>
              </a:lnSpc>
              <a:spcBef>
                <a:spcPts val="0"/>
              </a:spcBef>
              <a:spcAft>
                <a:spcPts val="0"/>
              </a:spcAft>
              <a:buClr>
                <a:srgbClr val="444444"/>
              </a:buClr>
              <a:buSzPts val="1900"/>
              <a:buFont typeface="Times New Roman"/>
              <a:buChar char="●"/>
            </a:pPr>
            <a:r>
              <a:rPr lang="en-GB" sz="1900" dirty="0">
                <a:solidFill>
                  <a:srgbClr val="444444"/>
                </a:solidFill>
                <a:latin typeface="Times New Roman"/>
                <a:ea typeface="Times New Roman"/>
                <a:cs typeface="Times New Roman"/>
                <a:sym typeface="Times New Roman"/>
              </a:rPr>
              <a:t>Itchy eyes</a:t>
            </a:r>
            <a:endParaRPr sz="1900" dirty="0">
              <a:solidFill>
                <a:srgbClr val="444444"/>
              </a:solidFill>
              <a:latin typeface="Times New Roman"/>
              <a:ea typeface="Times New Roman"/>
              <a:cs typeface="Times New Roman"/>
              <a:sym typeface="Times New Roman"/>
            </a:endParaRPr>
          </a:p>
          <a:p>
            <a:pPr marL="457200" lvl="0" indent="-349250" algn="l" rtl="0">
              <a:lnSpc>
                <a:spcPct val="143000"/>
              </a:lnSpc>
              <a:spcBef>
                <a:spcPts val="0"/>
              </a:spcBef>
              <a:spcAft>
                <a:spcPts val="0"/>
              </a:spcAft>
              <a:buClr>
                <a:srgbClr val="444444"/>
              </a:buClr>
              <a:buSzPts val="1900"/>
              <a:buFont typeface="Times New Roman"/>
              <a:buChar char="●"/>
            </a:pPr>
            <a:r>
              <a:rPr lang="en-GB" sz="1900" dirty="0">
                <a:solidFill>
                  <a:srgbClr val="444444"/>
                </a:solidFill>
                <a:latin typeface="Times New Roman"/>
                <a:ea typeface="Times New Roman"/>
                <a:cs typeface="Times New Roman"/>
                <a:sym typeface="Times New Roman"/>
              </a:rPr>
              <a:t>Swollen conjunctiva</a:t>
            </a:r>
            <a:endParaRPr sz="1900" dirty="0">
              <a:solidFill>
                <a:srgbClr val="444444"/>
              </a:solidFill>
              <a:latin typeface="Times New Roman"/>
              <a:ea typeface="Times New Roman"/>
              <a:cs typeface="Times New Roman"/>
              <a:sym typeface="Times New Roman"/>
            </a:endParaRPr>
          </a:p>
          <a:p>
            <a:pPr marL="0" lvl="0" indent="0" algn="l" rtl="0">
              <a:spcBef>
                <a:spcPts val="1600"/>
              </a:spcBef>
              <a:spcAft>
                <a:spcPts val="1200"/>
              </a:spcAft>
              <a:buNone/>
            </a:pPr>
            <a:endParaRPr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47C0186A-4F1F-BB64-2F4F-079E28F227AA}"/>
              </a:ext>
            </a:extLst>
          </p:cNvPr>
          <p:cNvPicPr>
            <a:picLocks noChangeAspect="1"/>
          </p:cNvPicPr>
          <p:nvPr/>
        </p:nvPicPr>
        <p:blipFill>
          <a:blip r:embed="rId3"/>
          <a:stretch>
            <a:fillRect/>
          </a:stretch>
        </p:blipFill>
        <p:spPr>
          <a:xfrm>
            <a:off x="6152829" y="1298522"/>
            <a:ext cx="2381814" cy="254645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948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LITERATURE REVIEW</a:t>
            </a:r>
            <a:endParaRPr b="1" dirty="0">
              <a:latin typeface="Times New Roman"/>
              <a:ea typeface="Times New Roman"/>
              <a:cs typeface="Times New Roman"/>
              <a:sym typeface="Times New Roman"/>
            </a:endParaRPr>
          </a:p>
        </p:txBody>
      </p:sp>
      <p:graphicFrame>
        <p:nvGraphicFramePr>
          <p:cNvPr id="97" name="Google Shape;97;p19"/>
          <p:cNvGraphicFramePr/>
          <p:nvPr>
            <p:extLst>
              <p:ext uri="{D42A27DB-BD31-4B8C-83A1-F6EECF244321}">
                <p14:modId xmlns:p14="http://schemas.microsoft.com/office/powerpoint/2010/main" val="3941596961"/>
              </p:ext>
            </p:extLst>
          </p:nvPr>
        </p:nvGraphicFramePr>
        <p:xfrm>
          <a:off x="473922" y="640050"/>
          <a:ext cx="7131650" cy="3820300"/>
        </p:xfrm>
        <a:graphic>
          <a:graphicData uri="http://schemas.openxmlformats.org/drawingml/2006/table">
            <a:tbl>
              <a:tblPr>
                <a:noFill/>
                <a:tableStyleId>{4E68868B-53EA-45B6-B2BB-8B2CC7BAB8A3}</a:tableStyleId>
              </a:tblPr>
              <a:tblGrid>
                <a:gridCol w="1988150">
                  <a:extLst>
                    <a:ext uri="{9D8B030D-6E8A-4147-A177-3AD203B41FA5}">
                      <a16:colId xmlns:a16="http://schemas.microsoft.com/office/drawing/2014/main" val="20001"/>
                    </a:ext>
                  </a:extLst>
                </a:gridCol>
                <a:gridCol w="1355425">
                  <a:extLst>
                    <a:ext uri="{9D8B030D-6E8A-4147-A177-3AD203B41FA5}">
                      <a16:colId xmlns:a16="http://schemas.microsoft.com/office/drawing/2014/main" val="20002"/>
                    </a:ext>
                  </a:extLst>
                </a:gridCol>
                <a:gridCol w="1997375">
                  <a:extLst>
                    <a:ext uri="{9D8B030D-6E8A-4147-A177-3AD203B41FA5}">
                      <a16:colId xmlns:a16="http://schemas.microsoft.com/office/drawing/2014/main" val="20003"/>
                    </a:ext>
                  </a:extLst>
                </a:gridCol>
                <a:gridCol w="1790700">
                  <a:extLst>
                    <a:ext uri="{9D8B030D-6E8A-4147-A177-3AD203B41FA5}">
                      <a16:colId xmlns:a16="http://schemas.microsoft.com/office/drawing/2014/main" val="20004"/>
                    </a:ext>
                  </a:extLst>
                </a:gridCol>
              </a:tblGrid>
              <a:tr h="781375">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Title</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Author</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Algorithm used</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Outcome</a:t>
                      </a:r>
                      <a:endParaRPr>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1027275">
                <a:tc>
                  <a:txBody>
                    <a:bodyPr/>
                    <a:lstStyle/>
                    <a:p>
                      <a:pPr marL="0" marR="0" lvl="0" indent="0" algn="l" defTabSz="914400" rtl="0" eaLnBrk="1" fontAlgn="auto" latinLnBrk="0" hangingPunct="1">
                        <a:lnSpc>
                          <a:spcPct val="120000"/>
                        </a:lnSpc>
                        <a:spcBef>
                          <a:spcPts val="0"/>
                        </a:spcBef>
                        <a:spcAft>
                          <a:spcPts val="0"/>
                        </a:spcAft>
                        <a:buClr>
                          <a:schemeClr val="dk1"/>
                        </a:buClr>
                        <a:buSzPts val="1100"/>
                        <a:buFont typeface="Arial"/>
                        <a:buNone/>
                        <a:tabLst/>
                        <a:defRPr/>
                      </a:pPr>
                      <a:r>
                        <a:rPr lang="en-GB" sz="11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[1]Automated Detection of Adenoviral Conjunctivitis Disease from Facial Images using Machine Learning</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200">
                          <a:latin typeface="Times New Roman" panose="02020603050405020304" pitchFamily="18" charset="0"/>
                          <a:cs typeface="Times New Roman" panose="02020603050405020304" pitchFamily="18" charset="0"/>
                        </a:rPr>
                        <a:t>Melih Gunay et al</a:t>
                      </a:r>
                      <a:endParaRPr sz="120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Automated Grabcut Algorithm,RGB thresholding,GLCM</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Automatic, fast and cost effective diagnosis</a:t>
                      </a:r>
                      <a:endParaRPr>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1154725">
                <a:tc>
                  <a:txBody>
                    <a:bodyPr/>
                    <a:lstStyle/>
                    <a:p>
                      <a:pPr marL="0" lvl="0" indent="0" algn="l" rtl="0">
                        <a:spcBef>
                          <a:spcPts val="0"/>
                        </a:spcBef>
                        <a:spcAft>
                          <a:spcPts val="0"/>
                        </a:spcAft>
                        <a:buNone/>
                      </a:pPr>
                      <a:r>
                        <a:rPr lang="en-GB" sz="12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[2]Severity Classification of Conjunctival Hyperaemia by Deep Neural Network Ensembles</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Hiroki Masumoto et al</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500" dirty="0">
                          <a:solidFill>
                            <a:schemeClr val="accent2"/>
                          </a:solidFill>
                          <a:highlight>
                            <a:srgbClr val="FFFFFF"/>
                          </a:highlight>
                          <a:latin typeface="Times New Roman" panose="02020603050405020304" pitchFamily="18" charset="0"/>
                          <a:ea typeface="Times New Roman"/>
                          <a:cs typeface="Times New Roman" panose="02020603050405020304" pitchFamily="18" charset="0"/>
                          <a:sym typeface="Times New Roman"/>
                        </a:rPr>
                        <a:t> DenseNet201,</a:t>
                      </a:r>
                      <a:endParaRPr sz="1500" dirty="0">
                        <a:solidFill>
                          <a:schemeClr val="accent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GB" sz="1500" dirty="0">
                          <a:solidFill>
                            <a:schemeClr val="accent2"/>
                          </a:solidFill>
                          <a:highlight>
                            <a:srgbClr val="FFFFFF"/>
                          </a:highlight>
                          <a:latin typeface="Times New Roman" panose="02020603050405020304" pitchFamily="18" charset="0"/>
                          <a:ea typeface="Times New Roman"/>
                          <a:cs typeface="Times New Roman" panose="02020603050405020304" pitchFamily="18" charset="0"/>
                          <a:sym typeface="Times New Roman"/>
                        </a:rPr>
                        <a:t>DenseNet121,VGG19,</a:t>
                      </a:r>
                      <a:endParaRPr sz="1500" dirty="0">
                        <a:solidFill>
                          <a:schemeClr val="accent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GB" sz="1500" dirty="0">
                          <a:solidFill>
                            <a:schemeClr val="accent2"/>
                          </a:solidFill>
                          <a:highlight>
                            <a:srgbClr val="FFFFFF"/>
                          </a:highlight>
                          <a:latin typeface="Times New Roman" panose="02020603050405020304" pitchFamily="18" charset="0"/>
                          <a:ea typeface="Times New Roman"/>
                          <a:cs typeface="Times New Roman" panose="02020603050405020304" pitchFamily="18" charset="0"/>
                          <a:sym typeface="Times New Roman"/>
                        </a:rPr>
                        <a:t>ResNet50</a:t>
                      </a:r>
                      <a:endParaRPr sz="1500" dirty="0">
                        <a:solidFill>
                          <a:schemeClr val="accent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GB" sz="1500" dirty="0">
                          <a:solidFill>
                            <a:schemeClr val="accent2"/>
                          </a:solidFill>
                          <a:highlight>
                            <a:srgbClr val="FFFFFF"/>
                          </a:highlight>
                          <a:latin typeface="Times New Roman" panose="02020603050405020304" pitchFamily="18" charset="0"/>
                          <a:ea typeface="Times New Roman"/>
                          <a:cs typeface="Times New Roman" panose="02020603050405020304" pitchFamily="18" charset="0"/>
                          <a:sym typeface="Times New Roman"/>
                        </a:rPr>
                        <a:t>This system could be as accurate and comprehensive as specialists but would be significantly faster and consistent with objective values.</a:t>
                      </a:r>
                      <a:endParaRPr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Slate</Template>
  <TotalTime>923</TotalTime>
  <Words>995</Words>
  <Application>Microsoft Office PowerPoint</Application>
  <PresentationFormat>On-screen Show (16:9)</PresentationFormat>
  <Paragraphs>125</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Wingdings</vt:lpstr>
      <vt:lpstr>Arial</vt:lpstr>
      <vt:lpstr>Proxima Nova</vt:lpstr>
      <vt:lpstr>Times New Roman</vt:lpstr>
      <vt:lpstr>Verdana</vt:lpstr>
      <vt:lpstr>Spearmint</vt:lpstr>
      <vt:lpstr>PINK EYE DETECTION USING CNN</vt:lpstr>
      <vt:lpstr>Abstract</vt:lpstr>
      <vt:lpstr>PROBLEM STATEMENT</vt:lpstr>
      <vt:lpstr>Objectives</vt:lpstr>
      <vt:lpstr>Road Map</vt:lpstr>
      <vt:lpstr>MOTIVATION</vt:lpstr>
      <vt:lpstr>INTRODUCTION</vt:lpstr>
      <vt:lpstr>PowerPoint Presentation</vt:lpstr>
      <vt:lpstr>LITERATURE REVIEW</vt:lpstr>
      <vt:lpstr>LITERATURE REVIEW:</vt:lpstr>
      <vt:lpstr>FUNCTIONAL REQUIREMENTS:</vt:lpstr>
      <vt:lpstr>DESIGN OF THE PROJECT:</vt:lpstr>
      <vt:lpstr>DESIGN OF THE PROJECT:</vt:lpstr>
      <vt:lpstr>Results</vt:lpstr>
      <vt:lpstr>PowerPoint Presentation</vt:lpstr>
      <vt:lpstr>PowerPoint Presentation</vt:lpstr>
      <vt:lpstr>PowerPoint Presentation</vt:lpstr>
      <vt:lpstr>Conclusion</vt:lpstr>
      <vt:lpstr>References  </vt:lpstr>
      <vt:lpstr>References</vt:lpstr>
      <vt:lpstr>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EYE DETECTION USING CNN</dc:title>
  <cp:lastModifiedBy>srini vasu</cp:lastModifiedBy>
  <cp:revision>21</cp:revision>
  <dcterms:modified xsi:type="dcterms:W3CDTF">2022-05-30T18:11:00Z</dcterms:modified>
</cp:coreProperties>
</file>