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4" r:id="rId6"/>
    <p:sldId id="265" r:id="rId7"/>
    <p:sldId id="260" r:id="rId8"/>
    <p:sldId id="266" r:id="rId9"/>
    <p:sldId id="261" r:id="rId10"/>
    <p:sldId id="267" r:id="rId11"/>
    <p:sldId id="268"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12/4/2021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12/4/2021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12/4/2021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12/4/2021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sciencedirect.com/science/article/pii/S209044792030206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DEA2-D03B-41A9-AD8C-BF97762022F3}"/>
              </a:ext>
            </a:extLst>
          </p:cNvPr>
          <p:cNvSpPr>
            <a:spLocks noGrp="1"/>
          </p:cNvSpPr>
          <p:nvPr>
            <p:ph type="ctrTitle"/>
          </p:nvPr>
        </p:nvSpPr>
        <p:spPr/>
        <p:txBody>
          <a:bodyPr/>
          <a:lstStyle/>
          <a:p>
            <a:r>
              <a:rPr lang="en-US" dirty="0"/>
              <a:t>Rainfall prediction with machine learning</a:t>
            </a:r>
          </a:p>
        </p:txBody>
      </p:sp>
      <p:sp>
        <p:nvSpPr>
          <p:cNvPr id="3" name="Subtitle 2">
            <a:extLst>
              <a:ext uri="{FF2B5EF4-FFF2-40B4-BE49-F238E27FC236}">
                <a16:creationId xmlns:a16="http://schemas.microsoft.com/office/drawing/2014/main" id="{91691194-0831-49F5-BCF3-BEB7C06385FB}"/>
              </a:ext>
            </a:extLst>
          </p:cNvPr>
          <p:cNvSpPr>
            <a:spLocks noGrp="1"/>
          </p:cNvSpPr>
          <p:nvPr>
            <p:ph type="subTitle" idx="1"/>
          </p:nvPr>
        </p:nvSpPr>
        <p:spPr/>
        <p:txBody>
          <a:bodyPr/>
          <a:lstStyle/>
          <a:p>
            <a:r>
              <a:rPr lang="en-US" dirty="0"/>
              <a:t>Parth Sharma, Aabhas Garg</a:t>
            </a:r>
          </a:p>
        </p:txBody>
      </p:sp>
    </p:spTree>
    <p:extLst>
      <p:ext uri="{BB962C8B-B14F-4D97-AF65-F5344CB8AC3E}">
        <p14:creationId xmlns:p14="http://schemas.microsoft.com/office/powerpoint/2010/main" val="2616083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2">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87CE4FD-1C26-43EB-AEBB-84AFB76E3E8E}"/>
              </a:ext>
            </a:extLst>
          </p:cNvPr>
          <p:cNvSpPr>
            <a:spLocks noGrp="1"/>
          </p:cNvSpPr>
          <p:nvPr>
            <p:ph type="title"/>
          </p:nvPr>
        </p:nvSpPr>
        <p:spPr>
          <a:xfrm>
            <a:off x="452583" y="414147"/>
            <a:ext cx="3685308" cy="888180"/>
          </a:xfrm>
        </p:spPr>
        <p:txBody>
          <a:bodyPr vert="horz" lIns="274320" tIns="182880" rIns="274320" bIns="182880" rtlCol="0" anchor="ctr" anchorCtr="1">
            <a:noAutofit/>
          </a:bodyPr>
          <a:lstStyle/>
          <a:p>
            <a:r>
              <a:rPr lang="en-US" sz="1800" dirty="0"/>
              <a:t>Comparison of Accuracy and Time Taken</a:t>
            </a:r>
          </a:p>
        </p:txBody>
      </p:sp>
      <p:pic>
        <p:nvPicPr>
          <p:cNvPr id="4" name="Content Placeholder 3" descr="Chart, line chart&#10;&#10;Description automatically generated">
            <a:extLst>
              <a:ext uri="{FF2B5EF4-FFF2-40B4-BE49-F238E27FC236}">
                <a16:creationId xmlns:a16="http://schemas.microsoft.com/office/drawing/2014/main" id="{7235AB69-53B6-493C-9A76-1586A7682CD4}"/>
              </a:ext>
            </a:extLst>
          </p:cNvPr>
          <p:cNvPicPr>
            <a:picLocks noGrp="1" noChangeAspect="1"/>
          </p:cNvPicPr>
          <p:nvPr>
            <p:ph idx="1"/>
          </p:nvPr>
        </p:nvPicPr>
        <p:blipFill>
          <a:blip r:embed="rId2"/>
          <a:stretch>
            <a:fillRect/>
          </a:stretch>
        </p:blipFill>
        <p:spPr>
          <a:xfrm>
            <a:off x="5294376" y="815561"/>
            <a:ext cx="6257544" cy="4912171"/>
          </a:xfrm>
          <a:prstGeom prst="rect">
            <a:avLst/>
          </a:prstGeom>
        </p:spPr>
      </p:pic>
      <p:sp>
        <p:nvSpPr>
          <p:cNvPr id="8" name="Text Placeholder 7">
            <a:extLst>
              <a:ext uri="{FF2B5EF4-FFF2-40B4-BE49-F238E27FC236}">
                <a16:creationId xmlns:a16="http://schemas.microsoft.com/office/drawing/2014/main" id="{EEA0DE9B-F7B2-45E0-9364-894CE22EF7CF}"/>
              </a:ext>
            </a:extLst>
          </p:cNvPr>
          <p:cNvSpPr>
            <a:spLocks noGrp="1"/>
          </p:cNvSpPr>
          <p:nvPr>
            <p:ph type="body" sz="half" idx="2"/>
          </p:nvPr>
        </p:nvSpPr>
        <p:spPr>
          <a:xfrm>
            <a:off x="234314" y="1790700"/>
            <a:ext cx="4051936" cy="2266950"/>
          </a:xfrm>
        </p:spPr>
        <p:txBody>
          <a:bodyPr/>
          <a:lstStyle/>
          <a:p>
            <a:pPr algn="l"/>
            <a:r>
              <a:rPr lang="en-US" dirty="0"/>
              <a:t>1. The Graph clearly shows that the most accurate algorithm is XGBoost.</a:t>
            </a:r>
          </a:p>
          <a:p>
            <a:pPr algn="l"/>
            <a:r>
              <a:rPr lang="en-US" dirty="0"/>
              <a:t>2.The Best performing algorithms are XGBoost, CatBoost and Random Forest.</a:t>
            </a:r>
          </a:p>
          <a:p>
            <a:pPr algn="l"/>
            <a:r>
              <a:rPr lang="en-US" dirty="0"/>
              <a:t>3. The fastest algorithms are Logistic regression and Gaussian Naïve Bayes. </a:t>
            </a:r>
          </a:p>
          <a:p>
            <a:pPr algn="l"/>
            <a:endParaRPr lang="en-US" dirty="0"/>
          </a:p>
        </p:txBody>
      </p:sp>
    </p:spTree>
    <p:extLst>
      <p:ext uri="{BB962C8B-B14F-4D97-AF65-F5344CB8AC3E}">
        <p14:creationId xmlns:p14="http://schemas.microsoft.com/office/powerpoint/2010/main" val="3080226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BDD3341-7013-4BF1-B92D-E55BA55D9966}"/>
              </a:ext>
            </a:extLst>
          </p:cNvPr>
          <p:cNvSpPr>
            <a:spLocks noGrp="1"/>
          </p:cNvSpPr>
          <p:nvPr>
            <p:ph type="title"/>
          </p:nvPr>
        </p:nvSpPr>
        <p:spPr>
          <a:xfrm>
            <a:off x="812800" y="461818"/>
            <a:ext cx="3794760" cy="849747"/>
          </a:xfrm>
        </p:spPr>
        <p:txBody>
          <a:bodyPr>
            <a:noAutofit/>
          </a:bodyPr>
          <a:lstStyle/>
          <a:p>
            <a:r>
              <a:rPr lang="en-US" sz="1800" dirty="0"/>
              <a:t>Comparison Of Area Under ROC and Cohen’s Kappa</a:t>
            </a:r>
          </a:p>
        </p:txBody>
      </p:sp>
      <p:sp>
        <p:nvSpPr>
          <p:cNvPr id="16" name="Text Placeholder 15">
            <a:extLst>
              <a:ext uri="{FF2B5EF4-FFF2-40B4-BE49-F238E27FC236}">
                <a16:creationId xmlns:a16="http://schemas.microsoft.com/office/drawing/2014/main" id="{EF53E3BC-D5EA-40B2-982E-DD9368CE74CD}"/>
              </a:ext>
            </a:extLst>
          </p:cNvPr>
          <p:cNvSpPr>
            <a:spLocks noGrp="1"/>
          </p:cNvSpPr>
          <p:nvPr>
            <p:ph type="body" sz="half" idx="2"/>
          </p:nvPr>
        </p:nvSpPr>
        <p:spPr>
          <a:xfrm>
            <a:off x="423672" y="1795009"/>
            <a:ext cx="3794760" cy="2194036"/>
          </a:xfrm>
        </p:spPr>
        <p:txBody>
          <a:bodyPr/>
          <a:lstStyle/>
          <a:p>
            <a:pPr algn="l"/>
            <a:r>
              <a:rPr lang="en-US" dirty="0"/>
              <a:t>1. The best scores are obtained by XGBoost, CatBoost.</a:t>
            </a:r>
          </a:p>
          <a:p>
            <a:pPr algn="l"/>
            <a:r>
              <a:rPr lang="en-US" dirty="0"/>
              <a:t>2.  Area Under the ROC measures the usefulness of the algorithm and Cohen’s Kappa measure the reliability.</a:t>
            </a:r>
          </a:p>
        </p:txBody>
      </p:sp>
      <p:pic>
        <p:nvPicPr>
          <p:cNvPr id="21" name="Content Placeholder 20" descr="Chart, bar chart, histogram&#10;&#10;Description automatically generated">
            <a:extLst>
              <a:ext uri="{FF2B5EF4-FFF2-40B4-BE49-F238E27FC236}">
                <a16:creationId xmlns:a16="http://schemas.microsoft.com/office/drawing/2014/main" id="{4F868432-6C79-410C-8771-76B50A369BF8}"/>
              </a:ext>
            </a:extLst>
          </p:cNvPr>
          <p:cNvPicPr>
            <a:picLocks noGrp="1" noChangeAspect="1"/>
          </p:cNvPicPr>
          <p:nvPr>
            <p:ph idx="1"/>
          </p:nvPr>
        </p:nvPicPr>
        <p:blipFill>
          <a:blip r:embed="rId2"/>
          <a:stretch>
            <a:fillRect/>
          </a:stretch>
        </p:blipFill>
        <p:spPr>
          <a:xfrm>
            <a:off x="6096000" y="997732"/>
            <a:ext cx="6095999" cy="4862538"/>
          </a:xfrm>
          <a:prstGeom prst="rect">
            <a:avLst/>
          </a:prstGeom>
        </p:spPr>
      </p:pic>
    </p:spTree>
    <p:extLst>
      <p:ext uri="{BB962C8B-B14F-4D97-AF65-F5344CB8AC3E}">
        <p14:creationId xmlns:p14="http://schemas.microsoft.com/office/powerpoint/2010/main" val="416941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C74D6-C3A2-46D1-ACDD-500B98FFE66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CF07EF2-D34C-4569-A2D7-2CDA32D76A3A}"/>
              </a:ext>
            </a:extLst>
          </p:cNvPr>
          <p:cNvSpPr>
            <a:spLocks noGrp="1"/>
          </p:cNvSpPr>
          <p:nvPr>
            <p:ph idx="1"/>
          </p:nvPr>
        </p:nvSpPr>
        <p:spPr/>
        <p:txBody>
          <a:bodyPr>
            <a:normAutofit fontScale="92500" lnSpcReduction="20000"/>
          </a:bodyPr>
          <a:lstStyle/>
          <a:p>
            <a:r>
              <a:rPr lang="en-US" sz="1800" dirty="0">
                <a:effectLst/>
                <a:latin typeface="Times New Roman" panose="02020603050405020304" pitchFamily="18" charset="0"/>
                <a:ea typeface="Times New Roman" panose="02020603050405020304" pitchFamily="18" charset="0"/>
              </a:rPr>
              <a:t>Rainfall prediction is a simple yet complicated task. Many supervised models can be applied for the prediction. </a:t>
            </a:r>
          </a:p>
          <a:p>
            <a:r>
              <a:rPr lang="en-US" sz="1800" dirty="0">
                <a:effectLst/>
                <a:latin typeface="Times New Roman" panose="02020603050405020304" pitchFamily="18" charset="0"/>
                <a:ea typeface="Times New Roman" panose="02020603050405020304" pitchFamily="18" charset="0"/>
              </a:rPr>
              <a:t>This research provides the analysis of seven different algorithms. </a:t>
            </a:r>
          </a:p>
          <a:p>
            <a:r>
              <a:rPr lang="en-US" sz="1800" dirty="0">
                <a:effectLst/>
                <a:latin typeface="Times New Roman" panose="02020603050405020304" pitchFamily="18" charset="0"/>
                <a:ea typeface="Times New Roman" panose="02020603050405020304" pitchFamily="18" charset="0"/>
              </a:rPr>
              <a:t>The data preprocessing steps are also explained which are important for the understanding of the research. </a:t>
            </a:r>
          </a:p>
          <a:p>
            <a:r>
              <a:rPr lang="en-US" sz="1800" dirty="0">
                <a:effectLst/>
                <a:latin typeface="Times New Roman" panose="02020603050405020304" pitchFamily="18" charset="0"/>
                <a:ea typeface="Times New Roman" panose="02020603050405020304" pitchFamily="18" charset="0"/>
              </a:rPr>
              <a:t>Rainfall prediction technology continue to evolve and improve with time. </a:t>
            </a: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With more processing power more complex algorithms can be used over larger data and hence it is important to employ new algorithms for this problem to serve the population.</a:t>
            </a:r>
          </a:p>
          <a:p>
            <a:pPr marL="0" indent="0">
              <a:buNone/>
            </a:pP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322911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42F2-87D1-4990-99C4-FC04D52A64E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CB589E1-E2DA-4468-9C2F-F424BC11F20F}"/>
              </a:ext>
            </a:extLst>
          </p:cNvPr>
          <p:cNvSpPr>
            <a:spLocks noGrp="1"/>
          </p:cNvSpPr>
          <p:nvPr>
            <p:ph idx="1"/>
          </p:nvPr>
        </p:nvSpPr>
        <p:spPr/>
        <p:txBody>
          <a:bodyPr>
            <a:normAutofit lnSpcReduction="10000"/>
          </a:bodyPr>
          <a:lstStyle/>
          <a:p>
            <a:pPr marL="0" marR="0" indent="0" algn="just">
              <a:spcBef>
                <a:spcPts val="0"/>
              </a:spcBef>
              <a:spcAft>
                <a:spcPts val="0"/>
              </a:spcAft>
              <a:buNone/>
            </a:pPr>
            <a:r>
              <a:rPr lang="en-US" sz="1800" dirty="0">
                <a:solidFill>
                  <a:srgbClr val="222222"/>
                </a:solidFill>
                <a:effectLst/>
                <a:latin typeface="Arial" panose="020B0604020202020204" pitchFamily="34" charset="0"/>
                <a:ea typeface="Times New Roman" panose="02020603050405020304" pitchFamily="18" charset="0"/>
              </a:rPr>
              <a:t>[1] Ridwan, </a:t>
            </a:r>
            <a:r>
              <a:rPr lang="en-US" sz="1800" dirty="0" err="1">
                <a:solidFill>
                  <a:srgbClr val="222222"/>
                </a:solidFill>
                <a:effectLst/>
                <a:latin typeface="Arial" panose="020B0604020202020204" pitchFamily="34" charset="0"/>
                <a:ea typeface="Times New Roman" panose="02020603050405020304" pitchFamily="18" charset="0"/>
              </a:rPr>
              <a:t>Wanie</a:t>
            </a:r>
            <a:r>
              <a:rPr lang="en-US" sz="1800" dirty="0">
                <a:solidFill>
                  <a:srgbClr val="222222"/>
                </a:solidFill>
                <a:effectLst/>
                <a:latin typeface="Arial" panose="020B0604020202020204" pitchFamily="34" charset="0"/>
                <a:ea typeface="Times New Roman" panose="02020603050405020304" pitchFamily="18" charset="0"/>
              </a:rPr>
              <a:t> M., et al. "Rainfall forecasting model using machine learning methods: Case study Terengganu, Malaysia." </a:t>
            </a:r>
            <a:r>
              <a:rPr lang="en-US" sz="1800" i="1" dirty="0">
                <a:solidFill>
                  <a:srgbClr val="222222"/>
                </a:solidFill>
                <a:effectLst/>
                <a:latin typeface="Arial" panose="020B0604020202020204" pitchFamily="34" charset="0"/>
                <a:ea typeface="Times New Roman" panose="02020603050405020304" pitchFamily="18" charset="0"/>
              </a:rPr>
              <a:t>Ain Shams Engineering Journal</a:t>
            </a:r>
            <a:r>
              <a:rPr lang="en-US" sz="1800" dirty="0">
                <a:solidFill>
                  <a:srgbClr val="222222"/>
                </a:solidFill>
                <a:effectLst/>
                <a:latin typeface="Arial" panose="020B0604020202020204" pitchFamily="34" charset="0"/>
                <a:ea typeface="Times New Roman" panose="02020603050405020304" pitchFamily="18" charset="0"/>
              </a:rPr>
              <a:t> 12.2 (2021): 1651-1663.</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1800" u="sng" dirty="0">
                <a:solidFill>
                  <a:srgbClr val="0000FF"/>
                </a:solidFill>
                <a:effectLst/>
                <a:latin typeface="Times-Roman"/>
                <a:ea typeface="Times New Roman" panose="02020603050405020304" pitchFamily="18" charset="0"/>
                <a:cs typeface="Times-Roman"/>
                <a:hlinkClick r:id="rId2"/>
              </a:rPr>
              <a:t>https://www.sciencedirect.com/science/article/pii/S2090447920302069</a:t>
            </a:r>
            <a:endParaRPr lang="en-US" sz="1800" u="sng" dirty="0">
              <a:solidFill>
                <a:srgbClr val="0000FF"/>
              </a:solidFill>
              <a:effectLst/>
              <a:latin typeface="Times-Roman"/>
              <a:ea typeface="Times New Roman" panose="02020603050405020304" pitchFamily="18" charset="0"/>
              <a:cs typeface="Times-Roman"/>
            </a:endParaRPr>
          </a:p>
          <a:p>
            <a:pPr marL="0" marR="0" indent="0" algn="just">
              <a:spcBef>
                <a:spcPts val="0"/>
              </a:spcBef>
              <a:spcAft>
                <a:spcPts val="0"/>
              </a:spcAft>
              <a:buNone/>
            </a:pPr>
            <a:endParaRPr lang="en-US" u="sng" dirty="0">
              <a:solidFill>
                <a:srgbClr val="0000FF"/>
              </a:solidFill>
              <a:latin typeface="Times-Roman"/>
              <a:ea typeface="Times New Roman" panose="02020603050405020304" pitchFamily="18" charset="0"/>
            </a:endParaRPr>
          </a:p>
          <a:p>
            <a:pPr marL="0" indent="0" algn="just">
              <a:spcBef>
                <a:spcPts val="0"/>
              </a:spcBef>
              <a:buNone/>
            </a:pPr>
            <a:r>
              <a:rPr lang="en-US" sz="1800" dirty="0">
                <a:effectLst/>
                <a:latin typeface="Times New Roman" panose="02020603050405020304" pitchFamily="18" charset="0"/>
                <a:ea typeface="Times New Roman" panose="02020603050405020304" pitchFamily="18" charset="0"/>
              </a:rPr>
              <a:t>[2] </a:t>
            </a:r>
            <a:r>
              <a:rPr lang="en-US" sz="1800" dirty="0">
                <a:solidFill>
                  <a:srgbClr val="222222"/>
                </a:solidFill>
                <a:effectLst/>
                <a:latin typeface="Arial" panose="020B0604020202020204" pitchFamily="34" charset="0"/>
                <a:ea typeface="Times New Roman" panose="02020603050405020304" pitchFamily="18" charset="0"/>
              </a:rPr>
              <a:t>Gaikwad, Ganesh P., and V. B. </a:t>
            </a:r>
            <a:r>
              <a:rPr lang="en-US" sz="1800" dirty="0" err="1">
                <a:solidFill>
                  <a:srgbClr val="222222"/>
                </a:solidFill>
                <a:effectLst/>
                <a:latin typeface="Arial" panose="020B0604020202020204" pitchFamily="34" charset="0"/>
                <a:ea typeface="Times New Roman" panose="02020603050405020304" pitchFamily="18" charset="0"/>
              </a:rPr>
              <a:t>Nikam</a:t>
            </a:r>
            <a:r>
              <a:rPr lang="en-US" sz="1800" dirty="0">
                <a:solidFill>
                  <a:srgbClr val="222222"/>
                </a:solidFill>
                <a:effectLst/>
                <a:latin typeface="Arial" panose="020B0604020202020204" pitchFamily="34" charset="0"/>
                <a:ea typeface="Times New Roman" panose="02020603050405020304" pitchFamily="18" charset="0"/>
              </a:rPr>
              <a:t>. "Different rainfall prediction models and general data mining rainfall prediction model." </a:t>
            </a:r>
            <a:r>
              <a:rPr lang="en-US" sz="1800" i="1" dirty="0">
                <a:solidFill>
                  <a:srgbClr val="222222"/>
                </a:solidFill>
                <a:effectLst/>
                <a:latin typeface="Arial" panose="020B0604020202020204" pitchFamily="34" charset="0"/>
                <a:ea typeface="Times New Roman" panose="02020603050405020304" pitchFamily="18" charset="0"/>
              </a:rPr>
              <a:t>Int. J. Eng. Res. Technol</a:t>
            </a:r>
            <a:r>
              <a:rPr lang="en-US" sz="1800" dirty="0">
                <a:solidFill>
                  <a:srgbClr val="222222"/>
                </a:solidFill>
                <a:effectLst/>
                <a:latin typeface="Arial" panose="020B0604020202020204" pitchFamily="34" charset="0"/>
                <a:ea typeface="Times New Roman" panose="02020603050405020304" pitchFamily="18" charset="0"/>
              </a:rPr>
              <a:t> 2 (2013): 115-123.</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u="sng" dirty="0">
              <a:solidFill>
                <a:srgbClr val="0000FF"/>
              </a:solidFill>
              <a:effectLst/>
              <a:latin typeface="Times-Roman"/>
              <a:ea typeface="Times New Roman" panose="02020603050405020304" pitchFamily="18" charset="0"/>
            </a:endParaRPr>
          </a:p>
          <a:p>
            <a:pPr marL="0" indent="0" algn="just">
              <a:spcBef>
                <a:spcPts val="0"/>
              </a:spcBef>
              <a:buNone/>
            </a:pPr>
            <a:r>
              <a:rPr lang="en-US" sz="1800" dirty="0">
                <a:solidFill>
                  <a:srgbClr val="222222"/>
                </a:solidFill>
                <a:effectLst/>
                <a:latin typeface="Arial" panose="020B0604020202020204" pitchFamily="34" charset="0"/>
                <a:ea typeface="Times New Roman" panose="02020603050405020304" pitchFamily="18" charset="0"/>
              </a:rPr>
              <a:t>[3] Hirani, </a:t>
            </a:r>
            <a:r>
              <a:rPr lang="en-US" sz="1800" dirty="0" err="1">
                <a:solidFill>
                  <a:srgbClr val="222222"/>
                </a:solidFill>
                <a:effectLst/>
                <a:latin typeface="Arial" panose="020B0604020202020204" pitchFamily="34" charset="0"/>
                <a:ea typeface="Times New Roman" panose="02020603050405020304" pitchFamily="18" charset="0"/>
              </a:rPr>
              <a:t>Dhawal</a:t>
            </a:r>
            <a:r>
              <a:rPr lang="en-US" sz="1800" dirty="0">
                <a:solidFill>
                  <a:srgbClr val="222222"/>
                </a:solidFill>
                <a:effectLst/>
                <a:latin typeface="Arial" panose="020B0604020202020204" pitchFamily="34" charset="0"/>
                <a:ea typeface="Times New Roman" panose="02020603050405020304" pitchFamily="18" charset="0"/>
              </a:rPr>
              <a:t>, and Nitin Mishra. "A survey on rainfall prediction techniques." </a:t>
            </a:r>
            <a:r>
              <a:rPr lang="en-US" sz="1800" i="1" dirty="0">
                <a:solidFill>
                  <a:srgbClr val="222222"/>
                </a:solidFill>
                <a:effectLst/>
                <a:latin typeface="Arial" panose="020B0604020202020204" pitchFamily="34" charset="0"/>
                <a:ea typeface="Times New Roman" panose="02020603050405020304" pitchFamily="18" charset="0"/>
              </a:rPr>
              <a:t>International Journal of Computer Application</a:t>
            </a:r>
            <a:r>
              <a:rPr lang="en-US" sz="1800" dirty="0">
                <a:solidFill>
                  <a:srgbClr val="222222"/>
                </a:solidFill>
                <a:effectLst/>
                <a:latin typeface="Arial" panose="020B0604020202020204" pitchFamily="34" charset="0"/>
                <a:ea typeface="Times New Roman" panose="02020603050405020304" pitchFamily="18" charset="0"/>
              </a:rPr>
              <a:t> 6.2 (2016): 28-42.</a:t>
            </a: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11746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E4DE-7A37-4B3F-9FB3-7A4E8373DDD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213203A-DB58-4431-8C1C-F358A021FEE2}"/>
              </a:ext>
            </a:extLst>
          </p:cNvPr>
          <p:cNvSpPr>
            <a:spLocks noGrp="1"/>
          </p:cNvSpPr>
          <p:nvPr>
            <p:ph idx="1"/>
          </p:nvPr>
        </p:nvSpPr>
        <p:spPr/>
        <p:txBody>
          <a:bodyPr/>
          <a:lstStyle/>
          <a:p>
            <a:r>
              <a:rPr lang="en-US" dirty="0"/>
              <a:t>Rainfall </a:t>
            </a:r>
            <a:r>
              <a:rPr lang="en-US" dirty="0">
                <a:effectLst/>
                <a:latin typeface="+mj-lt"/>
                <a:ea typeface="Times New Roman" panose="02020603050405020304" pitchFamily="18" charset="0"/>
              </a:rPr>
              <a:t>prediction could be considered one of the oldest and important prediction problems in human history. </a:t>
            </a:r>
          </a:p>
          <a:p>
            <a:r>
              <a:rPr lang="en-US" dirty="0">
                <a:effectLst/>
                <a:latin typeface="+mj-lt"/>
                <a:ea typeface="Times New Roman" panose="02020603050405020304" pitchFamily="18" charset="0"/>
              </a:rPr>
              <a:t>Rainfall prediction rely on several different factors such as humidity, temperature, location, wind direction etc.</a:t>
            </a:r>
          </a:p>
          <a:p>
            <a:r>
              <a:rPr lang="en-US" dirty="0">
                <a:effectLst/>
                <a:latin typeface="+mj-lt"/>
                <a:ea typeface="Times New Roman" panose="02020603050405020304" pitchFamily="18" charset="0"/>
              </a:rPr>
              <a:t>The accuracy of the resu</a:t>
            </a:r>
            <a:r>
              <a:rPr lang="en-US" dirty="0">
                <a:latin typeface="+mj-lt"/>
                <a:ea typeface="Times New Roman" panose="02020603050405020304" pitchFamily="18" charset="0"/>
              </a:rPr>
              <a:t>lts have lot of economic and human impacts.</a:t>
            </a:r>
          </a:p>
          <a:p>
            <a:r>
              <a:rPr lang="en-US" dirty="0">
                <a:effectLst/>
                <a:latin typeface="+mj-lt"/>
                <a:ea typeface="Times New Roman" panose="02020603050405020304" pitchFamily="18" charset="0"/>
              </a:rPr>
              <a:t>Improved predictions can help in a lot of fields such as agriculture, construction, sports, disaster management etc.</a:t>
            </a:r>
          </a:p>
          <a:p>
            <a:r>
              <a:rPr lang="en-US" dirty="0">
                <a:effectLst/>
                <a:latin typeface="+mj-lt"/>
                <a:ea typeface="Times New Roman" panose="02020603050405020304" pitchFamily="18" charset="0"/>
              </a:rPr>
              <a:t>Machine learning algorithms are </a:t>
            </a:r>
            <a:r>
              <a:rPr lang="en-US" dirty="0">
                <a:latin typeface="+mj-lt"/>
                <a:ea typeface="Times New Roman" panose="02020603050405020304" pitchFamily="18" charset="0"/>
              </a:rPr>
              <a:t>required</a:t>
            </a:r>
            <a:r>
              <a:rPr lang="en-US" dirty="0">
                <a:effectLst/>
                <a:latin typeface="+mj-lt"/>
                <a:ea typeface="Times New Roman" panose="02020603050405020304" pitchFamily="18" charset="0"/>
              </a:rPr>
              <a:t> to be tested and trained and compared to find the best results. </a:t>
            </a:r>
          </a:p>
        </p:txBody>
      </p:sp>
    </p:spTree>
    <p:extLst>
      <p:ext uri="{BB962C8B-B14F-4D97-AF65-F5344CB8AC3E}">
        <p14:creationId xmlns:p14="http://schemas.microsoft.com/office/powerpoint/2010/main" val="340915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78CD-BE02-4FFF-8C08-C71FA88C1ED4}"/>
              </a:ext>
            </a:extLst>
          </p:cNvPr>
          <p:cNvSpPr>
            <a:spLocks noGrp="1"/>
          </p:cNvSpPr>
          <p:nvPr>
            <p:ph type="title"/>
          </p:nvPr>
        </p:nvSpPr>
        <p:spPr/>
        <p:txBody>
          <a:bodyPr/>
          <a:lstStyle/>
          <a:p>
            <a:r>
              <a:rPr lang="en-US" dirty="0"/>
              <a:t>Closely related work </a:t>
            </a:r>
          </a:p>
        </p:txBody>
      </p:sp>
      <p:sp>
        <p:nvSpPr>
          <p:cNvPr id="3" name="Content Placeholder 2">
            <a:extLst>
              <a:ext uri="{FF2B5EF4-FFF2-40B4-BE49-F238E27FC236}">
                <a16:creationId xmlns:a16="http://schemas.microsoft.com/office/drawing/2014/main" id="{C574C8A8-D8EA-4B9C-AE29-5BE1F2787C24}"/>
              </a:ext>
            </a:extLst>
          </p:cNvPr>
          <p:cNvSpPr>
            <a:spLocks noGrp="1"/>
          </p:cNvSpPr>
          <p:nvPr>
            <p:ph idx="1"/>
          </p:nvPr>
        </p:nvSpPr>
        <p:spPr/>
        <p:txBody>
          <a:bodyPr>
            <a:normAutofit fontScale="92500" lnSpcReduction="10000"/>
          </a:bodyPr>
          <a:lstStyle/>
          <a:p>
            <a:pPr marL="0" indent="0">
              <a:buNone/>
            </a:pPr>
            <a:r>
              <a:rPr lang="en-US" sz="1800" dirty="0">
                <a:effectLst/>
                <a:ea typeface="Times New Roman" panose="02020603050405020304" pitchFamily="18" charset="0"/>
              </a:rPr>
              <a:t>Various research has been done on rainfall prediction some of them we studied and cited in our paper:</a:t>
            </a:r>
          </a:p>
          <a:p>
            <a:r>
              <a:rPr lang="en-US" sz="1800" dirty="0">
                <a:effectLst/>
                <a:ea typeface="Times New Roman" panose="02020603050405020304" pitchFamily="18" charset="0"/>
              </a:rPr>
              <a:t>In a recent paper published in Ain Shams Engineering journal a case study of Terengganu, Malaysia was done.  Various machine learning methods are used, and a comparative study is done based on the results and an efficient model was developed.</a:t>
            </a:r>
          </a:p>
          <a:p>
            <a:r>
              <a:rPr lang="en-US" sz="1800" dirty="0">
                <a:effectLst/>
                <a:ea typeface="Times New Roman" panose="02020603050405020304" pitchFamily="18" charset="0"/>
              </a:rPr>
              <a:t>In a paper published in 2013 in international journal of engineering research and technology, a model of rainfall prediction was made based on data mining principles which was dynamic in nature.</a:t>
            </a:r>
          </a:p>
          <a:p>
            <a:r>
              <a:rPr lang="en-US" sz="1800" dirty="0">
                <a:effectLst/>
                <a:ea typeface="Times New Roman" panose="02020603050405020304" pitchFamily="18" charset="0"/>
              </a:rPr>
              <a:t>In a paper published in 2016 in International Journal of Computer Application, a vivid descriptive study of different rainfall prediction studies was done</a:t>
            </a:r>
          </a:p>
          <a:p>
            <a:endParaRPr lang="en-US" sz="18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360645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CB7C-442C-4A54-8714-811BD16FB764}"/>
              </a:ext>
            </a:extLst>
          </p:cNvPr>
          <p:cNvSpPr>
            <a:spLocks noGrp="1"/>
          </p:cNvSpPr>
          <p:nvPr>
            <p:ph type="title"/>
          </p:nvPr>
        </p:nvSpPr>
        <p:spPr>
          <a:xfrm>
            <a:off x="2231136" y="964692"/>
            <a:ext cx="7729728" cy="1188720"/>
          </a:xfrm>
        </p:spPr>
        <p:txBody>
          <a:bodyPr/>
          <a:lstStyle/>
          <a:p>
            <a:r>
              <a:rPr lang="en-US" dirty="0"/>
              <a:t>Proposed Methodology</a:t>
            </a:r>
          </a:p>
        </p:txBody>
      </p:sp>
      <p:sp>
        <p:nvSpPr>
          <p:cNvPr id="5" name="Content Placeholder 4">
            <a:extLst>
              <a:ext uri="{FF2B5EF4-FFF2-40B4-BE49-F238E27FC236}">
                <a16:creationId xmlns:a16="http://schemas.microsoft.com/office/drawing/2014/main" id="{D955C363-DD28-421B-99AA-D66BBF18C445}"/>
              </a:ext>
            </a:extLst>
          </p:cNvPr>
          <p:cNvSpPr>
            <a:spLocks noGrp="1"/>
          </p:cNvSpPr>
          <p:nvPr>
            <p:ph idx="1"/>
          </p:nvPr>
        </p:nvSpPr>
        <p:spPr/>
        <p:txBody>
          <a:bodyPr/>
          <a:lstStyle/>
          <a:p>
            <a:pPr marL="0" indent="0">
              <a:buNone/>
            </a:pPr>
            <a:r>
              <a:rPr lang="en-US" dirty="0"/>
              <a:t>The following slides will describe the methodology we propose as a solution to our problem.</a:t>
            </a:r>
          </a:p>
        </p:txBody>
      </p:sp>
    </p:spTree>
    <p:extLst>
      <p:ext uri="{BB962C8B-B14F-4D97-AF65-F5344CB8AC3E}">
        <p14:creationId xmlns:p14="http://schemas.microsoft.com/office/powerpoint/2010/main" val="317056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8BF62-E507-4758-B06D-44D68CEA4E0D}"/>
              </a:ext>
            </a:extLst>
          </p:cNvPr>
          <p:cNvSpPr>
            <a:spLocks noGrp="1"/>
          </p:cNvSpPr>
          <p:nvPr>
            <p:ph idx="1"/>
          </p:nvPr>
        </p:nvSpPr>
        <p:spPr>
          <a:xfrm>
            <a:off x="2231136" y="2130044"/>
            <a:ext cx="7729728" cy="3101983"/>
          </a:xfrm>
        </p:spPr>
        <p:txBody>
          <a:bodyPr>
            <a:normAutofit lnSpcReduction="10000"/>
          </a:bodyPr>
          <a:lstStyle/>
          <a:p>
            <a:r>
              <a:rPr lang="en-US" dirty="0"/>
              <a:t>First the fata is explored to find the number of features and data rows.</a:t>
            </a:r>
          </a:p>
          <a:p>
            <a:r>
              <a:rPr lang="en-US" dirty="0"/>
              <a:t>The target variables are converted from yes/no to binary.</a:t>
            </a:r>
          </a:p>
          <a:p>
            <a:r>
              <a:rPr lang="en-US" dirty="0"/>
              <a:t>The data is checked for imbalances and then it is balanced.</a:t>
            </a:r>
          </a:p>
          <a:p>
            <a:r>
              <a:rPr lang="en-US" dirty="0"/>
              <a:t>Now, the missing values are checked.</a:t>
            </a:r>
          </a:p>
          <a:p>
            <a:r>
              <a:rPr lang="en-US" dirty="0"/>
              <a:t>Now the columns are imputed and converted to binary values using label encoding.</a:t>
            </a:r>
          </a:p>
          <a:p>
            <a:r>
              <a:rPr lang="en-US" dirty="0"/>
              <a:t>A correlation matrix is formed to check for collinearity and a pair plot is created to check overlapping clusters.</a:t>
            </a:r>
          </a:p>
          <a:p>
            <a:r>
              <a:rPr lang="en-US" dirty="0"/>
              <a:t>Finally, the best features are selected using filter and wrapper methods.</a:t>
            </a:r>
          </a:p>
          <a:p>
            <a:endParaRPr lang="en-US" dirty="0"/>
          </a:p>
        </p:txBody>
      </p:sp>
      <p:sp>
        <p:nvSpPr>
          <p:cNvPr id="5" name="Title 4">
            <a:extLst>
              <a:ext uri="{FF2B5EF4-FFF2-40B4-BE49-F238E27FC236}">
                <a16:creationId xmlns:a16="http://schemas.microsoft.com/office/drawing/2014/main" id="{BB4DFBF5-5D5F-409B-928C-76F090EBAB76}"/>
              </a:ext>
            </a:extLst>
          </p:cNvPr>
          <p:cNvSpPr>
            <a:spLocks noGrp="1"/>
          </p:cNvSpPr>
          <p:nvPr>
            <p:ph type="title"/>
          </p:nvPr>
        </p:nvSpPr>
        <p:spPr>
          <a:xfrm>
            <a:off x="2586182" y="964692"/>
            <a:ext cx="6696363" cy="614726"/>
          </a:xfrm>
        </p:spPr>
        <p:txBody>
          <a:bodyPr>
            <a:normAutofit fontScale="90000"/>
          </a:bodyPr>
          <a:lstStyle/>
          <a:p>
            <a:r>
              <a:rPr lang="en-US" dirty="0"/>
              <a:t>Data Preprocessing</a:t>
            </a:r>
          </a:p>
        </p:txBody>
      </p:sp>
    </p:spTree>
    <p:extLst>
      <p:ext uri="{BB962C8B-B14F-4D97-AF65-F5344CB8AC3E}">
        <p14:creationId xmlns:p14="http://schemas.microsoft.com/office/powerpoint/2010/main" val="1135211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39CE-E019-4719-9F25-4893D190DB27}"/>
              </a:ext>
            </a:extLst>
          </p:cNvPr>
          <p:cNvSpPr>
            <a:spLocks noGrp="1"/>
          </p:cNvSpPr>
          <p:nvPr>
            <p:ph type="title"/>
          </p:nvPr>
        </p:nvSpPr>
        <p:spPr>
          <a:xfrm>
            <a:off x="2687782" y="964692"/>
            <a:ext cx="6788727" cy="577781"/>
          </a:xfrm>
        </p:spPr>
        <p:txBody>
          <a:bodyPr>
            <a:normAutofit fontScale="90000"/>
          </a:bodyPr>
          <a:lstStyle/>
          <a:p>
            <a:r>
              <a:rPr lang="en-US" dirty="0"/>
              <a:t>Training and testing</a:t>
            </a:r>
          </a:p>
        </p:txBody>
      </p:sp>
      <p:sp>
        <p:nvSpPr>
          <p:cNvPr id="3" name="Content Placeholder 2">
            <a:extLst>
              <a:ext uri="{FF2B5EF4-FFF2-40B4-BE49-F238E27FC236}">
                <a16:creationId xmlns:a16="http://schemas.microsoft.com/office/drawing/2014/main" id="{1BBF9764-2A4D-4116-82A4-3DB53CF2C988}"/>
              </a:ext>
            </a:extLst>
          </p:cNvPr>
          <p:cNvSpPr>
            <a:spLocks noGrp="1"/>
          </p:cNvSpPr>
          <p:nvPr>
            <p:ph idx="1"/>
          </p:nvPr>
        </p:nvSpPr>
        <p:spPr/>
        <p:txBody>
          <a:bodyPr/>
          <a:lstStyle/>
          <a:p>
            <a:r>
              <a:rPr lang="en-US" dirty="0"/>
              <a:t>The data is separated as 75% for training and 25% for testing.</a:t>
            </a:r>
          </a:p>
          <a:p>
            <a:r>
              <a:rPr lang="en-US" dirty="0"/>
              <a:t>The features are normalized using standard scaler.</a:t>
            </a:r>
          </a:p>
          <a:p>
            <a:r>
              <a:rPr lang="en-US" dirty="0"/>
              <a:t>The various scores are defined and initialized</a:t>
            </a:r>
          </a:p>
          <a:p>
            <a:r>
              <a:rPr lang="en-US" dirty="0"/>
              <a:t>The models i.e., Logistic regression, Decision Tree, Random forest	Neural Network, Random Forest, LightGBM, CatBoost, XGBoost, GaussianNB are imported trained and tested by calculating the scores.</a:t>
            </a:r>
          </a:p>
          <a:p>
            <a:r>
              <a:rPr lang="en-US" dirty="0"/>
              <a:t>Then the models are compared using various graphs.</a:t>
            </a:r>
          </a:p>
        </p:txBody>
      </p:sp>
    </p:spTree>
    <p:extLst>
      <p:ext uri="{BB962C8B-B14F-4D97-AF65-F5344CB8AC3E}">
        <p14:creationId xmlns:p14="http://schemas.microsoft.com/office/powerpoint/2010/main" val="3372430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774-5073-4275-B4ED-C6AFED166B9D}"/>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05F0DFDF-3049-4288-8F4D-8DEA2E1F21F6}"/>
              </a:ext>
            </a:extLst>
          </p:cNvPr>
          <p:cNvSpPr>
            <a:spLocks noGrp="1"/>
          </p:cNvSpPr>
          <p:nvPr>
            <p:ph idx="1"/>
          </p:nvPr>
        </p:nvSpPr>
        <p:spPr/>
        <p:txBody>
          <a:bodyPr/>
          <a:lstStyle/>
          <a:p>
            <a:pPr marL="0" indent="0">
              <a:buNone/>
            </a:pPr>
            <a:r>
              <a:rPr lang="en-US" dirty="0"/>
              <a:t>The different models performed differently on the scores that we used that are Accuracy, Roc Area under Curve, Cohen’s Kappa and Time Taken.</a:t>
            </a:r>
          </a:p>
          <a:p>
            <a:pPr marL="0" indent="0">
              <a:buNone/>
            </a:pPr>
            <a:r>
              <a:rPr lang="en-US" dirty="0"/>
              <a:t>The following slide will discuss the results.</a:t>
            </a:r>
          </a:p>
        </p:txBody>
      </p:sp>
    </p:spTree>
    <p:extLst>
      <p:ext uri="{BB962C8B-B14F-4D97-AF65-F5344CB8AC3E}">
        <p14:creationId xmlns:p14="http://schemas.microsoft.com/office/powerpoint/2010/main" val="363043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F01E-44D2-453F-A711-CDAE39D9C489}"/>
              </a:ext>
            </a:extLst>
          </p:cNvPr>
          <p:cNvSpPr>
            <a:spLocks noGrp="1"/>
          </p:cNvSpPr>
          <p:nvPr>
            <p:ph type="title"/>
          </p:nvPr>
        </p:nvSpPr>
        <p:spPr>
          <a:xfrm>
            <a:off x="2231136" y="973929"/>
            <a:ext cx="7729728" cy="1188720"/>
          </a:xfrm>
        </p:spPr>
        <p:txBody>
          <a:bodyPr/>
          <a:lstStyle/>
          <a:p>
            <a:r>
              <a:rPr lang="en-US" dirty="0"/>
              <a:t>ResultS</a:t>
            </a:r>
          </a:p>
        </p:txBody>
      </p:sp>
      <p:sp>
        <p:nvSpPr>
          <p:cNvPr id="3" name="Content Placeholder 2">
            <a:extLst>
              <a:ext uri="{FF2B5EF4-FFF2-40B4-BE49-F238E27FC236}">
                <a16:creationId xmlns:a16="http://schemas.microsoft.com/office/drawing/2014/main" id="{92C7734B-D7EA-44AE-B2C7-6FF6A9A99D91}"/>
              </a:ext>
            </a:extLst>
          </p:cNvPr>
          <p:cNvSpPr>
            <a:spLocks noGrp="1"/>
          </p:cNvSpPr>
          <p:nvPr>
            <p:ph idx="1"/>
          </p:nvPr>
        </p:nvSpPr>
        <p:spPr/>
        <p:txBody>
          <a:bodyPr>
            <a:normAutofit fontScale="62500" lnSpcReduction="20000"/>
          </a:bodyPr>
          <a:lstStyle/>
          <a:p>
            <a:r>
              <a:rPr lang="en-US" sz="1800" dirty="0">
                <a:effectLst/>
                <a:latin typeface="Times New Roman" panose="02020603050405020304" pitchFamily="18" charset="0"/>
                <a:ea typeface="Times New Roman" panose="02020603050405020304" pitchFamily="18" charset="0"/>
              </a:rPr>
              <a:t> Linear regression gives the least accuracy, Area Under the Roc, Cohen’s </a:t>
            </a:r>
            <a:r>
              <a:rPr lang="en-US" dirty="0">
                <a:latin typeface="Times New Roman" panose="02020603050405020304" pitchFamily="18" charset="0"/>
                <a:ea typeface="Times New Roman" panose="02020603050405020304" pitchFamily="18" charset="0"/>
              </a:rPr>
              <a:t>Kappa. </a:t>
            </a:r>
            <a:r>
              <a:rPr lang="en-US" sz="1800" dirty="0">
                <a:effectLst/>
                <a:latin typeface="Times New Roman" panose="02020603050405020304" pitchFamily="18" charset="0"/>
                <a:ea typeface="Times New Roman" panose="02020603050405020304" pitchFamily="18" charset="0"/>
              </a:rPr>
              <a:t>The only benefit shown is the time taken which is the least.</a:t>
            </a:r>
          </a:p>
          <a:p>
            <a:r>
              <a:rPr lang="en-US" sz="1800" dirty="0">
                <a:effectLst/>
                <a:latin typeface="Times New Roman" panose="02020603050405020304" pitchFamily="18" charset="0"/>
                <a:ea typeface="Times New Roman" panose="02020603050405020304" pitchFamily="18" charset="0"/>
              </a:rPr>
              <a:t>For </a:t>
            </a:r>
            <a:r>
              <a:rPr lang="en-US" dirty="0">
                <a:latin typeface="Times New Roman" panose="02020603050405020304" pitchFamily="18" charset="0"/>
                <a:ea typeface="Times New Roman" panose="02020603050405020304" pitchFamily="18" charset="0"/>
              </a:rPr>
              <a:t>decision tree, t</a:t>
            </a:r>
            <a:r>
              <a:rPr lang="en-US" sz="1800" dirty="0">
                <a:effectLst/>
                <a:latin typeface="Times New Roman" panose="02020603050405020304" pitchFamily="18" charset="0"/>
                <a:ea typeface="Times New Roman" panose="02020603050405020304" pitchFamily="18" charset="0"/>
              </a:rPr>
              <a:t>he accuracy improved over linear regression as it is a more accurate algorithm and so did the other scores. The time taken is increased due to the complexity of the algorithm.</a:t>
            </a:r>
          </a:p>
          <a:p>
            <a:r>
              <a:rPr lang="en-US" sz="1800" dirty="0">
                <a:effectLst/>
                <a:latin typeface="Times New Roman" panose="02020603050405020304" pitchFamily="18" charset="0"/>
                <a:ea typeface="Times New Roman" panose="02020603050405020304" pitchFamily="18" charset="0"/>
              </a:rPr>
              <a:t>For Neural Network, the accuracy improved compared to previous algorithms. It performs well in other tests as well. The time taken is very high so, it requires better processing power.</a:t>
            </a:r>
          </a:p>
          <a:p>
            <a:r>
              <a:rPr lang="en-US" sz="1800" dirty="0">
                <a:effectLst/>
                <a:latin typeface="Times New Roman" panose="02020603050405020304" pitchFamily="18" charset="0"/>
                <a:ea typeface="Times New Roman" panose="02020603050405020304" pitchFamily="18" charset="0"/>
              </a:rPr>
              <a:t> Random foresting is efficient and a very accurate algorithm for large data that’s why the accuracy score is very high as so are the other scores. The time taken is more.</a:t>
            </a:r>
          </a:p>
          <a:p>
            <a:r>
              <a:rPr lang="en-US" sz="1800" dirty="0">
                <a:effectLst/>
                <a:latin typeface="Times New Roman" panose="02020603050405020304" pitchFamily="18" charset="0"/>
                <a:ea typeface="Times New Roman" panose="02020603050405020304" pitchFamily="18" charset="0"/>
              </a:rPr>
              <a:t>The Light GMB performs good in accuracy score and time. It is a quick and efficient algorithm. </a:t>
            </a:r>
          </a:p>
          <a:p>
            <a:r>
              <a:rPr lang="en-US" sz="1800" dirty="0">
                <a:effectLst/>
                <a:latin typeface="Times New Roman" panose="02020603050405020304" pitchFamily="18" charset="0"/>
                <a:ea typeface="Times New Roman" panose="02020603050405020304" pitchFamily="18" charset="0"/>
              </a:rPr>
              <a:t>The accuracy is very high and so is the Roc are under the curve. Cohen’s Kappa is also high which means more reliability. It is slow to process.</a:t>
            </a:r>
          </a:p>
          <a:p>
            <a:r>
              <a:rPr lang="en-US" sz="1800" dirty="0">
                <a:effectLst/>
                <a:latin typeface="Times New Roman" panose="02020603050405020304" pitchFamily="18" charset="0"/>
                <a:ea typeface="Times New Roman" panose="02020603050405020304" pitchFamily="18" charset="0"/>
              </a:rPr>
              <a:t>XGBoost is an efficient algorithm designed for speed and performance and hence it performs the best at accuracy and comparatively better at time taken than other complex algorithms. The other scores the best too</a:t>
            </a:r>
          </a:p>
          <a:p>
            <a:r>
              <a:rPr lang="en-US" sz="1800" dirty="0">
                <a:effectLst/>
                <a:latin typeface="Times New Roman" panose="02020603050405020304" pitchFamily="18" charset="0"/>
                <a:ea typeface="Times New Roman" panose="02020603050405020304" pitchFamily="18" charset="0"/>
              </a:rPr>
              <a:t>We used Gaussian Naïve Bayes algorithm which performed fine but didn’t worked well with our data. So, the scores were pretty low</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416512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5DC2F-8C18-465B-97B3-1AE00E5BEA35}"/>
              </a:ext>
            </a:extLst>
          </p:cNvPr>
          <p:cNvSpPr>
            <a:spLocks noGrp="1"/>
          </p:cNvSpPr>
          <p:nvPr>
            <p:ph type="title"/>
          </p:nvPr>
        </p:nvSpPr>
        <p:spPr/>
        <p:txBody>
          <a:bodyPr/>
          <a:lstStyle/>
          <a:p>
            <a:r>
              <a:rPr lang="en-US" dirty="0"/>
              <a:t>Findings of the project</a:t>
            </a:r>
          </a:p>
        </p:txBody>
      </p:sp>
      <p:sp>
        <p:nvSpPr>
          <p:cNvPr id="6" name="Content Placeholder 5">
            <a:extLst>
              <a:ext uri="{FF2B5EF4-FFF2-40B4-BE49-F238E27FC236}">
                <a16:creationId xmlns:a16="http://schemas.microsoft.com/office/drawing/2014/main" id="{74D9883B-D25B-4F58-A54A-3B46E463B2F4}"/>
              </a:ext>
            </a:extLst>
          </p:cNvPr>
          <p:cNvSpPr>
            <a:spLocks noGrp="1"/>
          </p:cNvSpPr>
          <p:nvPr>
            <p:ph idx="1"/>
          </p:nvPr>
        </p:nvSpPr>
        <p:spPr/>
        <p:txBody>
          <a:bodyPr/>
          <a:lstStyle/>
          <a:p>
            <a:pPr marL="0" indent="0">
              <a:buNone/>
            </a:pPr>
            <a:r>
              <a:rPr lang="en-US" dirty="0"/>
              <a:t>A comparative study of the results found after training and testing are the findings of our project which is explained in the following slides.</a:t>
            </a:r>
          </a:p>
        </p:txBody>
      </p:sp>
    </p:spTree>
    <p:extLst>
      <p:ext uri="{BB962C8B-B14F-4D97-AF65-F5344CB8AC3E}">
        <p14:creationId xmlns:p14="http://schemas.microsoft.com/office/powerpoint/2010/main" val="177121611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1378</TotalTime>
  <Words>1026</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Times New Roman</vt:lpstr>
      <vt:lpstr>Times-Roman</vt:lpstr>
      <vt:lpstr>Parcel</vt:lpstr>
      <vt:lpstr>Rainfall prediction with machine learning</vt:lpstr>
      <vt:lpstr>Introduction</vt:lpstr>
      <vt:lpstr>Closely related work </vt:lpstr>
      <vt:lpstr>Proposed Methodology</vt:lpstr>
      <vt:lpstr>Data Preprocessing</vt:lpstr>
      <vt:lpstr>Training and testing</vt:lpstr>
      <vt:lpstr>Experimental results</vt:lpstr>
      <vt:lpstr>ResultS</vt:lpstr>
      <vt:lpstr>Findings of the project</vt:lpstr>
      <vt:lpstr>Comparison of Accuracy and Time Taken</vt:lpstr>
      <vt:lpstr>Comparison Of Area Under ROC and Cohen’s Kappa</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 with machine learning</dc:title>
  <dc:creator>PARTH SHARMA</dc:creator>
  <cp:lastModifiedBy>PARTH SHARMA</cp:lastModifiedBy>
  <cp:revision>1</cp:revision>
  <dcterms:created xsi:type="dcterms:W3CDTF">2021-12-04T13:57:05Z</dcterms:created>
  <dcterms:modified xsi:type="dcterms:W3CDTF">2021-12-05T12:55:27Z</dcterms:modified>
</cp:coreProperties>
</file>