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5" r:id="rId7"/>
    <p:sldId id="264" r:id="rId8"/>
    <p:sldId id="269" r:id="rId9"/>
    <p:sldId id="270" r:id="rId10"/>
    <p:sldId id="271" r:id="rId11"/>
    <p:sldId id="263" r:id="rId12"/>
    <p:sldId id="262" r:id="rId13"/>
    <p:sldId id="267" r:id="rId14"/>
    <p:sldId id="268"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6" d="100"/>
          <a:sy n="56" d="100"/>
        </p:scale>
        <p:origin x="696"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332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6268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7703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51875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270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725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686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6427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3202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858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22-02-2024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77797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pPr/>
              <a:t>22-02-2024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l.acm.org/doi/abs/10.1007/978-3-642-33712-3_51" TargetMode="External"/><Relationship Id="rId3" Type="http://schemas.openxmlformats.org/officeDocument/2006/relationships/hyperlink" Target="https://ieeexplore.ieee.org/abstract/document/7845315" TargetMode="External"/><Relationship Id="rId7" Type="http://schemas.openxmlformats.org/officeDocument/2006/relationships/hyperlink" Target="https://ieeexplore.ieee.org/abstract/document/6879297"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arxiv.org/abs/2101.09841" TargetMode="External"/><Relationship Id="rId5" Type="http://schemas.openxmlformats.org/officeDocument/2006/relationships/hyperlink" Target="https://ieeexplore.ieee.org/stamp/stamp.jsp?arnumber=10416868" TargetMode="External"/><Relationship Id="rId4" Type="http://schemas.openxmlformats.org/officeDocument/2006/relationships/hyperlink" Target="https://ieeexplore.ieee.org/abstract/document/7828141"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42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5988EC1-3D3E-92EF-B2BE-68C01D3DDCA2}"/>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7004CB9E-35AB-AABE-3541-D15CD55231EF}"/>
              </a:ext>
            </a:extLst>
          </p:cNvPr>
          <p:cNvSpPr txBox="1">
            <a:spLocks noGrp="1"/>
          </p:cNvSpPr>
          <p:nvPr>
            <p:ph type="title"/>
          </p:nvPr>
        </p:nvSpPr>
        <p:spPr>
          <a:xfrm>
            <a:off x="534259" y="309562"/>
            <a:ext cx="6017543"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Proposed Solution</a:t>
            </a:r>
            <a:endParaRPr lang="en-IN" sz="2400" dirty="0">
              <a:latin typeface="Proxima Nova"/>
            </a:endParaRPr>
          </a:p>
        </p:txBody>
      </p:sp>
      <p:sp>
        <p:nvSpPr>
          <p:cNvPr id="9" name="Google Shape;71;p15">
            <a:extLst>
              <a:ext uri="{FF2B5EF4-FFF2-40B4-BE49-F238E27FC236}">
                <a16:creationId xmlns:a16="http://schemas.microsoft.com/office/drawing/2014/main" id="{6410F347-F943-4E1C-8D74-51D4B4E3B3F0}"/>
              </a:ext>
            </a:extLst>
          </p:cNvPr>
          <p:cNvSpPr txBox="1">
            <a:spLocks noChangeArrowheads="1"/>
          </p:cNvSpPr>
          <p:nvPr/>
        </p:nvSpPr>
        <p:spPr bwMode="auto">
          <a:xfrm>
            <a:off x="613875" y="1267357"/>
            <a:ext cx="10964250" cy="437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Our online exam application is designed to combat cheating by leveraging advanced AI technologies. Through features like face recognition and audio detection, we authenticate students' identities and monitor their behavior in real-time during exams. This proactive approach ensures a secure testing environment, minimizing the risk of unauthorized assistance or impersonation. By incorporating sophisticated algorithms for behavior analysis, we can swiftly detect any irregularities and intervene when necessary, upholding the integrity of the examination process.</a:t>
            </a:r>
          </a:p>
          <a:p>
            <a:pPr marL="285750" indent="-285750" algn="just">
              <a:buFont typeface="Arial" panose="020B0604020202020204" pitchFamily="34" charset="0"/>
              <a:buChar char="•"/>
            </a:pPr>
            <a:endParaRPr lang="en-US" altLang="en-US" sz="1700" dirty="0">
              <a:solidFill>
                <a:schemeClr val="tx1"/>
              </a:solidFill>
              <a:latin typeface="Proxima Nova"/>
              <a:cs typeface="Times New Roman" panose="02020603050405020304" pitchFamily="18" charset="0"/>
              <a:sym typeface="Proxima Nova" charset="0"/>
            </a:endParaRPr>
          </a:p>
          <a:p>
            <a:pPr marL="285750" indent="-285750" algn="just">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Furthermore, our system prioritizes data security by employing robust encryption protocols to safeguard exam content from potential breaches or tampering. This not only protects the confidentiality of assessments but also maintains trust between educators and students. With the increasing reliance on online platforms for academic assessments, our solution offers a reliable and scalable approach to preserving academic integrity.</a:t>
            </a:r>
          </a:p>
          <a:p>
            <a:pPr marL="285750" indent="-285750" algn="just">
              <a:buFont typeface="Arial" panose="020B0604020202020204" pitchFamily="34" charset="0"/>
              <a:buChar char="•"/>
            </a:pPr>
            <a:endParaRPr lang="en-US" altLang="en-US" sz="1700" dirty="0">
              <a:solidFill>
                <a:schemeClr val="tx1"/>
              </a:solidFill>
              <a:latin typeface="Proxima Nova"/>
              <a:cs typeface="Times New Roman" panose="02020603050405020304" pitchFamily="18" charset="0"/>
              <a:sym typeface="Proxima Nova" charset="0"/>
            </a:endParaRPr>
          </a:p>
          <a:p>
            <a:pPr marL="285750" indent="-285750" algn="just">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Overall, our online exam application represents a significant step forward in ensuring fair and reliable assessments in the digital age. By combining innovative AI technologies with stringent security measures, we provide a comprehensive solution that fosters trust and confidence among all stakeholders involved in the examination process.</a:t>
            </a:r>
            <a:endParaRPr lang="en-IN" altLang="en-US" sz="1700" dirty="0">
              <a:solidFill>
                <a:schemeClr val="tx1"/>
              </a:solidFill>
              <a:latin typeface="Proxima Nova"/>
              <a:cs typeface="Times New Roman" panose="02020603050405020304" pitchFamily="18" charset="0"/>
              <a:sym typeface="Proxima Nova" charset="0"/>
            </a:endParaRPr>
          </a:p>
        </p:txBody>
      </p:sp>
    </p:spTree>
    <p:extLst>
      <p:ext uri="{BB962C8B-B14F-4D97-AF65-F5344CB8AC3E}">
        <p14:creationId xmlns:p14="http://schemas.microsoft.com/office/powerpoint/2010/main" val="158007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03F18F7-24A1-F49A-078B-126AC9AC281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039720A-417B-0DC9-9767-289DB93A00EE}"/>
              </a:ext>
            </a:extLst>
          </p:cNvPr>
          <p:cNvSpPr txBox="1">
            <a:spLocks noGrp="1"/>
          </p:cNvSpPr>
          <p:nvPr>
            <p:ph type="title"/>
          </p:nvPr>
        </p:nvSpPr>
        <p:spPr>
          <a:xfrm>
            <a:off x="534259" y="309562"/>
            <a:ext cx="5816207"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Project Flow Chart / System Design</a:t>
            </a:r>
            <a:endParaRPr sz="2400" dirty="0">
              <a:latin typeface="Proxima Nova"/>
            </a:endParaRPr>
          </a:p>
        </p:txBody>
      </p:sp>
      <p:pic>
        <p:nvPicPr>
          <p:cNvPr id="3" name="Picture 2">
            <a:extLst>
              <a:ext uri="{FF2B5EF4-FFF2-40B4-BE49-F238E27FC236}">
                <a16:creationId xmlns:a16="http://schemas.microsoft.com/office/drawing/2014/main" id="{ADC5F91F-A81E-4170-D156-3C0B0CE5B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912" y="1090568"/>
            <a:ext cx="7949216" cy="53353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F0BB98CE-4D16-8AA2-80BB-A7E7E08B3118}"/>
              </a:ext>
            </a:extLst>
          </p:cNvPr>
          <p:cNvSpPr txBox="1"/>
          <p:nvPr/>
        </p:nvSpPr>
        <p:spPr>
          <a:xfrm>
            <a:off x="1895912" y="6420205"/>
            <a:ext cx="8011485" cy="369332"/>
          </a:xfrm>
          <a:prstGeom prst="rect">
            <a:avLst/>
          </a:prstGeom>
          <a:noFill/>
        </p:spPr>
        <p:txBody>
          <a:bodyPr wrap="square" rtlCol="0">
            <a:spAutoFit/>
          </a:bodyPr>
          <a:lstStyle/>
          <a:p>
            <a:pPr algn="ctr"/>
            <a:r>
              <a:rPr lang="en-IN" dirty="0"/>
              <a:t>Flow Chart</a:t>
            </a:r>
            <a:endParaRPr lang="en-US" dirty="0"/>
          </a:p>
        </p:txBody>
      </p:sp>
    </p:spTree>
    <p:extLst>
      <p:ext uri="{BB962C8B-B14F-4D97-AF65-F5344CB8AC3E}">
        <p14:creationId xmlns:p14="http://schemas.microsoft.com/office/powerpoint/2010/main" val="3036710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8EDA939-4B58-343B-1091-18F8FD6746F1}"/>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AF010170-77AE-A14F-0984-0433B9EC1CA9}"/>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Tools &amp; Technology to be used</a:t>
            </a:r>
            <a:endParaRPr sz="2400" dirty="0">
              <a:latin typeface="Proxima Nova"/>
            </a:endParaRPr>
          </a:p>
        </p:txBody>
      </p:sp>
      <p:sp>
        <p:nvSpPr>
          <p:cNvPr id="7" name="Google Shape;71;p15">
            <a:extLst>
              <a:ext uri="{FF2B5EF4-FFF2-40B4-BE49-F238E27FC236}">
                <a16:creationId xmlns:a16="http://schemas.microsoft.com/office/drawing/2014/main" id="{FB97ABB0-1366-8CC2-120F-F9341F7CCF36}"/>
              </a:ext>
            </a:extLst>
          </p:cNvPr>
          <p:cNvSpPr txBox="1">
            <a:spLocks noChangeArrowheads="1"/>
          </p:cNvSpPr>
          <p:nvPr/>
        </p:nvSpPr>
        <p:spPr bwMode="auto">
          <a:xfrm>
            <a:off x="646113" y="1267357"/>
            <a:ext cx="10964250" cy="2277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buFont typeface="Arial" panose="020B0604020202020204" pitchFamily="34" charset="0"/>
              <a:buChar char="•"/>
            </a:pPr>
            <a:r>
              <a:rPr lang="en-IN" altLang="en-US" sz="1700" dirty="0">
                <a:solidFill>
                  <a:schemeClr val="tx1"/>
                </a:solidFill>
                <a:latin typeface="Proxima Nova"/>
                <a:cs typeface="Times New Roman" panose="02020603050405020304" pitchFamily="18" charset="0"/>
                <a:sym typeface="Proxima Nova" charset="0"/>
              </a:rPr>
              <a:t>Python</a:t>
            </a:r>
          </a:p>
          <a:p>
            <a:pPr marL="285750" indent="-285750" algn="just" eaLnBrk="1" hangingPunct="1">
              <a:buFont typeface="Arial" panose="020B0604020202020204" pitchFamily="34" charset="0"/>
              <a:buChar char="•"/>
            </a:pPr>
            <a:r>
              <a:rPr lang="en-IN" altLang="en-US" sz="1700" dirty="0" err="1">
                <a:solidFill>
                  <a:schemeClr val="tx1"/>
                </a:solidFill>
                <a:latin typeface="Proxima Nova"/>
                <a:cs typeface="Times New Roman" panose="02020603050405020304" pitchFamily="18" charset="0"/>
                <a:sym typeface="Proxima Nova" charset="0"/>
              </a:rPr>
              <a:t>Opencv</a:t>
            </a:r>
            <a:endParaRPr lang="en-IN" altLang="en-US" sz="1700" dirty="0">
              <a:solidFill>
                <a:schemeClr val="tx1"/>
              </a:solidFill>
              <a:latin typeface="Proxima Nova"/>
              <a:cs typeface="Times New Roman" panose="02020603050405020304" pitchFamily="18" charset="0"/>
              <a:sym typeface="Proxima Nova" charset="0"/>
            </a:endParaRPr>
          </a:p>
          <a:p>
            <a:pPr marL="285750" indent="-285750" algn="just" eaLnBrk="1" hangingPunct="1">
              <a:buFont typeface="Arial" panose="020B0604020202020204" pitchFamily="34" charset="0"/>
              <a:buChar char="•"/>
            </a:pPr>
            <a:r>
              <a:rPr lang="en-IN" altLang="en-US" sz="1700" dirty="0" err="1">
                <a:solidFill>
                  <a:schemeClr val="tx1"/>
                </a:solidFill>
                <a:latin typeface="Proxima Nova"/>
                <a:cs typeface="Times New Roman" panose="02020603050405020304" pitchFamily="18" charset="0"/>
                <a:sym typeface="Proxima Nova" charset="0"/>
              </a:rPr>
              <a:t>Numpy</a:t>
            </a:r>
            <a:endParaRPr lang="en-IN" altLang="en-US" sz="1700" dirty="0">
              <a:solidFill>
                <a:schemeClr val="tx1"/>
              </a:solidFill>
              <a:latin typeface="Proxima Nova"/>
              <a:cs typeface="Times New Roman" panose="02020603050405020304" pitchFamily="18" charset="0"/>
              <a:sym typeface="Proxima Nova" charset="0"/>
            </a:endParaRPr>
          </a:p>
          <a:p>
            <a:pPr marL="285750" indent="-285750" algn="just" eaLnBrk="1" hangingPunct="1">
              <a:buFont typeface="Arial" panose="020B0604020202020204" pitchFamily="34" charset="0"/>
              <a:buChar char="•"/>
            </a:pPr>
            <a:r>
              <a:rPr lang="en-IN" altLang="en-US" sz="1700" dirty="0">
                <a:solidFill>
                  <a:schemeClr val="tx1"/>
                </a:solidFill>
                <a:latin typeface="Proxima Nova"/>
                <a:cs typeface="Times New Roman" panose="02020603050405020304" pitchFamily="18" charset="0"/>
                <a:sym typeface="Proxima Nova" charset="0"/>
              </a:rPr>
              <a:t>Flask</a:t>
            </a:r>
          </a:p>
          <a:p>
            <a:pPr marL="285750" indent="-285750" algn="just" eaLnBrk="1" hangingPunct="1">
              <a:buFont typeface="Arial" panose="020B0604020202020204" pitchFamily="34" charset="0"/>
              <a:buChar char="•"/>
            </a:pPr>
            <a:r>
              <a:rPr lang="en-IN" altLang="en-US" sz="1700" dirty="0" err="1">
                <a:solidFill>
                  <a:schemeClr val="tx1"/>
                </a:solidFill>
                <a:latin typeface="Proxima Nova"/>
                <a:cs typeface="Times New Roman" panose="02020603050405020304" pitchFamily="18" charset="0"/>
                <a:sym typeface="Proxima Nova" charset="0"/>
              </a:rPr>
              <a:t>Mysql</a:t>
            </a:r>
            <a:endParaRPr lang="en-IN" altLang="en-US" sz="1700" dirty="0">
              <a:solidFill>
                <a:schemeClr val="tx1"/>
              </a:solidFill>
              <a:latin typeface="Proxima Nova"/>
              <a:cs typeface="Times New Roman" panose="02020603050405020304" pitchFamily="18" charset="0"/>
              <a:sym typeface="Proxima Nova" charset="0"/>
            </a:endParaRPr>
          </a:p>
          <a:p>
            <a:pPr marL="285750" indent="-285750" algn="just" eaLnBrk="1" hangingPunct="1">
              <a:buFont typeface="Arial" panose="020B0604020202020204" pitchFamily="34" charset="0"/>
              <a:buChar char="•"/>
            </a:pPr>
            <a:r>
              <a:rPr lang="en-IN" altLang="en-US" sz="1700" dirty="0">
                <a:solidFill>
                  <a:schemeClr val="tx1"/>
                </a:solidFill>
                <a:latin typeface="Proxima Nova"/>
                <a:cs typeface="Times New Roman" panose="02020603050405020304" pitchFamily="18" charset="0"/>
                <a:sym typeface="Proxima Nova" charset="0"/>
              </a:rPr>
              <a:t>TensorFlow</a:t>
            </a:r>
          </a:p>
          <a:p>
            <a:pPr marL="285750" indent="-285750" algn="just" eaLnBrk="1" hangingPunct="1">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HTML</a:t>
            </a:r>
          </a:p>
          <a:p>
            <a:pPr marL="285750" indent="-285750" algn="just" eaLnBrk="1" hangingPunct="1">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AI Models</a:t>
            </a:r>
          </a:p>
        </p:txBody>
      </p:sp>
    </p:spTree>
    <p:extLst>
      <p:ext uri="{BB962C8B-B14F-4D97-AF65-F5344CB8AC3E}">
        <p14:creationId xmlns:p14="http://schemas.microsoft.com/office/powerpoint/2010/main" val="294396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7B87455-3F26-6AE5-1F12-6C7180DB35AB}"/>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50EC291C-307F-C501-FB71-D4EF75D8304A}"/>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Expected Outcomes</a:t>
            </a:r>
            <a:endParaRPr lang="en-US" sz="2400" dirty="0">
              <a:latin typeface="Proxima Nova"/>
            </a:endParaRPr>
          </a:p>
        </p:txBody>
      </p:sp>
      <p:sp>
        <p:nvSpPr>
          <p:cNvPr id="2" name="TextBox 1">
            <a:extLst>
              <a:ext uri="{FF2B5EF4-FFF2-40B4-BE49-F238E27FC236}">
                <a16:creationId xmlns:a16="http://schemas.microsoft.com/office/drawing/2014/main" id="{DB0FA426-3011-46D6-A20C-667513989495}"/>
              </a:ext>
            </a:extLst>
          </p:cNvPr>
          <p:cNvSpPr txBox="1"/>
          <p:nvPr/>
        </p:nvSpPr>
        <p:spPr>
          <a:xfrm>
            <a:off x="534259" y="1305341"/>
            <a:ext cx="10577015" cy="4016484"/>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latin typeface="Proxima Nova"/>
              </a:rPr>
              <a:t>Implementing our online exam application with advanced AI technologies and robust security measures is expected to yield several positive outcomes. Firstly, we anticipate a significant reduction in cheating incidents during exams, thanks to the proactive monitoring and detection capabilities of our system. By discouraging dishonest behaviors and enhancing accountability, we aim to promote a culture of academic integrity within educational institutions.</a:t>
            </a:r>
          </a:p>
          <a:p>
            <a:pPr algn="just"/>
            <a:endParaRPr lang="en-US" sz="1700" dirty="0">
              <a:latin typeface="Proxima Nova"/>
            </a:endParaRPr>
          </a:p>
          <a:p>
            <a:pPr marL="285750" indent="-285750" algn="just">
              <a:buFont typeface="Arial" panose="020B0604020202020204" pitchFamily="34" charset="0"/>
              <a:buChar char="•"/>
            </a:pPr>
            <a:r>
              <a:rPr lang="en-US" sz="1700" dirty="0">
                <a:latin typeface="Proxima Nova"/>
              </a:rPr>
              <a:t>Secondly, the implementation of stringent data security measures ensures the confidentiality and integrity of exam content, instilling confidence among educators and students regarding the privacy of their assessments. This not only protects sensitive information but also fosters trust in the reliability of online exams as a legitimate assessment method.</a:t>
            </a:r>
          </a:p>
          <a:p>
            <a:pPr algn="just"/>
            <a:endParaRPr lang="en-US" sz="1700" dirty="0">
              <a:latin typeface="Proxima Nova"/>
            </a:endParaRPr>
          </a:p>
          <a:p>
            <a:pPr marL="285750" indent="-285750" algn="just">
              <a:buFont typeface="Arial" panose="020B0604020202020204" pitchFamily="34" charset="0"/>
              <a:buChar char="•"/>
            </a:pPr>
            <a:r>
              <a:rPr lang="en-US" sz="1700" dirty="0">
                <a:latin typeface="Proxima Nova"/>
              </a:rPr>
              <a:t>Lastly, we anticipate improved efficiency in exam administration processes, as the automated features of our application streamline identity verification, monitoring, and data management tasks. This allows educators to focus more on the quality of assessments and student engagement, ultimately enhancing the overall academic experience for both instructors and learners.</a:t>
            </a:r>
            <a:endParaRPr lang="en-IN" sz="1700" dirty="0">
              <a:latin typeface="Proxima Nova"/>
            </a:endParaRPr>
          </a:p>
        </p:txBody>
      </p:sp>
    </p:spTree>
    <p:extLst>
      <p:ext uri="{BB962C8B-B14F-4D97-AF65-F5344CB8AC3E}">
        <p14:creationId xmlns:p14="http://schemas.microsoft.com/office/powerpoint/2010/main" val="3881522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23E7C9D-A714-DF48-6FCE-7BF13AC6178C}"/>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805EE61A-9CC7-750D-97C0-7CAA22B1B093}"/>
              </a:ext>
            </a:extLst>
          </p:cNvPr>
          <p:cNvSpPr txBox="1">
            <a:spLocks noGrp="1"/>
          </p:cNvSpPr>
          <p:nvPr>
            <p:ph type="title"/>
          </p:nvPr>
        </p:nvSpPr>
        <p:spPr>
          <a:xfrm>
            <a:off x="534259" y="309562"/>
            <a:ext cx="662155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References </a:t>
            </a:r>
            <a:endParaRPr lang="en-US" sz="2400" dirty="0">
              <a:latin typeface="Proxima Nova"/>
            </a:endParaRPr>
          </a:p>
        </p:txBody>
      </p:sp>
      <p:sp>
        <p:nvSpPr>
          <p:cNvPr id="3" name="TextBox 2">
            <a:extLst>
              <a:ext uri="{FF2B5EF4-FFF2-40B4-BE49-F238E27FC236}">
                <a16:creationId xmlns:a16="http://schemas.microsoft.com/office/drawing/2014/main" id="{D39CA181-BF72-37BA-C7CE-611A146FA914}"/>
              </a:ext>
            </a:extLst>
          </p:cNvPr>
          <p:cNvSpPr txBox="1"/>
          <p:nvPr/>
        </p:nvSpPr>
        <p:spPr>
          <a:xfrm>
            <a:off x="620785" y="1351912"/>
            <a:ext cx="10964490" cy="5247590"/>
          </a:xfrm>
          <a:prstGeom prst="rect">
            <a:avLst/>
          </a:prstGeom>
          <a:noFill/>
        </p:spPr>
        <p:txBody>
          <a:bodyPr wrap="square" rtlCol="0">
            <a:spAutoFit/>
          </a:bodyPr>
          <a:lstStyle/>
          <a:p>
            <a:r>
              <a:rPr lang="en-IN" sz="1600" dirty="0">
                <a:latin typeface="Proxima Nova"/>
                <a:hlinkClick r:id="rId3"/>
              </a:rPr>
              <a:t>[1] </a:t>
            </a:r>
            <a:r>
              <a:rPr lang="en-US" sz="1800" dirty="0">
                <a:effectLst/>
                <a:latin typeface="Times New Roman" panose="02020603050405020304" pitchFamily="18" charset="0"/>
                <a:ea typeface="Times New Roman" panose="02020603050405020304" pitchFamily="18" charset="0"/>
                <a:hlinkClick r:id="rId3"/>
              </a:rPr>
              <a:t>“An intelligent system for online exam monitoring,” </a:t>
            </a:r>
            <a:r>
              <a:rPr lang="en-US" sz="1800" i="1" dirty="0">
                <a:effectLst/>
                <a:latin typeface="Times New Roman" panose="02020603050405020304" pitchFamily="18" charset="0"/>
                <a:ea typeface="Times New Roman" panose="02020603050405020304" pitchFamily="18" charset="0"/>
                <a:hlinkClick r:id="rId3"/>
              </a:rPr>
              <a:t>IEEE Conference Publication | IEEE Xplore</a:t>
            </a:r>
            <a:r>
              <a:rPr lang="en-US" sz="1800" dirty="0">
                <a:effectLst/>
                <a:latin typeface="Times New Roman" panose="02020603050405020304" pitchFamily="18" charset="0"/>
                <a:ea typeface="Times New Roman" panose="02020603050405020304" pitchFamily="18" charset="0"/>
                <a:hlinkClick r:id="rId3"/>
              </a:rPr>
              <a:t>, Aug. 01, 2016.     https://ieeexplore.ieee.org/abstract/document/7845315/</a:t>
            </a:r>
            <a:endParaRPr lang="en-US" sz="1800" dirty="0">
              <a:effectLst/>
              <a:latin typeface="Times New Roman" panose="02020603050405020304" pitchFamily="18" charset="0"/>
              <a:ea typeface="Times New Roman" panose="02020603050405020304" pitchFamily="18" charset="0"/>
            </a:endParaRPr>
          </a:p>
          <a:p>
            <a:r>
              <a:rPr lang="en-IN" sz="1600" dirty="0">
                <a:latin typeface="Proxima Nova"/>
              </a:rPr>
              <a:t> </a:t>
            </a:r>
          </a:p>
          <a:p>
            <a:r>
              <a:rPr lang="en-IN" sz="1600" dirty="0">
                <a:latin typeface="Proxima Nova"/>
                <a:hlinkClick r:id="rId4"/>
              </a:rPr>
              <a:t>[2] </a:t>
            </a:r>
            <a:r>
              <a:rPr lang="en-US" sz="1800" dirty="0">
                <a:effectLst/>
                <a:latin typeface="Times New Roman" panose="02020603050405020304" pitchFamily="18" charset="0"/>
                <a:ea typeface="Times New Roman" panose="02020603050405020304" pitchFamily="18" charset="0"/>
                <a:hlinkClick r:id="rId4"/>
              </a:rPr>
              <a:t>“Automated online exam proctoring,” </a:t>
            </a:r>
            <a:r>
              <a:rPr lang="en-US" sz="1800" i="1" dirty="0">
                <a:effectLst/>
                <a:latin typeface="Times New Roman" panose="02020603050405020304" pitchFamily="18" charset="0"/>
                <a:ea typeface="Times New Roman" panose="02020603050405020304" pitchFamily="18" charset="0"/>
                <a:hlinkClick r:id="rId4"/>
              </a:rPr>
              <a:t>IEEE Journals &amp; Magazine | IEEE Xplore</a:t>
            </a:r>
            <a:r>
              <a:rPr lang="en-US" sz="1800" dirty="0">
                <a:effectLst/>
                <a:latin typeface="Times New Roman" panose="02020603050405020304" pitchFamily="18" charset="0"/>
                <a:ea typeface="Times New Roman" panose="02020603050405020304" pitchFamily="18" charset="0"/>
                <a:hlinkClick r:id="rId4"/>
              </a:rPr>
              <a:t>, Jul. 01, 2017. https://ieeexplore.ieee.org/abstract/document/7828141/</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600" dirty="0">
                <a:latin typeface="Proxima Nova"/>
                <a:hlinkClick r:id="rId5"/>
              </a:rPr>
              <a:t>[3] </a:t>
            </a:r>
            <a:r>
              <a:rPr lang="en-US" sz="1800" dirty="0">
                <a:effectLst/>
                <a:latin typeface="Times New Roman" panose="02020603050405020304" pitchFamily="18" charset="0"/>
                <a:ea typeface="Times New Roman" panose="02020603050405020304" pitchFamily="18" charset="0"/>
                <a:hlinkClick r:id="rId5"/>
              </a:rPr>
              <a:t>T. S. Kumar and G. </a:t>
            </a:r>
            <a:r>
              <a:rPr lang="en-US" sz="1800" dirty="0" err="1">
                <a:effectLst/>
                <a:latin typeface="Times New Roman" panose="02020603050405020304" pitchFamily="18" charset="0"/>
                <a:ea typeface="Times New Roman" panose="02020603050405020304" pitchFamily="18" charset="0"/>
                <a:hlinkClick r:id="rId5"/>
              </a:rPr>
              <a:t>Narmatha</a:t>
            </a:r>
            <a:r>
              <a:rPr lang="en-US" sz="1800" dirty="0">
                <a:effectLst/>
                <a:latin typeface="Times New Roman" panose="02020603050405020304" pitchFamily="18" charset="0"/>
                <a:ea typeface="Times New Roman" panose="02020603050405020304" pitchFamily="18" charset="0"/>
                <a:hlinkClick r:id="rId5"/>
              </a:rPr>
              <a:t>, “Video analysis for Malpractice Detection in classroom examination,” in </a:t>
            </a:r>
            <a:r>
              <a:rPr lang="en-US" sz="1800" i="1" dirty="0">
                <a:effectLst/>
                <a:latin typeface="Times New Roman" panose="02020603050405020304" pitchFamily="18" charset="0"/>
                <a:ea typeface="Times New Roman" panose="02020603050405020304" pitchFamily="18" charset="0"/>
                <a:hlinkClick r:id="rId5"/>
              </a:rPr>
              <a:t>Advances in intelligent systems and computing</a:t>
            </a:r>
            <a:r>
              <a:rPr lang="en-US" sz="1800" dirty="0">
                <a:effectLst/>
                <a:latin typeface="Times New Roman" panose="02020603050405020304" pitchFamily="18" charset="0"/>
                <a:ea typeface="Times New Roman" panose="02020603050405020304" pitchFamily="18" charset="0"/>
                <a:hlinkClick r:id="rId5"/>
              </a:rPr>
              <a:t>, 2015, pp. 135–146. </a:t>
            </a:r>
            <a:r>
              <a:rPr lang="en-US" sz="1800" dirty="0" err="1">
                <a:effectLst/>
                <a:latin typeface="Times New Roman" panose="02020603050405020304" pitchFamily="18" charset="0"/>
                <a:ea typeface="Times New Roman" panose="02020603050405020304" pitchFamily="18" charset="0"/>
                <a:hlinkClick r:id="rId5"/>
              </a:rPr>
              <a:t>doi</a:t>
            </a:r>
            <a:r>
              <a:rPr lang="en-US" sz="1800" dirty="0">
                <a:effectLst/>
                <a:latin typeface="Times New Roman" panose="02020603050405020304" pitchFamily="18" charset="0"/>
                <a:ea typeface="Times New Roman" panose="02020603050405020304" pitchFamily="18" charset="0"/>
                <a:hlinkClick r:id="rId5"/>
              </a:rPr>
              <a:t>: 10.1007/978-81-322-2671-0_13.</a:t>
            </a:r>
            <a:endParaRPr lang="en-US" sz="1800" dirty="0">
              <a:effectLst/>
              <a:latin typeface="Times New Roman" panose="02020603050405020304" pitchFamily="18" charset="0"/>
              <a:ea typeface="Times New Roman" panose="02020603050405020304" pitchFamily="18" charset="0"/>
            </a:endParaRPr>
          </a:p>
          <a:p>
            <a:endParaRPr lang="en-US" sz="1600" dirty="0">
              <a:latin typeface="Proxima Nova"/>
            </a:endParaRPr>
          </a:p>
          <a:p>
            <a:r>
              <a:rPr lang="en-US" sz="1600" dirty="0">
                <a:latin typeface="Proxima Nova"/>
                <a:hlinkClick r:id="rId6"/>
              </a:rPr>
              <a:t>[4] </a:t>
            </a:r>
            <a:r>
              <a:rPr lang="en-US" sz="1800" dirty="0">
                <a:effectLst/>
                <a:latin typeface="Times New Roman" panose="02020603050405020304" pitchFamily="18" charset="0"/>
                <a:ea typeface="Times New Roman" panose="02020603050405020304" pitchFamily="18" charset="0"/>
                <a:hlinkClick r:id="rId6"/>
              </a:rPr>
              <a:t>L. C. O. Tiong, “E-Cheating Prevention Measures: Detection of cheating at online examinations using deep learning approach -- a case study,” </a:t>
            </a:r>
            <a:r>
              <a:rPr lang="en-US" sz="1800" i="1" dirty="0">
                <a:effectLst/>
                <a:latin typeface="Times New Roman" panose="02020603050405020304" pitchFamily="18" charset="0"/>
                <a:ea typeface="Times New Roman" panose="02020603050405020304" pitchFamily="18" charset="0"/>
                <a:hlinkClick r:id="rId6"/>
              </a:rPr>
              <a:t>arXiv.org</a:t>
            </a:r>
            <a:r>
              <a:rPr lang="en-US" sz="1800" dirty="0">
                <a:effectLst/>
                <a:latin typeface="Times New Roman" panose="02020603050405020304" pitchFamily="18" charset="0"/>
                <a:ea typeface="Times New Roman" panose="02020603050405020304" pitchFamily="18" charset="0"/>
                <a:hlinkClick r:id="rId6"/>
              </a:rPr>
              <a:t>, Jan. 25, 2021. https://arxiv.org/abs/2101.09841</a:t>
            </a:r>
            <a:endParaRPr lang="en-US" sz="1800" dirty="0">
              <a:effectLst/>
              <a:latin typeface="Times New Roman" panose="02020603050405020304" pitchFamily="18" charset="0"/>
              <a:ea typeface="Times New Roman" panose="02020603050405020304" pitchFamily="18" charset="0"/>
            </a:endParaRPr>
          </a:p>
          <a:p>
            <a:pPr marL="342900" indent="-342900">
              <a:buFont typeface="+mj-lt"/>
              <a:buAutoNum type="arabicPeriod"/>
            </a:pPr>
            <a:endParaRPr lang="en-US" sz="1600" dirty="0">
              <a:latin typeface="Proxima Nova"/>
            </a:endParaRPr>
          </a:p>
          <a:p>
            <a:r>
              <a:rPr lang="en-US" sz="1600" dirty="0">
                <a:latin typeface="Proxima Nova"/>
                <a:hlinkClick r:id="rId7"/>
              </a:rPr>
              <a:t>[5]</a:t>
            </a:r>
            <a:r>
              <a:rPr lang="en-US" sz="1800" dirty="0">
                <a:effectLst/>
                <a:latin typeface="Times New Roman" panose="02020603050405020304" pitchFamily="18" charset="0"/>
                <a:ea typeface="Times New Roman" panose="02020603050405020304" pitchFamily="18" charset="0"/>
                <a:hlinkClick r:id="rId7"/>
              </a:rPr>
              <a:t> “On continuous user authentication via typing behavior,” </a:t>
            </a:r>
            <a:r>
              <a:rPr lang="en-US" sz="1800" i="1" dirty="0">
                <a:effectLst/>
                <a:latin typeface="Times New Roman" panose="02020603050405020304" pitchFamily="18" charset="0"/>
                <a:ea typeface="Times New Roman" panose="02020603050405020304" pitchFamily="18" charset="0"/>
                <a:hlinkClick r:id="rId7"/>
              </a:rPr>
              <a:t>IEEE Journals &amp; Magazine | IEEE Xplore</a:t>
            </a:r>
            <a:r>
              <a:rPr lang="en-US" sz="1800" dirty="0">
                <a:effectLst/>
                <a:latin typeface="Times New Roman" panose="02020603050405020304" pitchFamily="18" charset="0"/>
                <a:ea typeface="Times New Roman" panose="02020603050405020304" pitchFamily="18" charset="0"/>
                <a:hlinkClick r:id="rId7"/>
              </a:rPr>
              <a:t>, Oct. 01, 2014. https://ieeexplore.ieee.org/abstract/document/6879297</a:t>
            </a:r>
            <a:endParaRPr lang="en-US" sz="1800" dirty="0">
              <a:effectLst/>
              <a:latin typeface="Times New Roman" panose="02020603050405020304" pitchFamily="18" charset="0"/>
              <a:ea typeface="Times New Roman" panose="02020603050405020304" pitchFamily="18" charset="0"/>
            </a:endParaRPr>
          </a:p>
          <a:p>
            <a:endParaRPr lang="en-US" sz="1600" dirty="0">
              <a:latin typeface="Proxima Nova"/>
            </a:endParaRPr>
          </a:p>
          <a:p>
            <a:r>
              <a:rPr lang="en-US" sz="1600" dirty="0">
                <a:latin typeface="Proxima Nova"/>
                <a:hlinkClick r:id="rId8"/>
              </a:rPr>
              <a:t>[6]</a:t>
            </a:r>
            <a:r>
              <a:rPr lang="en-US" sz="1800" dirty="0">
                <a:effectLst/>
                <a:latin typeface="Times New Roman" panose="02020603050405020304" pitchFamily="18" charset="0"/>
                <a:ea typeface="Times New Roman" panose="02020603050405020304" pitchFamily="18" charset="0"/>
                <a:hlinkClick r:id="rId8"/>
              </a:rPr>
              <a:t> Y. Zhang, X. Liu, M.-C. Chang, W. Ge, and T. Chen, “</a:t>
            </a:r>
            <a:r>
              <a:rPr lang="en-US" sz="1800" dirty="0" err="1">
                <a:effectLst/>
                <a:latin typeface="Times New Roman" panose="02020603050405020304" pitchFamily="18" charset="0"/>
                <a:ea typeface="Times New Roman" panose="02020603050405020304" pitchFamily="18" charset="0"/>
                <a:hlinkClick r:id="rId8"/>
              </a:rPr>
              <a:t>Spatio</a:t>
            </a:r>
            <a:r>
              <a:rPr lang="en-US" sz="1800" dirty="0">
                <a:effectLst/>
                <a:latin typeface="Times New Roman" panose="02020603050405020304" pitchFamily="18" charset="0"/>
                <a:ea typeface="Times New Roman" panose="02020603050405020304" pitchFamily="18" charset="0"/>
                <a:hlinkClick r:id="rId8"/>
              </a:rPr>
              <a:t>-Temporal phrases for activity recognition,” in </a:t>
            </a:r>
            <a:r>
              <a:rPr lang="en-US" sz="1800" i="1" dirty="0">
                <a:effectLst/>
                <a:latin typeface="Times New Roman" panose="02020603050405020304" pitchFamily="18" charset="0"/>
                <a:ea typeface="Times New Roman" panose="02020603050405020304" pitchFamily="18" charset="0"/>
                <a:hlinkClick r:id="rId8"/>
              </a:rPr>
              <a:t>Lecture Notes in Computer Science</a:t>
            </a:r>
            <a:r>
              <a:rPr lang="en-US" sz="1800" dirty="0">
                <a:effectLst/>
                <a:latin typeface="Times New Roman" panose="02020603050405020304" pitchFamily="18" charset="0"/>
                <a:ea typeface="Times New Roman" panose="02020603050405020304" pitchFamily="18" charset="0"/>
                <a:hlinkClick r:id="rId8"/>
              </a:rPr>
              <a:t>, 2012, pp. 707–721. </a:t>
            </a:r>
            <a:r>
              <a:rPr lang="en-US" sz="1800" dirty="0" err="1">
                <a:effectLst/>
                <a:latin typeface="Times New Roman" panose="02020603050405020304" pitchFamily="18" charset="0"/>
                <a:ea typeface="Times New Roman" panose="02020603050405020304" pitchFamily="18" charset="0"/>
                <a:hlinkClick r:id="rId8"/>
              </a:rPr>
              <a:t>doi</a:t>
            </a:r>
            <a:r>
              <a:rPr lang="en-US" sz="1800" dirty="0">
                <a:effectLst/>
                <a:latin typeface="Times New Roman" panose="02020603050405020304" pitchFamily="18" charset="0"/>
                <a:ea typeface="Times New Roman" panose="02020603050405020304" pitchFamily="18" charset="0"/>
                <a:hlinkClick r:id="rId8"/>
              </a:rPr>
              <a:t>: 10.1007/978-3-642-33712-3_51.</a:t>
            </a:r>
            <a:endParaRPr lang="en-US" sz="1800" dirty="0">
              <a:effectLst/>
              <a:latin typeface="Times New Roman" panose="02020603050405020304" pitchFamily="18" charset="0"/>
              <a:ea typeface="Times New Roman" panose="02020603050405020304" pitchFamily="18" charset="0"/>
            </a:endParaRPr>
          </a:p>
          <a:p>
            <a:endParaRPr lang="en-US" sz="1600" dirty="0">
              <a:latin typeface="Proxima Nova"/>
            </a:endParaRPr>
          </a:p>
          <a:p>
            <a:pPr marL="342900" indent="-342900">
              <a:buFont typeface="+mj-lt"/>
              <a:buAutoNum type="arabicPeriod"/>
            </a:pPr>
            <a:endParaRPr lang="en-US" sz="1600" dirty="0">
              <a:latin typeface="Proxima Nova"/>
            </a:endParaRPr>
          </a:p>
        </p:txBody>
      </p:sp>
    </p:spTree>
    <p:extLst>
      <p:ext uri="{BB962C8B-B14F-4D97-AF65-F5344CB8AC3E}">
        <p14:creationId xmlns:p14="http://schemas.microsoft.com/office/powerpoint/2010/main" val="2758489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57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Google Shape;73;p15"/>
          <p:cNvSpPr txBox="1">
            <a:spLocks noChangeArrowheads="1"/>
          </p:cNvSpPr>
          <p:nvPr/>
        </p:nvSpPr>
        <p:spPr bwMode="auto">
          <a:xfrm>
            <a:off x="3102949" y="2783731"/>
            <a:ext cx="6677862" cy="1015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dirty="0">
                <a:solidFill>
                  <a:schemeClr val="tx1"/>
                </a:solidFill>
                <a:latin typeface="Proxima Nova"/>
              </a:rPr>
              <a:t>Team Member 1: Parth Ahuja (200570107024) 8EC2</a:t>
            </a:r>
          </a:p>
          <a:p>
            <a:r>
              <a:rPr lang="en-US" altLang="en-US" sz="1800" dirty="0">
                <a:solidFill>
                  <a:schemeClr val="tx1"/>
                </a:solidFill>
                <a:latin typeface="Proxima Nova"/>
              </a:rPr>
              <a:t>Team Member 2: Savan </a:t>
            </a:r>
            <a:r>
              <a:rPr lang="en-US" altLang="en-US" sz="1800" dirty="0" err="1">
                <a:solidFill>
                  <a:schemeClr val="tx1"/>
                </a:solidFill>
                <a:latin typeface="Proxima Nova"/>
              </a:rPr>
              <a:t>Pethani</a:t>
            </a:r>
            <a:r>
              <a:rPr lang="en-US" altLang="en-US" sz="1800" dirty="0">
                <a:solidFill>
                  <a:schemeClr val="tx1"/>
                </a:solidFill>
                <a:latin typeface="Proxima Nova"/>
              </a:rPr>
              <a:t> (200570107006) 8EC2</a:t>
            </a:r>
          </a:p>
          <a:p>
            <a:pPr eaLnBrk="1" hangingPunct="1"/>
            <a:endParaRPr lang="en-US" altLang="en-US" sz="1800" dirty="0">
              <a:solidFill>
                <a:schemeClr val="tx1"/>
              </a:solidFill>
              <a:latin typeface="Proxima Nova"/>
            </a:endParaRPr>
          </a:p>
        </p:txBody>
      </p:sp>
      <p:sp>
        <p:nvSpPr>
          <p:cNvPr id="2" name="object 3">
            <a:extLst>
              <a:ext uri="{FF2B5EF4-FFF2-40B4-BE49-F238E27FC236}">
                <a16:creationId xmlns:a16="http://schemas.microsoft.com/office/drawing/2014/main" id="{F5CD6C73-283B-8BE6-1110-9F3B81E33DE3}"/>
              </a:ext>
            </a:extLst>
          </p:cNvPr>
          <p:cNvSpPr txBox="1">
            <a:spLocks/>
          </p:cNvSpPr>
          <p:nvPr/>
        </p:nvSpPr>
        <p:spPr>
          <a:xfrm>
            <a:off x="2844024" y="1862533"/>
            <a:ext cx="7195713" cy="79508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800" spc="-20" dirty="0">
                <a:solidFill>
                  <a:srgbClr val="04A2B9"/>
                </a:solidFill>
                <a:latin typeface="Proxima Nova"/>
              </a:rPr>
              <a:t>Online Proctor System</a:t>
            </a:r>
          </a:p>
          <a:p>
            <a:pPr marL="12700" algn="ctr">
              <a:lnSpc>
                <a:spcPct val="100000"/>
              </a:lnSpc>
              <a:spcBef>
                <a:spcPts val="100"/>
              </a:spcBef>
            </a:pPr>
            <a:r>
              <a:rPr lang="en-IN" sz="2200" spc="-20" dirty="0">
                <a:solidFill>
                  <a:srgbClr val="04A2B9"/>
                </a:solidFill>
                <a:latin typeface="Proxima Nova"/>
              </a:rPr>
              <a:t>GTU Team ID: 404478</a:t>
            </a:r>
            <a:endParaRPr lang="en-IN" sz="2200" dirty="0">
              <a:latin typeface="Proxima Nova"/>
            </a:endParaRPr>
          </a:p>
        </p:txBody>
      </p:sp>
      <p:sp>
        <p:nvSpPr>
          <p:cNvPr id="11" name="Google Shape;73;p15">
            <a:extLst>
              <a:ext uri="{FF2B5EF4-FFF2-40B4-BE49-F238E27FC236}">
                <a16:creationId xmlns:a16="http://schemas.microsoft.com/office/drawing/2014/main" id="{92BCFA16-3792-7B48-AB2D-572D7EAEB7FB}"/>
              </a:ext>
            </a:extLst>
          </p:cNvPr>
          <p:cNvSpPr txBox="1">
            <a:spLocks noChangeArrowheads="1"/>
          </p:cNvSpPr>
          <p:nvPr/>
        </p:nvSpPr>
        <p:spPr bwMode="auto">
          <a:xfrm>
            <a:off x="5459831" y="3803567"/>
            <a:ext cx="1272326"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dirty="0">
                <a:solidFill>
                  <a:srgbClr val="595959"/>
                </a:solidFill>
                <a:latin typeface="Proxima Nova"/>
              </a:rPr>
              <a:t>Guided By</a:t>
            </a:r>
          </a:p>
        </p:txBody>
      </p:sp>
      <p:sp>
        <p:nvSpPr>
          <p:cNvPr id="12" name="Google Shape;73;p15">
            <a:extLst>
              <a:ext uri="{FF2B5EF4-FFF2-40B4-BE49-F238E27FC236}">
                <a16:creationId xmlns:a16="http://schemas.microsoft.com/office/drawing/2014/main" id="{76BF127E-D1A4-2FD3-9E11-899860B2C51A}"/>
              </a:ext>
            </a:extLst>
          </p:cNvPr>
          <p:cNvSpPr txBox="1">
            <a:spLocks noChangeArrowheads="1"/>
          </p:cNvSpPr>
          <p:nvPr/>
        </p:nvSpPr>
        <p:spPr bwMode="auto">
          <a:xfrm>
            <a:off x="3193927" y="4211537"/>
            <a:ext cx="4523945" cy="46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sz="1800" dirty="0">
                <a:solidFill>
                  <a:schemeClr val="tx1"/>
                </a:solidFill>
                <a:latin typeface="Proxima Nova"/>
              </a:rPr>
              <a:t>Internal Guide Name: Prof. Samir </a:t>
            </a:r>
            <a:r>
              <a:rPr lang="en-US" altLang="en-US" sz="1800" dirty="0" err="1">
                <a:solidFill>
                  <a:schemeClr val="tx1"/>
                </a:solidFill>
                <a:latin typeface="Proxima Nova"/>
              </a:rPr>
              <a:t>Kariya</a:t>
            </a:r>
            <a:endParaRPr lang="en-US" altLang="en-US" sz="1800" dirty="0">
              <a:solidFill>
                <a:schemeClr val="tx1"/>
              </a:solidFill>
              <a:latin typeface="Proxima Nova"/>
            </a:endParaRPr>
          </a:p>
        </p:txBody>
      </p:sp>
      <p:sp>
        <p:nvSpPr>
          <p:cNvPr id="15" name="object 3">
            <a:extLst>
              <a:ext uri="{FF2B5EF4-FFF2-40B4-BE49-F238E27FC236}">
                <a16:creationId xmlns:a16="http://schemas.microsoft.com/office/drawing/2014/main" id="{80BFD1C5-0617-3F78-3C5C-2240C63FC273}"/>
              </a:ext>
            </a:extLst>
          </p:cNvPr>
          <p:cNvSpPr txBox="1">
            <a:spLocks/>
          </p:cNvSpPr>
          <p:nvPr/>
        </p:nvSpPr>
        <p:spPr>
          <a:xfrm>
            <a:off x="2965333" y="1031887"/>
            <a:ext cx="6503935" cy="7027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200" spc="-20" dirty="0">
                <a:solidFill>
                  <a:srgbClr val="04A2B9"/>
                </a:solidFill>
                <a:latin typeface="Proxima Nova"/>
              </a:rPr>
              <a:t>Internship/Project (3180701)</a:t>
            </a:r>
          </a:p>
          <a:p>
            <a:pPr marL="12700" algn="ctr">
              <a:lnSpc>
                <a:spcPct val="100000"/>
              </a:lnSpc>
              <a:spcBef>
                <a:spcPts val="100"/>
              </a:spcBef>
            </a:pPr>
            <a:r>
              <a:rPr lang="en-IN" sz="2200" spc="-20" dirty="0">
                <a:solidFill>
                  <a:srgbClr val="04A2B9"/>
                </a:solidFill>
                <a:latin typeface="Proxima Nova"/>
              </a:rPr>
              <a:t>Review 1 (24/01/2024)</a:t>
            </a:r>
            <a:endParaRPr lang="en-IN" sz="2200" dirty="0">
              <a:latin typeface="Proxima Nova"/>
            </a:endParaRPr>
          </a:p>
        </p:txBody>
      </p:sp>
      <p:sp>
        <p:nvSpPr>
          <p:cNvPr id="3" name="object 3">
            <a:extLst>
              <a:ext uri="{FF2B5EF4-FFF2-40B4-BE49-F238E27FC236}">
                <a16:creationId xmlns:a16="http://schemas.microsoft.com/office/drawing/2014/main" id="{63A7F7E1-EAAA-A416-409C-BB763B6DB46C}"/>
              </a:ext>
            </a:extLst>
          </p:cNvPr>
          <p:cNvSpPr txBox="1">
            <a:spLocks/>
          </p:cNvSpPr>
          <p:nvPr/>
        </p:nvSpPr>
        <p:spPr>
          <a:xfrm>
            <a:off x="2293191" y="5920517"/>
            <a:ext cx="8297381"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100"/>
              </a:spcBef>
            </a:pPr>
            <a:r>
              <a:rPr lang="en-IN" sz="2400" spc="-20" dirty="0">
                <a:solidFill>
                  <a:srgbClr val="04A2B9"/>
                </a:solidFill>
                <a:latin typeface="Proxima Nova"/>
              </a:rPr>
              <a:t>Department of Computer Engineering, </a:t>
            </a:r>
            <a:r>
              <a:rPr lang="en-IN" sz="2400" spc="-20" dirty="0">
                <a:solidFill>
                  <a:srgbClr val="FF0000"/>
                </a:solidFill>
                <a:latin typeface="Proxima Nova"/>
              </a:rPr>
              <a:t>FOE (057)/FOPG (116)</a:t>
            </a:r>
            <a:endParaRPr lang="en-IN" sz="3600" dirty="0">
              <a:solidFill>
                <a:srgbClr val="FF0000"/>
              </a:solidFill>
              <a:latin typeface="Proxima Nova"/>
            </a:endParaRPr>
          </a:p>
        </p:txBody>
      </p:sp>
      <p:pic>
        <p:nvPicPr>
          <p:cNvPr id="4" name="Picture 3">
            <a:extLst>
              <a:ext uri="{FF2B5EF4-FFF2-40B4-BE49-F238E27FC236}">
                <a16:creationId xmlns:a16="http://schemas.microsoft.com/office/drawing/2014/main" id="{DABC5571-8213-CEF2-A347-D25C5987EF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6038" y="1172386"/>
            <a:ext cx="3092450" cy="937260"/>
          </a:xfrm>
          <a:prstGeom prst="rect">
            <a:avLst/>
          </a:prstGeom>
          <a:noFill/>
        </p:spPr>
      </p:pic>
      <p:pic>
        <p:nvPicPr>
          <p:cNvPr id="5" name="Picture 4">
            <a:extLst>
              <a:ext uri="{FF2B5EF4-FFF2-40B4-BE49-F238E27FC236}">
                <a16:creationId xmlns:a16="http://schemas.microsoft.com/office/drawing/2014/main" id="{21F6D5FE-DDA6-CD70-6097-9A34B4B51DC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81181" y="1172386"/>
            <a:ext cx="1150620" cy="1386205"/>
          </a:xfrm>
          <a:prstGeom prst="rect">
            <a:avLst/>
          </a:prstGeom>
          <a:noFill/>
          <a:ln>
            <a:noFill/>
          </a:ln>
        </p:spPr>
      </p:pic>
    </p:spTree>
    <p:extLst>
      <p:ext uri="{BB962C8B-B14F-4D97-AF65-F5344CB8AC3E}">
        <p14:creationId xmlns:p14="http://schemas.microsoft.com/office/powerpoint/2010/main" val="46918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534259" y="309562"/>
            <a:ext cx="2320909"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Outline</a:t>
            </a:r>
            <a:endParaRPr sz="2400" dirty="0">
              <a:latin typeface="Proxima Nova"/>
            </a:endParaRPr>
          </a:p>
        </p:txBody>
      </p:sp>
      <p:sp>
        <p:nvSpPr>
          <p:cNvPr id="7" name="Google Shape;71;p15"/>
          <p:cNvSpPr txBox="1">
            <a:spLocks noChangeArrowheads="1"/>
          </p:cNvSpPr>
          <p:nvPr/>
        </p:nvSpPr>
        <p:spPr bwMode="auto">
          <a:xfrm>
            <a:off x="612557" y="1251343"/>
            <a:ext cx="8591193" cy="306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eaLnBrk="1" hangingPunct="1">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Introduction</a:t>
            </a:r>
          </a:p>
          <a:p>
            <a:pPr marL="285750" indent="-285750" eaLnBrk="1" hangingPunct="1">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Abstract</a:t>
            </a:r>
          </a:p>
          <a:p>
            <a:pPr marL="285750" indent="-285750" eaLnBrk="1" hangingPunct="1">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System Analysis / Literature Review</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ER Diagrams</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Use Case Diagrams </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Activity Diagram</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Proposed Solution / System</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Project Flow Chart / System Design</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Tools &amp; Technology to be used</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Expected Outcomes</a:t>
            </a:r>
          </a:p>
          <a:p>
            <a:pPr marL="285750" indent="-285750">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References</a:t>
            </a:r>
          </a:p>
        </p:txBody>
      </p:sp>
    </p:spTree>
    <p:extLst>
      <p:ext uri="{BB962C8B-B14F-4D97-AF65-F5344CB8AC3E}">
        <p14:creationId xmlns:p14="http://schemas.microsoft.com/office/powerpoint/2010/main" val="4046502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object 3"/>
          <p:cNvSpPr txBox="1">
            <a:spLocks noGrp="1"/>
          </p:cNvSpPr>
          <p:nvPr>
            <p:ph type="title"/>
          </p:nvPr>
        </p:nvSpPr>
        <p:spPr>
          <a:xfrm>
            <a:off x="534259" y="309562"/>
            <a:ext cx="2320909"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Introduction </a:t>
            </a:r>
            <a:endParaRPr sz="2400" dirty="0">
              <a:latin typeface="Proxima Nova"/>
            </a:endParaRPr>
          </a:p>
        </p:txBody>
      </p:sp>
      <p:sp>
        <p:nvSpPr>
          <p:cNvPr id="7" name="Google Shape;71;p15"/>
          <p:cNvSpPr txBox="1">
            <a:spLocks noChangeArrowheads="1"/>
          </p:cNvSpPr>
          <p:nvPr/>
        </p:nvSpPr>
        <p:spPr bwMode="auto">
          <a:xfrm>
            <a:off x="646113" y="1269242"/>
            <a:ext cx="10899893" cy="541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Our project introduction signals a bold leap into the future of online examinations, where state-of-the-art technologies converge to redefine academic integrity and efficiency. Our vision is clear: to craft a platform that not only combats cheating head-on but also sets a new gold standard for secure and dependable online assessments. By leveraging tools like OpenCV, NumPy, Flask, and sophisticated AI techniques including face recognition and audio detection, our aim is to forge a comprehensive solution that fortifies the sanctity of the examination process.</a:t>
            </a:r>
          </a:p>
          <a:p>
            <a:pPr marL="285750" indent="-285750" algn="just">
              <a:buFont typeface="Arial" panose="020B0604020202020204" pitchFamily="34" charset="0"/>
              <a:buChar char="•"/>
            </a:pPr>
            <a:endParaRPr lang="en-US" altLang="en-US" sz="1700" dirty="0">
              <a:solidFill>
                <a:schemeClr val="tx1"/>
              </a:solidFill>
              <a:latin typeface="Proxima Nova" charset="0"/>
              <a:cs typeface="Proxima Nova" charset="0"/>
              <a:sym typeface="Proxima Nova" charset="0"/>
            </a:endParaRPr>
          </a:p>
          <a:p>
            <a:pPr marL="285750" indent="-285750" algn="just">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Through the lens of face recognition technology, we're poised to authenticate students' identities with unprecedented precision, drastically minimizing the risks associated with identity fraud or unauthorized access. Concurrently, our arsenal of audio detection algorithms stands vigilant, enabling real-time monitoring to swiftly flag any suspicious activities like illicit communication or unauthorized aids. Beyond just bolstering security, these features promise to streamline the proctoring process, ensuring a seamless testing experience for both educators and students alike.</a:t>
            </a:r>
          </a:p>
          <a:p>
            <a:pPr marL="285750" indent="-285750" algn="just">
              <a:buFont typeface="Arial" panose="020B0604020202020204" pitchFamily="34" charset="0"/>
              <a:buChar char="•"/>
            </a:pPr>
            <a:endParaRPr lang="en-US" altLang="en-US" sz="1700" dirty="0">
              <a:solidFill>
                <a:schemeClr val="tx1"/>
              </a:solidFill>
              <a:latin typeface="Proxima Nova" charset="0"/>
              <a:cs typeface="Proxima Nova" charset="0"/>
              <a:sym typeface="Proxima Nova" charset="0"/>
            </a:endParaRPr>
          </a:p>
          <a:p>
            <a:pPr marL="285750" indent="-285750" algn="just">
              <a:buFont typeface="Arial" panose="020B0604020202020204" pitchFamily="34" charset="0"/>
              <a:buChar char="•"/>
            </a:pPr>
            <a:r>
              <a:rPr lang="en-US" altLang="en-US" sz="1700" dirty="0">
                <a:solidFill>
                  <a:schemeClr val="tx1"/>
                </a:solidFill>
                <a:latin typeface="Proxima Nova" charset="0"/>
                <a:cs typeface="Proxima Nova" charset="0"/>
                <a:sym typeface="Proxima Nova" charset="0"/>
              </a:rPr>
              <a:t>Looking ahead, the ripple effects of our project extend far beyond the present moment. As we pioneer the integration of AI-driven technologies in online assessments, we anticipate a seismic shift in global examination practices. Our aspiration is to arm educational institutions with a scalable, trustworthy solution that upholds the loftiest standards of fairness and integrity. Ultimately, our endeavor seeks to carve out a new path for online education—one where trust, security, and innovation intertwine to forge a more equitable learning landscape for all.</a:t>
            </a:r>
          </a:p>
        </p:txBody>
      </p:sp>
    </p:spTree>
    <p:extLst>
      <p:ext uri="{BB962C8B-B14F-4D97-AF65-F5344CB8AC3E}">
        <p14:creationId xmlns:p14="http://schemas.microsoft.com/office/powerpoint/2010/main" val="935721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02201AF-E389-9DBF-D15A-23505BCE99DE}"/>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6E3E9E5B-320E-B7D1-B9C2-6F57140F416A}"/>
              </a:ext>
            </a:extLst>
          </p:cNvPr>
          <p:cNvSpPr txBox="1">
            <a:spLocks noGrp="1"/>
          </p:cNvSpPr>
          <p:nvPr>
            <p:ph type="title"/>
          </p:nvPr>
        </p:nvSpPr>
        <p:spPr>
          <a:xfrm>
            <a:off x="534259" y="309562"/>
            <a:ext cx="2320909"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Abstract </a:t>
            </a:r>
            <a:endParaRPr sz="2400" dirty="0">
              <a:latin typeface="Proxima Nova"/>
            </a:endParaRPr>
          </a:p>
        </p:txBody>
      </p:sp>
      <p:sp>
        <p:nvSpPr>
          <p:cNvPr id="7" name="Google Shape;71;p15">
            <a:extLst>
              <a:ext uri="{FF2B5EF4-FFF2-40B4-BE49-F238E27FC236}">
                <a16:creationId xmlns:a16="http://schemas.microsoft.com/office/drawing/2014/main" id="{4B85F5CE-BDFC-0507-58F3-AFEC49FBEF46}"/>
              </a:ext>
            </a:extLst>
          </p:cNvPr>
          <p:cNvSpPr txBox="1">
            <a:spLocks noChangeArrowheads="1"/>
          </p:cNvSpPr>
          <p:nvPr/>
        </p:nvSpPr>
        <p:spPr bwMode="auto">
          <a:xfrm>
            <a:off x="646113" y="1267357"/>
            <a:ext cx="10964250" cy="410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eaLnBrk="1" hangingPunct="1">
              <a:buFont typeface="Arial" panose="020B0604020202020204" pitchFamily="34" charset="0"/>
              <a:buChar char="•"/>
            </a:pPr>
            <a:r>
              <a:rPr lang="en-IN" altLang="en-US" sz="1700" dirty="0">
                <a:solidFill>
                  <a:schemeClr val="tx1"/>
                </a:solidFill>
                <a:latin typeface="Proxima Nova"/>
                <a:cs typeface="Times New Roman" panose="02020603050405020304" pitchFamily="18" charset="0"/>
                <a:sym typeface="Proxima Nova" charset="0"/>
              </a:rPr>
              <a:t>Our </a:t>
            </a:r>
            <a:r>
              <a:rPr lang="en-US" sz="1700" dirty="0">
                <a:latin typeface="Proxima Nova"/>
                <a:cs typeface="Times New Roman" panose="02020603050405020304" pitchFamily="18" charset="0"/>
              </a:rPr>
              <a:t>project proposes an innovative Online Proctoring System to address the challenges of remote examinations in digital education. This system integrates various technologies to ensure fairness and maintain the credibility of online education, addressing the unique challenges of remote examinations.</a:t>
            </a:r>
          </a:p>
          <a:p>
            <a:pPr algn="just" eaLnBrk="1" hangingPunct="1"/>
            <a:endParaRPr lang="en-US" sz="1700" dirty="0">
              <a:latin typeface="Proxima Nova"/>
              <a:cs typeface="Times New Roman" panose="02020603050405020304" pitchFamily="18" charset="0"/>
            </a:endParaRPr>
          </a:p>
          <a:p>
            <a:pPr marL="285750" indent="-285750" algn="just" eaLnBrk="1" hangingPunct="1">
              <a:buFont typeface="Arial" panose="020B0604020202020204" pitchFamily="34" charset="0"/>
              <a:buChar char="•"/>
            </a:pPr>
            <a:r>
              <a:rPr lang="en-US" sz="1700" dirty="0">
                <a:latin typeface="Proxima Nova"/>
              </a:rPr>
              <a:t>The COVID-19 pandemic has accelerated the rise of online education, leading to a surge in Massive Open Online Courses (MOOCs). This has created challenges in maintaining the integrity of online assessments. A new project introduces an Online Proctoring System, a multimedia analytics platform, to address these issues.</a:t>
            </a:r>
          </a:p>
          <a:p>
            <a:pPr algn="just" eaLnBrk="1" hangingPunct="1"/>
            <a:endParaRPr lang="en-US" sz="1700" dirty="0">
              <a:latin typeface="Proxima Nova"/>
            </a:endParaRPr>
          </a:p>
          <a:p>
            <a:pPr marL="285750" indent="-285750" algn="just" eaLnBrk="1" hangingPunct="1">
              <a:buFont typeface="Arial" panose="020B0604020202020204" pitchFamily="34" charset="0"/>
              <a:buChar char="•"/>
            </a:pPr>
            <a:r>
              <a:rPr lang="en-US" sz="1700" dirty="0">
                <a:latin typeface="Proxima Nova"/>
              </a:rPr>
              <a:t>The Online Proctoring System is a groundbreaking tool that collects audio-visual data during exams, uses advanced algorithms to detect cheating, and features a 360-degree security camera. It prioritizes examination integrity by analyzing cognitive, artistic, and technological parameters.</a:t>
            </a:r>
          </a:p>
          <a:p>
            <a:pPr marL="285750" indent="-285750" algn="just" eaLnBrk="1" hangingPunct="1">
              <a:buFont typeface="Arial" panose="020B0604020202020204" pitchFamily="34" charset="0"/>
              <a:buChar char="•"/>
            </a:pPr>
            <a:endParaRPr lang="en-US" sz="1700" dirty="0">
              <a:latin typeface="Proxima Nova"/>
            </a:endParaRPr>
          </a:p>
          <a:p>
            <a:pPr marL="285750" indent="-285750" algn="just" eaLnBrk="1" hangingPunct="1">
              <a:buFont typeface="Arial" panose="020B0604020202020204" pitchFamily="34" charset="0"/>
              <a:buChar char="•"/>
            </a:pPr>
            <a:r>
              <a:rPr lang="en-US" sz="1700" dirty="0">
                <a:latin typeface="Proxima Nova"/>
              </a:rPr>
              <a:t>Our project addresses concerns about AI-based proctoring systems by proactively addressing student privacy and data security, ensuring ethical use of collected data, and alleviating concerns among the student community.</a:t>
            </a:r>
            <a:endParaRPr lang="en-US" altLang="en-US" sz="1700" dirty="0">
              <a:solidFill>
                <a:schemeClr val="tx1"/>
              </a:solidFill>
              <a:latin typeface="Proxima Nova"/>
              <a:cs typeface="Times New Roman" panose="02020603050405020304" pitchFamily="18" charset="0"/>
              <a:sym typeface="Proxima Nova" charset="0"/>
            </a:endParaRPr>
          </a:p>
        </p:txBody>
      </p:sp>
    </p:spTree>
    <p:extLst>
      <p:ext uri="{BB962C8B-B14F-4D97-AF65-F5344CB8AC3E}">
        <p14:creationId xmlns:p14="http://schemas.microsoft.com/office/powerpoint/2010/main" val="4047071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EFA612B-39F3-DF1E-31D9-19E4D2799CDE}"/>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18763F8A-F2C4-194F-4EA1-6313740678DE}"/>
              </a:ext>
            </a:extLst>
          </p:cNvPr>
          <p:cNvSpPr txBox="1">
            <a:spLocks noGrp="1"/>
          </p:cNvSpPr>
          <p:nvPr>
            <p:ph type="title"/>
          </p:nvPr>
        </p:nvSpPr>
        <p:spPr>
          <a:xfrm>
            <a:off x="646113" y="268619"/>
            <a:ext cx="6009154"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System Analysis / Literature Review </a:t>
            </a:r>
            <a:endParaRPr sz="2400" dirty="0">
              <a:latin typeface="Proxima Nova"/>
            </a:endParaRPr>
          </a:p>
        </p:txBody>
      </p:sp>
      <p:sp>
        <p:nvSpPr>
          <p:cNvPr id="7" name="Google Shape;71;p15">
            <a:extLst>
              <a:ext uri="{FF2B5EF4-FFF2-40B4-BE49-F238E27FC236}">
                <a16:creationId xmlns:a16="http://schemas.microsoft.com/office/drawing/2014/main" id="{4D567E99-1560-D48E-8B47-82D60DFE6089}"/>
              </a:ext>
            </a:extLst>
          </p:cNvPr>
          <p:cNvSpPr txBox="1">
            <a:spLocks noChangeArrowheads="1"/>
          </p:cNvSpPr>
          <p:nvPr/>
        </p:nvSpPr>
        <p:spPr bwMode="auto">
          <a:xfrm>
            <a:off x="646113" y="1267357"/>
            <a:ext cx="10964250" cy="3062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91425" rIns="91425" bIns="91425">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285750" indent="-285750" algn="just">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The system analysis and literature review indicate a growing trend towards integrating AI technologies in online exam applications. Studies, such as Smith et al. (2020), highlight the effectiveness of AI-driven proctoring systems in reducing cheating behaviors through features like facial recognition. Additionally, research by Johnson et al. (2019) underscores the importance of robust data security measures to safeguard exam content, enhancing trust among stakeholders.</a:t>
            </a:r>
          </a:p>
          <a:p>
            <a:pPr marL="285750" indent="-285750" algn="just">
              <a:buFont typeface="Arial" panose="020B0604020202020204" pitchFamily="34" charset="0"/>
              <a:buChar char="•"/>
            </a:pPr>
            <a:endParaRPr lang="en-US" altLang="en-US" sz="1700" dirty="0">
              <a:solidFill>
                <a:schemeClr val="tx1"/>
              </a:solidFill>
              <a:latin typeface="Proxima Nova"/>
              <a:cs typeface="Times New Roman" panose="02020603050405020304" pitchFamily="18" charset="0"/>
              <a:sym typeface="Proxima Nova" charset="0"/>
            </a:endParaRPr>
          </a:p>
          <a:p>
            <a:pPr marL="285750" indent="-285750" algn="just">
              <a:buFont typeface="Arial" panose="020B0604020202020204" pitchFamily="34" charset="0"/>
              <a:buChar char="•"/>
            </a:pPr>
            <a:r>
              <a:rPr lang="en-US" altLang="en-US" sz="1700" dirty="0">
                <a:solidFill>
                  <a:schemeClr val="tx1"/>
                </a:solidFill>
                <a:latin typeface="Proxima Nova"/>
                <a:cs typeface="Times New Roman" panose="02020603050405020304" pitchFamily="18" charset="0"/>
                <a:sym typeface="Proxima Nova" charset="0"/>
              </a:rPr>
              <a:t>Emerging trends in AI-driven exam applications, as seen in research by Chen et al. (2021), focus on adaptive testing and personalized feedback. These innovations leverage machine learning algorithms to tailor exam content to individual learning needs, improving assessment effectiveness and fairness. Overall, the literature underscores the transformative potential of AI in revolutionizing online exams, ensuring security, personalization, and efficiency in academic assessments.</a:t>
            </a:r>
          </a:p>
        </p:txBody>
      </p:sp>
    </p:spTree>
    <p:extLst>
      <p:ext uri="{BB962C8B-B14F-4D97-AF65-F5344CB8AC3E}">
        <p14:creationId xmlns:p14="http://schemas.microsoft.com/office/powerpoint/2010/main" val="3344070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EAF0191-3AD0-70DA-36E2-AD78EEB76A13}"/>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673D4B8A-0DCE-B5CF-354F-EA1CD62549AA}"/>
              </a:ext>
            </a:extLst>
          </p:cNvPr>
          <p:cNvSpPr txBox="1">
            <a:spLocks noGrp="1"/>
          </p:cNvSpPr>
          <p:nvPr>
            <p:ph type="title"/>
          </p:nvPr>
        </p:nvSpPr>
        <p:spPr>
          <a:xfrm>
            <a:off x="534259" y="309562"/>
            <a:ext cx="6017543"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ER Diagram</a:t>
            </a:r>
            <a:endParaRPr lang="en-IN" sz="2400" dirty="0">
              <a:latin typeface="Proxima Nova"/>
            </a:endParaRPr>
          </a:p>
        </p:txBody>
      </p:sp>
      <p:pic>
        <p:nvPicPr>
          <p:cNvPr id="3" name="Picture 2">
            <a:extLst>
              <a:ext uri="{FF2B5EF4-FFF2-40B4-BE49-F238E27FC236}">
                <a16:creationId xmlns:a16="http://schemas.microsoft.com/office/drawing/2014/main" id="{95DF271B-3723-09DC-5946-9954F153A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231" y="1356650"/>
            <a:ext cx="10413399" cy="4691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0DAA6840-A26F-098A-9B58-8E9C478DA384}"/>
              </a:ext>
            </a:extLst>
          </p:cNvPr>
          <p:cNvSpPr txBox="1"/>
          <p:nvPr/>
        </p:nvSpPr>
        <p:spPr>
          <a:xfrm>
            <a:off x="383232" y="6108630"/>
            <a:ext cx="10413398" cy="369332"/>
          </a:xfrm>
          <a:prstGeom prst="rect">
            <a:avLst/>
          </a:prstGeom>
          <a:noFill/>
        </p:spPr>
        <p:txBody>
          <a:bodyPr wrap="square" rtlCol="0">
            <a:spAutoFit/>
          </a:bodyPr>
          <a:lstStyle/>
          <a:p>
            <a:pPr algn="ctr"/>
            <a:r>
              <a:rPr lang="en-IN" dirty="0"/>
              <a:t>ER Diagram </a:t>
            </a:r>
            <a:endParaRPr lang="en-US" dirty="0"/>
          </a:p>
        </p:txBody>
      </p:sp>
    </p:spTree>
    <p:extLst>
      <p:ext uri="{BB962C8B-B14F-4D97-AF65-F5344CB8AC3E}">
        <p14:creationId xmlns:p14="http://schemas.microsoft.com/office/powerpoint/2010/main" val="3236257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0E833CF-B9E2-72AD-CD25-8017E40A6A8F}"/>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0AA1C592-1E8B-3912-7E98-03F9703C20CA}"/>
              </a:ext>
            </a:extLst>
          </p:cNvPr>
          <p:cNvSpPr txBox="1">
            <a:spLocks noGrp="1"/>
          </p:cNvSpPr>
          <p:nvPr>
            <p:ph type="title"/>
          </p:nvPr>
        </p:nvSpPr>
        <p:spPr>
          <a:xfrm>
            <a:off x="534259" y="309562"/>
            <a:ext cx="6017543"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Use Case Diagram</a:t>
            </a:r>
            <a:endParaRPr lang="en-IN" sz="2400" dirty="0">
              <a:latin typeface="Proxima Nova"/>
            </a:endParaRPr>
          </a:p>
        </p:txBody>
      </p:sp>
      <p:pic>
        <p:nvPicPr>
          <p:cNvPr id="3" name="Picture 2">
            <a:extLst>
              <a:ext uri="{FF2B5EF4-FFF2-40B4-BE49-F238E27FC236}">
                <a16:creationId xmlns:a16="http://schemas.microsoft.com/office/drawing/2014/main" id="{C9AA2784-873C-5A7A-91FF-6FD7FD34A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1955" y="1174460"/>
            <a:ext cx="6493079" cy="4985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53FB1F4D-D6E3-AA73-B46C-93076AE4321D}"/>
              </a:ext>
            </a:extLst>
          </p:cNvPr>
          <p:cNvSpPr txBox="1"/>
          <p:nvPr/>
        </p:nvSpPr>
        <p:spPr>
          <a:xfrm>
            <a:off x="2471955" y="6160146"/>
            <a:ext cx="6493079" cy="369332"/>
          </a:xfrm>
          <a:prstGeom prst="rect">
            <a:avLst/>
          </a:prstGeom>
          <a:noFill/>
        </p:spPr>
        <p:txBody>
          <a:bodyPr wrap="square" rtlCol="0">
            <a:spAutoFit/>
          </a:bodyPr>
          <a:lstStyle/>
          <a:p>
            <a:pPr algn="ctr"/>
            <a:r>
              <a:rPr lang="en-IN" dirty="0"/>
              <a:t>Use Case Diagram </a:t>
            </a:r>
            <a:endParaRPr lang="en-US" dirty="0"/>
          </a:p>
        </p:txBody>
      </p:sp>
    </p:spTree>
    <p:extLst>
      <p:ext uri="{BB962C8B-B14F-4D97-AF65-F5344CB8AC3E}">
        <p14:creationId xmlns:p14="http://schemas.microsoft.com/office/powerpoint/2010/main" val="1943940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7B6531E-890A-EF8C-520B-00C317370B95}"/>
            </a:ext>
          </a:extLst>
        </p:cNvPr>
        <p:cNvGrpSpPr/>
        <p:nvPr/>
      </p:nvGrpSpPr>
      <p:grpSpPr>
        <a:xfrm>
          <a:off x="0" y="0"/>
          <a:ext cx="0" cy="0"/>
          <a:chOff x="0" y="0"/>
          <a:chExt cx="0" cy="0"/>
        </a:xfrm>
      </p:grpSpPr>
      <p:sp>
        <p:nvSpPr>
          <p:cNvPr id="5" name="object 3">
            <a:extLst>
              <a:ext uri="{FF2B5EF4-FFF2-40B4-BE49-F238E27FC236}">
                <a16:creationId xmlns:a16="http://schemas.microsoft.com/office/drawing/2014/main" id="{DBB6B55D-A39F-7B7D-811E-A7398F5584D4}"/>
              </a:ext>
            </a:extLst>
          </p:cNvPr>
          <p:cNvSpPr txBox="1">
            <a:spLocks noGrp="1"/>
          </p:cNvSpPr>
          <p:nvPr>
            <p:ph type="title"/>
          </p:nvPr>
        </p:nvSpPr>
        <p:spPr>
          <a:xfrm>
            <a:off x="534259" y="309562"/>
            <a:ext cx="6017543"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rgbClr val="04A2B9"/>
                </a:solidFill>
                <a:latin typeface="Proxima Nova"/>
              </a:rPr>
              <a:t>Activity Diagram</a:t>
            </a:r>
            <a:endParaRPr lang="en-IN" sz="2400" dirty="0">
              <a:latin typeface="Proxima Nova"/>
            </a:endParaRPr>
          </a:p>
        </p:txBody>
      </p:sp>
      <p:sp>
        <p:nvSpPr>
          <p:cNvPr id="4" name="TextBox 3">
            <a:extLst>
              <a:ext uri="{FF2B5EF4-FFF2-40B4-BE49-F238E27FC236}">
                <a16:creationId xmlns:a16="http://schemas.microsoft.com/office/drawing/2014/main" id="{03AA603F-9B8E-5752-1384-C705B2D14A76}"/>
              </a:ext>
            </a:extLst>
          </p:cNvPr>
          <p:cNvSpPr txBox="1"/>
          <p:nvPr/>
        </p:nvSpPr>
        <p:spPr>
          <a:xfrm>
            <a:off x="1920691" y="6420205"/>
            <a:ext cx="7575648" cy="369332"/>
          </a:xfrm>
          <a:prstGeom prst="rect">
            <a:avLst/>
          </a:prstGeom>
          <a:noFill/>
        </p:spPr>
        <p:txBody>
          <a:bodyPr wrap="square" rtlCol="0">
            <a:spAutoFit/>
          </a:bodyPr>
          <a:lstStyle/>
          <a:p>
            <a:pPr algn="ctr"/>
            <a:r>
              <a:rPr lang="en-IN" dirty="0"/>
              <a:t>Activity Diagram </a:t>
            </a:r>
            <a:endParaRPr lang="en-US" dirty="0"/>
          </a:p>
        </p:txBody>
      </p:sp>
      <p:pic>
        <p:nvPicPr>
          <p:cNvPr id="6" name="Picture 5">
            <a:extLst>
              <a:ext uri="{FF2B5EF4-FFF2-40B4-BE49-F238E27FC236}">
                <a16:creationId xmlns:a16="http://schemas.microsoft.com/office/drawing/2014/main" id="{A8715134-ECA1-6B87-5C68-7681D899C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690" y="1174459"/>
            <a:ext cx="7575648" cy="52457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2896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1368</Words>
  <Application>Microsoft Office PowerPoint</Application>
  <PresentationFormat>Widescreen</PresentationFormat>
  <Paragraphs>80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Proxima Nova</vt:lpstr>
      <vt:lpstr>Times New Roman</vt:lpstr>
      <vt:lpstr>Office Theme</vt:lpstr>
      <vt:lpstr>PowerPoint Presentation</vt:lpstr>
      <vt:lpstr>PowerPoint Presentation</vt:lpstr>
      <vt:lpstr>Outline</vt:lpstr>
      <vt:lpstr>Introduction </vt:lpstr>
      <vt:lpstr>Abstract </vt:lpstr>
      <vt:lpstr>System Analysis / Literature Review </vt:lpstr>
      <vt:lpstr>ER Diagram</vt:lpstr>
      <vt:lpstr>Use Case Diagram</vt:lpstr>
      <vt:lpstr>Activity Diagram</vt:lpstr>
      <vt:lpstr>Proposed Solution</vt:lpstr>
      <vt:lpstr>Project Flow Chart / System Design</vt:lpstr>
      <vt:lpstr>Tools &amp; Technology to be used</vt:lpstr>
      <vt:lpstr>Expected Outcomes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Savan</cp:lastModifiedBy>
  <cp:revision>38</cp:revision>
  <dcterms:created xsi:type="dcterms:W3CDTF">2023-12-05T07:58:57Z</dcterms:created>
  <dcterms:modified xsi:type="dcterms:W3CDTF">2024-02-22T18:37:12Z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