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2" r:id="rId6"/>
    <p:sldId id="261" r:id="rId7"/>
    <p:sldId id="265" r:id="rId8"/>
    <p:sldId id="262" r:id="rId9"/>
    <p:sldId id="264" r:id="rId10"/>
    <p:sldId id="269" r:id="rId11"/>
    <p:sldId id="270" r:id="rId12"/>
    <p:sldId id="271" r:id="rId13"/>
    <p:sldId id="263" r:id="rId14"/>
    <p:sldId id="267" r:id="rId15"/>
    <p:sldId id="275" r:id="rId16"/>
    <p:sldId id="276" r:id="rId17"/>
    <p:sldId id="273" r:id="rId18"/>
    <p:sldId id="274" r:id="rId19"/>
    <p:sldId id="268"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332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6268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7703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51875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3A372-BE42-451E-B14C-5FF9C6C0F46F}" type="datetimeFigureOut">
              <a:rPr lang="en-IN" smtClean="0"/>
              <a:pPr/>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414270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B3A372-BE42-451E-B14C-5FF9C6C0F46F}" type="datetimeFigureOut">
              <a:rPr lang="en-IN" smtClean="0"/>
              <a:pPr/>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67256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B3A372-BE42-451E-B14C-5FF9C6C0F46F}" type="datetimeFigureOut">
              <a:rPr lang="en-IN" smtClean="0"/>
              <a:pPr/>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136865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B3A372-BE42-451E-B14C-5FF9C6C0F46F}" type="datetimeFigureOut">
              <a:rPr lang="en-IN" smtClean="0"/>
              <a:pPr/>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26427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3A372-BE42-451E-B14C-5FF9C6C0F46F}" type="datetimeFigureOut">
              <a:rPr lang="en-IN" smtClean="0"/>
              <a:pPr/>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3202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9858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77797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3A372-BE42-451E-B14C-5FF9C6C0F46F}" type="datetimeFigureOut">
              <a:rPr lang="en-IN" smtClean="0"/>
              <a:pPr/>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8729A-A80B-48B4-A1F8-161E6CCF1013}" type="slidenum">
              <a:rPr lang="en-IN" smtClean="0"/>
              <a:pPr/>
              <a:t>‹#›</a:t>
            </a:fld>
            <a:endParaRPr lang="en-IN"/>
          </a:p>
        </p:txBody>
      </p:sp>
    </p:spTree>
    <p:extLst>
      <p:ext uri="{BB962C8B-B14F-4D97-AF65-F5344CB8AC3E}">
        <p14:creationId xmlns:p14="http://schemas.microsoft.com/office/powerpoint/2010/main" val="185436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dl.acm.org/doi/abs/10.1007/978-3-642-33712-3_51" TargetMode="External"/><Relationship Id="rId3" Type="http://schemas.openxmlformats.org/officeDocument/2006/relationships/hyperlink" Target="https://ieeexplore.ieee.org/abstract/document/7845315" TargetMode="External"/><Relationship Id="rId7" Type="http://schemas.openxmlformats.org/officeDocument/2006/relationships/hyperlink" Target="https://ieeexplore.ieee.org/abstract/document/6879297"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arxiv.org/abs/2101.09841" TargetMode="External"/><Relationship Id="rId5" Type="http://schemas.openxmlformats.org/officeDocument/2006/relationships/hyperlink" Target="https://ieeexplore.ieee.org/stamp/stamp.jsp?arnumber=10416868" TargetMode="External"/><Relationship Id="rId4" Type="http://schemas.openxmlformats.org/officeDocument/2006/relationships/hyperlink" Target="https://ieeexplore.ieee.org/abstract/document/782814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hyperlink" Target="https://moonnote.tistory.com/303" TargetMode="External"/><Relationship Id="rId2" Type="http://schemas.openxmlformats.org/officeDocument/2006/relationships/image" Target="../media/image2.jpeg"/><Relationship Id="rId16" Type="http://schemas.openxmlformats.org/officeDocument/2006/relationships/hyperlink" Target="https://diegomariano.com/react/" TargetMode="Externa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4.png"/><Relationship Id="rId10" Type="http://schemas.openxmlformats.org/officeDocument/2006/relationships/hyperlink" Target="https://codewith.mu/es/tutorials/1.0/" TargetMode="External"/><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hyperlink" Target="https://embarcados.com.br/opencv-2-4-9-qt5-ubuntu/"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428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0E833CF-B9E2-72AD-CD25-8017E40A6A8F}"/>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0AA1C592-1E8B-3912-7E98-03F9703C20CA}"/>
              </a:ext>
            </a:extLst>
          </p:cNvPr>
          <p:cNvSpPr txBox="1">
            <a:spLocks noGrp="1"/>
          </p:cNvSpPr>
          <p:nvPr>
            <p:ph type="title"/>
          </p:nvPr>
        </p:nvSpPr>
        <p:spPr>
          <a:xfrm>
            <a:off x="534259" y="309562"/>
            <a:ext cx="6017543"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Use Case Diagram</a:t>
            </a:r>
            <a:endParaRPr lang="en-IN" sz="2400" dirty="0">
              <a:latin typeface="Proxima Nova"/>
            </a:endParaRPr>
          </a:p>
        </p:txBody>
      </p:sp>
      <p:sp>
        <p:nvSpPr>
          <p:cNvPr id="4" name="TextBox 3">
            <a:extLst>
              <a:ext uri="{FF2B5EF4-FFF2-40B4-BE49-F238E27FC236}">
                <a16:creationId xmlns:a16="http://schemas.microsoft.com/office/drawing/2014/main" id="{53FB1F4D-D6E3-AA73-B46C-93076AE4321D}"/>
              </a:ext>
            </a:extLst>
          </p:cNvPr>
          <p:cNvSpPr txBox="1"/>
          <p:nvPr/>
        </p:nvSpPr>
        <p:spPr>
          <a:xfrm>
            <a:off x="2794001" y="6274708"/>
            <a:ext cx="6231466" cy="369332"/>
          </a:xfrm>
          <a:prstGeom prst="rect">
            <a:avLst/>
          </a:prstGeom>
          <a:noFill/>
        </p:spPr>
        <p:txBody>
          <a:bodyPr wrap="square" rtlCol="0">
            <a:spAutoFit/>
          </a:bodyPr>
          <a:lstStyle/>
          <a:p>
            <a:pPr algn="ctr"/>
            <a:r>
              <a:rPr lang="en-IN" dirty="0"/>
              <a:t>Use Case Diagram </a:t>
            </a:r>
            <a:endParaRPr lang="en-US" dirty="0"/>
          </a:p>
        </p:txBody>
      </p:sp>
      <p:pic>
        <p:nvPicPr>
          <p:cNvPr id="6" name="Picture 5">
            <a:extLst>
              <a:ext uri="{FF2B5EF4-FFF2-40B4-BE49-F238E27FC236}">
                <a16:creationId xmlns:a16="http://schemas.microsoft.com/office/drawing/2014/main" id="{DCE5597C-A6D2-9353-71E1-7B2498367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001" y="1072440"/>
            <a:ext cx="6231466" cy="5175960"/>
          </a:xfrm>
          <a:prstGeom prst="rect">
            <a:avLst/>
          </a:prstGeom>
        </p:spPr>
      </p:pic>
    </p:spTree>
    <p:extLst>
      <p:ext uri="{BB962C8B-B14F-4D97-AF65-F5344CB8AC3E}">
        <p14:creationId xmlns:p14="http://schemas.microsoft.com/office/powerpoint/2010/main" val="1943940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7B6531E-890A-EF8C-520B-00C317370B95}"/>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DBB6B55D-A39F-7B7D-811E-A7398F5584D4}"/>
              </a:ext>
            </a:extLst>
          </p:cNvPr>
          <p:cNvSpPr txBox="1">
            <a:spLocks noGrp="1"/>
          </p:cNvSpPr>
          <p:nvPr>
            <p:ph type="title"/>
          </p:nvPr>
        </p:nvSpPr>
        <p:spPr>
          <a:xfrm>
            <a:off x="534259" y="309562"/>
            <a:ext cx="6017543"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Activity Diagram</a:t>
            </a:r>
            <a:endParaRPr lang="en-IN" sz="2400" dirty="0">
              <a:latin typeface="Proxima Nova"/>
            </a:endParaRPr>
          </a:p>
        </p:txBody>
      </p:sp>
      <p:sp>
        <p:nvSpPr>
          <p:cNvPr id="4" name="TextBox 3">
            <a:extLst>
              <a:ext uri="{FF2B5EF4-FFF2-40B4-BE49-F238E27FC236}">
                <a16:creationId xmlns:a16="http://schemas.microsoft.com/office/drawing/2014/main" id="{03AA603F-9B8E-5752-1384-C705B2D14A76}"/>
              </a:ext>
            </a:extLst>
          </p:cNvPr>
          <p:cNvSpPr txBox="1"/>
          <p:nvPr/>
        </p:nvSpPr>
        <p:spPr>
          <a:xfrm>
            <a:off x="2308176" y="6372239"/>
            <a:ext cx="7575648" cy="369332"/>
          </a:xfrm>
          <a:prstGeom prst="rect">
            <a:avLst/>
          </a:prstGeom>
          <a:noFill/>
        </p:spPr>
        <p:txBody>
          <a:bodyPr wrap="square" rtlCol="0">
            <a:spAutoFit/>
          </a:bodyPr>
          <a:lstStyle/>
          <a:p>
            <a:pPr algn="ctr"/>
            <a:r>
              <a:rPr lang="en-IN" dirty="0"/>
              <a:t>Activity Diagram </a:t>
            </a:r>
            <a:endParaRPr lang="en-US" dirty="0"/>
          </a:p>
        </p:txBody>
      </p:sp>
      <p:pic>
        <p:nvPicPr>
          <p:cNvPr id="3" name="Picture 2">
            <a:extLst>
              <a:ext uri="{FF2B5EF4-FFF2-40B4-BE49-F238E27FC236}">
                <a16:creationId xmlns:a16="http://schemas.microsoft.com/office/drawing/2014/main" id="{D49E84B4-853E-7DBB-0ABB-2341865CC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59" y="1077370"/>
            <a:ext cx="10695801" cy="5404936"/>
          </a:xfrm>
          <a:prstGeom prst="rect">
            <a:avLst/>
          </a:prstGeom>
        </p:spPr>
      </p:pic>
    </p:spTree>
    <p:extLst>
      <p:ext uri="{BB962C8B-B14F-4D97-AF65-F5344CB8AC3E}">
        <p14:creationId xmlns:p14="http://schemas.microsoft.com/office/powerpoint/2010/main" val="3212896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5988EC1-3D3E-92EF-B2BE-68C01D3DDCA2}"/>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7004CB9E-35AB-AABE-3541-D15CD55231EF}"/>
              </a:ext>
            </a:extLst>
          </p:cNvPr>
          <p:cNvSpPr txBox="1">
            <a:spLocks noGrp="1"/>
          </p:cNvSpPr>
          <p:nvPr>
            <p:ph type="title"/>
          </p:nvPr>
        </p:nvSpPr>
        <p:spPr>
          <a:xfrm>
            <a:off x="534259" y="309562"/>
            <a:ext cx="6017543"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Proposed Solution</a:t>
            </a:r>
            <a:endParaRPr lang="en-IN" sz="2400" dirty="0">
              <a:latin typeface="Proxima Nova"/>
            </a:endParaRPr>
          </a:p>
        </p:txBody>
      </p:sp>
      <p:sp>
        <p:nvSpPr>
          <p:cNvPr id="9" name="Google Shape;71;p15">
            <a:extLst>
              <a:ext uri="{FF2B5EF4-FFF2-40B4-BE49-F238E27FC236}">
                <a16:creationId xmlns:a16="http://schemas.microsoft.com/office/drawing/2014/main" id="{6410F347-F943-4E1C-8D74-51D4B4E3B3F0}"/>
              </a:ext>
            </a:extLst>
          </p:cNvPr>
          <p:cNvSpPr txBox="1">
            <a:spLocks noChangeArrowheads="1"/>
          </p:cNvSpPr>
          <p:nvPr/>
        </p:nvSpPr>
        <p:spPr bwMode="auto">
          <a:xfrm>
            <a:off x="613875" y="1267357"/>
            <a:ext cx="10964250" cy="4370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a:buFont typeface="Arial" panose="020B0604020202020204" pitchFamily="34" charset="0"/>
              <a:buChar char="•"/>
            </a:pPr>
            <a:r>
              <a:rPr lang="en-US" altLang="en-US" sz="1700" dirty="0">
                <a:solidFill>
                  <a:schemeClr val="tx1"/>
                </a:solidFill>
                <a:latin typeface="Proxima Nova"/>
                <a:cs typeface="Times New Roman" panose="02020603050405020304" pitchFamily="18" charset="0"/>
                <a:sym typeface="Proxima Nova" charset="0"/>
              </a:rPr>
              <a:t>Our online exam application is designed to combat cheating by leveraging advanced AI technologies. Through features like face recognition and audio detection, we authenticate students' identities and monitor their behavior in real-time during exams. This proactive approach ensures a secure testing environment, minimizing the risk of unauthorized assistance or impersonation. By incorporating sophisticated algorithms for behavior analysis, we can swiftly detect any irregularities and intervene when necessary, upholding the integrity of the examination process.</a:t>
            </a:r>
          </a:p>
          <a:p>
            <a:pPr marL="285750" indent="-285750" algn="just">
              <a:buFont typeface="Arial" panose="020B0604020202020204" pitchFamily="34" charset="0"/>
              <a:buChar char="•"/>
            </a:pPr>
            <a:endParaRPr lang="en-US" altLang="en-US" sz="1700" dirty="0">
              <a:solidFill>
                <a:schemeClr val="tx1"/>
              </a:solidFill>
              <a:latin typeface="Proxima Nova"/>
              <a:cs typeface="Times New Roman" panose="02020603050405020304" pitchFamily="18" charset="0"/>
              <a:sym typeface="Proxima Nova" charset="0"/>
            </a:endParaRPr>
          </a:p>
          <a:p>
            <a:pPr marL="285750" indent="-285750" algn="just">
              <a:buFont typeface="Arial" panose="020B0604020202020204" pitchFamily="34" charset="0"/>
              <a:buChar char="•"/>
            </a:pPr>
            <a:r>
              <a:rPr lang="en-US" altLang="en-US" sz="1700" dirty="0">
                <a:solidFill>
                  <a:schemeClr val="tx1"/>
                </a:solidFill>
                <a:latin typeface="Proxima Nova"/>
                <a:cs typeface="Times New Roman" panose="02020603050405020304" pitchFamily="18" charset="0"/>
                <a:sym typeface="Proxima Nova" charset="0"/>
              </a:rPr>
              <a:t>Furthermore, our system prioritizes data security by employing robust encryption protocols to safeguard exam content from potential breaches or tampering. This not only protects the confidentiality of assessments but also maintains trust between educators and students. With the increasing reliance on online platforms for academic assessments, our solution offers a reliable and scalable approach to preserving academic integrity.</a:t>
            </a:r>
          </a:p>
          <a:p>
            <a:pPr marL="285750" indent="-285750" algn="just">
              <a:buFont typeface="Arial" panose="020B0604020202020204" pitchFamily="34" charset="0"/>
              <a:buChar char="•"/>
            </a:pPr>
            <a:endParaRPr lang="en-US" altLang="en-US" sz="1700" dirty="0">
              <a:solidFill>
                <a:schemeClr val="tx1"/>
              </a:solidFill>
              <a:latin typeface="Proxima Nova"/>
              <a:cs typeface="Times New Roman" panose="02020603050405020304" pitchFamily="18" charset="0"/>
              <a:sym typeface="Proxima Nova" charset="0"/>
            </a:endParaRPr>
          </a:p>
          <a:p>
            <a:pPr marL="285750" indent="-285750" algn="just">
              <a:buFont typeface="Arial" panose="020B0604020202020204" pitchFamily="34" charset="0"/>
              <a:buChar char="•"/>
            </a:pPr>
            <a:r>
              <a:rPr lang="en-US" altLang="en-US" sz="1700" dirty="0">
                <a:solidFill>
                  <a:schemeClr val="tx1"/>
                </a:solidFill>
                <a:latin typeface="Proxima Nova"/>
                <a:cs typeface="Times New Roman" panose="02020603050405020304" pitchFamily="18" charset="0"/>
                <a:sym typeface="Proxima Nova" charset="0"/>
              </a:rPr>
              <a:t>Overall, our online exam application represents a significant step forward in ensuring fair and reliable assessments in the digital age. By combining innovative AI technologies with stringent security measures, we provide a comprehensive solution that fosters trust and confidence among all stakeholders involved in the examination process.</a:t>
            </a:r>
            <a:endParaRPr lang="en-IN" altLang="en-US" sz="1700" dirty="0">
              <a:solidFill>
                <a:schemeClr val="tx1"/>
              </a:solidFill>
              <a:latin typeface="Proxima Nova"/>
              <a:cs typeface="Times New Roman" panose="02020603050405020304" pitchFamily="18" charset="0"/>
              <a:sym typeface="Proxima Nova" charset="0"/>
            </a:endParaRPr>
          </a:p>
        </p:txBody>
      </p:sp>
    </p:spTree>
    <p:extLst>
      <p:ext uri="{BB962C8B-B14F-4D97-AF65-F5344CB8AC3E}">
        <p14:creationId xmlns:p14="http://schemas.microsoft.com/office/powerpoint/2010/main" val="158007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03F18F7-24A1-F49A-078B-126AC9AC281B}"/>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0039720A-417B-0DC9-9767-289DB93A00EE}"/>
              </a:ext>
            </a:extLst>
          </p:cNvPr>
          <p:cNvSpPr txBox="1">
            <a:spLocks noGrp="1"/>
          </p:cNvSpPr>
          <p:nvPr>
            <p:ph type="title"/>
          </p:nvPr>
        </p:nvSpPr>
        <p:spPr>
          <a:xfrm>
            <a:off x="534259" y="309562"/>
            <a:ext cx="5816207"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Project Flow Chart / System Design</a:t>
            </a:r>
            <a:endParaRPr sz="2400" dirty="0">
              <a:latin typeface="Proxima Nova"/>
            </a:endParaRPr>
          </a:p>
        </p:txBody>
      </p:sp>
      <p:sp>
        <p:nvSpPr>
          <p:cNvPr id="8" name="TextBox 7">
            <a:extLst>
              <a:ext uri="{FF2B5EF4-FFF2-40B4-BE49-F238E27FC236}">
                <a16:creationId xmlns:a16="http://schemas.microsoft.com/office/drawing/2014/main" id="{F0BB98CE-4D16-8AA2-80BB-A7E7E08B3118}"/>
              </a:ext>
            </a:extLst>
          </p:cNvPr>
          <p:cNvSpPr txBox="1"/>
          <p:nvPr/>
        </p:nvSpPr>
        <p:spPr>
          <a:xfrm>
            <a:off x="1895912" y="6420205"/>
            <a:ext cx="8011485" cy="369332"/>
          </a:xfrm>
          <a:prstGeom prst="rect">
            <a:avLst/>
          </a:prstGeom>
          <a:noFill/>
        </p:spPr>
        <p:txBody>
          <a:bodyPr wrap="square" rtlCol="0">
            <a:spAutoFit/>
          </a:bodyPr>
          <a:lstStyle/>
          <a:p>
            <a:pPr algn="ctr"/>
            <a:r>
              <a:rPr lang="en-IN" dirty="0"/>
              <a:t>Flow Chart</a:t>
            </a:r>
            <a:endParaRPr lang="en-US" dirty="0"/>
          </a:p>
        </p:txBody>
      </p:sp>
      <p:pic>
        <p:nvPicPr>
          <p:cNvPr id="4" name="Picture 3">
            <a:extLst>
              <a:ext uri="{FF2B5EF4-FFF2-40B4-BE49-F238E27FC236}">
                <a16:creationId xmlns:a16="http://schemas.microsoft.com/office/drawing/2014/main" id="{1D2A8F33-6764-5679-69A2-289E34AF18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67" y="1092200"/>
            <a:ext cx="10295465" cy="5328005"/>
          </a:xfrm>
          <a:prstGeom prst="rect">
            <a:avLst/>
          </a:prstGeom>
        </p:spPr>
      </p:pic>
    </p:spTree>
    <p:extLst>
      <p:ext uri="{BB962C8B-B14F-4D97-AF65-F5344CB8AC3E}">
        <p14:creationId xmlns:p14="http://schemas.microsoft.com/office/powerpoint/2010/main" val="3036710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7B87455-3F26-6AE5-1F12-6C7180DB35AB}"/>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50EC291C-307F-C501-FB71-D4EF75D8304A}"/>
              </a:ext>
            </a:extLst>
          </p:cNvPr>
          <p:cNvSpPr txBox="1">
            <a:spLocks noGrp="1"/>
          </p:cNvSpPr>
          <p:nvPr>
            <p:ph type="title"/>
          </p:nvPr>
        </p:nvSpPr>
        <p:spPr>
          <a:xfrm>
            <a:off x="534259" y="309562"/>
            <a:ext cx="6621550"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Project Screenshot</a:t>
            </a:r>
            <a:endParaRPr lang="en-US" sz="2400" dirty="0">
              <a:latin typeface="Proxima Nova"/>
            </a:endParaRPr>
          </a:p>
        </p:txBody>
      </p:sp>
      <p:pic>
        <p:nvPicPr>
          <p:cNvPr id="4" name="Picture 3">
            <a:extLst>
              <a:ext uri="{FF2B5EF4-FFF2-40B4-BE49-F238E27FC236}">
                <a16:creationId xmlns:a16="http://schemas.microsoft.com/office/drawing/2014/main" id="{2F2010A4-CAE5-1A7B-E0CD-FDA16BF8C8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258" y="1258349"/>
            <a:ext cx="5002475" cy="3478914"/>
          </a:xfrm>
          <a:prstGeom prst="rect">
            <a:avLst/>
          </a:prstGeom>
        </p:spPr>
      </p:pic>
      <p:pic>
        <p:nvPicPr>
          <p:cNvPr id="7" name="Picture 6">
            <a:extLst>
              <a:ext uri="{FF2B5EF4-FFF2-40B4-BE49-F238E27FC236}">
                <a16:creationId xmlns:a16="http://schemas.microsoft.com/office/drawing/2014/main" id="{B54AB598-F1D1-47EC-8A5B-5C8BDD275C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27940" y="2667700"/>
            <a:ext cx="5536082" cy="32316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3B8723AD-7A0A-594C-D356-1FCB10CECDF5}"/>
              </a:ext>
            </a:extLst>
          </p:cNvPr>
          <p:cNvSpPr txBox="1"/>
          <p:nvPr/>
        </p:nvSpPr>
        <p:spPr>
          <a:xfrm>
            <a:off x="534257" y="4919467"/>
            <a:ext cx="5002475" cy="369332"/>
          </a:xfrm>
          <a:prstGeom prst="rect">
            <a:avLst/>
          </a:prstGeom>
          <a:noFill/>
        </p:spPr>
        <p:txBody>
          <a:bodyPr wrap="square">
            <a:spAutoFit/>
          </a:bodyPr>
          <a:lstStyle/>
          <a:p>
            <a:pPr algn="ctr"/>
            <a:r>
              <a:rPr lang="en-IN" dirty="0"/>
              <a:t>Home Page</a:t>
            </a:r>
            <a:endParaRPr lang="en-US" dirty="0"/>
          </a:p>
        </p:txBody>
      </p:sp>
      <p:sp>
        <p:nvSpPr>
          <p:cNvPr id="6" name="TextBox 5">
            <a:extLst>
              <a:ext uri="{FF2B5EF4-FFF2-40B4-BE49-F238E27FC236}">
                <a16:creationId xmlns:a16="http://schemas.microsoft.com/office/drawing/2014/main" id="{F8B02D4F-3867-9D0D-A08D-FBA1E091BA8A}"/>
              </a:ext>
            </a:extLst>
          </p:cNvPr>
          <p:cNvSpPr txBox="1"/>
          <p:nvPr/>
        </p:nvSpPr>
        <p:spPr>
          <a:xfrm>
            <a:off x="5927940" y="6053379"/>
            <a:ext cx="5536082" cy="369332"/>
          </a:xfrm>
          <a:prstGeom prst="rect">
            <a:avLst/>
          </a:prstGeom>
          <a:noFill/>
        </p:spPr>
        <p:txBody>
          <a:bodyPr wrap="square">
            <a:spAutoFit/>
          </a:bodyPr>
          <a:lstStyle/>
          <a:p>
            <a:pPr algn="ctr"/>
            <a:r>
              <a:rPr lang="en-IN" dirty="0"/>
              <a:t>Login Page</a:t>
            </a:r>
            <a:endParaRPr lang="en-US" dirty="0"/>
          </a:p>
        </p:txBody>
      </p:sp>
    </p:spTree>
    <p:extLst>
      <p:ext uri="{BB962C8B-B14F-4D97-AF65-F5344CB8AC3E}">
        <p14:creationId xmlns:p14="http://schemas.microsoft.com/office/powerpoint/2010/main" val="3881522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7B87455-3F26-6AE5-1F12-6C7180DB35AB}"/>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50EC291C-307F-C501-FB71-D4EF75D8304A}"/>
              </a:ext>
            </a:extLst>
          </p:cNvPr>
          <p:cNvSpPr txBox="1">
            <a:spLocks noGrp="1"/>
          </p:cNvSpPr>
          <p:nvPr>
            <p:ph type="title"/>
          </p:nvPr>
        </p:nvSpPr>
        <p:spPr>
          <a:xfrm>
            <a:off x="534259" y="309562"/>
            <a:ext cx="6621550"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Project Screenshot</a:t>
            </a:r>
            <a:endParaRPr lang="en-US" sz="2400" dirty="0">
              <a:latin typeface="Proxima Nova"/>
            </a:endParaRPr>
          </a:p>
        </p:txBody>
      </p:sp>
      <p:sp>
        <p:nvSpPr>
          <p:cNvPr id="3" name="TextBox 2">
            <a:extLst>
              <a:ext uri="{FF2B5EF4-FFF2-40B4-BE49-F238E27FC236}">
                <a16:creationId xmlns:a16="http://schemas.microsoft.com/office/drawing/2014/main" id="{3B8723AD-7A0A-594C-D356-1FCB10CECDF5}"/>
              </a:ext>
            </a:extLst>
          </p:cNvPr>
          <p:cNvSpPr txBox="1"/>
          <p:nvPr/>
        </p:nvSpPr>
        <p:spPr>
          <a:xfrm>
            <a:off x="396185" y="4824182"/>
            <a:ext cx="5278618" cy="369332"/>
          </a:xfrm>
          <a:prstGeom prst="rect">
            <a:avLst/>
          </a:prstGeom>
          <a:noFill/>
        </p:spPr>
        <p:txBody>
          <a:bodyPr wrap="square">
            <a:spAutoFit/>
          </a:bodyPr>
          <a:lstStyle/>
          <a:p>
            <a:pPr algn="ctr"/>
            <a:r>
              <a:rPr lang="en-IN" dirty="0"/>
              <a:t>Dashboard Page</a:t>
            </a:r>
            <a:endParaRPr lang="en-US" dirty="0"/>
          </a:p>
        </p:txBody>
      </p:sp>
      <p:sp>
        <p:nvSpPr>
          <p:cNvPr id="6" name="TextBox 5">
            <a:extLst>
              <a:ext uri="{FF2B5EF4-FFF2-40B4-BE49-F238E27FC236}">
                <a16:creationId xmlns:a16="http://schemas.microsoft.com/office/drawing/2014/main" id="{F8B02D4F-3867-9D0D-A08D-FBA1E091BA8A}"/>
              </a:ext>
            </a:extLst>
          </p:cNvPr>
          <p:cNvSpPr txBox="1"/>
          <p:nvPr/>
        </p:nvSpPr>
        <p:spPr>
          <a:xfrm>
            <a:off x="5927940" y="6053379"/>
            <a:ext cx="5536082" cy="369332"/>
          </a:xfrm>
          <a:prstGeom prst="rect">
            <a:avLst/>
          </a:prstGeom>
          <a:noFill/>
        </p:spPr>
        <p:txBody>
          <a:bodyPr wrap="square">
            <a:spAutoFit/>
          </a:bodyPr>
          <a:lstStyle/>
          <a:p>
            <a:pPr algn="ctr"/>
            <a:r>
              <a:rPr lang="en-IN" dirty="0"/>
              <a:t>Quiz Page</a:t>
            </a:r>
            <a:endParaRPr lang="en-US" dirty="0"/>
          </a:p>
        </p:txBody>
      </p:sp>
      <p:pic>
        <p:nvPicPr>
          <p:cNvPr id="8" name="Picture 7">
            <a:extLst>
              <a:ext uri="{FF2B5EF4-FFF2-40B4-BE49-F238E27FC236}">
                <a16:creationId xmlns:a16="http://schemas.microsoft.com/office/drawing/2014/main" id="{4488F968-085D-3DEC-DDC9-3C6111676AB5}"/>
              </a:ext>
            </a:extLst>
          </p:cNvPr>
          <p:cNvPicPr>
            <a:picLocks noChangeAspect="1"/>
          </p:cNvPicPr>
          <p:nvPr/>
        </p:nvPicPr>
        <p:blipFill rotWithShape="1">
          <a:blip r:embed="rId3">
            <a:extLst>
              <a:ext uri="{28A0092B-C50C-407E-A947-70E740481C1C}">
                <a14:useLocalDpi xmlns:a14="http://schemas.microsoft.com/office/drawing/2010/main" val="0"/>
              </a:ext>
            </a:extLst>
          </a:blip>
          <a:srcRect t="14232" b="4193"/>
          <a:stretch/>
        </p:blipFill>
        <p:spPr>
          <a:xfrm>
            <a:off x="396184" y="1254867"/>
            <a:ext cx="5278619" cy="3375498"/>
          </a:xfrm>
          <a:prstGeom prst="rect">
            <a:avLst/>
          </a:prstGeom>
        </p:spPr>
      </p:pic>
      <p:pic>
        <p:nvPicPr>
          <p:cNvPr id="10" name="Picture 9">
            <a:extLst>
              <a:ext uri="{FF2B5EF4-FFF2-40B4-BE49-F238E27FC236}">
                <a16:creationId xmlns:a16="http://schemas.microsoft.com/office/drawing/2014/main" id="{5AD856CA-C957-0527-86AB-3A8E6E23A2D4}"/>
              </a:ext>
            </a:extLst>
          </p:cNvPr>
          <p:cNvPicPr>
            <a:picLocks noChangeAspect="1"/>
          </p:cNvPicPr>
          <p:nvPr/>
        </p:nvPicPr>
        <p:blipFill rotWithShape="1">
          <a:blip r:embed="rId4">
            <a:extLst>
              <a:ext uri="{28A0092B-C50C-407E-A947-70E740481C1C}">
                <a14:useLocalDpi xmlns:a14="http://schemas.microsoft.com/office/drawing/2010/main" val="0"/>
              </a:ext>
            </a:extLst>
          </a:blip>
          <a:srcRect t="14272" b="4482"/>
          <a:stretch/>
        </p:blipFill>
        <p:spPr>
          <a:xfrm>
            <a:off x="5927940" y="2354094"/>
            <a:ext cx="5657703" cy="3375497"/>
          </a:xfrm>
          <a:prstGeom prst="rect">
            <a:avLst/>
          </a:prstGeom>
        </p:spPr>
      </p:pic>
    </p:spTree>
    <p:extLst>
      <p:ext uri="{BB962C8B-B14F-4D97-AF65-F5344CB8AC3E}">
        <p14:creationId xmlns:p14="http://schemas.microsoft.com/office/powerpoint/2010/main" val="3382713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7B87455-3F26-6AE5-1F12-6C7180DB35AB}"/>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50EC291C-307F-C501-FB71-D4EF75D8304A}"/>
              </a:ext>
            </a:extLst>
          </p:cNvPr>
          <p:cNvSpPr txBox="1">
            <a:spLocks noGrp="1"/>
          </p:cNvSpPr>
          <p:nvPr>
            <p:ph type="title"/>
          </p:nvPr>
        </p:nvSpPr>
        <p:spPr>
          <a:xfrm>
            <a:off x="534259" y="309562"/>
            <a:ext cx="6621550"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Project Screenshot</a:t>
            </a:r>
            <a:endParaRPr lang="en-US" sz="2400" dirty="0">
              <a:latin typeface="Proxima Nova"/>
            </a:endParaRPr>
          </a:p>
        </p:txBody>
      </p:sp>
      <p:sp>
        <p:nvSpPr>
          <p:cNvPr id="3" name="TextBox 2">
            <a:extLst>
              <a:ext uri="{FF2B5EF4-FFF2-40B4-BE49-F238E27FC236}">
                <a16:creationId xmlns:a16="http://schemas.microsoft.com/office/drawing/2014/main" id="{3B8723AD-7A0A-594C-D356-1FCB10CECDF5}"/>
              </a:ext>
            </a:extLst>
          </p:cNvPr>
          <p:cNvSpPr txBox="1"/>
          <p:nvPr/>
        </p:nvSpPr>
        <p:spPr>
          <a:xfrm>
            <a:off x="396185" y="4824182"/>
            <a:ext cx="5278618" cy="369332"/>
          </a:xfrm>
          <a:prstGeom prst="rect">
            <a:avLst/>
          </a:prstGeom>
          <a:noFill/>
        </p:spPr>
        <p:txBody>
          <a:bodyPr wrap="square">
            <a:spAutoFit/>
          </a:bodyPr>
          <a:lstStyle/>
          <a:p>
            <a:pPr algn="ctr"/>
            <a:r>
              <a:rPr lang="en-IN" dirty="0"/>
              <a:t>Result Page</a:t>
            </a:r>
            <a:endParaRPr lang="en-US" dirty="0"/>
          </a:p>
        </p:txBody>
      </p:sp>
      <p:sp>
        <p:nvSpPr>
          <p:cNvPr id="6" name="TextBox 5">
            <a:extLst>
              <a:ext uri="{FF2B5EF4-FFF2-40B4-BE49-F238E27FC236}">
                <a16:creationId xmlns:a16="http://schemas.microsoft.com/office/drawing/2014/main" id="{F8B02D4F-3867-9D0D-A08D-FBA1E091BA8A}"/>
              </a:ext>
            </a:extLst>
          </p:cNvPr>
          <p:cNvSpPr txBox="1"/>
          <p:nvPr/>
        </p:nvSpPr>
        <p:spPr>
          <a:xfrm>
            <a:off x="5927940" y="6053379"/>
            <a:ext cx="5536082" cy="369332"/>
          </a:xfrm>
          <a:prstGeom prst="rect">
            <a:avLst/>
          </a:prstGeom>
          <a:noFill/>
        </p:spPr>
        <p:txBody>
          <a:bodyPr wrap="square">
            <a:spAutoFit/>
          </a:bodyPr>
          <a:lstStyle/>
          <a:p>
            <a:pPr algn="ctr"/>
            <a:r>
              <a:rPr lang="en-IN" dirty="0"/>
              <a:t>Quiz Page</a:t>
            </a:r>
            <a:endParaRPr lang="en-US" dirty="0"/>
          </a:p>
        </p:txBody>
      </p:sp>
      <p:pic>
        <p:nvPicPr>
          <p:cNvPr id="10" name="Picture 9">
            <a:extLst>
              <a:ext uri="{FF2B5EF4-FFF2-40B4-BE49-F238E27FC236}">
                <a16:creationId xmlns:a16="http://schemas.microsoft.com/office/drawing/2014/main" id="{5AD856CA-C957-0527-86AB-3A8E6E23A2D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3599"/>
          <a:stretch/>
        </p:blipFill>
        <p:spPr>
          <a:xfrm>
            <a:off x="5927940" y="2533475"/>
            <a:ext cx="5657703" cy="3335653"/>
          </a:xfrm>
          <a:prstGeom prst="rect">
            <a:avLst/>
          </a:prstGeom>
        </p:spPr>
      </p:pic>
      <p:pic>
        <p:nvPicPr>
          <p:cNvPr id="4" name="Picture 3">
            <a:extLst>
              <a:ext uri="{FF2B5EF4-FFF2-40B4-BE49-F238E27FC236}">
                <a16:creationId xmlns:a16="http://schemas.microsoft.com/office/drawing/2014/main" id="{A5DC593C-FCAE-335E-FC7F-2771FD0F92B8}"/>
              </a:ext>
            </a:extLst>
          </p:cNvPr>
          <p:cNvPicPr>
            <a:picLocks noChangeAspect="1"/>
          </p:cNvPicPr>
          <p:nvPr/>
        </p:nvPicPr>
        <p:blipFill rotWithShape="1">
          <a:blip r:embed="rId4">
            <a:extLst>
              <a:ext uri="{28A0092B-C50C-407E-A947-70E740481C1C}">
                <a14:useLocalDpi xmlns:a14="http://schemas.microsoft.com/office/drawing/2010/main" val="0"/>
              </a:ext>
            </a:extLst>
          </a:blip>
          <a:srcRect t="14660" b="8035"/>
          <a:stretch/>
        </p:blipFill>
        <p:spPr>
          <a:xfrm>
            <a:off x="396184" y="1303506"/>
            <a:ext cx="5278618" cy="3520676"/>
          </a:xfrm>
          <a:prstGeom prst="rect">
            <a:avLst/>
          </a:prstGeom>
        </p:spPr>
      </p:pic>
    </p:spTree>
    <p:extLst>
      <p:ext uri="{BB962C8B-B14F-4D97-AF65-F5344CB8AC3E}">
        <p14:creationId xmlns:p14="http://schemas.microsoft.com/office/powerpoint/2010/main" val="4160402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7B87455-3F26-6AE5-1F12-6C7180DB35AB}"/>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50EC291C-307F-C501-FB71-D4EF75D8304A}"/>
              </a:ext>
            </a:extLst>
          </p:cNvPr>
          <p:cNvSpPr txBox="1">
            <a:spLocks noGrp="1"/>
          </p:cNvSpPr>
          <p:nvPr>
            <p:ph type="title"/>
          </p:nvPr>
        </p:nvSpPr>
        <p:spPr>
          <a:xfrm>
            <a:off x="534259" y="309562"/>
            <a:ext cx="6621550"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Project Screenshot</a:t>
            </a:r>
            <a:endParaRPr lang="en-US" sz="2400" dirty="0">
              <a:latin typeface="Proxima Nova"/>
            </a:endParaRPr>
          </a:p>
        </p:txBody>
      </p:sp>
      <p:sp>
        <p:nvSpPr>
          <p:cNvPr id="3" name="TextBox 2">
            <a:extLst>
              <a:ext uri="{FF2B5EF4-FFF2-40B4-BE49-F238E27FC236}">
                <a16:creationId xmlns:a16="http://schemas.microsoft.com/office/drawing/2014/main" id="{32180AF3-6237-FCF6-7766-F061E9D1615E}"/>
              </a:ext>
            </a:extLst>
          </p:cNvPr>
          <p:cNvSpPr txBox="1"/>
          <p:nvPr/>
        </p:nvSpPr>
        <p:spPr>
          <a:xfrm>
            <a:off x="347134" y="1443841"/>
            <a:ext cx="11319934" cy="3754874"/>
          </a:xfrm>
          <a:prstGeom prst="rect">
            <a:avLst/>
          </a:prstGeom>
          <a:noFill/>
        </p:spPr>
        <p:txBody>
          <a:bodyPr wrap="square">
            <a:spAutoFit/>
          </a:bodyPr>
          <a:lstStyle/>
          <a:p>
            <a:pPr marL="285750" indent="-285750">
              <a:buFont typeface="Arial" panose="020B0604020202020204" pitchFamily="34" charset="0"/>
              <a:buChar char="•"/>
            </a:pPr>
            <a:r>
              <a:rPr lang="en-US" sz="1700" b="1" dirty="0">
                <a:latin typeface="Proxima Nova"/>
              </a:rPr>
              <a:t>Integration of Additional AI Models</a:t>
            </a:r>
            <a:r>
              <a:rPr lang="en-US" sz="1700" dirty="0">
                <a:latin typeface="Proxima Nova"/>
              </a:rPr>
              <a:t>: Future updates may incorporate voice recognition and keystroke analysis alongside facial recognition to enhance detection of suspicious behavior during exams.</a:t>
            </a:r>
          </a:p>
          <a:p>
            <a:endParaRPr lang="en-US" sz="1700" dirty="0">
              <a:latin typeface="Proxima Nova"/>
            </a:endParaRPr>
          </a:p>
          <a:p>
            <a:pPr marL="285750" indent="-285750">
              <a:buFont typeface="Arial" panose="020B0604020202020204" pitchFamily="34" charset="0"/>
              <a:buChar char="•"/>
            </a:pPr>
            <a:r>
              <a:rPr lang="en-US" sz="1700" b="1" dirty="0">
                <a:latin typeface="Proxima Nova"/>
              </a:rPr>
              <a:t>Enhanced Proctoring Tools</a:t>
            </a:r>
            <a:r>
              <a:rPr lang="en-US" sz="1700" dirty="0">
                <a:latin typeface="Proxima Nova"/>
              </a:rPr>
              <a:t>: Development efforts will focus on advanced monitoring features like gaze tracking and biometric authentication, along with automated anomaly detection and customizable alert systems for proctors.</a:t>
            </a:r>
          </a:p>
          <a:p>
            <a:endParaRPr lang="en-US" sz="1700" dirty="0">
              <a:latin typeface="Proxima Nova"/>
            </a:endParaRPr>
          </a:p>
          <a:p>
            <a:pPr marL="285750" indent="-285750">
              <a:buFont typeface="Arial" panose="020B0604020202020204" pitchFamily="34" charset="0"/>
              <a:buChar char="•"/>
            </a:pPr>
            <a:r>
              <a:rPr lang="en-US" sz="1700" b="1" dirty="0">
                <a:latin typeface="Proxima Nova"/>
              </a:rPr>
              <a:t>Integration with Learning Management Systems (LMS)</a:t>
            </a:r>
            <a:r>
              <a:rPr lang="en-US" sz="1700" dirty="0">
                <a:latin typeface="Proxima Nova"/>
              </a:rPr>
              <a:t>: Strengthening integration with LMS platforms like Moodle and Canvas will streamline exam scheduling, grading, and data management for educators while improving accessibility for students.</a:t>
            </a:r>
          </a:p>
          <a:p>
            <a:endParaRPr lang="en-US" sz="1700" dirty="0">
              <a:latin typeface="Proxima Nova"/>
            </a:endParaRPr>
          </a:p>
          <a:p>
            <a:pPr marL="285750" indent="-285750">
              <a:buFont typeface="Arial" panose="020B0604020202020204" pitchFamily="34" charset="0"/>
              <a:buChar char="•"/>
            </a:pPr>
            <a:r>
              <a:rPr lang="en-US" sz="1700" b="1" dirty="0">
                <a:latin typeface="Proxima Nova"/>
              </a:rPr>
              <a:t>Expansion to Mobile Platforms</a:t>
            </a:r>
            <a:r>
              <a:rPr lang="en-US" sz="1700" dirty="0">
                <a:latin typeface="Proxima Nova"/>
              </a:rPr>
              <a:t>: Plans include developing dedicated iOS and Android apps to accommodate mobile learning trends, allowing students to take exams conveniently on their smartphones or tablets, thereby promoting accessibility and flexibility in education.</a:t>
            </a:r>
          </a:p>
        </p:txBody>
      </p:sp>
    </p:spTree>
    <p:extLst>
      <p:ext uri="{BB962C8B-B14F-4D97-AF65-F5344CB8AC3E}">
        <p14:creationId xmlns:p14="http://schemas.microsoft.com/office/powerpoint/2010/main" val="1287688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7B87455-3F26-6AE5-1F12-6C7180DB35AB}"/>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50EC291C-307F-C501-FB71-D4EF75D8304A}"/>
              </a:ext>
            </a:extLst>
          </p:cNvPr>
          <p:cNvSpPr txBox="1">
            <a:spLocks noGrp="1"/>
          </p:cNvSpPr>
          <p:nvPr>
            <p:ph type="title"/>
          </p:nvPr>
        </p:nvSpPr>
        <p:spPr>
          <a:xfrm>
            <a:off x="534259" y="309562"/>
            <a:ext cx="6621550"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Conclusion</a:t>
            </a:r>
            <a:endParaRPr lang="en-US" sz="2400" dirty="0">
              <a:latin typeface="Proxima Nova"/>
            </a:endParaRPr>
          </a:p>
        </p:txBody>
      </p:sp>
      <p:sp>
        <p:nvSpPr>
          <p:cNvPr id="3" name="TextBox 2">
            <a:extLst>
              <a:ext uri="{FF2B5EF4-FFF2-40B4-BE49-F238E27FC236}">
                <a16:creationId xmlns:a16="http://schemas.microsoft.com/office/drawing/2014/main" id="{32180AF3-6237-FCF6-7766-F061E9D1615E}"/>
              </a:ext>
            </a:extLst>
          </p:cNvPr>
          <p:cNvSpPr txBox="1"/>
          <p:nvPr/>
        </p:nvSpPr>
        <p:spPr>
          <a:xfrm>
            <a:off x="347134" y="1443841"/>
            <a:ext cx="11319934" cy="3178306"/>
          </a:xfrm>
          <a:prstGeom prst="rect">
            <a:avLst/>
          </a:prstGeom>
          <a:noFill/>
        </p:spPr>
        <p:txBody>
          <a:bodyPr wrap="square">
            <a:spAutoFit/>
          </a:bodyPr>
          <a:lstStyle/>
          <a:p>
            <a:pPr algn="just">
              <a:lnSpc>
                <a:spcPct val="150000"/>
              </a:lnSpc>
              <a:spcAft>
                <a:spcPts val="1200"/>
              </a:spcAft>
            </a:pPr>
            <a:r>
              <a:rPr lang="en-CA" sz="1700" dirty="0">
                <a:effectLst/>
                <a:latin typeface="Proxima Nova"/>
                <a:ea typeface="Times New Roman" panose="02020603050405020304" pitchFamily="18" charset="0"/>
              </a:rPr>
              <a:t>The "Online Proctoring Exam Application" is a state-of-the-art web-based platform designed to redefine the landscape of remote examinations. By integrating advanced AI technology, real-time monitoring capabilities, and a streamlined user experience, the application aims to significantly enhance the security, integrity, and efficiency of online exams. With features such as AI-powered suspicious activity detection, live monitoring by proctors, and instant communication between proctors and students, the application provides a comprehensive solution for conducting secure remote examinations. This project seeks to address the limitations and challenges associated with traditional online exam systems, offering a reliable and user-friendly platform that meets the needs of both educators and students alike.</a:t>
            </a:r>
            <a:endParaRPr lang="en-US" sz="1700" dirty="0">
              <a:effectLst/>
              <a:latin typeface="Proxima Nova"/>
              <a:ea typeface="Times New Roman" panose="02020603050405020304" pitchFamily="18" charset="0"/>
            </a:endParaRPr>
          </a:p>
        </p:txBody>
      </p:sp>
    </p:spTree>
    <p:extLst>
      <p:ext uri="{BB962C8B-B14F-4D97-AF65-F5344CB8AC3E}">
        <p14:creationId xmlns:p14="http://schemas.microsoft.com/office/powerpoint/2010/main" val="2974857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23E7C9D-A714-DF48-6FCE-7BF13AC6178C}"/>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805EE61A-9CC7-750D-97C0-7CAA22B1B093}"/>
              </a:ext>
            </a:extLst>
          </p:cNvPr>
          <p:cNvSpPr txBox="1">
            <a:spLocks noGrp="1"/>
          </p:cNvSpPr>
          <p:nvPr>
            <p:ph type="title"/>
          </p:nvPr>
        </p:nvSpPr>
        <p:spPr>
          <a:xfrm>
            <a:off x="534259" y="309562"/>
            <a:ext cx="6621550"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References </a:t>
            </a:r>
            <a:endParaRPr lang="en-US" sz="2400" dirty="0">
              <a:latin typeface="Proxima Nova"/>
            </a:endParaRPr>
          </a:p>
        </p:txBody>
      </p:sp>
      <p:sp>
        <p:nvSpPr>
          <p:cNvPr id="3" name="TextBox 2">
            <a:extLst>
              <a:ext uri="{FF2B5EF4-FFF2-40B4-BE49-F238E27FC236}">
                <a16:creationId xmlns:a16="http://schemas.microsoft.com/office/drawing/2014/main" id="{D39CA181-BF72-37BA-C7CE-611A146FA914}"/>
              </a:ext>
            </a:extLst>
          </p:cNvPr>
          <p:cNvSpPr txBox="1"/>
          <p:nvPr/>
        </p:nvSpPr>
        <p:spPr>
          <a:xfrm>
            <a:off x="620785" y="1351912"/>
            <a:ext cx="10964490" cy="5247590"/>
          </a:xfrm>
          <a:prstGeom prst="rect">
            <a:avLst/>
          </a:prstGeom>
          <a:noFill/>
        </p:spPr>
        <p:txBody>
          <a:bodyPr wrap="square" rtlCol="0">
            <a:spAutoFit/>
          </a:bodyPr>
          <a:lstStyle/>
          <a:p>
            <a:r>
              <a:rPr lang="en-IN" sz="1600" dirty="0">
                <a:latin typeface="Proxima Nova"/>
                <a:hlinkClick r:id="rId3"/>
              </a:rPr>
              <a:t>[1] </a:t>
            </a:r>
            <a:r>
              <a:rPr lang="en-US" sz="1800" dirty="0">
                <a:effectLst/>
                <a:latin typeface="Times New Roman" panose="02020603050405020304" pitchFamily="18" charset="0"/>
                <a:ea typeface="Times New Roman" panose="02020603050405020304" pitchFamily="18" charset="0"/>
                <a:hlinkClick r:id="rId3"/>
              </a:rPr>
              <a:t>“An intelligent system for online exam monitoring,” </a:t>
            </a:r>
            <a:r>
              <a:rPr lang="en-US" sz="1800" i="1" dirty="0">
                <a:effectLst/>
                <a:latin typeface="Times New Roman" panose="02020603050405020304" pitchFamily="18" charset="0"/>
                <a:ea typeface="Times New Roman" panose="02020603050405020304" pitchFamily="18" charset="0"/>
                <a:hlinkClick r:id="rId3"/>
              </a:rPr>
              <a:t>IEEE Conference Publication | IEEE Xplore</a:t>
            </a:r>
            <a:r>
              <a:rPr lang="en-US" sz="1800" dirty="0">
                <a:effectLst/>
                <a:latin typeface="Times New Roman" panose="02020603050405020304" pitchFamily="18" charset="0"/>
                <a:ea typeface="Times New Roman" panose="02020603050405020304" pitchFamily="18" charset="0"/>
                <a:hlinkClick r:id="rId3"/>
              </a:rPr>
              <a:t>, Aug. 01, 2016.     https://ieeexplore.ieee.org/abstract/document/7845315/</a:t>
            </a:r>
            <a:endParaRPr lang="en-US" sz="1800" dirty="0">
              <a:effectLst/>
              <a:latin typeface="Times New Roman" panose="02020603050405020304" pitchFamily="18" charset="0"/>
              <a:ea typeface="Times New Roman" panose="02020603050405020304" pitchFamily="18" charset="0"/>
            </a:endParaRPr>
          </a:p>
          <a:p>
            <a:r>
              <a:rPr lang="en-IN" sz="1600" dirty="0">
                <a:latin typeface="Proxima Nova"/>
              </a:rPr>
              <a:t> </a:t>
            </a:r>
          </a:p>
          <a:p>
            <a:r>
              <a:rPr lang="en-IN" sz="1600" dirty="0">
                <a:latin typeface="Proxima Nova"/>
                <a:hlinkClick r:id="rId4"/>
              </a:rPr>
              <a:t>[2] </a:t>
            </a:r>
            <a:r>
              <a:rPr lang="en-US" sz="1800" dirty="0">
                <a:effectLst/>
                <a:latin typeface="Times New Roman" panose="02020603050405020304" pitchFamily="18" charset="0"/>
                <a:ea typeface="Times New Roman" panose="02020603050405020304" pitchFamily="18" charset="0"/>
                <a:hlinkClick r:id="rId4"/>
              </a:rPr>
              <a:t>“Automated online exam proctoring,” </a:t>
            </a:r>
            <a:r>
              <a:rPr lang="en-US" sz="1800" i="1" dirty="0">
                <a:effectLst/>
                <a:latin typeface="Times New Roman" panose="02020603050405020304" pitchFamily="18" charset="0"/>
                <a:ea typeface="Times New Roman" panose="02020603050405020304" pitchFamily="18" charset="0"/>
                <a:hlinkClick r:id="rId4"/>
              </a:rPr>
              <a:t>IEEE Journals &amp; Magazine | IEEE Xplore</a:t>
            </a:r>
            <a:r>
              <a:rPr lang="en-US" sz="1800" dirty="0">
                <a:effectLst/>
                <a:latin typeface="Times New Roman" panose="02020603050405020304" pitchFamily="18" charset="0"/>
                <a:ea typeface="Times New Roman" panose="02020603050405020304" pitchFamily="18" charset="0"/>
                <a:hlinkClick r:id="rId4"/>
              </a:rPr>
              <a:t>, Jul. 01, 2017. https://ieeexplore.ieee.org/abstract/document/7828141/</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600" dirty="0">
                <a:latin typeface="Proxima Nova"/>
                <a:hlinkClick r:id="rId5"/>
              </a:rPr>
              <a:t>[3] </a:t>
            </a:r>
            <a:r>
              <a:rPr lang="en-US" sz="1800" dirty="0">
                <a:effectLst/>
                <a:latin typeface="Times New Roman" panose="02020603050405020304" pitchFamily="18" charset="0"/>
                <a:ea typeface="Times New Roman" panose="02020603050405020304" pitchFamily="18" charset="0"/>
                <a:hlinkClick r:id="rId5"/>
              </a:rPr>
              <a:t>T. S. Kumar and G. </a:t>
            </a:r>
            <a:r>
              <a:rPr lang="en-US" sz="1800" dirty="0" err="1">
                <a:effectLst/>
                <a:latin typeface="Times New Roman" panose="02020603050405020304" pitchFamily="18" charset="0"/>
                <a:ea typeface="Times New Roman" panose="02020603050405020304" pitchFamily="18" charset="0"/>
                <a:hlinkClick r:id="rId5"/>
              </a:rPr>
              <a:t>Narmatha</a:t>
            </a:r>
            <a:r>
              <a:rPr lang="en-US" sz="1800" dirty="0">
                <a:effectLst/>
                <a:latin typeface="Times New Roman" panose="02020603050405020304" pitchFamily="18" charset="0"/>
                <a:ea typeface="Times New Roman" panose="02020603050405020304" pitchFamily="18" charset="0"/>
                <a:hlinkClick r:id="rId5"/>
              </a:rPr>
              <a:t>, “Video analysis for Malpractice Detection in classroom examination,” in </a:t>
            </a:r>
            <a:r>
              <a:rPr lang="en-US" sz="1800" i="1" dirty="0">
                <a:effectLst/>
                <a:latin typeface="Times New Roman" panose="02020603050405020304" pitchFamily="18" charset="0"/>
                <a:ea typeface="Times New Roman" panose="02020603050405020304" pitchFamily="18" charset="0"/>
                <a:hlinkClick r:id="rId5"/>
              </a:rPr>
              <a:t>Advances in intelligent systems and computing</a:t>
            </a:r>
            <a:r>
              <a:rPr lang="en-US" sz="1800" dirty="0">
                <a:effectLst/>
                <a:latin typeface="Times New Roman" panose="02020603050405020304" pitchFamily="18" charset="0"/>
                <a:ea typeface="Times New Roman" panose="02020603050405020304" pitchFamily="18" charset="0"/>
                <a:hlinkClick r:id="rId5"/>
              </a:rPr>
              <a:t>, 2015, pp. 135–146. </a:t>
            </a:r>
            <a:r>
              <a:rPr lang="en-US" sz="1800" dirty="0" err="1">
                <a:effectLst/>
                <a:latin typeface="Times New Roman" panose="02020603050405020304" pitchFamily="18" charset="0"/>
                <a:ea typeface="Times New Roman" panose="02020603050405020304" pitchFamily="18" charset="0"/>
                <a:hlinkClick r:id="rId5"/>
              </a:rPr>
              <a:t>doi</a:t>
            </a:r>
            <a:r>
              <a:rPr lang="en-US" sz="1800" dirty="0">
                <a:effectLst/>
                <a:latin typeface="Times New Roman" panose="02020603050405020304" pitchFamily="18" charset="0"/>
                <a:ea typeface="Times New Roman" panose="02020603050405020304" pitchFamily="18" charset="0"/>
                <a:hlinkClick r:id="rId5"/>
              </a:rPr>
              <a:t>: 10.1007/978-81-322-2671-0_13.</a:t>
            </a:r>
            <a:endParaRPr lang="en-US" sz="1800" dirty="0">
              <a:effectLst/>
              <a:latin typeface="Times New Roman" panose="02020603050405020304" pitchFamily="18" charset="0"/>
              <a:ea typeface="Times New Roman" panose="02020603050405020304" pitchFamily="18" charset="0"/>
            </a:endParaRPr>
          </a:p>
          <a:p>
            <a:endParaRPr lang="en-US" sz="1600" dirty="0">
              <a:latin typeface="Proxima Nova"/>
            </a:endParaRPr>
          </a:p>
          <a:p>
            <a:r>
              <a:rPr lang="en-US" sz="1600" dirty="0">
                <a:latin typeface="Proxima Nova"/>
                <a:hlinkClick r:id="rId6"/>
              </a:rPr>
              <a:t>[4] </a:t>
            </a:r>
            <a:r>
              <a:rPr lang="en-US" sz="1800" dirty="0">
                <a:effectLst/>
                <a:latin typeface="Times New Roman" panose="02020603050405020304" pitchFamily="18" charset="0"/>
                <a:ea typeface="Times New Roman" panose="02020603050405020304" pitchFamily="18" charset="0"/>
                <a:hlinkClick r:id="rId6"/>
              </a:rPr>
              <a:t>L. C. O. Tiong, “E-Cheating Prevention Measures: Detection of cheating at online examinations using deep learning approach -- a case study,” </a:t>
            </a:r>
            <a:r>
              <a:rPr lang="en-US" sz="1800" i="1" dirty="0">
                <a:effectLst/>
                <a:latin typeface="Times New Roman" panose="02020603050405020304" pitchFamily="18" charset="0"/>
                <a:ea typeface="Times New Roman" panose="02020603050405020304" pitchFamily="18" charset="0"/>
                <a:hlinkClick r:id="rId6"/>
              </a:rPr>
              <a:t>arXiv.org</a:t>
            </a:r>
            <a:r>
              <a:rPr lang="en-US" sz="1800" dirty="0">
                <a:effectLst/>
                <a:latin typeface="Times New Roman" panose="02020603050405020304" pitchFamily="18" charset="0"/>
                <a:ea typeface="Times New Roman" panose="02020603050405020304" pitchFamily="18" charset="0"/>
                <a:hlinkClick r:id="rId6"/>
              </a:rPr>
              <a:t>, Jan. 25, 2021. https://arxiv.org/abs/2101.09841</a:t>
            </a:r>
            <a:endParaRPr lang="en-US" sz="18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US" sz="1600" dirty="0">
              <a:latin typeface="Proxima Nova"/>
            </a:endParaRPr>
          </a:p>
          <a:p>
            <a:r>
              <a:rPr lang="en-US" sz="1600" dirty="0">
                <a:latin typeface="Proxima Nova"/>
                <a:hlinkClick r:id="rId7"/>
              </a:rPr>
              <a:t>[5]</a:t>
            </a:r>
            <a:r>
              <a:rPr lang="en-US" sz="1800" dirty="0">
                <a:effectLst/>
                <a:latin typeface="Times New Roman" panose="02020603050405020304" pitchFamily="18" charset="0"/>
                <a:ea typeface="Times New Roman" panose="02020603050405020304" pitchFamily="18" charset="0"/>
                <a:hlinkClick r:id="rId7"/>
              </a:rPr>
              <a:t> “On continuous user authentication via typing behavior,” </a:t>
            </a:r>
            <a:r>
              <a:rPr lang="en-US" sz="1800" i="1" dirty="0">
                <a:effectLst/>
                <a:latin typeface="Times New Roman" panose="02020603050405020304" pitchFamily="18" charset="0"/>
                <a:ea typeface="Times New Roman" panose="02020603050405020304" pitchFamily="18" charset="0"/>
                <a:hlinkClick r:id="rId7"/>
              </a:rPr>
              <a:t>IEEE Journals &amp; Magazine | IEEE Xplore</a:t>
            </a:r>
            <a:r>
              <a:rPr lang="en-US" sz="1800" dirty="0">
                <a:effectLst/>
                <a:latin typeface="Times New Roman" panose="02020603050405020304" pitchFamily="18" charset="0"/>
                <a:ea typeface="Times New Roman" panose="02020603050405020304" pitchFamily="18" charset="0"/>
                <a:hlinkClick r:id="rId7"/>
              </a:rPr>
              <a:t>, Oct. 01, 2014. https://ieeexplore.ieee.org/abstract/document/6879297</a:t>
            </a:r>
            <a:endParaRPr lang="en-US" sz="1800" dirty="0">
              <a:effectLst/>
              <a:latin typeface="Times New Roman" panose="02020603050405020304" pitchFamily="18" charset="0"/>
              <a:ea typeface="Times New Roman" panose="02020603050405020304" pitchFamily="18" charset="0"/>
            </a:endParaRPr>
          </a:p>
          <a:p>
            <a:endParaRPr lang="en-US" sz="1600" dirty="0">
              <a:latin typeface="Proxima Nova"/>
            </a:endParaRPr>
          </a:p>
          <a:p>
            <a:r>
              <a:rPr lang="en-US" sz="1600" dirty="0">
                <a:latin typeface="Proxima Nova"/>
                <a:hlinkClick r:id="rId8"/>
              </a:rPr>
              <a:t>[6]</a:t>
            </a:r>
            <a:r>
              <a:rPr lang="en-US" sz="1800" dirty="0">
                <a:effectLst/>
                <a:latin typeface="Times New Roman" panose="02020603050405020304" pitchFamily="18" charset="0"/>
                <a:ea typeface="Times New Roman" panose="02020603050405020304" pitchFamily="18" charset="0"/>
                <a:hlinkClick r:id="rId8"/>
              </a:rPr>
              <a:t> Y. Zhang, X. Liu, M.-C. Chang, W. Ge, and T. Chen, “</a:t>
            </a:r>
            <a:r>
              <a:rPr lang="en-US" sz="1800" dirty="0" err="1">
                <a:effectLst/>
                <a:latin typeface="Times New Roman" panose="02020603050405020304" pitchFamily="18" charset="0"/>
                <a:ea typeface="Times New Roman" panose="02020603050405020304" pitchFamily="18" charset="0"/>
                <a:hlinkClick r:id="rId8"/>
              </a:rPr>
              <a:t>Spatio</a:t>
            </a:r>
            <a:r>
              <a:rPr lang="en-US" sz="1800" dirty="0">
                <a:effectLst/>
                <a:latin typeface="Times New Roman" panose="02020603050405020304" pitchFamily="18" charset="0"/>
                <a:ea typeface="Times New Roman" panose="02020603050405020304" pitchFamily="18" charset="0"/>
                <a:hlinkClick r:id="rId8"/>
              </a:rPr>
              <a:t>-Temporal phrases for activity recognition,” in </a:t>
            </a:r>
            <a:r>
              <a:rPr lang="en-US" sz="1800" i="1" dirty="0">
                <a:effectLst/>
                <a:latin typeface="Times New Roman" panose="02020603050405020304" pitchFamily="18" charset="0"/>
                <a:ea typeface="Times New Roman" panose="02020603050405020304" pitchFamily="18" charset="0"/>
                <a:hlinkClick r:id="rId8"/>
              </a:rPr>
              <a:t>Lecture Notes in Computer Science</a:t>
            </a:r>
            <a:r>
              <a:rPr lang="en-US" sz="1800" dirty="0">
                <a:effectLst/>
                <a:latin typeface="Times New Roman" panose="02020603050405020304" pitchFamily="18" charset="0"/>
                <a:ea typeface="Times New Roman" panose="02020603050405020304" pitchFamily="18" charset="0"/>
                <a:hlinkClick r:id="rId8"/>
              </a:rPr>
              <a:t>, 2012, pp. 707–721. </a:t>
            </a:r>
            <a:r>
              <a:rPr lang="en-US" sz="1800" dirty="0" err="1">
                <a:effectLst/>
                <a:latin typeface="Times New Roman" panose="02020603050405020304" pitchFamily="18" charset="0"/>
                <a:ea typeface="Times New Roman" panose="02020603050405020304" pitchFamily="18" charset="0"/>
                <a:hlinkClick r:id="rId8"/>
              </a:rPr>
              <a:t>doi</a:t>
            </a:r>
            <a:r>
              <a:rPr lang="en-US" sz="1800" dirty="0">
                <a:effectLst/>
                <a:latin typeface="Times New Roman" panose="02020603050405020304" pitchFamily="18" charset="0"/>
                <a:ea typeface="Times New Roman" panose="02020603050405020304" pitchFamily="18" charset="0"/>
                <a:hlinkClick r:id="rId8"/>
              </a:rPr>
              <a:t>: 10.1007/978-3-642-33712-3_51.</a:t>
            </a:r>
            <a:endParaRPr lang="en-US" sz="1800" dirty="0">
              <a:effectLst/>
              <a:latin typeface="Times New Roman" panose="02020603050405020304" pitchFamily="18" charset="0"/>
              <a:ea typeface="Times New Roman" panose="02020603050405020304" pitchFamily="18" charset="0"/>
            </a:endParaRPr>
          </a:p>
          <a:p>
            <a:endParaRPr lang="en-US" sz="1600" dirty="0">
              <a:latin typeface="Proxima Nova"/>
            </a:endParaRPr>
          </a:p>
          <a:p>
            <a:pPr marL="342900" indent="-342900">
              <a:buFont typeface="+mj-lt"/>
              <a:buAutoNum type="arabicPeriod"/>
            </a:pPr>
            <a:endParaRPr lang="en-US" sz="1600" dirty="0">
              <a:latin typeface="Proxima Nova"/>
            </a:endParaRPr>
          </a:p>
        </p:txBody>
      </p:sp>
    </p:spTree>
    <p:extLst>
      <p:ext uri="{BB962C8B-B14F-4D97-AF65-F5344CB8AC3E}">
        <p14:creationId xmlns:p14="http://schemas.microsoft.com/office/powerpoint/2010/main" val="275848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Google Shape;73;p15"/>
          <p:cNvSpPr txBox="1">
            <a:spLocks noChangeArrowheads="1"/>
          </p:cNvSpPr>
          <p:nvPr/>
        </p:nvSpPr>
        <p:spPr bwMode="auto">
          <a:xfrm>
            <a:off x="3102950" y="3102137"/>
            <a:ext cx="6677862" cy="101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dirty="0">
                <a:solidFill>
                  <a:schemeClr val="tx1"/>
                </a:solidFill>
                <a:latin typeface="Proxima Nova"/>
              </a:rPr>
              <a:t>Team Member 1: Parth Ahuja (200570107024) 8EC2</a:t>
            </a:r>
          </a:p>
          <a:p>
            <a:r>
              <a:rPr lang="en-US" altLang="en-US" sz="1800" dirty="0">
                <a:solidFill>
                  <a:schemeClr val="tx1"/>
                </a:solidFill>
                <a:latin typeface="Proxima Nova"/>
              </a:rPr>
              <a:t>Team Member 2: Savan </a:t>
            </a:r>
            <a:r>
              <a:rPr lang="en-US" altLang="en-US" sz="1800" dirty="0" err="1">
                <a:solidFill>
                  <a:schemeClr val="tx1"/>
                </a:solidFill>
                <a:latin typeface="Proxima Nova"/>
              </a:rPr>
              <a:t>Pethani</a:t>
            </a:r>
            <a:r>
              <a:rPr lang="en-US" altLang="en-US" sz="1800" dirty="0">
                <a:solidFill>
                  <a:schemeClr val="tx1"/>
                </a:solidFill>
                <a:latin typeface="Proxima Nova"/>
              </a:rPr>
              <a:t> (200570107006) 8EC2</a:t>
            </a:r>
          </a:p>
          <a:p>
            <a:pPr eaLnBrk="1" hangingPunct="1"/>
            <a:endParaRPr lang="en-US" altLang="en-US" sz="1800" dirty="0">
              <a:solidFill>
                <a:schemeClr val="tx1"/>
              </a:solidFill>
              <a:latin typeface="Proxima Nova"/>
            </a:endParaRPr>
          </a:p>
        </p:txBody>
      </p:sp>
      <p:sp>
        <p:nvSpPr>
          <p:cNvPr id="2" name="object 3">
            <a:extLst>
              <a:ext uri="{FF2B5EF4-FFF2-40B4-BE49-F238E27FC236}">
                <a16:creationId xmlns:a16="http://schemas.microsoft.com/office/drawing/2014/main" id="{F5CD6C73-283B-8BE6-1110-9F3B81E33DE3}"/>
              </a:ext>
            </a:extLst>
          </p:cNvPr>
          <p:cNvSpPr txBox="1">
            <a:spLocks/>
          </p:cNvSpPr>
          <p:nvPr/>
        </p:nvSpPr>
        <p:spPr>
          <a:xfrm>
            <a:off x="2498135" y="1855898"/>
            <a:ext cx="7195713" cy="79508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IN" sz="2800" spc="-20" dirty="0">
                <a:solidFill>
                  <a:srgbClr val="04A2B9"/>
                </a:solidFill>
                <a:latin typeface="Proxima Nova"/>
              </a:rPr>
              <a:t>Online Proctor System</a:t>
            </a:r>
          </a:p>
          <a:p>
            <a:pPr marL="12700" algn="ctr">
              <a:lnSpc>
                <a:spcPct val="100000"/>
              </a:lnSpc>
              <a:spcBef>
                <a:spcPts val="100"/>
              </a:spcBef>
            </a:pPr>
            <a:r>
              <a:rPr lang="en-IN" sz="2200" spc="-20" dirty="0">
                <a:solidFill>
                  <a:srgbClr val="04A2B9"/>
                </a:solidFill>
                <a:latin typeface="Proxima Nova"/>
              </a:rPr>
              <a:t>GTU Team ID: 404478</a:t>
            </a:r>
            <a:endParaRPr lang="en-IN" sz="2200" dirty="0">
              <a:latin typeface="Proxima Nova"/>
            </a:endParaRPr>
          </a:p>
        </p:txBody>
      </p:sp>
      <p:sp>
        <p:nvSpPr>
          <p:cNvPr id="11" name="Google Shape;73;p15">
            <a:extLst>
              <a:ext uri="{FF2B5EF4-FFF2-40B4-BE49-F238E27FC236}">
                <a16:creationId xmlns:a16="http://schemas.microsoft.com/office/drawing/2014/main" id="{92BCFA16-3792-7B48-AB2D-572D7EAEB7FB}"/>
              </a:ext>
            </a:extLst>
          </p:cNvPr>
          <p:cNvSpPr txBox="1">
            <a:spLocks noChangeArrowheads="1"/>
          </p:cNvSpPr>
          <p:nvPr/>
        </p:nvSpPr>
        <p:spPr bwMode="auto">
          <a:xfrm>
            <a:off x="5459831" y="3803567"/>
            <a:ext cx="1272326" cy="46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dirty="0">
                <a:solidFill>
                  <a:srgbClr val="595959"/>
                </a:solidFill>
                <a:latin typeface="Proxima Nova"/>
              </a:rPr>
              <a:t>Guided By</a:t>
            </a:r>
          </a:p>
        </p:txBody>
      </p:sp>
      <p:sp>
        <p:nvSpPr>
          <p:cNvPr id="12" name="Google Shape;73;p15">
            <a:extLst>
              <a:ext uri="{FF2B5EF4-FFF2-40B4-BE49-F238E27FC236}">
                <a16:creationId xmlns:a16="http://schemas.microsoft.com/office/drawing/2014/main" id="{76BF127E-D1A4-2FD3-9E11-899860B2C51A}"/>
              </a:ext>
            </a:extLst>
          </p:cNvPr>
          <p:cNvSpPr txBox="1">
            <a:spLocks noChangeArrowheads="1"/>
          </p:cNvSpPr>
          <p:nvPr/>
        </p:nvSpPr>
        <p:spPr bwMode="auto">
          <a:xfrm>
            <a:off x="3834021" y="4229805"/>
            <a:ext cx="4523945" cy="46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dirty="0">
                <a:solidFill>
                  <a:schemeClr val="tx1"/>
                </a:solidFill>
                <a:latin typeface="Proxima Nova"/>
              </a:rPr>
              <a:t>Internal Guide Name: Prof. Samir </a:t>
            </a:r>
            <a:r>
              <a:rPr lang="en-US" altLang="en-US" sz="1800" dirty="0" err="1">
                <a:solidFill>
                  <a:schemeClr val="tx1"/>
                </a:solidFill>
                <a:latin typeface="Proxima Nova"/>
              </a:rPr>
              <a:t>Kariya</a:t>
            </a:r>
            <a:endParaRPr lang="en-US" altLang="en-US" sz="1800" dirty="0">
              <a:solidFill>
                <a:schemeClr val="tx1"/>
              </a:solidFill>
              <a:latin typeface="Proxima Nova"/>
            </a:endParaRPr>
          </a:p>
        </p:txBody>
      </p:sp>
      <p:sp>
        <p:nvSpPr>
          <p:cNvPr id="15" name="object 3">
            <a:extLst>
              <a:ext uri="{FF2B5EF4-FFF2-40B4-BE49-F238E27FC236}">
                <a16:creationId xmlns:a16="http://schemas.microsoft.com/office/drawing/2014/main" id="{80BFD1C5-0617-3F78-3C5C-2240C63FC273}"/>
              </a:ext>
            </a:extLst>
          </p:cNvPr>
          <p:cNvSpPr txBox="1">
            <a:spLocks/>
          </p:cNvSpPr>
          <p:nvPr/>
        </p:nvSpPr>
        <p:spPr>
          <a:xfrm>
            <a:off x="2844025" y="1020398"/>
            <a:ext cx="6503935" cy="7027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IN" sz="2200" spc="-20" dirty="0">
                <a:solidFill>
                  <a:srgbClr val="04A2B9"/>
                </a:solidFill>
                <a:latin typeface="Proxima Nova"/>
              </a:rPr>
              <a:t>Internship/Project (3180701)</a:t>
            </a:r>
          </a:p>
          <a:p>
            <a:pPr marL="12700" algn="ctr">
              <a:lnSpc>
                <a:spcPct val="100000"/>
              </a:lnSpc>
              <a:spcBef>
                <a:spcPts val="100"/>
              </a:spcBef>
            </a:pPr>
            <a:r>
              <a:rPr lang="en-IN" sz="2200" spc="-20" dirty="0">
                <a:solidFill>
                  <a:srgbClr val="04A2B9"/>
                </a:solidFill>
                <a:latin typeface="Proxima Nova"/>
              </a:rPr>
              <a:t>Review 2</a:t>
            </a:r>
            <a:endParaRPr lang="en-IN" sz="2200" dirty="0">
              <a:latin typeface="Proxima Nova"/>
            </a:endParaRPr>
          </a:p>
        </p:txBody>
      </p:sp>
      <p:sp>
        <p:nvSpPr>
          <p:cNvPr id="3" name="object 3">
            <a:extLst>
              <a:ext uri="{FF2B5EF4-FFF2-40B4-BE49-F238E27FC236}">
                <a16:creationId xmlns:a16="http://schemas.microsoft.com/office/drawing/2014/main" id="{63A7F7E1-EAAA-A416-409C-BB763B6DB46C}"/>
              </a:ext>
            </a:extLst>
          </p:cNvPr>
          <p:cNvSpPr txBox="1">
            <a:spLocks/>
          </p:cNvSpPr>
          <p:nvPr/>
        </p:nvSpPr>
        <p:spPr>
          <a:xfrm>
            <a:off x="2293191" y="5920517"/>
            <a:ext cx="8297381"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IN" sz="2400" spc="-20" dirty="0">
                <a:solidFill>
                  <a:srgbClr val="04A2B9"/>
                </a:solidFill>
                <a:latin typeface="Proxima Nova"/>
              </a:rPr>
              <a:t>Department of Computer Engineering, </a:t>
            </a:r>
            <a:r>
              <a:rPr lang="en-IN" sz="2400" spc="-20" dirty="0">
                <a:solidFill>
                  <a:srgbClr val="FF0000"/>
                </a:solidFill>
                <a:latin typeface="Proxima Nova"/>
              </a:rPr>
              <a:t>FOE (057)</a:t>
            </a:r>
            <a:endParaRPr lang="en-IN" sz="3600" dirty="0">
              <a:solidFill>
                <a:srgbClr val="FF0000"/>
              </a:solidFill>
              <a:latin typeface="Proxima Nova"/>
            </a:endParaRPr>
          </a:p>
        </p:txBody>
      </p:sp>
      <p:pic>
        <p:nvPicPr>
          <p:cNvPr id="4" name="Picture 3">
            <a:extLst>
              <a:ext uri="{FF2B5EF4-FFF2-40B4-BE49-F238E27FC236}">
                <a16:creationId xmlns:a16="http://schemas.microsoft.com/office/drawing/2014/main" id="{DABC5571-8213-CEF2-A347-D25C5987EF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6038" y="1172386"/>
            <a:ext cx="3092450" cy="937260"/>
          </a:xfrm>
          <a:prstGeom prst="rect">
            <a:avLst/>
          </a:prstGeom>
          <a:noFill/>
        </p:spPr>
      </p:pic>
      <p:pic>
        <p:nvPicPr>
          <p:cNvPr id="5" name="Picture 4">
            <a:extLst>
              <a:ext uri="{FF2B5EF4-FFF2-40B4-BE49-F238E27FC236}">
                <a16:creationId xmlns:a16="http://schemas.microsoft.com/office/drawing/2014/main" id="{21F6D5FE-DDA6-CD70-6097-9A34B4B51DC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81181" y="1172386"/>
            <a:ext cx="1150620" cy="1386205"/>
          </a:xfrm>
          <a:prstGeom prst="rect">
            <a:avLst/>
          </a:prstGeom>
          <a:noFill/>
          <a:ln>
            <a:noFill/>
          </a:ln>
        </p:spPr>
      </p:pic>
    </p:spTree>
    <p:extLst>
      <p:ext uri="{BB962C8B-B14F-4D97-AF65-F5344CB8AC3E}">
        <p14:creationId xmlns:p14="http://schemas.microsoft.com/office/powerpoint/2010/main" val="469187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45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534259" y="309562"/>
            <a:ext cx="2320909"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Outline</a:t>
            </a:r>
            <a:endParaRPr sz="2400" dirty="0">
              <a:latin typeface="Proxima Nova"/>
            </a:endParaRPr>
          </a:p>
        </p:txBody>
      </p:sp>
      <p:sp>
        <p:nvSpPr>
          <p:cNvPr id="7" name="Google Shape;71;p15"/>
          <p:cNvSpPr txBox="1">
            <a:spLocks noChangeArrowheads="1"/>
          </p:cNvSpPr>
          <p:nvPr/>
        </p:nvSpPr>
        <p:spPr bwMode="auto">
          <a:xfrm>
            <a:off x="612557" y="1251343"/>
            <a:ext cx="8591193" cy="384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eaLnBrk="1" hangingPunct="1">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Introduction</a:t>
            </a:r>
          </a:p>
          <a:p>
            <a:pPr marL="285750" indent="-285750" eaLnBrk="1" hangingPunct="1">
              <a:buFont typeface="Arial" panose="020B0604020202020204" pitchFamily="34" charset="0"/>
              <a:buChar char="•"/>
            </a:pPr>
            <a:r>
              <a:rPr lang="en-IN" altLang="en-US" sz="1700" dirty="0">
                <a:solidFill>
                  <a:schemeClr val="tx1"/>
                </a:solidFill>
                <a:latin typeface="Proxima Nova" charset="0"/>
                <a:cs typeface="Proxima Nova" charset="0"/>
                <a:sym typeface="Proxima Nova" charset="0"/>
              </a:rPr>
              <a:t>Problem Statement</a:t>
            </a:r>
            <a:endParaRPr lang="en-US" altLang="en-US" sz="1700" dirty="0">
              <a:solidFill>
                <a:schemeClr val="tx1"/>
              </a:solidFill>
              <a:latin typeface="Proxima Nova" charset="0"/>
              <a:cs typeface="Proxima Nova" charset="0"/>
              <a:sym typeface="Proxima Nova" charset="0"/>
            </a:endParaRPr>
          </a:p>
          <a:p>
            <a:pPr marL="285750" indent="-285750" eaLnBrk="1" hangingPunct="1">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Abstract</a:t>
            </a:r>
          </a:p>
          <a:p>
            <a:pPr marL="285750" indent="-285750" eaLnBrk="1" hangingPunct="1">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System Analysis / Literature Review</a:t>
            </a: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Tools &amp; Technology to be used</a:t>
            </a: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ER Diagrams</a:t>
            </a: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Use Case Diagrams </a:t>
            </a: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Activity Diagram</a:t>
            </a: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Proposed Solution / System</a:t>
            </a: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Project Flow Chart / System Design</a:t>
            </a: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Project Screenshot</a:t>
            </a:r>
            <a:endParaRPr lang="en-IN" altLang="en-US" sz="1700" dirty="0">
              <a:solidFill>
                <a:schemeClr val="tx1"/>
              </a:solidFill>
              <a:latin typeface="Proxima Nova" charset="0"/>
              <a:cs typeface="Proxima Nova" charset="0"/>
              <a:sym typeface="Proxima Nova" charset="0"/>
            </a:endParaRP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Future Scope</a:t>
            </a:r>
          </a:p>
          <a:p>
            <a:pPr marL="285750" indent="-285750">
              <a:buFont typeface="Arial" panose="020B0604020202020204" pitchFamily="34" charset="0"/>
              <a:buChar char="•"/>
            </a:pPr>
            <a:r>
              <a:rPr lang="en-IN" altLang="en-US" sz="1700" dirty="0">
                <a:solidFill>
                  <a:schemeClr val="tx1"/>
                </a:solidFill>
                <a:latin typeface="Proxima Nova" charset="0"/>
                <a:cs typeface="Proxima Nova" charset="0"/>
                <a:sym typeface="Proxima Nova" charset="0"/>
              </a:rPr>
              <a:t>Conclusion</a:t>
            </a:r>
            <a:endParaRPr lang="en-US" altLang="en-US" sz="1700" dirty="0">
              <a:solidFill>
                <a:schemeClr val="tx1"/>
              </a:solidFill>
              <a:latin typeface="Proxima Nova" charset="0"/>
              <a:cs typeface="Proxima Nova" charset="0"/>
              <a:sym typeface="Proxima Nova" charset="0"/>
            </a:endParaRP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References</a:t>
            </a:r>
          </a:p>
        </p:txBody>
      </p:sp>
    </p:spTree>
    <p:extLst>
      <p:ext uri="{BB962C8B-B14F-4D97-AF65-F5344CB8AC3E}">
        <p14:creationId xmlns:p14="http://schemas.microsoft.com/office/powerpoint/2010/main" val="4046502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534259" y="309562"/>
            <a:ext cx="2320909"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Introduction </a:t>
            </a:r>
            <a:endParaRPr sz="2400" dirty="0">
              <a:latin typeface="Proxima Nova"/>
            </a:endParaRPr>
          </a:p>
        </p:txBody>
      </p:sp>
      <p:sp>
        <p:nvSpPr>
          <p:cNvPr id="7" name="Google Shape;71;p15"/>
          <p:cNvSpPr txBox="1">
            <a:spLocks noChangeArrowheads="1"/>
          </p:cNvSpPr>
          <p:nvPr/>
        </p:nvSpPr>
        <p:spPr bwMode="auto">
          <a:xfrm>
            <a:off x="646113" y="1269242"/>
            <a:ext cx="10899893" cy="541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Our project introduction signals a bold leap into the future of online examinations, where state-of-the-art technologies converge to redefine academic integrity and efficiency. Our vision is clear: to craft a platform that not only combats cheating head-on but also sets a new gold standard for secure and dependable online assessments. By leveraging tools like OpenCV, NumPy, Flask, and sophisticated AI techniques including face recognition and audio detection, our aim is to forge a comprehensive solution that fortifies the sanctity of the examination process.</a:t>
            </a:r>
          </a:p>
          <a:p>
            <a:pPr marL="285750" indent="-285750" algn="just">
              <a:buFont typeface="Arial" panose="020B0604020202020204" pitchFamily="34" charset="0"/>
              <a:buChar char="•"/>
            </a:pPr>
            <a:endParaRPr lang="en-US" altLang="en-US" sz="1700" dirty="0">
              <a:solidFill>
                <a:schemeClr val="tx1"/>
              </a:solidFill>
              <a:latin typeface="Proxima Nova" charset="0"/>
              <a:cs typeface="Proxima Nova" charset="0"/>
              <a:sym typeface="Proxima Nova" charset="0"/>
            </a:endParaRPr>
          </a:p>
          <a:p>
            <a:pPr marL="285750" indent="-285750" algn="just">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Through the lens of face recognition technology, we're poised to authenticate students' identities with unprecedented precision, drastically minimizing the risks associated with identity fraud or unauthorized access. Concurrently, our arsenal of audio detection algorithms stands vigilant, enabling real-time monitoring to swiftly flag any suspicious activities like illicit communication or unauthorized aids. Beyond just bolstering security, these features promise to streamline the proctoring process, ensuring a seamless testing experience for both educators and students alike.</a:t>
            </a:r>
          </a:p>
          <a:p>
            <a:pPr marL="285750" indent="-285750" algn="just">
              <a:buFont typeface="Arial" panose="020B0604020202020204" pitchFamily="34" charset="0"/>
              <a:buChar char="•"/>
            </a:pPr>
            <a:endParaRPr lang="en-US" altLang="en-US" sz="1700" dirty="0">
              <a:solidFill>
                <a:schemeClr val="tx1"/>
              </a:solidFill>
              <a:latin typeface="Proxima Nova" charset="0"/>
              <a:cs typeface="Proxima Nova" charset="0"/>
              <a:sym typeface="Proxima Nova" charset="0"/>
            </a:endParaRPr>
          </a:p>
          <a:p>
            <a:pPr marL="285750" indent="-285750" algn="just">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Looking ahead, the ripple effects of our project extend far beyond the present moment. As we pioneer the integration of AI-driven technologies in online assessments, we anticipate a seismic shift in global examination practices. Our aspiration is to arm educational institutions with a scalable, trustworthy solution that upholds the loftiest standards of fairness and integrity. Ultimately, our endeavor seeks to carve out a new path for online education—one where trust, security, and innovation intertwine to forge a more equitable learning landscape for all.</a:t>
            </a:r>
          </a:p>
        </p:txBody>
      </p:sp>
    </p:spTree>
    <p:extLst>
      <p:ext uri="{BB962C8B-B14F-4D97-AF65-F5344CB8AC3E}">
        <p14:creationId xmlns:p14="http://schemas.microsoft.com/office/powerpoint/2010/main" val="93572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534259" y="309562"/>
            <a:ext cx="3265954"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Problem Statement </a:t>
            </a:r>
            <a:endParaRPr sz="2400" dirty="0">
              <a:latin typeface="Proxima Nova"/>
            </a:endParaRPr>
          </a:p>
        </p:txBody>
      </p:sp>
      <p:sp>
        <p:nvSpPr>
          <p:cNvPr id="7" name="Google Shape;71;p15"/>
          <p:cNvSpPr txBox="1">
            <a:spLocks noChangeArrowheads="1"/>
          </p:cNvSpPr>
          <p:nvPr/>
        </p:nvSpPr>
        <p:spPr bwMode="auto">
          <a:xfrm>
            <a:off x="646113" y="1269242"/>
            <a:ext cx="10899893" cy="384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a:buFont typeface="Arial" panose="020B0604020202020204" pitchFamily="34" charset="0"/>
              <a:buChar char="•"/>
            </a:pPr>
            <a:r>
              <a:rPr lang="en-US" altLang="en-US" sz="1700" b="1" dirty="0">
                <a:solidFill>
                  <a:schemeClr val="tx1"/>
                </a:solidFill>
                <a:latin typeface="Proxima Nova" charset="0"/>
                <a:cs typeface="Proxima Nova" charset="0"/>
                <a:sym typeface="Proxima Nova" charset="0"/>
              </a:rPr>
              <a:t>Lack of Integrated Solutions</a:t>
            </a:r>
            <a:r>
              <a:rPr lang="en-US" altLang="en-US" sz="1700" dirty="0">
                <a:solidFill>
                  <a:schemeClr val="tx1"/>
                </a:solidFill>
                <a:latin typeface="Proxima Nova" charset="0"/>
                <a:cs typeface="Proxima Nova" charset="0"/>
                <a:sym typeface="Proxima Nova" charset="0"/>
              </a:rPr>
              <a:t>: Existing facilities fail to offer an integrated solution, resulting in fragmented systems that hinder efficiency and user experience.</a:t>
            </a:r>
          </a:p>
          <a:p>
            <a:pPr algn="just"/>
            <a:endParaRPr lang="en-US" altLang="en-US" sz="1700" dirty="0">
              <a:solidFill>
                <a:schemeClr val="tx1"/>
              </a:solidFill>
              <a:latin typeface="Proxima Nova" charset="0"/>
              <a:cs typeface="Proxima Nova" charset="0"/>
              <a:sym typeface="Proxima Nova" charset="0"/>
            </a:endParaRPr>
          </a:p>
          <a:p>
            <a:pPr marL="285750" indent="-285750" algn="just">
              <a:buFont typeface="Arial" panose="020B0604020202020204" pitchFamily="34" charset="0"/>
              <a:buChar char="•"/>
            </a:pPr>
            <a:r>
              <a:rPr lang="en-US" altLang="en-US" sz="1700" b="1" dirty="0">
                <a:solidFill>
                  <a:schemeClr val="tx1"/>
                </a:solidFill>
                <a:latin typeface="Proxima Nova" charset="0"/>
                <a:cs typeface="Proxima Nova" charset="0"/>
                <a:sym typeface="Proxima Nova" charset="0"/>
              </a:rPr>
              <a:t>Inefficiency with Scale</a:t>
            </a:r>
            <a:r>
              <a:rPr lang="en-US" altLang="en-US" sz="1700" dirty="0">
                <a:solidFill>
                  <a:schemeClr val="tx1"/>
                </a:solidFill>
                <a:latin typeface="Proxima Nova" charset="0"/>
                <a:cs typeface="Proxima Nova" charset="0"/>
                <a:sym typeface="Proxima Nova" charset="0"/>
              </a:rPr>
              <a:t>: As the number of students taking exams increases, traditional monitoring systems prove to be inefficient, struggling to handle the volume effectively. This inefficiency leads to delays, errors, and frustration among users.</a:t>
            </a:r>
          </a:p>
          <a:p>
            <a:pPr marL="285750" indent="-285750" algn="just">
              <a:buFont typeface="Arial" panose="020B0604020202020204" pitchFamily="34" charset="0"/>
              <a:buChar char="•"/>
            </a:pPr>
            <a:endParaRPr lang="en-US" altLang="en-US" sz="1700" dirty="0">
              <a:solidFill>
                <a:schemeClr val="tx1"/>
              </a:solidFill>
              <a:latin typeface="Proxima Nova" charset="0"/>
              <a:cs typeface="Proxima Nova" charset="0"/>
              <a:sym typeface="Proxima Nova" charset="0"/>
            </a:endParaRPr>
          </a:p>
          <a:p>
            <a:pPr marL="285750" indent="-285750" algn="just">
              <a:buFont typeface="Arial" panose="020B0604020202020204" pitchFamily="34" charset="0"/>
              <a:buChar char="•"/>
            </a:pPr>
            <a:r>
              <a:rPr lang="en-US" altLang="en-US" sz="1700" b="1" dirty="0">
                <a:solidFill>
                  <a:schemeClr val="tx1"/>
                </a:solidFill>
                <a:latin typeface="Proxima Nova" charset="0"/>
                <a:cs typeface="Proxima Nova" charset="0"/>
                <a:sym typeface="Proxima Nova" charset="0"/>
              </a:rPr>
              <a:t>Infrastructure Overload</a:t>
            </a:r>
            <a:r>
              <a:rPr lang="en-US" altLang="en-US" sz="1700" dirty="0">
                <a:solidFill>
                  <a:schemeClr val="tx1"/>
                </a:solidFill>
                <a:latin typeface="Proxima Nova" charset="0"/>
                <a:cs typeface="Proxima Nova" charset="0"/>
                <a:sym typeface="Proxima Nova" charset="0"/>
              </a:rPr>
              <a:t>: Institutions equipped with their own servers and infrastructure face challenges during peak times, such as exams, as their systems are unable to cope with sudden surges in user traffic. This often results in system crashes, causing disruptions and compromising the integrity of the examination process.</a:t>
            </a:r>
          </a:p>
          <a:p>
            <a:pPr algn="just"/>
            <a:endParaRPr lang="en-US" altLang="en-US" sz="1700" dirty="0">
              <a:solidFill>
                <a:schemeClr val="tx1"/>
              </a:solidFill>
              <a:latin typeface="Proxima Nova" charset="0"/>
              <a:cs typeface="Proxima Nova" charset="0"/>
              <a:sym typeface="Proxima Nova" charset="0"/>
            </a:endParaRPr>
          </a:p>
          <a:p>
            <a:pPr algn="just"/>
            <a:r>
              <a:rPr lang="en-US" altLang="en-US" sz="1700" dirty="0">
                <a:solidFill>
                  <a:schemeClr val="tx1"/>
                </a:solidFill>
                <a:latin typeface="Proxima Nova" charset="0"/>
                <a:cs typeface="Proxima Nova" charset="0"/>
                <a:sym typeface="Proxima Nova" charset="0"/>
              </a:rPr>
              <a:t>By addressing these issues, we aim to develop a comprehensive solution that not only integrates various functionalities but also scales effectively to meet the growing demands of educational institutions.</a:t>
            </a:r>
          </a:p>
        </p:txBody>
      </p:sp>
    </p:spTree>
    <p:extLst>
      <p:ext uri="{BB962C8B-B14F-4D97-AF65-F5344CB8AC3E}">
        <p14:creationId xmlns:p14="http://schemas.microsoft.com/office/powerpoint/2010/main" val="367705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02201AF-E389-9DBF-D15A-23505BCE99DE}"/>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6E3E9E5B-320E-B7D1-B9C2-6F57140F416A}"/>
              </a:ext>
            </a:extLst>
          </p:cNvPr>
          <p:cNvSpPr txBox="1">
            <a:spLocks noGrp="1"/>
          </p:cNvSpPr>
          <p:nvPr>
            <p:ph type="title"/>
          </p:nvPr>
        </p:nvSpPr>
        <p:spPr>
          <a:xfrm>
            <a:off x="534259" y="309562"/>
            <a:ext cx="2320909"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Abstract </a:t>
            </a:r>
            <a:endParaRPr sz="2400" dirty="0">
              <a:latin typeface="Proxima Nova"/>
            </a:endParaRPr>
          </a:p>
        </p:txBody>
      </p:sp>
      <p:sp>
        <p:nvSpPr>
          <p:cNvPr id="7" name="Google Shape;71;p15">
            <a:extLst>
              <a:ext uri="{FF2B5EF4-FFF2-40B4-BE49-F238E27FC236}">
                <a16:creationId xmlns:a16="http://schemas.microsoft.com/office/drawing/2014/main" id="{4B85F5CE-BDFC-0507-58F3-AFEC49FBEF46}"/>
              </a:ext>
            </a:extLst>
          </p:cNvPr>
          <p:cNvSpPr txBox="1">
            <a:spLocks noChangeArrowheads="1"/>
          </p:cNvSpPr>
          <p:nvPr/>
        </p:nvSpPr>
        <p:spPr bwMode="auto">
          <a:xfrm>
            <a:off x="646113" y="1267357"/>
            <a:ext cx="10964250" cy="410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eaLnBrk="1" hangingPunct="1">
              <a:buFont typeface="Arial" panose="020B0604020202020204" pitchFamily="34" charset="0"/>
              <a:buChar char="•"/>
            </a:pPr>
            <a:r>
              <a:rPr lang="en-IN" altLang="en-US" sz="1700" dirty="0">
                <a:solidFill>
                  <a:schemeClr val="tx1"/>
                </a:solidFill>
                <a:latin typeface="Proxima Nova"/>
                <a:cs typeface="Times New Roman" panose="02020603050405020304" pitchFamily="18" charset="0"/>
                <a:sym typeface="Proxima Nova" charset="0"/>
              </a:rPr>
              <a:t>Our </a:t>
            </a:r>
            <a:r>
              <a:rPr lang="en-US" sz="1700" dirty="0">
                <a:latin typeface="Proxima Nova"/>
                <a:cs typeface="Times New Roman" panose="02020603050405020304" pitchFamily="18" charset="0"/>
              </a:rPr>
              <a:t>project proposes an innovative Online Proctoring System to address the challenges of remote examinations in digital education. This system integrates various technologies to ensure fairness and maintain the credibility of online education, addressing the unique challenges of remote examinations.</a:t>
            </a:r>
          </a:p>
          <a:p>
            <a:pPr algn="just" eaLnBrk="1" hangingPunct="1"/>
            <a:endParaRPr lang="en-US" sz="1700" dirty="0">
              <a:latin typeface="Proxima Nova"/>
              <a:cs typeface="Times New Roman" panose="02020603050405020304" pitchFamily="18" charset="0"/>
            </a:endParaRPr>
          </a:p>
          <a:p>
            <a:pPr marL="285750" indent="-285750" algn="just" eaLnBrk="1" hangingPunct="1">
              <a:buFont typeface="Arial" panose="020B0604020202020204" pitchFamily="34" charset="0"/>
              <a:buChar char="•"/>
            </a:pPr>
            <a:r>
              <a:rPr lang="en-US" sz="1700" dirty="0">
                <a:latin typeface="Proxima Nova"/>
              </a:rPr>
              <a:t>The COVID-19 pandemic has accelerated the rise of online education, leading to a surge in Massive Open Online Courses (MOOCs). This has created challenges in maintaining the integrity of online assessments. A new project introduces an Online Proctoring System, a multimedia analytics platform, to address these issues.</a:t>
            </a:r>
          </a:p>
          <a:p>
            <a:pPr algn="just" eaLnBrk="1" hangingPunct="1"/>
            <a:endParaRPr lang="en-US" sz="1700" dirty="0">
              <a:latin typeface="Proxima Nova"/>
            </a:endParaRPr>
          </a:p>
          <a:p>
            <a:pPr marL="285750" indent="-285750" algn="just" eaLnBrk="1" hangingPunct="1">
              <a:buFont typeface="Arial" panose="020B0604020202020204" pitchFamily="34" charset="0"/>
              <a:buChar char="•"/>
            </a:pPr>
            <a:r>
              <a:rPr lang="en-US" sz="1700" dirty="0">
                <a:latin typeface="Proxima Nova"/>
              </a:rPr>
              <a:t>The Online Proctoring System is a groundbreaking tool that collects audio-visual data during exams, uses advanced algorithms to detect cheating, and features a 360-degree security camera. It prioritizes examination integrity by analyzing cognitive, artistic, and technological parameters.</a:t>
            </a:r>
          </a:p>
          <a:p>
            <a:pPr marL="285750" indent="-285750" algn="just" eaLnBrk="1" hangingPunct="1">
              <a:buFont typeface="Arial" panose="020B0604020202020204" pitchFamily="34" charset="0"/>
              <a:buChar char="•"/>
            </a:pPr>
            <a:endParaRPr lang="en-US" sz="1700" dirty="0">
              <a:latin typeface="Proxima Nova"/>
            </a:endParaRPr>
          </a:p>
          <a:p>
            <a:pPr marL="285750" indent="-285750" algn="just" eaLnBrk="1" hangingPunct="1">
              <a:buFont typeface="Arial" panose="020B0604020202020204" pitchFamily="34" charset="0"/>
              <a:buChar char="•"/>
            </a:pPr>
            <a:r>
              <a:rPr lang="en-US" sz="1700" dirty="0">
                <a:latin typeface="Proxima Nova"/>
              </a:rPr>
              <a:t>Our project addresses concerns about AI-based proctoring systems by proactively addressing student privacy and data security, ensuring ethical use of collected data, and alleviating concerns among the student community.</a:t>
            </a:r>
            <a:endParaRPr lang="en-US" altLang="en-US" sz="1700" dirty="0">
              <a:solidFill>
                <a:schemeClr val="tx1"/>
              </a:solidFill>
              <a:latin typeface="Proxima Nova"/>
              <a:cs typeface="Times New Roman" panose="02020603050405020304" pitchFamily="18" charset="0"/>
              <a:sym typeface="Proxima Nova" charset="0"/>
            </a:endParaRPr>
          </a:p>
        </p:txBody>
      </p:sp>
    </p:spTree>
    <p:extLst>
      <p:ext uri="{BB962C8B-B14F-4D97-AF65-F5344CB8AC3E}">
        <p14:creationId xmlns:p14="http://schemas.microsoft.com/office/powerpoint/2010/main" val="404707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EFA612B-39F3-DF1E-31D9-19E4D2799CDE}"/>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18763F8A-F2C4-194F-4EA1-6313740678DE}"/>
              </a:ext>
            </a:extLst>
          </p:cNvPr>
          <p:cNvSpPr txBox="1">
            <a:spLocks noGrp="1"/>
          </p:cNvSpPr>
          <p:nvPr>
            <p:ph type="title"/>
          </p:nvPr>
        </p:nvSpPr>
        <p:spPr>
          <a:xfrm>
            <a:off x="646113" y="268619"/>
            <a:ext cx="6009154"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System Analysis / Literature Review </a:t>
            </a:r>
            <a:endParaRPr sz="2400" dirty="0">
              <a:latin typeface="Proxima Nova"/>
            </a:endParaRPr>
          </a:p>
        </p:txBody>
      </p:sp>
      <p:sp>
        <p:nvSpPr>
          <p:cNvPr id="7" name="Google Shape;71;p15">
            <a:extLst>
              <a:ext uri="{FF2B5EF4-FFF2-40B4-BE49-F238E27FC236}">
                <a16:creationId xmlns:a16="http://schemas.microsoft.com/office/drawing/2014/main" id="{4D567E99-1560-D48E-8B47-82D60DFE6089}"/>
              </a:ext>
            </a:extLst>
          </p:cNvPr>
          <p:cNvSpPr txBox="1">
            <a:spLocks noChangeArrowheads="1"/>
          </p:cNvSpPr>
          <p:nvPr/>
        </p:nvSpPr>
        <p:spPr bwMode="auto">
          <a:xfrm>
            <a:off x="646113" y="1267357"/>
            <a:ext cx="10964250" cy="387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r>
              <a:rPr lang="en-US" altLang="en-US" sz="1700" dirty="0">
                <a:solidFill>
                  <a:schemeClr val="tx1"/>
                </a:solidFill>
                <a:latin typeface="Proxima Nova"/>
                <a:cs typeface="Times New Roman" panose="02020603050405020304" pitchFamily="18" charset="0"/>
                <a:sym typeface="Proxima Nova" charset="0"/>
              </a:rPr>
              <a:t>Since the schooling business is encountering major reform with arising innovations, instructive organizations to lead semester end and selection tests distantly. While many schools are closed amid the COVID-19-episode, numerous colleges have started assessments that students can work using web technology [1].</a:t>
            </a:r>
          </a:p>
          <a:p>
            <a:pPr algn="just"/>
            <a:endParaRPr lang="en-US" altLang="en-US" sz="1700" dirty="0">
              <a:solidFill>
                <a:schemeClr val="tx1"/>
              </a:solidFill>
              <a:latin typeface="Proxima Nova"/>
              <a:cs typeface="Times New Roman" panose="02020603050405020304" pitchFamily="18" charset="0"/>
              <a:sym typeface="Proxima Nova" charset="0"/>
            </a:endParaRPr>
          </a:p>
          <a:p>
            <a:pPr algn="just"/>
            <a:r>
              <a:rPr lang="en-US" altLang="en-US" sz="1700" dirty="0">
                <a:solidFill>
                  <a:schemeClr val="tx1"/>
                </a:solidFill>
                <a:latin typeface="Proxima Nova"/>
                <a:cs typeface="Times New Roman" panose="02020603050405020304" pitchFamily="18" charset="0"/>
                <a:sym typeface="Proxima Nova" charset="0"/>
              </a:rPr>
              <a:t>G. </a:t>
            </a:r>
            <a:r>
              <a:rPr lang="en-US" altLang="en-US" sz="1700" dirty="0" err="1">
                <a:solidFill>
                  <a:schemeClr val="tx1"/>
                </a:solidFill>
                <a:latin typeface="Proxima Nova"/>
                <a:cs typeface="Times New Roman" panose="02020603050405020304" pitchFamily="18" charset="0"/>
                <a:sym typeface="Proxima Nova" charset="0"/>
              </a:rPr>
              <a:t>Cluskey</a:t>
            </a:r>
            <a:r>
              <a:rPr lang="en-US" altLang="en-US" sz="1700" dirty="0">
                <a:solidFill>
                  <a:schemeClr val="tx1"/>
                </a:solidFill>
                <a:latin typeface="Proxima Nova"/>
                <a:cs typeface="Times New Roman" panose="02020603050405020304" pitchFamily="18" charset="0"/>
                <a:sym typeface="Proxima Nova" charset="0"/>
              </a:rPr>
              <a:t>, et al. presented a paper on online exam cheating without proctor supervision. This work shows how remote proctoring can help to prevent cheating during online exams [2].</a:t>
            </a:r>
          </a:p>
          <a:p>
            <a:pPr algn="just"/>
            <a:endParaRPr lang="en-US" altLang="en-US" sz="1700" dirty="0">
              <a:solidFill>
                <a:schemeClr val="tx1"/>
              </a:solidFill>
              <a:latin typeface="Proxima Nova"/>
              <a:cs typeface="Times New Roman" panose="02020603050405020304" pitchFamily="18" charset="0"/>
              <a:sym typeface="Proxima Nova" charset="0"/>
            </a:endParaRPr>
          </a:p>
          <a:p>
            <a:pPr algn="just"/>
            <a:r>
              <a:rPr lang="en-US" altLang="en-US" sz="1700" dirty="0" err="1">
                <a:solidFill>
                  <a:schemeClr val="tx1"/>
                </a:solidFill>
                <a:latin typeface="Proxima Nova"/>
                <a:cs typeface="Times New Roman" panose="02020603050405020304" pitchFamily="18" charset="0"/>
                <a:sym typeface="Proxima Nova" charset="0"/>
              </a:rPr>
              <a:t>Bodiwala</a:t>
            </a:r>
            <a:r>
              <a:rPr lang="en-US" altLang="en-US" sz="1700" dirty="0">
                <a:solidFill>
                  <a:schemeClr val="tx1"/>
                </a:solidFill>
                <a:latin typeface="Proxima Nova"/>
                <a:cs typeface="Times New Roman" panose="02020603050405020304" pitchFamily="18" charset="0"/>
                <a:sym typeface="Proxima Nova" charset="0"/>
              </a:rPr>
              <a:t>, S., Nanavati, N. suggested an efficient stochastic computing-based DNN accelerator with optimized activation functions. This work is noteworthy in face detection [4].</a:t>
            </a:r>
          </a:p>
          <a:p>
            <a:pPr algn="just"/>
            <a:endParaRPr lang="en-US" altLang="en-US" sz="1700" dirty="0">
              <a:solidFill>
                <a:schemeClr val="tx1"/>
              </a:solidFill>
              <a:latin typeface="Proxima Nova"/>
              <a:cs typeface="Times New Roman" panose="02020603050405020304" pitchFamily="18" charset="0"/>
              <a:sym typeface="Proxima Nova" charset="0"/>
            </a:endParaRPr>
          </a:p>
          <a:p>
            <a:pPr algn="just"/>
            <a:r>
              <a:rPr lang="en-CA" sz="1700" dirty="0">
                <a:effectLst/>
                <a:latin typeface="Proxima Nova"/>
                <a:ea typeface="Times New Roman" panose="02020603050405020304" pitchFamily="18" charset="0"/>
              </a:rPr>
              <a:t>Jain, V., Jain et al. worked on Sign Language detection using AI. They have used multiple techniques to recognize sign gestures students make during online classes [5].</a:t>
            </a:r>
            <a:endParaRPr lang="en-US" sz="1700" dirty="0">
              <a:effectLst/>
              <a:latin typeface="Proxima Nova"/>
              <a:ea typeface="Times New Roman" panose="02020603050405020304" pitchFamily="18" charset="0"/>
            </a:endParaRPr>
          </a:p>
          <a:p>
            <a:pPr algn="just"/>
            <a:endParaRPr lang="en-US" altLang="en-US" sz="1700" dirty="0">
              <a:solidFill>
                <a:schemeClr val="tx1"/>
              </a:solidFill>
              <a:latin typeface="Proxima Nova"/>
              <a:cs typeface="Times New Roman" panose="02020603050405020304" pitchFamily="18" charset="0"/>
              <a:sym typeface="Proxima Nova" charset="0"/>
            </a:endParaRPr>
          </a:p>
          <a:p>
            <a:pPr algn="just"/>
            <a:endParaRPr lang="en-US" altLang="en-US" sz="1700" dirty="0">
              <a:solidFill>
                <a:schemeClr val="tx1"/>
              </a:solidFill>
              <a:latin typeface="Proxima Nova"/>
              <a:cs typeface="Times New Roman" panose="02020603050405020304" pitchFamily="18" charset="0"/>
              <a:sym typeface="Proxima Nova" charset="0"/>
            </a:endParaRPr>
          </a:p>
        </p:txBody>
      </p:sp>
    </p:spTree>
    <p:extLst>
      <p:ext uri="{BB962C8B-B14F-4D97-AF65-F5344CB8AC3E}">
        <p14:creationId xmlns:p14="http://schemas.microsoft.com/office/powerpoint/2010/main" val="3344070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8EDA939-4B58-343B-1091-18F8FD6746F1}"/>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AF010170-77AE-A14F-0984-0433B9EC1CA9}"/>
              </a:ext>
            </a:extLst>
          </p:cNvPr>
          <p:cNvSpPr txBox="1">
            <a:spLocks noGrp="1"/>
          </p:cNvSpPr>
          <p:nvPr>
            <p:ph type="title"/>
          </p:nvPr>
        </p:nvSpPr>
        <p:spPr>
          <a:xfrm>
            <a:off x="534259" y="309562"/>
            <a:ext cx="6621550"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Tools &amp; Technology to be used</a:t>
            </a:r>
            <a:endParaRPr sz="2400" dirty="0">
              <a:latin typeface="Proxima Nova"/>
            </a:endParaRPr>
          </a:p>
        </p:txBody>
      </p:sp>
      <p:sp>
        <p:nvSpPr>
          <p:cNvPr id="7" name="Google Shape;71;p15">
            <a:extLst>
              <a:ext uri="{FF2B5EF4-FFF2-40B4-BE49-F238E27FC236}">
                <a16:creationId xmlns:a16="http://schemas.microsoft.com/office/drawing/2014/main" id="{FB97ABB0-1366-8CC2-120F-F9341F7CCF36}"/>
              </a:ext>
            </a:extLst>
          </p:cNvPr>
          <p:cNvSpPr txBox="1">
            <a:spLocks noChangeArrowheads="1"/>
          </p:cNvSpPr>
          <p:nvPr/>
        </p:nvSpPr>
        <p:spPr bwMode="auto">
          <a:xfrm>
            <a:off x="646113" y="1267357"/>
            <a:ext cx="2884487" cy="3062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eaLnBrk="1" hangingPunct="1">
              <a:buFont typeface="Arial" panose="020B0604020202020204" pitchFamily="34" charset="0"/>
              <a:buChar char="•"/>
            </a:pPr>
            <a:r>
              <a:rPr lang="en-IN" altLang="en-US" sz="1700" dirty="0">
                <a:solidFill>
                  <a:schemeClr val="tx1"/>
                </a:solidFill>
                <a:latin typeface="Proxima Nova"/>
                <a:cs typeface="Times New Roman" panose="02020603050405020304" pitchFamily="18" charset="0"/>
                <a:sym typeface="Proxima Nova" charset="0"/>
              </a:rPr>
              <a:t>Python</a:t>
            </a:r>
          </a:p>
          <a:p>
            <a:pPr marL="285750" indent="-285750" algn="just" eaLnBrk="1" hangingPunct="1">
              <a:buFont typeface="Arial" panose="020B0604020202020204" pitchFamily="34" charset="0"/>
              <a:buChar char="•"/>
            </a:pPr>
            <a:r>
              <a:rPr lang="en-IN" altLang="en-US" sz="1700" dirty="0">
                <a:solidFill>
                  <a:schemeClr val="tx1"/>
                </a:solidFill>
                <a:latin typeface="Proxima Nova"/>
                <a:cs typeface="Times New Roman" panose="02020603050405020304" pitchFamily="18" charset="0"/>
                <a:sym typeface="Proxima Nova" charset="0"/>
              </a:rPr>
              <a:t>Flask</a:t>
            </a:r>
          </a:p>
          <a:p>
            <a:pPr marL="285750" indent="-285750" algn="just" eaLnBrk="1" hangingPunct="1">
              <a:buFont typeface="Arial" panose="020B0604020202020204" pitchFamily="34" charset="0"/>
              <a:buChar char="•"/>
            </a:pPr>
            <a:r>
              <a:rPr lang="en-IN" altLang="en-US" sz="1700" dirty="0" err="1">
                <a:solidFill>
                  <a:schemeClr val="tx1"/>
                </a:solidFill>
                <a:latin typeface="Proxima Nova"/>
                <a:cs typeface="Times New Roman" panose="02020603050405020304" pitchFamily="18" charset="0"/>
                <a:sym typeface="Proxima Nova" charset="0"/>
              </a:rPr>
              <a:t>OpenCv</a:t>
            </a:r>
            <a:endParaRPr lang="en-IN" altLang="en-US" sz="1700" dirty="0">
              <a:solidFill>
                <a:schemeClr val="tx1"/>
              </a:solidFill>
              <a:latin typeface="Proxima Nova"/>
              <a:cs typeface="Times New Roman" panose="02020603050405020304" pitchFamily="18" charset="0"/>
              <a:sym typeface="Proxima Nova" charset="0"/>
            </a:endParaRPr>
          </a:p>
          <a:p>
            <a:pPr marL="285750" indent="-285750" algn="just" eaLnBrk="1" hangingPunct="1">
              <a:buFont typeface="Arial" panose="020B0604020202020204" pitchFamily="34" charset="0"/>
              <a:buChar char="•"/>
            </a:pPr>
            <a:r>
              <a:rPr lang="en-IN" altLang="en-US" sz="1700" dirty="0" err="1">
                <a:solidFill>
                  <a:schemeClr val="tx1"/>
                </a:solidFill>
                <a:latin typeface="Proxima Nova"/>
                <a:cs typeface="Times New Roman" panose="02020603050405020304" pitchFamily="18" charset="0"/>
                <a:sym typeface="Proxima Nova" charset="0"/>
              </a:rPr>
              <a:t>Numpy</a:t>
            </a:r>
            <a:endParaRPr lang="en-IN" altLang="en-US" sz="1700" dirty="0">
              <a:solidFill>
                <a:schemeClr val="tx1"/>
              </a:solidFill>
              <a:latin typeface="Proxima Nova"/>
              <a:cs typeface="Times New Roman" panose="02020603050405020304" pitchFamily="18" charset="0"/>
              <a:sym typeface="Proxima Nova" charset="0"/>
            </a:endParaRPr>
          </a:p>
          <a:p>
            <a:pPr marL="285750" indent="-285750" algn="just" eaLnBrk="1" hangingPunct="1">
              <a:buFont typeface="Arial" panose="020B0604020202020204" pitchFamily="34" charset="0"/>
              <a:buChar char="•"/>
            </a:pPr>
            <a:r>
              <a:rPr lang="en-IN" altLang="en-US" sz="1700" dirty="0">
                <a:solidFill>
                  <a:schemeClr val="tx1"/>
                </a:solidFill>
                <a:latin typeface="Proxima Nova"/>
                <a:cs typeface="Times New Roman" panose="02020603050405020304" pitchFamily="18" charset="0"/>
                <a:sym typeface="Proxima Nova" charset="0"/>
              </a:rPr>
              <a:t>TensorFlow</a:t>
            </a:r>
          </a:p>
          <a:p>
            <a:pPr marL="285750" indent="-285750" algn="just" eaLnBrk="1" hangingPunct="1">
              <a:buFont typeface="Arial" panose="020B0604020202020204" pitchFamily="34" charset="0"/>
              <a:buChar char="•"/>
            </a:pPr>
            <a:r>
              <a:rPr lang="en-IN" altLang="en-US" sz="1700" dirty="0">
                <a:solidFill>
                  <a:schemeClr val="tx1"/>
                </a:solidFill>
                <a:latin typeface="Proxima Nova"/>
                <a:cs typeface="Times New Roman" panose="02020603050405020304" pitchFamily="18" charset="0"/>
                <a:sym typeface="Proxima Nova" charset="0"/>
              </a:rPr>
              <a:t>SQLite</a:t>
            </a:r>
          </a:p>
          <a:p>
            <a:pPr marL="285750" indent="-285750" algn="just" eaLnBrk="1" hangingPunct="1">
              <a:buFont typeface="Arial" panose="020B0604020202020204" pitchFamily="34" charset="0"/>
              <a:buChar char="•"/>
            </a:pPr>
            <a:r>
              <a:rPr lang="en-US" altLang="en-US" sz="1700" dirty="0">
                <a:solidFill>
                  <a:schemeClr val="tx1"/>
                </a:solidFill>
                <a:latin typeface="Proxima Nova"/>
                <a:cs typeface="Times New Roman" panose="02020603050405020304" pitchFamily="18" charset="0"/>
                <a:sym typeface="Proxima Nova" charset="0"/>
              </a:rPr>
              <a:t>HTML</a:t>
            </a:r>
          </a:p>
          <a:p>
            <a:pPr marL="285750" indent="-285750" algn="just" eaLnBrk="1" hangingPunct="1">
              <a:buFont typeface="Arial" panose="020B0604020202020204" pitchFamily="34" charset="0"/>
              <a:buChar char="•"/>
            </a:pPr>
            <a:r>
              <a:rPr lang="en-US" altLang="en-US" sz="1700" dirty="0">
                <a:solidFill>
                  <a:schemeClr val="tx1"/>
                </a:solidFill>
                <a:latin typeface="Proxima Nova"/>
                <a:cs typeface="Times New Roman" panose="02020603050405020304" pitchFamily="18" charset="0"/>
                <a:sym typeface="Proxima Nova" charset="0"/>
              </a:rPr>
              <a:t>JavaScript</a:t>
            </a:r>
          </a:p>
          <a:p>
            <a:pPr marL="285750" indent="-285750" algn="just" eaLnBrk="1" hangingPunct="1">
              <a:buFont typeface="Arial" panose="020B0604020202020204" pitchFamily="34" charset="0"/>
              <a:buChar char="•"/>
            </a:pPr>
            <a:r>
              <a:rPr lang="en-US" altLang="en-US" sz="1700" dirty="0">
                <a:solidFill>
                  <a:schemeClr val="tx1"/>
                </a:solidFill>
                <a:latin typeface="Proxima Nova"/>
                <a:cs typeface="Times New Roman" panose="02020603050405020304" pitchFamily="18" charset="0"/>
                <a:sym typeface="Proxima Nova" charset="0"/>
              </a:rPr>
              <a:t>CSS</a:t>
            </a:r>
          </a:p>
          <a:p>
            <a:pPr marL="285750" indent="-285750" algn="just" eaLnBrk="1" hangingPunct="1">
              <a:buFont typeface="Arial" panose="020B0604020202020204" pitchFamily="34" charset="0"/>
              <a:buChar char="•"/>
            </a:pPr>
            <a:r>
              <a:rPr lang="en-US" altLang="en-US" sz="1700" dirty="0">
                <a:solidFill>
                  <a:schemeClr val="tx1"/>
                </a:solidFill>
                <a:latin typeface="Proxima Nova"/>
                <a:cs typeface="Times New Roman" panose="02020603050405020304" pitchFamily="18" charset="0"/>
                <a:sym typeface="Proxima Nova" charset="0"/>
              </a:rPr>
              <a:t>React</a:t>
            </a:r>
          </a:p>
          <a:p>
            <a:pPr marL="285750" indent="-285750" algn="just" eaLnBrk="1" hangingPunct="1">
              <a:buFont typeface="Arial" panose="020B0604020202020204" pitchFamily="34" charset="0"/>
              <a:buChar char="•"/>
            </a:pPr>
            <a:r>
              <a:rPr lang="en-US" altLang="en-US" sz="1700" dirty="0">
                <a:solidFill>
                  <a:schemeClr val="tx1"/>
                </a:solidFill>
                <a:latin typeface="Proxima Nova"/>
                <a:cs typeface="Times New Roman" panose="02020603050405020304" pitchFamily="18" charset="0"/>
                <a:sym typeface="Proxima Nova" charset="0"/>
              </a:rPr>
              <a:t>AI Models</a:t>
            </a:r>
          </a:p>
        </p:txBody>
      </p:sp>
      <p:pic>
        <p:nvPicPr>
          <p:cNvPr id="2" name="Google Shape;183;p22">
            <a:extLst>
              <a:ext uri="{FF2B5EF4-FFF2-40B4-BE49-F238E27FC236}">
                <a16:creationId xmlns:a16="http://schemas.microsoft.com/office/drawing/2014/main" id="{61A50236-BA73-A177-4833-597B2355629E}"/>
              </a:ext>
            </a:extLst>
          </p:cNvPr>
          <p:cNvPicPr preferRelativeResize="0"/>
          <p:nvPr/>
        </p:nvPicPr>
        <p:blipFill>
          <a:blip r:embed="rId3">
            <a:alphaModFix/>
          </a:blip>
          <a:stretch>
            <a:fillRect/>
          </a:stretch>
        </p:blipFill>
        <p:spPr>
          <a:xfrm>
            <a:off x="8746946" y="1412739"/>
            <a:ext cx="2798941" cy="1095525"/>
          </a:xfrm>
          <a:prstGeom prst="rect">
            <a:avLst/>
          </a:prstGeom>
          <a:noFill/>
          <a:ln>
            <a:noFill/>
          </a:ln>
        </p:spPr>
      </p:pic>
      <p:pic>
        <p:nvPicPr>
          <p:cNvPr id="3" name="Google Shape;184;p22">
            <a:extLst>
              <a:ext uri="{FF2B5EF4-FFF2-40B4-BE49-F238E27FC236}">
                <a16:creationId xmlns:a16="http://schemas.microsoft.com/office/drawing/2014/main" id="{7452935B-F77D-737B-E75F-F64C3EE51276}"/>
              </a:ext>
            </a:extLst>
          </p:cNvPr>
          <p:cNvPicPr preferRelativeResize="0"/>
          <p:nvPr/>
        </p:nvPicPr>
        <p:blipFill>
          <a:blip r:embed="rId4">
            <a:alphaModFix/>
          </a:blip>
          <a:stretch>
            <a:fillRect/>
          </a:stretch>
        </p:blipFill>
        <p:spPr>
          <a:xfrm>
            <a:off x="3615266" y="5265542"/>
            <a:ext cx="2193024" cy="1039850"/>
          </a:xfrm>
          <a:prstGeom prst="rect">
            <a:avLst/>
          </a:prstGeom>
          <a:noFill/>
          <a:ln>
            <a:noFill/>
          </a:ln>
        </p:spPr>
      </p:pic>
      <p:pic>
        <p:nvPicPr>
          <p:cNvPr id="4" name="Google Shape;186;p22">
            <a:extLst>
              <a:ext uri="{FF2B5EF4-FFF2-40B4-BE49-F238E27FC236}">
                <a16:creationId xmlns:a16="http://schemas.microsoft.com/office/drawing/2014/main" id="{3216E58D-D5DA-A989-E2AB-E47D0122A441}"/>
              </a:ext>
            </a:extLst>
          </p:cNvPr>
          <p:cNvPicPr preferRelativeResize="0"/>
          <p:nvPr/>
        </p:nvPicPr>
        <p:blipFill>
          <a:blip r:embed="rId5">
            <a:alphaModFix/>
          </a:blip>
          <a:stretch>
            <a:fillRect/>
          </a:stretch>
        </p:blipFill>
        <p:spPr>
          <a:xfrm>
            <a:off x="8746946" y="4847316"/>
            <a:ext cx="1971525" cy="1971525"/>
          </a:xfrm>
          <a:prstGeom prst="rect">
            <a:avLst/>
          </a:prstGeom>
          <a:noFill/>
          <a:ln>
            <a:noFill/>
          </a:ln>
        </p:spPr>
      </p:pic>
      <p:pic>
        <p:nvPicPr>
          <p:cNvPr id="6" name="Google Shape;180;p22">
            <a:extLst>
              <a:ext uri="{FF2B5EF4-FFF2-40B4-BE49-F238E27FC236}">
                <a16:creationId xmlns:a16="http://schemas.microsoft.com/office/drawing/2014/main" id="{B93BC9F0-D0E2-6356-BF71-658B41E091E9}"/>
              </a:ext>
            </a:extLst>
          </p:cNvPr>
          <p:cNvPicPr preferRelativeResize="0"/>
          <p:nvPr/>
        </p:nvPicPr>
        <p:blipFill>
          <a:blip r:embed="rId6">
            <a:alphaModFix/>
          </a:blip>
          <a:stretch>
            <a:fillRect/>
          </a:stretch>
        </p:blipFill>
        <p:spPr>
          <a:xfrm>
            <a:off x="7483429" y="3255246"/>
            <a:ext cx="1497543" cy="1370975"/>
          </a:xfrm>
          <a:prstGeom prst="rect">
            <a:avLst/>
          </a:prstGeom>
          <a:noFill/>
          <a:ln>
            <a:noFill/>
          </a:ln>
        </p:spPr>
      </p:pic>
      <p:pic>
        <p:nvPicPr>
          <p:cNvPr id="8" name="Google Shape;181;p22">
            <a:extLst>
              <a:ext uri="{FF2B5EF4-FFF2-40B4-BE49-F238E27FC236}">
                <a16:creationId xmlns:a16="http://schemas.microsoft.com/office/drawing/2014/main" id="{FD6E35D1-0941-0FE1-9260-8FDC5A03F6B8}"/>
              </a:ext>
            </a:extLst>
          </p:cNvPr>
          <p:cNvPicPr preferRelativeResize="0"/>
          <p:nvPr/>
        </p:nvPicPr>
        <p:blipFill>
          <a:blip r:embed="rId7">
            <a:alphaModFix/>
          </a:blip>
          <a:stretch>
            <a:fillRect/>
          </a:stretch>
        </p:blipFill>
        <p:spPr>
          <a:xfrm>
            <a:off x="6412326" y="4934417"/>
            <a:ext cx="1342048" cy="1370975"/>
          </a:xfrm>
          <a:prstGeom prst="rect">
            <a:avLst/>
          </a:prstGeom>
          <a:noFill/>
          <a:ln>
            <a:noFill/>
          </a:ln>
        </p:spPr>
      </p:pic>
      <p:pic>
        <p:nvPicPr>
          <p:cNvPr id="9" name="Google Shape;198;p23">
            <a:extLst>
              <a:ext uri="{FF2B5EF4-FFF2-40B4-BE49-F238E27FC236}">
                <a16:creationId xmlns:a16="http://schemas.microsoft.com/office/drawing/2014/main" id="{D930125D-2CF4-A5FD-811C-2513399E5E69}"/>
              </a:ext>
            </a:extLst>
          </p:cNvPr>
          <p:cNvPicPr preferRelativeResize="0"/>
          <p:nvPr/>
        </p:nvPicPr>
        <p:blipFill>
          <a:blip r:embed="rId8">
            <a:alphaModFix/>
          </a:blip>
          <a:stretch>
            <a:fillRect/>
          </a:stretch>
        </p:blipFill>
        <p:spPr>
          <a:xfrm>
            <a:off x="646113" y="4219245"/>
            <a:ext cx="4335800" cy="1004864"/>
          </a:xfrm>
          <a:prstGeom prst="rect">
            <a:avLst/>
          </a:prstGeom>
          <a:noFill/>
          <a:ln>
            <a:noFill/>
          </a:ln>
        </p:spPr>
      </p:pic>
      <p:pic>
        <p:nvPicPr>
          <p:cNvPr id="11" name="Picture 10">
            <a:extLst>
              <a:ext uri="{FF2B5EF4-FFF2-40B4-BE49-F238E27FC236}">
                <a16:creationId xmlns:a16="http://schemas.microsoft.com/office/drawing/2014/main" id="{591AF9DC-E0ED-F182-40BC-ABA56E23D21E}"/>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2731963" y="1175629"/>
            <a:ext cx="2421542" cy="1688595"/>
          </a:xfrm>
          <a:prstGeom prst="rect">
            <a:avLst/>
          </a:prstGeom>
        </p:spPr>
      </p:pic>
      <p:pic>
        <p:nvPicPr>
          <p:cNvPr id="14" name="Picture 13">
            <a:extLst>
              <a:ext uri="{FF2B5EF4-FFF2-40B4-BE49-F238E27FC236}">
                <a16:creationId xmlns:a16="http://schemas.microsoft.com/office/drawing/2014/main" id="{7FCC14FC-827F-07BB-68A4-C8768344AFC0}"/>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4432192" y="2508264"/>
            <a:ext cx="1811997" cy="1811997"/>
          </a:xfrm>
          <a:prstGeom prst="rect">
            <a:avLst/>
          </a:prstGeom>
        </p:spPr>
      </p:pic>
      <p:pic>
        <p:nvPicPr>
          <p:cNvPr id="17" name="Picture 16">
            <a:extLst>
              <a:ext uri="{FF2B5EF4-FFF2-40B4-BE49-F238E27FC236}">
                <a16:creationId xmlns:a16="http://schemas.microsoft.com/office/drawing/2014/main" id="{2CA946E5-CE11-1AB4-D071-497D4811A8C0}"/>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5925156" y="1146748"/>
            <a:ext cx="2755779" cy="1653468"/>
          </a:xfrm>
          <a:prstGeom prst="rect">
            <a:avLst/>
          </a:prstGeom>
        </p:spPr>
      </p:pic>
      <p:pic>
        <p:nvPicPr>
          <p:cNvPr id="20" name="Picture 19">
            <a:extLst>
              <a:ext uri="{FF2B5EF4-FFF2-40B4-BE49-F238E27FC236}">
                <a16:creationId xmlns:a16="http://schemas.microsoft.com/office/drawing/2014/main" id="{B8A52D38-13C0-EBBF-041C-E8E9EA36B0C6}"/>
              </a:ext>
            </a:extLst>
          </p:cNvPr>
          <p:cNvPicPr>
            <a:picLocks noChangeAspect="1"/>
          </p:cNvPicPr>
          <p:nvPr/>
        </p:nvPicPr>
        <p:blipFill>
          <a:blip r:embed="rId15" cstate="print">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9658770" y="3159151"/>
            <a:ext cx="1497542" cy="1443922"/>
          </a:xfrm>
          <a:prstGeom prst="rect">
            <a:avLst/>
          </a:prstGeom>
        </p:spPr>
      </p:pic>
    </p:spTree>
    <p:extLst>
      <p:ext uri="{BB962C8B-B14F-4D97-AF65-F5344CB8AC3E}">
        <p14:creationId xmlns:p14="http://schemas.microsoft.com/office/powerpoint/2010/main" val="294396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EAF0191-3AD0-70DA-36E2-AD78EEB76A13}"/>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673D4B8A-0DCE-B5CF-354F-EA1CD62549AA}"/>
              </a:ext>
            </a:extLst>
          </p:cNvPr>
          <p:cNvSpPr txBox="1">
            <a:spLocks noGrp="1"/>
          </p:cNvSpPr>
          <p:nvPr>
            <p:ph type="title"/>
          </p:nvPr>
        </p:nvSpPr>
        <p:spPr>
          <a:xfrm>
            <a:off x="534259" y="309562"/>
            <a:ext cx="6017543"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ER Diagram</a:t>
            </a:r>
            <a:endParaRPr lang="en-IN" sz="2400" dirty="0">
              <a:latin typeface="Proxima Nova"/>
            </a:endParaRPr>
          </a:p>
        </p:txBody>
      </p:sp>
      <p:sp>
        <p:nvSpPr>
          <p:cNvPr id="6" name="TextBox 5">
            <a:extLst>
              <a:ext uri="{FF2B5EF4-FFF2-40B4-BE49-F238E27FC236}">
                <a16:creationId xmlns:a16="http://schemas.microsoft.com/office/drawing/2014/main" id="{0DAA6840-A26F-098A-9B58-8E9C478DA384}"/>
              </a:ext>
            </a:extLst>
          </p:cNvPr>
          <p:cNvSpPr txBox="1"/>
          <p:nvPr/>
        </p:nvSpPr>
        <p:spPr>
          <a:xfrm>
            <a:off x="383232" y="6108630"/>
            <a:ext cx="11376968" cy="369332"/>
          </a:xfrm>
          <a:prstGeom prst="rect">
            <a:avLst/>
          </a:prstGeom>
          <a:noFill/>
        </p:spPr>
        <p:txBody>
          <a:bodyPr wrap="square" rtlCol="0">
            <a:spAutoFit/>
          </a:bodyPr>
          <a:lstStyle/>
          <a:p>
            <a:pPr algn="ctr"/>
            <a:r>
              <a:rPr lang="en-IN" dirty="0"/>
              <a:t>ER Diagram </a:t>
            </a:r>
            <a:endParaRPr lang="en-US" dirty="0"/>
          </a:p>
        </p:txBody>
      </p:sp>
      <p:pic>
        <p:nvPicPr>
          <p:cNvPr id="4" name="Picture 3">
            <a:extLst>
              <a:ext uri="{FF2B5EF4-FFF2-40B4-BE49-F238E27FC236}">
                <a16:creationId xmlns:a16="http://schemas.microsoft.com/office/drawing/2014/main" id="{2F15F2A0-5C1B-F6AE-00B1-E25ED2B0D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1074914"/>
            <a:ext cx="11328400" cy="5033716"/>
          </a:xfrm>
          <a:prstGeom prst="rect">
            <a:avLst/>
          </a:prstGeom>
        </p:spPr>
      </p:pic>
    </p:spTree>
    <p:extLst>
      <p:ext uri="{BB962C8B-B14F-4D97-AF65-F5344CB8AC3E}">
        <p14:creationId xmlns:p14="http://schemas.microsoft.com/office/powerpoint/2010/main" val="3236257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1612</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Proxima Nova</vt:lpstr>
      <vt:lpstr>Times New Roman</vt:lpstr>
      <vt:lpstr>Office Theme</vt:lpstr>
      <vt:lpstr>PowerPoint Presentation</vt:lpstr>
      <vt:lpstr>PowerPoint Presentation</vt:lpstr>
      <vt:lpstr>Outline</vt:lpstr>
      <vt:lpstr>Introduction </vt:lpstr>
      <vt:lpstr>Problem Statement </vt:lpstr>
      <vt:lpstr>Abstract </vt:lpstr>
      <vt:lpstr>System Analysis / Literature Review </vt:lpstr>
      <vt:lpstr>Tools &amp; Technology to be used</vt:lpstr>
      <vt:lpstr>ER Diagram</vt:lpstr>
      <vt:lpstr>Use Case Diagram</vt:lpstr>
      <vt:lpstr>Activity Diagram</vt:lpstr>
      <vt:lpstr>Proposed Solution</vt:lpstr>
      <vt:lpstr>Project Flow Chart / System Design</vt:lpstr>
      <vt:lpstr>Project Screenshot</vt:lpstr>
      <vt:lpstr>Project Screenshot</vt:lpstr>
      <vt:lpstr>Project Screenshot</vt:lpstr>
      <vt:lpstr>Project Screenshot</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Parth Ahuja</cp:lastModifiedBy>
  <cp:revision>42</cp:revision>
  <dcterms:created xsi:type="dcterms:W3CDTF">2023-12-05T07:58:57Z</dcterms:created>
  <dcterms:modified xsi:type="dcterms:W3CDTF">2024-04-22T13:55:20Z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2024-01-10T05:57:01Z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bdeac77a-6f2d-4eed-8d0b-c87a56de673f</vt:lpwstr>
  </property>
  <property fmtid="{D5CDD505-2E9C-101B-9397-08002B2CF9AE}" pid="7" name="MSIP_Label_defa4170-0d19-0005-0004-bc88714345d2_ActionId">
    <vt:lpwstr>2a20089b-7995-43de-aaf1-a4eb65220026</vt:lpwstr>
  </property>
  <property fmtid="{D5CDD505-2E9C-101B-9397-08002B2CF9AE}" pid="8" name="MSIP_Label_defa4170-0d19-0005-0004-bc88714345d2_ContentBits">
    <vt:lpwstr>0</vt:lpwstr>
  </property>
</Properties>
</file>