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26"/>
  </p:notesMasterIdLst>
  <p:handoutMasterIdLst>
    <p:handoutMasterId r:id="rId27"/>
  </p:handoutMasterIdLst>
  <p:sldIdLst>
    <p:sldId id="256" r:id="rId2"/>
    <p:sldId id="302" r:id="rId3"/>
    <p:sldId id="536" r:id="rId4"/>
    <p:sldId id="537" r:id="rId5"/>
    <p:sldId id="538" r:id="rId6"/>
    <p:sldId id="419" r:id="rId7"/>
    <p:sldId id="525" r:id="rId8"/>
    <p:sldId id="542" r:id="rId9"/>
    <p:sldId id="592" r:id="rId10"/>
    <p:sldId id="593" r:id="rId11"/>
    <p:sldId id="594" r:id="rId12"/>
    <p:sldId id="595" r:id="rId13"/>
    <p:sldId id="596" r:id="rId14"/>
    <p:sldId id="597" r:id="rId15"/>
    <p:sldId id="541" r:id="rId16"/>
    <p:sldId id="598" r:id="rId17"/>
    <p:sldId id="599" r:id="rId18"/>
    <p:sldId id="600" r:id="rId19"/>
    <p:sldId id="601" r:id="rId20"/>
    <p:sldId id="602" r:id="rId21"/>
    <p:sldId id="603" r:id="rId22"/>
    <p:sldId id="604" r:id="rId23"/>
    <p:sldId id="343" r:id="rId24"/>
    <p:sldId id="426" r:id="rId25"/>
  </p:sldIdLst>
  <p:sldSz cx="14630400" cy="8229600"/>
  <p:notesSz cx="6858000" cy="9144000"/>
  <p:defaultTextStyle>
    <a:defPPr>
      <a:defRPr lang="en-US"/>
    </a:defPPr>
    <a:lvl1pPr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1pPr>
    <a:lvl2pPr marL="652463" indent="-195263"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2pPr>
    <a:lvl3pPr marL="1304925" indent="-39052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3pPr>
    <a:lvl4pPr marL="1958975" indent="-58737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4pPr>
    <a:lvl5pPr marL="2611438" indent="-782638"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5pPr>
    <a:lvl6pPr marL="2286000" algn="l" defTabSz="457200" rtl="0" eaLnBrk="1" latinLnBrk="0" hangingPunct="1">
      <a:defRPr sz="2600" kern="1200">
        <a:solidFill>
          <a:schemeClr val="tx1"/>
        </a:solidFill>
        <a:latin typeface="Gill Sans MT" charset="0"/>
        <a:ea typeface="ＭＳ Ｐゴシック" charset="0"/>
        <a:cs typeface="ＭＳ Ｐゴシック" charset="0"/>
      </a:defRPr>
    </a:lvl6pPr>
    <a:lvl7pPr marL="2743200" algn="l" defTabSz="457200" rtl="0" eaLnBrk="1" latinLnBrk="0" hangingPunct="1">
      <a:defRPr sz="2600" kern="1200">
        <a:solidFill>
          <a:schemeClr val="tx1"/>
        </a:solidFill>
        <a:latin typeface="Gill Sans MT" charset="0"/>
        <a:ea typeface="ＭＳ Ｐゴシック" charset="0"/>
        <a:cs typeface="ＭＳ Ｐゴシック" charset="0"/>
      </a:defRPr>
    </a:lvl7pPr>
    <a:lvl8pPr marL="3200400" algn="l" defTabSz="457200" rtl="0" eaLnBrk="1" latinLnBrk="0" hangingPunct="1">
      <a:defRPr sz="2600" kern="1200">
        <a:solidFill>
          <a:schemeClr val="tx1"/>
        </a:solidFill>
        <a:latin typeface="Gill Sans MT" charset="0"/>
        <a:ea typeface="ＭＳ Ｐゴシック" charset="0"/>
        <a:cs typeface="ＭＳ Ｐゴシック" charset="0"/>
      </a:defRPr>
    </a:lvl8pPr>
    <a:lvl9pPr marL="3657600" algn="l" defTabSz="457200" rtl="0" eaLnBrk="1" latinLnBrk="0" hangingPunct="1">
      <a:defRPr sz="2600" kern="1200">
        <a:solidFill>
          <a:schemeClr val="tx1"/>
        </a:solidFill>
        <a:latin typeface="Gill Sans M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181">
          <p15:clr>
            <a:srgbClr val="A4A3A4"/>
          </p15:clr>
        </p15:guide>
        <p15:guide id="2" orient="horz" pos="369">
          <p15:clr>
            <a:srgbClr val="A4A3A4"/>
          </p15:clr>
        </p15:guide>
        <p15:guide id="3" pos="43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6ECF0"/>
    <a:srgbClr val="E0E0E0"/>
    <a:srgbClr val="FFFFFF"/>
    <a:srgbClr val="B2E4D7"/>
    <a:srgbClr val="59879B"/>
    <a:srgbClr val="1F447D"/>
    <a:srgbClr val="6666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64130" autoAdjust="0"/>
  </p:normalViewPr>
  <p:slideViewPr>
    <p:cSldViewPr snapToGrid="0" showGuides="1">
      <p:cViewPr varScale="1">
        <p:scale>
          <a:sx n="61" d="100"/>
          <a:sy n="61" d="100"/>
        </p:scale>
        <p:origin x="636" y="66"/>
      </p:cViewPr>
      <p:guideLst>
        <p:guide orient="horz" pos="1181"/>
        <p:guide orient="horz" pos="369"/>
        <p:guide pos="432"/>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85591767-110F-A243-83F9-36645DAA76CB}" type="datetime1">
              <a:rPr lang="en-US"/>
              <a:pPr>
                <a:defRPr/>
              </a:pPr>
              <a:t>12/6/2022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183AF4F7-31B0-B643-9B95-E1F087EE11A4}" type="slidenum">
              <a:rPr lang="en-US"/>
              <a:pPr>
                <a:defRPr/>
              </a:pPr>
              <a:t>‹#›</a:t>
            </a:fld>
            <a:endParaRPr lang="en-US" dirty="0"/>
          </a:p>
        </p:txBody>
      </p:sp>
    </p:spTree>
    <p:extLst>
      <p:ext uri="{BB962C8B-B14F-4D97-AF65-F5344CB8AC3E}">
        <p14:creationId xmlns:p14="http://schemas.microsoft.com/office/powerpoint/2010/main" val="35355410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7850FBDF-363D-BA4E-BF53-7E974FE76827}" type="datetime1">
              <a:rPr lang="en-US"/>
              <a:pPr>
                <a:defRPr/>
              </a:pPr>
              <a:t>12/6/2022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BE318CCB-9EB4-A04E-B82B-4EF927884A69}" type="slidenum">
              <a:rPr lang="en-US"/>
              <a:pPr>
                <a:defRPr/>
              </a:pPr>
              <a:t>‹#›</a:t>
            </a:fld>
            <a:endParaRPr lang="en-US" dirty="0"/>
          </a:p>
        </p:txBody>
      </p:sp>
    </p:spTree>
    <p:extLst>
      <p:ext uri="{BB962C8B-B14F-4D97-AF65-F5344CB8AC3E}">
        <p14:creationId xmlns:p14="http://schemas.microsoft.com/office/powerpoint/2010/main" val="1518684071"/>
      </p:ext>
    </p:extLst>
  </p:cSld>
  <p:clrMap bg1="lt1" tx1="dk1" bg2="lt2" tx2="dk2" accent1="accent1" accent2="accent2" accent3="accent3" accent4="accent4" accent5="accent5" accent6="accent6" hlink="hlink" folHlink="folHlink"/>
  <p:hf sldNum="0" hdr="0" ftr="0" dt="0"/>
  <p:notesStyle>
    <a:lvl1pPr algn="l" defTabSz="1304925" rtl="0" fontAlgn="base">
      <a:spcBef>
        <a:spcPct val="30000"/>
      </a:spcBef>
      <a:spcAft>
        <a:spcPct val="0"/>
      </a:spcAft>
      <a:defRPr kern="1200">
        <a:solidFill>
          <a:schemeClr val="tx1"/>
        </a:solidFill>
        <a:latin typeface="BentonSans Book"/>
        <a:ea typeface="ＭＳ Ｐゴシック" charset="0"/>
        <a:cs typeface="ＭＳ Ｐゴシック" charset="0"/>
      </a:defRPr>
    </a:lvl1pPr>
    <a:lvl2pPr marL="652463" algn="l" defTabSz="1304925" rtl="0" fontAlgn="base">
      <a:spcBef>
        <a:spcPct val="30000"/>
      </a:spcBef>
      <a:spcAft>
        <a:spcPct val="0"/>
      </a:spcAft>
      <a:defRPr kern="1200">
        <a:solidFill>
          <a:schemeClr val="tx1"/>
        </a:solidFill>
        <a:latin typeface="BentonSans Book"/>
        <a:ea typeface="ＭＳ Ｐゴシック" charset="0"/>
        <a:cs typeface="+mn-cs"/>
      </a:defRPr>
    </a:lvl2pPr>
    <a:lvl3pPr marL="1304925" algn="l" defTabSz="1304925" rtl="0" fontAlgn="base">
      <a:spcBef>
        <a:spcPct val="30000"/>
      </a:spcBef>
      <a:spcAft>
        <a:spcPct val="0"/>
      </a:spcAft>
      <a:defRPr kern="1200">
        <a:solidFill>
          <a:schemeClr val="tx1"/>
        </a:solidFill>
        <a:latin typeface="BentonSans Book"/>
        <a:ea typeface="ＭＳ Ｐゴシック" charset="0"/>
        <a:cs typeface="+mn-cs"/>
      </a:defRPr>
    </a:lvl3pPr>
    <a:lvl4pPr marL="1958975" algn="l" defTabSz="1304925" rtl="0" fontAlgn="base">
      <a:spcBef>
        <a:spcPct val="30000"/>
      </a:spcBef>
      <a:spcAft>
        <a:spcPct val="0"/>
      </a:spcAft>
      <a:defRPr kern="1200">
        <a:solidFill>
          <a:schemeClr val="tx1"/>
        </a:solidFill>
        <a:latin typeface="BentonSans Book"/>
        <a:ea typeface="ＭＳ Ｐゴシック" charset="0"/>
        <a:cs typeface="+mn-cs"/>
      </a:defRPr>
    </a:lvl4pPr>
    <a:lvl5pPr marL="2611438" algn="l" defTabSz="1304925" rtl="0" fontAlgn="base">
      <a:spcBef>
        <a:spcPct val="30000"/>
      </a:spcBef>
      <a:spcAft>
        <a:spcPct val="0"/>
      </a:spcAft>
      <a:defRPr kern="1200">
        <a:solidFill>
          <a:schemeClr val="tx1"/>
        </a:solidFill>
        <a:latin typeface="BentonSans Book"/>
        <a:ea typeface="ＭＳ Ｐゴシック" charset="0"/>
        <a:cs typeface="+mn-cs"/>
      </a:defRPr>
    </a:lvl5pPr>
    <a:lvl6pPr marL="3265550" algn="l" defTabSz="1306221" rtl="0" eaLnBrk="1" latinLnBrk="0" hangingPunct="1">
      <a:defRPr sz="1800" kern="1200">
        <a:solidFill>
          <a:schemeClr val="tx1"/>
        </a:solidFill>
        <a:latin typeface="+mn-lt"/>
        <a:ea typeface="+mn-ea"/>
        <a:cs typeface="+mn-cs"/>
      </a:defRPr>
    </a:lvl6pPr>
    <a:lvl7pPr marL="3918661" algn="l" defTabSz="1306221" rtl="0" eaLnBrk="1" latinLnBrk="0" hangingPunct="1">
      <a:defRPr sz="1800" kern="1200">
        <a:solidFill>
          <a:schemeClr val="tx1"/>
        </a:solidFill>
        <a:latin typeface="+mn-lt"/>
        <a:ea typeface="+mn-ea"/>
        <a:cs typeface="+mn-cs"/>
      </a:defRPr>
    </a:lvl7pPr>
    <a:lvl8pPr marL="4571771" algn="l" defTabSz="1306221" rtl="0" eaLnBrk="1" latinLnBrk="0" hangingPunct="1">
      <a:defRPr sz="1800" kern="1200">
        <a:solidFill>
          <a:schemeClr val="tx1"/>
        </a:solidFill>
        <a:latin typeface="+mn-lt"/>
        <a:ea typeface="+mn-ea"/>
        <a:cs typeface="+mn-cs"/>
      </a:defRPr>
    </a:lvl8pPr>
    <a:lvl9pPr marL="5224882" algn="l" defTabSz="1306221"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interworks.com/blog/rcurtis/2018/01/19/friends-dont-let-friends-make-pie-chart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interworks.com/blog/rcurtis/2018/01/19/friends-dont-let-friends-make-pie-chart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interworks.com/blog/rcurtis/2018/01/19/friends-dont-let-friends-make-pie-chart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interworks.com/blog/rcurtis/2018/01/19/friends-dont-let-friends-make-pie-chart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interworks.com/blog/rcurtis/2018/01/19/friends-dont-let-friends-make-pie-chart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interworks.com/blog/rcurtis/2018/01/19/friends-dont-let-friends-make-pie-chart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interworks.com/blog/rcurtis/2018/01/19/friends-dont-let-friends-make-pie-chart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interworks.com/blog/rcurtis/2018/01/19/friends-dont-let-friends-make-pie-chart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interworks.com/blog/rcurtis/2018/01/19/friends-dont-let-friends-make-pie-chart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interworks.com/blog/rcurtis/2018/01/19/friends-dont-let-friends-make-pie-chart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interworks.com/blog/rcurtis/2018/01/19/friends-dont-let-friends-make-pie-chart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public.tableau.com/profile/josh.weyburne#!/vizhome/CookBook/VizCookbook"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public.tableau.com/profile/bbc.audiences#!/vizhome/BBCAudiencesTableauStyleGuide/MoreInfo2" TargetMode="External"/><Relationship Id="rId5" Type="http://schemas.openxmlformats.org/officeDocument/2006/relationships/hyperlink" Target="https://public.tableau.com/views/TheTableauChartCatalog/TableauChartExamples?:embed=y&amp;:display_count=yes&amp;:origin=viz_share_link&amp;:showVizHome=no#1" TargetMode="External"/><Relationship Id="rId4" Type="http://schemas.openxmlformats.org/officeDocument/2006/relationships/hyperlink" Target="https://public.tableau.com/en-us/gallery/visual-vocabulary"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interworks.com/blog/rcurtis/2018/01/19/friends-dont-let-friends-make-pie-chart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interworks.com/blog/rcurtis/2018/01/19/friends-dont-let-friends-make-pie-chart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686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a:latin typeface="BentonSans Book"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40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800" b="0" i="0" kern="1200" dirty="0">
                <a:solidFill>
                  <a:schemeClr val="tx1"/>
                </a:solidFill>
                <a:effectLst/>
                <a:latin typeface="BentonSans"/>
                <a:ea typeface="ＭＳ Ｐゴシック" charset="0"/>
                <a:cs typeface="ＭＳ Ｐゴシック" charset="0"/>
              </a:rPr>
              <a:t>Composition charts are used to display parts of a whole and change over time.</a:t>
            </a:r>
          </a:p>
          <a:p>
            <a:endParaRPr lang="en-US" sz="1800" b="0" i="0" kern="1200" dirty="0">
              <a:solidFill>
                <a:schemeClr val="tx1"/>
              </a:solidFill>
              <a:effectLst/>
              <a:latin typeface="BentonSans"/>
              <a:ea typeface="ＭＳ Ｐゴシック" charset="0"/>
              <a:cs typeface="ＭＳ Ｐゴシック" charset="0"/>
            </a:endParaRPr>
          </a:p>
          <a:p>
            <a:r>
              <a:rPr lang="en-US" sz="1800" b="0" i="0" kern="1200" dirty="0">
                <a:solidFill>
                  <a:schemeClr val="tx1"/>
                </a:solidFill>
                <a:effectLst/>
                <a:latin typeface="BentonSans"/>
                <a:ea typeface="ＭＳ Ｐゴシック" charset="0"/>
                <a:cs typeface="ＭＳ Ｐゴシック" charset="0"/>
              </a:rPr>
              <a:t>Pie charts callout: friends don’t let friends use pie charts (or 3D charts)… but if you must, use when comparing no more than 3 variables at a time.</a:t>
            </a:r>
          </a:p>
          <a:p>
            <a:endParaRPr lang="en-US" sz="1800" b="0" i="0" kern="1200" dirty="0">
              <a:solidFill>
                <a:schemeClr val="tx1"/>
              </a:solidFill>
              <a:effectLst/>
              <a:latin typeface="BentonSans"/>
              <a:ea typeface="ＭＳ Ｐゴシック" charset="0"/>
            </a:endParaRPr>
          </a:p>
          <a:p>
            <a:r>
              <a:rPr lang="en-US" sz="1800" b="1" i="0" kern="1200" dirty="0">
                <a:solidFill>
                  <a:schemeClr val="tx1"/>
                </a:solidFill>
                <a:effectLst/>
                <a:latin typeface="BentonSans"/>
                <a:ea typeface="ＭＳ Ｐゴシック" charset="0"/>
              </a:rPr>
              <a:t>Audience participation opportunity: </a:t>
            </a:r>
            <a:r>
              <a:rPr lang="en-US" sz="1800" b="0" i="0" kern="1200" dirty="0">
                <a:solidFill>
                  <a:schemeClr val="tx1"/>
                </a:solidFill>
                <a:effectLst/>
                <a:latin typeface="BentonSans"/>
                <a:ea typeface="ＭＳ Ｐゴシック" charset="0"/>
              </a:rPr>
              <a:t>why don’t we love pie or 3D charts when performing visual analysis?</a:t>
            </a:r>
          </a:p>
          <a:p>
            <a:r>
              <a:rPr lang="en-US" sz="1800" b="0" i="0" kern="1200" dirty="0">
                <a:solidFill>
                  <a:schemeClr val="tx1"/>
                </a:solidFill>
                <a:effectLst/>
                <a:latin typeface="BentonSans"/>
                <a:ea typeface="ＭＳ Ｐゴシック" charset="0"/>
              </a:rPr>
              <a:t>Answer: </a:t>
            </a:r>
            <a:r>
              <a:rPr lang="en-US" b="0" i="0" kern="1200" dirty="0">
                <a:solidFill>
                  <a:schemeClr val="tx1"/>
                </a:solidFill>
                <a:effectLst/>
                <a:latin typeface="BentonSans Book"/>
                <a:ea typeface="ＭＳ Ｐゴシック" charset="0"/>
                <a:cs typeface="ＭＳ Ｐゴシック" charset="0"/>
              </a:rPr>
              <a:t>We are not as good at noticing area and angle, and those just so happen to be the two main aspects of a pie chart. </a:t>
            </a:r>
            <a:r>
              <a:rPr lang="en-US" b="1" dirty="0"/>
              <a:t>(swag opportunity for participant) </a:t>
            </a:r>
            <a:endParaRPr lang="en-US" sz="1800" b="0" i="0" kern="1200" dirty="0">
              <a:solidFill>
                <a:schemeClr val="tx1"/>
              </a:solidFill>
              <a:effectLst/>
              <a:latin typeface="BentonSans"/>
              <a:ea typeface="ＭＳ Ｐゴシック" charset="0"/>
            </a:endParaRPr>
          </a:p>
          <a:p>
            <a:endParaRPr lang="en-US" sz="1800" b="0" i="0" kern="1200" dirty="0">
              <a:solidFill>
                <a:schemeClr val="tx1"/>
              </a:solidFill>
              <a:effectLst/>
              <a:latin typeface="BentonSans"/>
              <a:ea typeface="ＭＳ Ｐゴシック" charset="0"/>
            </a:endParaRPr>
          </a:p>
          <a:p>
            <a:r>
              <a:rPr lang="en-US" dirty="0">
                <a:hlinkClick r:id="rId3"/>
              </a:rPr>
              <a:t>https://interworks.com/blog/rcurtis/2018/01/19/friends-dont-let-friends-make-pie-charts/</a:t>
            </a:r>
            <a:endParaRPr lang="en-US" dirty="0"/>
          </a:p>
        </p:txBody>
      </p:sp>
    </p:spTree>
    <p:extLst>
      <p:ext uri="{BB962C8B-B14F-4D97-AF65-F5344CB8AC3E}">
        <p14:creationId xmlns:p14="http://schemas.microsoft.com/office/powerpoint/2010/main" val="1024429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40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800" b="0" i="0" kern="1200" dirty="0">
                <a:solidFill>
                  <a:schemeClr val="tx1"/>
                </a:solidFill>
                <a:effectLst/>
                <a:latin typeface="BentonSans"/>
                <a:ea typeface="ＭＳ Ｐゴシック" charset="0"/>
                <a:cs typeface="ＭＳ Ｐゴシック" charset="0"/>
              </a:rPr>
              <a:t>Composition charts are used to display parts of a whole and change over time.</a:t>
            </a:r>
          </a:p>
          <a:p>
            <a:endParaRPr lang="en-US" sz="1800" b="0" i="0" kern="1200" dirty="0">
              <a:solidFill>
                <a:schemeClr val="tx1"/>
              </a:solidFill>
              <a:effectLst/>
              <a:latin typeface="BentonSans"/>
              <a:ea typeface="ＭＳ Ｐゴシック" charset="0"/>
              <a:cs typeface="ＭＳ Ｐゴシック" charset="0"/>
            </a:endParaRPr>
          </a:p>
          <a:p>
            <a:r>
              <a:rPr lang="en-US" sz="1800" b="0" i="0" kern="1200" dirty="0">
                <a:solidFill>
                  <a:schemeClr val="tx1"/>
                </a:solidFill>
                <a:effectLst/>
                <a:latin typeface="BentonSans"/>
                <a:ea typeface="ＭＳ Ｐゴシック" charset="0"/>
                <a:cs typeface="ＭＳ Ｐゴシック" charset="0"/>
              </a:rPr>
              <a:t>Pie charts callout: friends don’t let friends use pie charts (or 3D charts)… but if you must, use when comparing no more than 3 variables at a time.</a:t>
            </a:r>
          </a:p>
          <a:p>
            <a:endParaRPr lang="en-US" sz="1800" b="0" i="0" kern="1200" dirty="0">
              <a:solidFill>
                <a:schemeClr val="tx1"/>
              </a:solidFill>
              <a:effectLst/>
              <a:latin typeface="BentonSans"/>
              <a:ea typeface="ＭＳ Ｐゴシック" charset="0"/>
            </a:endParaRPr>
          </a:p>
          <a:p>
            <a:r>
              <a:rPr lang="en-US" sz="1800" b="1" i="0" kern="1200" dirty="0">
                <a:solidFill>
                  <a:schemeClr val="tx1"/>
                </a:solidFill>
                <a:effectLst/>
                <a:latin typeface="BentonSans"/>
                <a:ea typeface="ＭＳ Ｐゴシック" charset="0"/>
              </a:rPr>
              <a:t>Audience participation opportunity: </a:t>
            </a:r>
            <a:r>
              <a:rPr lang="en-US" sz="1800" b="0" i="0" kern="1200" dirty="0">
                <a:solidFill>
                  <a:schemeClr val="tx1"/>
                </a:solidFill>
                <a:effectLst/>
                <a:latin typeface="BentonSans"/>
                <a:ea typeface="ＭＳ Ｐゴシック" charset="0"/>
              </a:rPr>
              <a:t>why don’t we love pie or 3D charts when performing visual analysis?</a:t>
            </a:r>
          </a:p>
          <a:p>
            <a:r>
              <a:rPr lang="en-US" sz="1800" b="0" i="0" kern="1200" dirty="0">
                <a:solidFill>
                  <a:schemeClr val="tx1"/>
                </a:solidFill>
                <a:effectLst/>
                <a:latin typeface="BentonSans"/>
                <a:ea typeface="ＭＳ Ｐゴシック" charset="0"/>
              </a:rPr>
              <a:t>Answer: </a:t>
            </a:r>
            <a:r>
              <a:rPr lang="en-US" b="0" i="0" kern="1200" dirty="0">
                <a:solidFill>
                  <a:schemeClr val="tx1"/>
                </a:solidFill>
                <a:effectLst/>
                <a:latin typeface="BentonSans Book"/>
                <a:ea typeface="ＭＳ Ｐゴシック" charset="0"/>
                <a:cs typeface="ＭＳ Ｐゴシック" charset="0"/>
              </a:rPr>
              <a:t>We are not as good at noticing area and angle, and those just so happen to be the two main aspects of a pie chart. </a:t>
            </a:r>
            <a:r>
              <a:rPr lang="en-US" b="1" dirty="0"/>
              <a:t>(swag opportunity for participant) </a:t>
            </a:r>
            <a:endParaRPr lang="en-US" sz="1800" b="0" i="0" kern="1200" dirty="0">
              <a:solidFill>
                <a:schemeClr val="tx1"/>
              </a:solidFill>
              <a:effectLst/>
              <a:latin typeface="BentonSans"/>
              <a:ea typeface="ＭＳ Ｐゴシック" charset="0"/>
            </a:endParaRPr>
          </a:p>
          <a:p>
            <a:endParaRPr lang="en-US" sz="1800" b="0" i="0" kern="1200" dirty="0">
              <a:solidFill>
                <a:schemeClr val="tx1"/>
              </a:solidFill>
              <a:effectLst/>
              <a:latin typeface="BentonSans"/>
              <a:ea typeface="ＭＳ Ｐゴシック" charset="0"/>
            </a:endParaRPr>
          </a:p>
          <a:p>
            <a:r>
              <a:rPr lang="en-US" dirty="0">
                <a:hlinkClick r:id="rId3"/>
              </a:rPr>
              <a:t>https://interworks.com/blog/rcurtis/2018/01/19/friends-dont-let-friends-make-pie-charts/</a:t>
            </a:r>
            <a:endParaRPr lang="en-US" dirty="0"/>
          </a:p>
        </p:txBody>
      </p:sp>
    </p:spTree>
    <p:extLst>
      <p:ext uri="{BB962C8B-B14F-4D97-AF65-F5344CB8AC3E}">
        <p14:creationId xmlns:p14="http://schemas.microsoft.com/office/powerpoint/2010/main" val="953773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40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800" b="0" i="0" kern="1200" dirty="0">
                <a:solidFill>
                  <a:schemeClr val="tx1"/>
                </a:solidFill>
                <a:effectLst/>
                <a:latin typeface="BentonSans"/>
                <a:ea typeface="ＭＳ Ｐゴシック" charset="0"/>
                <a:cs typeface="ＭＳ Ｐゴシック" charset="0"/>
              </a:rPr>
              <a:t>Composition charts are used to display parts of a whole and change over time.</a:t>
            </a:r>
          </a:p>
          <a:p>
            <a:endParaRPr lang="en-US" sz="1800" b="0" i="0" kern="1200" dirty="0">
              <a:solidFill>
                <a:schemeClr val="tx1"/>
              </a:solidFill>
              <a:effectLst/>
              <a:latin typeface="BentonSans"/>
              <a:ea typeface="ＭＳ Ｐゴシック" charset="0"/>
              <a:cs typeface="ＭＳ Ｐゴシック" charset="0"/>
            </a:endParaRPr>
          </a:p>
          <a:p>
            <a:r>
              <a:rPr lang="en-US" sz="1800" b="0" i="0" kern="1200" dirty="0">
                <a:solidFill>
                  <a:schemeClr val="tx1"/>
                </a:solidFill>
                <a:effectLst/>
                <a:latin typeface="BentonSans"/>
                <a:ea typeface="ＭＳ Ｐゴシック" charset="0"/>
                <a:cs typeface="ＭＳ Ｐゴシック" charset="0"/>
              </a:rPr>
              <a:t>Pie charts callout: friends don’t let friends use pie charts (or 3D charts)… but if you must, use when comparing no more than 3 variables at a time.</a:t>
            </a:r>
          </a:p>
          <a:p>
            <a:endParaRPr lang="en-US" sz="1800" b="0" i="0" kern="1200" dirty="0">
              <a:solidFill>
                <a:schemeClr val="tx1"/>
              </a:solidFill>
              <a:effectLst/>
              <a:latin typeface="BentonSans"/>
              <a:ea typeface="ＭＳ Ｐゴシック" charset="0"/>
            </a:endParaRPr>
          </a:p>
          <a:p>
            <a:r>
              <a:rPr lang="en-US" sz="1800" b="1" i="0" kern="1200" dirty="0">
                <a:solidFill>
                  <a:schemeClr val="tx1"/>
                </a:solidFill>
                <a:effectLst/>
                <a:latin typeface="BentonSans"/>
                <a:ea typeface="ＭＳ Ｐゴシック" charset="0"/>
              </a:rPr>
              <a:t>Audience participation opportunity: </a:t>
            </a:r>
            <a:r>
              <a:rPr lang="en-US" sz="1800" b="0" i="0" kern="1200" dirty="0">
                <a:solidFill>
                  <a:schemeClr val="tx1"/>
                </a:solidFill>
                <a:effectLst/>
                <a:latin typeface="BentonSans"/>
                <a:ea typeface="ＭＳ Ｐゴシック" charset="0"/>
              </a:rPr>
              <a:t>why don’t we love pie or 3D charts when performing visual analysis?</a:t>
            </a:r>
          </a:p>
          <a:p>
            <a:r>
              <a:rPr lang="en-US" sz="1800" b="0" i="0" kern="1200" dirty="0">
                <a:solidFill>
                  <a:schemeClr val="tx1"/>
                </a:solidFill>
                <a:effectLst/>
                <a:latin typeface="BentonSans"/>
                <a:ea typeface="ＭＳ Ｐゴシック" charset="0"/>
              </a:rPr>
              <a:t>Answer: </a:t>
            </a:r>
            <a:r>
              <a:rPr lang="en-US" b="0" i="0" kern="1200" dirty="0">
                <a:solidFill>
                  <a:schemeClr val="tx1"/>
                </a:solidFill>
                <a:effectLst/>
                <a:latin typeface="BentonSans Book"/>
                <a:ea typeface="ＭＳ Ｐゴシック" charset="0"/>
                <a:cs typeface="ＭＳ Ｐゴシック" charset="0"/>
              </a:rPr>
              <a:t>We are not as good at noticing area and angle, and those just so happen to be the two main aspects of a pie chart. </a:t>
            </a:r>
            <a:r>
              <a:rPr lang="en-US" b="1" dirty="0"/>
              <a:t>(swag opportunity for participant) </a:t>
            </a:r>
            <a:endParaRPr lang="en-US" sz="1800" b="0" i="0" kern="1200" dirty="0">
              <a:solidFill>
                <a:schemeClr val="tx1"/>
              </a:solidFill>
              <a:effectLst/>
              <a:latin typeface="BentonSans"/>
              <a:ea typeface="ＭＳ Ｐゴシック" charset="0"/>
            </a:endParaRPr>
          </a:p>
          <a:p>
            <a:endParaRPr lang="en-US" sz="1800" b="0" i="0" kern="1200" dirty="0">
              <a:solidFill>
                <a:schemeClr val="tx1"/>
              </a:solidFill>
              <a:effectLst/>
              <a:latin typeface="BentonSans"/>
              <a:ea typeface="ＭＳ Ｐゴシック" charset="0"/>
            </a:endParaRPr>
          </a:p>
          <a:p>
            <a:r>
              <a:rPr lang="en-US" dirty="0">
                <a:hlinkClick r:id="rId3"/>
              </a:rPr>
              <a:t>https://interworks.com/blog/rcurtis/2018/01/19/friends-dont-let-friends-make-pie-charts/</a:t>
            </a:r>
            <a:endParaRPr lang="en-US" dirty="0"/>
          </a:p>
        </p:txBody>
      </p:sp>
    </p:spTree>
    <p:extLst>
      <p:ext uri="{BB962C8B-B14F-4D97-AF65-F5344CB8AC3E}">
        <p14:creationId xmlns:p14="http://schemas.microsoft.com/office/powerpoint/2010/main" val="1428802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40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800" b="0" i="0" kern="1200" dirty="0">
                <a:solidFill>
                  <a:schemeClr val="tx1"/>
                </a:solidFill>
                <a:effectLst/>
                <a:latin typeface="BentonSans"/>
                <a:ea typeface="ＭＳ Ｐゴシック" charset="0"/>
                <a:cs typeface="ＭＳ Ｐゴシック" charset="0"/>
              </a:rPr>
              <a:t>Composition charts are used to display parts of a whole and change over time.</a:t>
            </a:r>
          </a:p>
          <a:p>
            <a:endParaRPr lang="en-US" sz="1800" b="0" i="0" kern="1200" dirty="0">
              <a:solidFill>
                <a:schemeClr val="tx1"/>
              </a:solidFill>
              <a:effectLst/>
              <a:latin typeface="BentonSans"/>
              <a:ea typeface="ＭＳ Ｐゴシック" charset="0"/>
              <a:cs typeface="ＭＳ Ｐゴシック" charset="0"/>
            </a:endParaRPr>
          </a:p>
          <a:p>
            <a:r>
              <a:rPr lang="en-US" sz="1800" b="0" i="0" kern="1200" dirty="0">
                <a:solidFill>
                  <a:schemeClr val="tx1"/>
                </a:solidFill>
                <a:effectLst/>
                <a:latin typeface="BentonSans"/>
                <a:ea typeface="ＭＳ Ｐゴシック" charset="0"/>
                <a:cs typeface="ＭＳ Ｐゴシック" charset="0"/>
              </a:rPr>
              <a:t>Pie charts callout: friends don’t let friends use pie charts (or 3D charts)… but if you must, use when comparing no more than 3 variables at a time.</a:t>
            </a:r>
          </a:p>
          <a:p>
            <a:endParaRPr lang="en-US" sz="1800" b="0" i="0" kern="1200" dirty="0">
              <a:solidFill>
                <a:schemeClr val="tx1"/>
              </a:solidFill>
              <a:effectLst/>
              <a:latin typeface="BentonSans"/>
              <a:ea typeface="ＭＳ Ｐゴシック" charset="0"/>
            </a:endParaRPr>
          </a:p>
          <a:p>
            <a:r>
              <a:rPr lang="en-US" sz="1800" b="1" i="0" kern="1200" dirty="0">
                <a:solidFill>
                  <a:schemeClr val="tx1"/>
                </a:solidFill>
                <a:effectLst/>
                <a:latin typeface="BentonSans"/>
                <a:ea typeface="ＭＳ Ｐゴシック" charset="0"/>
              </a:rPr>
              <a:t>Audience participation opportunity: </a:t>
            </a:r>
            <a:r>
              <a:rPr lang="en-US" sz="1800" b="0" i="0" kern="1200" dirty="0">
                <a:solidFill>
                  <a:schemeClr val="tx1"/>
                </a:solidFill>
                <a:effectLst/>
                <a:latin typeface="BentonSans"/>
                <a:ea typeface="ＭＳ Ｐゴシック" charset="0"/>
              </a:rPr>
              <a:t>why don’t we love pie or 3D charts when performing visual analysis?</a:t>
            </a:r>
          </a:p>
          <a:p>
            <a:r>
              <a:rPr lang="en-US" sz="1800" b="0" i="0" kern="1200" dirty="0">
                <a:solidFill>
                  <a:schemeClr val="tx1"/>
                </a:solidFill>
                <a:effectLst/>
                <a:latin typeface="BentonSans"/>
                <a:ea typeface="ＭＳ Ｐゴシック" charset="0"/>
              </a:rPr>
              <a:t>Answer: </a:t>
            </a:r>
            <a:r>
              <a:rPr lang="en-US" b="0" i="0" kern="1200" dirty="0">
                <a:solidFill>
                  <a:schemeClr val="tx1"/>
                </a:solidFill>
                <a:effectLst/>
                <a:latin typeface="BentonSans Book"/>
                <a:ea typeface="ＭＳ Ｐゴシック" charset="0"/>
                <a:cs typeface="ＭＳ Ｐゴシック" charset="0"/>
              </a:rPr>
              <a:t>We are not as good at noticing area and angle, and those just so happen to be the two main aspects of a pie chart. </a:t>
            </a:r>
            <a:r>
              <a:rPr lang="en-US" b="1" dirty="0"/>
              <a:t>(swag opportunity for participant) </a:t>
            </a:r>
            <a:endParaRPr lang="en-US" sz="1800" b="0" i="0" kern="1200" dirty="0">
              <a:solidFill>
                <a:schemeClr val="tx1"/>
              </a:solidFill>
              <a:effectLst/>
              <a:latin typeface="BentonSans"/>
              <a:ea typeface="ＭＳ Ｐゴシック" charset="0"/>
            </a:endParaRPr>
          </a:p>
          <a:p>
            <a:endParaRPr lang="en-US" sz="1800" b="0" i="0" kern="1200" dirty="0">
              <a:solidFill>
                <a:schemeClr val="tx1"/>
              </a:solidFill>
              <a:effectLst/>
              <a:latin typeface="BentonSans"/>
              <a:ea typeface="ＭＳ Ｐゴシック" charset="0"/>
            </a:endParaRPr>
          </a:p>
          <a:p>
            <a:r>
              <a:rPr lang="en-US" dirty="0">
                <a:hlinkClick r:id="rId3"/>
              </a:rPr>
              <a:t>https://interworks.com/blog/rcurtis/2018/01/19/friends-dont-let-friends-make-pie-charts/</a:t>
            </a:r>
            <a:endParaRPr lang="en-US" dirty="0"/>
          </a:p>
        </p:txBody>
      </p:sp>
    </p:spTree>
    <p:extLst>
      <p:ext uri="{BB962C8B-B14F-4D97-AF65-F5344CB8AC3E}">
        <p14:creationId xmlns:p14="http://schemas.microsoft.com/office/powerpoint/2010/main" val="1704644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40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800" b="0" i="0" kern="1200" dirty="0">
                <a:solidFill>
                  <a:schemeClr val="tx1"/>
                </a:solidFill>
                <a:effectLst/>
                <a:latin typeface="BentonSans"/>
                <a:ea typeface="ＭＳ Ｐゴシック" charset="0"/>
                <a:cs typeface="ＭＳ Ｐゴシック" charset="0"/>
              </a:rPr>
              <a:t>Composition charts are used to display parts of a whole and change over time.</a:t>
            </a:r>
          </a:p>
          <a:p>
            <a:endParaRPr lang="en-US" sz="1800" b="0" i="0" kern="1200" dirty="0">
              <a:solidFill>
                <a:schemeClr val="tx1"/>
              </a:solidFill>
              <a:effectLst/>
              <a:latin typeface="BentonSans"/>
              <a:ea typeface="ＭＳ Ｐゴシック" charset="0"/>
              <a:cs typeface="ＭＳ Ｐゴシック" charset="0"/>
            </a:endParaRPr>
          </a:p>
          <a:p>
            <a:r>
              <a:rPr lang="en-US" sz="1800" b="0" i="0" kern="1200" dirty="0">
                <a:solidFill>
                  <a:schemeClr val="tx1"/>
                </a:solidFill>
                <a:effectLst/>
                <a:latin typeface="BentonSans"/>
                <a:ea typeface="ＭＳ Ｐゴシック" charset="0"/>
                <a:cs typeface="ＭＳ Ｐゴシック" charset="0"/>
              </a:rPr>
              <a:t>Pie charts callout: friends don’t let friends use pie charts (or 3D charts)… but if you must, use when comparing no more than 3 variables at a time.</a:t>
            </a:r>
          </a:p>
          <a:p>
            <a:endParaRPr lang="en-US" sz="1800" b="0" i="0" kern="1200" dirty="0">
              <a:solidFill>
                <a:schemeClr val="tx1"/>
              </a:solidFill>
              <a:effectLst/>
              <a:latin typeface="BentonSans"/>
              <a:ea typeface="ＭＳ Ｐゴシック" charset="0"/>
            </a:endParaRPr>
          </a:p>
          <a:p>
            <a:r>
              <a:rPr lang="en-US" sz="1800" b="1" i="0" kern="1200" dirty="0">
                <a:solidFill>
                  <a:schemeClr val="tx1"/>
                </a:solidFill>
                <a:effectLst/>
                <a:latin typeface="BentonSans"/>
                <a:ea typeface="ＭＳ Ｐゴシック" charset="0"/>
              </a:rPr>
              <a:t>Audience participation opportunity: </a:t>
            </a:r>
            <a:r>
              <a:rPr lang="en-US" sz="1800" b="0" i="0" kern="1200" dirty="0">
                <a:solidFill>
                  <a:schemeClr val="tx1"/>
                </a:solidFill>
                <a:effectLst/>
                <a:latin typeface="BentonSans"/>
                <a:ea typeface="ＭＳ Ｐゴシック" charset="0"/>
              </a:rPr>
              <a:t>why don’t we love pie or 3D charts when performing visual analysis?</a:t>
            </a:r>
          </a:p>
          <a:p>
            <a:r>
              <a:rPr lang="en-US" sz="1800" b="0" i="0" kern="1200" dirty="0">
                <a:solidFill>
                  <a:schemeClr val="tx1"/>
                </a:solidFill>
                <a:effectLst/>
                <a:latin typeface="BentonSans"/>
                <a:ea typeface="ＭＳ Ｐゴシック" charset="0"/>
              </a:rPr>
              <a:t>Answer: </a:t>
            </a:r>
            <a:r>
              <a:rPr lang="en-US" b="0" i="0" kern="1200" dirty="0">
                <a:solidFill>
                  <a:schemeClr val="tx1"/>
                </a:solidFill>
                <a:effectLst/>
                <a:latin typeface="BentonSans Book"/>
                <a:ea typeface="ＭＳ Ｐゴシック" charset="0"/>
                <a:cs typeface="ＭＳ Ｐゴシック" charset="0"/>
              </a:rPr>
              <a:t>We are not as good at noticing area and angle, and those just so happen to be the two main aspects of a pie chart. </a:t>
            </a:r>
            <a:r>
              <a:rPr lang="en-US" b="1" dirty="0"/>
              <a:t>(swag opportunity for participant) </a:t>
            </a:r>
            <a:endParaRPr lang="en-US" sz="1800" b="0" i="0" kern="1200" dirty="0">
              <a:solidFill>
                <a:schemeClr val="tx1"/>
              </a:solidFill>
              <a:effectLst/>
              <a:latin typeface="BentonSans"/>
              <a:ea typeface="ＭＳ Ｐゴシック" charset="0"/>
            </a:endParaRPr>
          </a:p>
          <a:p>
            <a:endParaRPr lang="en-US" sz="1800" b="0" i="0" kern="1200" dirty="0">
              <a:solidFill>
                <a:schemeClr val="tx1"/>
              </a:solidFill>
              <a:effectLst/>
              <a:latin typeface="BentonSans"/>
              <a:ea typeface="ＭＳ Ｐゴシック" charset="0"/>
            </a:endParaRPr>
          </a:p>
          <a:p>
            <a:r>
              <a:rPr lang="en-US" dirty="0">
                <a:hlinkClick r:id="rId3"/>
              </a:rPr>
              <a:t>https://interworks.com/blog/rcurtis/2018/01/19/friends-dont-let-friends-make-pie-charts/</a:t>
            </a:r>
            <a:endParaRPr lang="en-US" dirty="0"/>
          </a:p>
        </p:txBody>
      </p:sp>
    </p:spTree>
    <p:extLst>
      <p:ext uri="{BB962C8B-B14F-4D97-AF65-F5344CB8AC3E}">
        <p14:creationId xmlns:p14="http://schemas.microsoft.com/office/powerpoint/2010/main" val="4022935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40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800" b="0" i="0" kern="1200" dirty="0">
                <a:solidFill>
                  <a:schemeClr val="tx1"/>
                </a:solidFill>
                <a:effectLst/>
                <a:latin typeface="BentonSans"/>
                <a:ea typeface="ＭＳ Ｐゴシック" charset="0"/>
                <a:cs typeface="ＭＳ Ｐゴシック" charset="0"/>
              </a:rPr>
              <a:t>Distribution charts are used to show how variables are distributed over time, helping identify outliers and trends.</a:t>
            </a:r>
            <a:endParaRPr lang="en-US" dirty="0"/>
          </a:p>
        </p:txBody>
      </p:sp>
    </p:spTree>
    <p:extLst>
      <p:ext uri="{BB962C8B-B14F-4D97-AF65-F5344CB8AC3E}">
        <p14:creationId xmlns:p14="http://schemas.microsoft.com/office/powerpoint/2010/main" val="4211794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40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800" b="0" i="0" kern="1200" dirty="0">
                <a:solidFill>
                  <a:schemeClr val="tx1"/>
                </a:solidFill>
                <a:effectLst/>
                <a:latin typeface="BentonSans"/>
                <a:ea typeface="ＭＳ Ｐゴシック" charset="0"/>
                <a:cs typeface="ＭＳ Ｐゴシック" charset="0"/>
              </a:rPr>
              <a:t>Composition charts are used to display parts of a whole and change over time.</a:t>
            </a:r>
          </a:p>
          <a:p>
            <a:endParaRPr lang="en-US" sz="1800" b="0" i="0" kern="1200" dirty="0">
              <a:solidFill>
                <a:schemeClr val="tx1"/>
              </a:solidFill>
              <a:effectLst/>
              <a:latin typeface="BentonSans"/>
              <a:ea typeface="ＭＳ Ｐゴシック" charset="0"/>
              <a:cs typeface="ＭＳ Ｐゴシック" charset="0"/>
            </a:endParaRPr>
          </a:p>
          <a:p>
            <a:r>
              <a:rPr lang="en-US" sz="1800" b="0" i="0" kern="1200" dirty="0">
                <a:solidFill>
                  <a:schemeClr val="tx1"/>
                </a:solidFill>
                <a:effectLst/>
                <a:latin typeface="BentonSans"/>
                <a:ea typeface="ＭＳ Ｐゴシック" charset="0"/>
                <a:cs typeface="ＭＳ Ｐゴシック" charset="0"/>
              </a:rPr>
              <a:t>Pie charts callout: friends don’t let friends use pie charts (or 3D charts)… but if you must, use when comparing no more than 3 variables at a time.</a:t>
            </a:r>
          </a:p>
          <a:p>
            <a:endParaRPr lang="en-US" sz="1800" b="0" i="0" kern="1200" dirty="0">
              <a:solidFill>
                <a:schemeClr val="tx1"/>
              </a:solidFill>
              <a:effectLst/>
              <a:latin typeface="BentonSans"/>
              <a:ea typeface="ＭＳ Ｐゴシック" charset="0"/>
            </a:endParaRPr>
          </a:p>
          <a:p>
            <a:r>
              <a:rPr lang="en-US" sz="1800" b="1" i="0" kern="1200" dirty="0">
                <a:solidFill>
                  <a:schemeClr val="tx1"/>
                </a:solidFill>
                <a:effectLst/>
                <a:latin typeface="BentonSans"/>
                <a:ea typeface="ＭＳ Ｐゴシック" charset="0"/>
              </a:rPr>
              <a:t>Audience participation opportunity: </a:t>
            </a:r>
            <a:r>
              <a:rPr lang="en-US" sz="1800" b="0" i="0" kern="1200" dirty="0">
                <a:solidFill>
                  <a:schemeClr val="tx1"/>
                </a:solidFill>
                <a:effectLst/>
                <a:latin typeface="BentonSans"/>
                <a:ea typeface="ＭＳ Ｐゴシック" charset="0"/>
              </a:rPr>
              <a:t>why don’t we love pie or 3D charts when performing visual analysis?</a:t>
            </a:r>
          </a:p>
          <a:p>
            <a:r>
              <a:rPr lang="en-US" sz="1800" b="0" i="0" kern="1200" dirty="0">
                <a:solidFill>
                  <a:schemeClr val="tx1"/>
                </a:solidFill>
                <a:effectLst/>
                <a:latin typeface="BentonSans"/>
                <a:ea typeface="ＭＳ Ｐゴシック" charset="0"/>
              </a:rPr>
              <a:t>Answer: </a:t>
            </a:r>
            <a:r>
              <a:rPr lang="en-US" b="0" i="0" kern="1200" dirty="0">
                <a:solidFill>
                  <a:schemeClr val="tx1"/>
                </a:solidFill>
                <a:effectLst/>
                <a:latin typeface="BentonSans Book"/>
                <a:ea typeface="ＭＳ Ｐゴシック" charset="0"/>
                <a:cs typeface="ＭＳ Ｐゴシック" charset="0"/>
              </a:rPr>
              <a:t>We are not as good at noticing area and angle, and those just so happen to be the two main aspects of a pie chart. </a:t>
            </a:r>
            <a:r>
              <a:rPr lang="en-US" b="1" dirty="0"/>
              <a:t>(swag opportunity for participant) </a:t>
            </a:r>
            <a:endParaRPr lang="en-US" sz="1800" b="0" i="0" kern="1200" dirty="0">
              <a:solidFill>
                <a:schemeClr val="tx1"/>
              </a:solidFill>
              <a:effectLst/>
              <a:latin typeface="BentonSans"/>
              <a:ea typeface="ＭＳ Ｐゴシック" charset="0"/>
            </a:endParaRPr>
          </a:p>
          <a:p>
            <a:endParaRPr lang="en-US" sz="1800" b="0" i="0" kern="1200" dirty="0">
              <a:solidFill>
                <a:schemeClr val="tx1"/>
              </a:solidFill>
              <a:effectLst/>
              <a:latin typeface="BentonSans"/>
              <a:ea typeface="ＭＳ Ｐゴシック" charset="0"/>
            </a:endParaRPr>
          </a:p>
          <a:p>
            <a:r>
              <a:rPr lang="en-US" dirty="0">
                <a:hlinkClick r:id="rId3"/>
              </a:rPr>
              <a:t>https://interworks.com/blog/rcurtis/2018/01/19/friends-dont-let-friends-make-pie-charts/</a:t>
            </a:r>
            <a:endParaRPr lang="en-US" dirty="0"/>
          </a:p>
        </p:txBody>
      </p:sp>
    </p:spTree>
    <p:extLst>
      <p:ext uri="{BB962C8B-B14F-4D97-AF65-F5344CB8AC3E}">
        <p14:creationId xmlns:p14="http://schemas.microsoft.com/office/powerpoint/2010/main" val="229789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40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800" b="0" i="0" kern="1200" dirty="0">
                <a:solidFill>
                  <a:schemeClr val="tx1"/>
                </a:solidFill>
                <a:effectLst/>
                <a:latin typeface="BentonSans"/>
                <a:ea typeface="ＭＳ Ｐゴシック" charset="0"/>
                <a:cs typeface="ＭＳ Ｐゴシック" charset="0"/>
              </a:rPr>
              <a:t>Composition charts are used to display parts of a whole and change over time.</a:t>
            </a:r>
          </a:p>
          <a:p>
            <a:endParaRPr lang="en-US" sz="1800" b="0" i="0" kern="1200" dirty="0">
              <a:solidFill>
                <a:schemeClr val="tx1"/>
              </a:solidFill>
              <a:effectLst/>
              <a:latin typeface="BentonSans"/>
              <a:ea typeface="ＭＳ Ｐゴシック" charset="0"/>
              <a:cs typeface="ＭＳ Ｐゴシック" charset="0"/>
            </a:endParaRPr>
          </a:p>
          <a:p>
            <a:r>
              <a:rPr lang="en-US" sz="1800" b="0" i="0" kern="1200" dirty="0">
                <a:solidFill>
                  <a:schemeClr val="tx1"/>
                </a:solidFill>
                <a:effectLst/>
                <a:latin typeface="BentonSans"/>
                <a:ea typeface="ＭＳ Ｐゴシック" charset="0"/>
                <a:cs typeface="ＭＳ Ｐゴシック" charset="0"/>
              </a:rPr>
              <a:t>Pie charts callout: friends don’t let friends use pie charts (or 3D charts)… but if you must, use when comparing no more than 3 variables at a time.</a:t>
            </a:r>
          </a:p>
          <a:p>
            <a:endParaRPr lang="en-US" sz="1800" b="0" i="0" kern="1200" dirty="0">
              <a:solidFill>
                <a:schemeClr val="tx1"/>
              </a:solidFill>
              <a:effectLst/>
              <a:latin typeface="BentonSans"/>
              <a:ea typeface="ＭＳ Ｐゴシック" charset="0"/>
            </a:endParaRPr>
          </a:p>
          <a:p>
            <a:r>
              <a:rPr lang="en-US" sz="1800" b="1" i="0" kern="1200" dirty="0">
                <a:solidFill>
                  <a:schemeClr val="tx1"/>
                </a:solidFill>
                <a:effectLst/>
                <a:latin typeface="BentonSans"/>
                <a:ea typeface="ＭＳ Ｐゴシック" charset="0"/>
              </a:rPr>
              <a:t>Audience participation opportunity: </a:t>
            </a:r>
            <a:r>
              <a:rPr lang="en-US" sz="1800" b="0" i="0" kern="1200" dirty="0">
                <a:solidFill>
                  <a:schemeClr val="tx1"/>
                </a:solidFill>
                <a:effectLst/>
                <a:latin typeface="BentonSans"/>
                <a:ea typeface="ＭＳ Ｐゴシック" charset="0"/>
              </a:rPr>
              <a:t>why don’t we love pie or 3D charts when performing visual analysis?</a:t>
            </a:r>
          </a:p>
          <a:p>
            <a:r>
              <a:rPr lang="en-US" sz="1800" b="0" i="0" kern="1200" dirty="0">
                <a:solidFill>
                  <a:schemeClr val="tx1"/>
                </a:solidFill>
                <a:effectLst/>
                <a:latin typeface="BentonSans"/>
                <a:ea typeface="ＭＳ Ｐゴシック" charset="0"/>
              </a:rPr>
              <a:t>Answer: </a:t>
            </a:r>
            <a:r>
              <a:rPr lang="en-US" b="0" i="0" kern="1200" dirty="0">
                <a:solidFill>
                  <a:schemeClr val="tx1"/>
                </a:solidFill>
                <a:effectLst/>
                <a:latin typeface="BentonSans Book"/>
                <a:ea typeface="ＭＳ Ｐゴシック" charset="0"/>
                <a:cs typeface="ＭＳ Ｐゴシック" charset="0"/>
              </a:rPr>
              <a:t>We are not as good at noticing area and angle, and those just so happen to be the two main aspects of a pie chart. </a:t>
            </a:r>
            <a:r>
              <a:rPr lang="en-US" b="1" dirty="0"/>
              <a:t>(swag opportunity for participant) </a:t>
            </a:r>
            <a:endParaRPr lang="en-US" sz="1800" b="0" i="0" kern="1200" dirty="0">
              <a:solidFill>
                <a:schemeClr val="tx1"/>
              </a:solidFill>
              <a:effectLst/>
              <a:latin typeface="BentonSans"/>
              <a:ea typeface="ＭＳ Ｐゴシック" charset="0"/>
            </a:endParaRPr>
          </a:p>
          <a:p>
            <a:endParaRPr lang="en-US" sz="1800" b="0" i="0" kern="1200" dirty="0">
              <a:solidFill>
                <a:schemeClr val="tx1"/>
              </a:solidFill>
              <a:effectLst/>
              <a:latin typeface="BentonSans"/>
              <a:ea typeface="ＭＳ Ｐゴシック" charset="0"/>
            </a:endParaRPr>
          </a:p>
          <a:p>
            <a:r>
              <a:rPr lang="en-US" dirty="0">
                <a:hlinkClick r:id="rId3"/>
              </a:rPr>
              <a:t>https://interworks.com/blog/rcurtis/2018/01/19/friends-dont-let-friends-make-pie-charts/</a:t>
            </a:r>
            <a:endParaRPr lang="en-US" dirty="0"/>
          </a:p>
        </p:txBody>
      </p:sp>
    </p:spTree>
    <p:extLst>
      <p:ext uri="{BB962C8B-B14F-4D97-AF65-F5344CB8AC3E}">
        <p14:creationId xmlns:p14="http://schemas.microsoft.com/office/powerpoint/2010/main" val="3978350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40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800" b="0" i="0" kern="1200" dirty="0">
                <a:solidFill>
                  <a:schemeClr val="tx1"/>
                </a:solidFill>
                <a:effectLst/>
                <a:latin typeface="BentonSans"/>
                <a:ea typeface="ＭＳ Ｐゴシック" charset="0"/>
                <a:cs typeface="ＭＳ Ｐゴシック" charset="0"/>
              </a:rPr>
              <a:t>Composition charts are used to display parts of a whole and change over time.</a:t>
            </a:r>
          </a:p>
          <a:p>
            <a:endParaRPr lang="en-US" sz="1800" b="0" i="0" kern="1200" dirty="0">
              <a:solidFill>
                <a:schemeClr val="tx1"/>
              </a:solidFill>
              <a:effectLst/>
              <a:latin typeface="BentonSans"/>
              <a:ea typeface="ＭＳ Ｐゴシック" charset="0"/>
              <a:cs typeface="ＭＳ Ｐゴシック" charset="0"/>
            </a:endParaRPr>
          </a:p>
          <a:p>
            <a:r>
              <a:rPr lang="en-US" sz="1800" b="0" i="0" kern="1200" dirty="0">
                <a:solidFill>
                  <a:schemeClr val="tx1"/>
                </a:solidFill>
                <a:effectLst/>
                <a:latin typeface="BentonSans"/>
                <a:ea typeface="ＭＳ Ｐゴシック" charset="0"/>
                <a:cs typeface="ＭＳ Ｐゴシック" charset="0"/>
              </a:rPr>
              <a:t>Pie charts callout: friends don’t let friends use pie charts (or 3D charts)… but if you must, use when comparing no more than 3 variables at a time.</a:t>
            </a:r>
          </a:p>
          <a:p>
            <a:endParaRPr lang="en-US" sz="1800" b="0" i="0" kern="1200" dirty="0">
              <a:solidFill>
                <a:schemeClr val="tx1"/>
              </a:solidFill>
              <a:effectLst/>
              <a:latin typeface="BentonSans"/>
              <a:ea typeface="ＭＳ Ｐゴシック" charset="0"/>
            </a:endParaRPr>
          </a:p>
          <a:p>
            <a:r>
              <a:rPr lang="en-US" sz="1800" b="1" i="0" kern="1200" dirty="0">
                <a:solidFill>
                  <a:schemeClr val="tx1"/>
                </a:solidFill>
                <a:effectLst/>
                <a:latin typeface="BentonSans"/>
                <a:ea typeface="ＭＳ Ｐゴシック" charset="0"/>
              </a:rPr>
              <a:t>Audience participation opportunity: </a:t>
            </a:r>
            <a:r>
              <a:rPr lang="en-US" sz="1800" b="0" i="0" kern="1200" dirty="0">
                <a:solidFill>
                  <a:schemeClr val="tx1"/>
                </a:solidFill>
                <a:effectLst/>
                <a:latin typeface="BentonSans"/>
                <a:ea typeface="ＭＳ Ｐゴシック" charset="0"/>
              </a:rPr>
              <a:t>why don’t we love pie or 3D charts when performing visual analysis?</a:t>
            </a:r>
          </a:p>
          <a:p>
            <a:r>
              <a:rPr lang="en-US" sz="1800" b="0" i="0" kern="1200" dirty="0">
                <a:solidFill>
                  <a:schemeClr val="tx1"/>
                </a:solidFill>
                <a:effectLst/>
                <a:latin typeface="BentonSans"/>
                <a:ea typeface="ＭＳ Ｐゴシック" charset="0"/>
              </a:rPr>
              <a:t>Answer: </a:t>
            </a:r>
            <a:r>
              <a:rPr lang="en-US" b="0" i="0" kern="1200" dirty="0">
                <a:solidFill>
                  <a:schemeClr val="tx1"/>
                </a:solidFill>
                <a:effectLst/>
                <a:latin typeface="BentonSans Book"/>
                <a:ea typeface="ＭＳ Ｐゴシック" charset="0"/>
                <a:cs typeface="ＭＳ Ｐゴシック" charset="0"/>
              </a:rPr>
              <a:t>We are not as good at noticing area and angle, and those just so happen to be the two main aspects of a pie chart. </a:t>
            </a:r>
            <a:r>
              <a:rPr lang="en-US" b="1" dirty="0"/>
              <a:t>(swag opportunity for participant) </a:t>
            </a:r>
            <a:endParaRPr lang="en-US" sz="1800" b="0" i="0" kern="1200" dirty="0">
              <a:solidFill>
                <a:schemeClr val="tx1"/>
              </a:solidFill>
              <a:effectLst/>
              <a:latin typeface="BentonSans"/>
              <a:ea typeface="ＭＳ Ｐゴシック" charset="0"/>
            </a:endParaRPr>
          </a:p>
          <a:p>
            <a:endParaRPr lang="en-US" sz="1800" b="0" i="0" kern="1200" dirty="0">
              <a:solidFill>
                <a:schemeClr val="tx1"/>
              </a:solidFill>
              <a:effectLst/>
              <a:latin typeface="BentonSans"/>
              <a:ea typeface="ＭＳ Ｐゴシック" charset="0"/>
            </a:endParaRPr>
          </a:p>
          <a:p>
            <a:r>
              <a:rPr lang="en-US" dirty="0">
                <a:hlinkClick r:id="rId3"/>
              </a:rPr>
              <a:t>https://interworks.com/blog/rcurtis/2018/01/19/friends-dont-let-friends-make-pie-charts/</a:t>
            </a:r>
            <a:endParaRPr lang="en-US" dirty="0"/>
          </a:p>
        </p:txBody>
      </p:sp>
    </p:spTree>
    <p:extLst>
      <p:ext uri="{BB962C8B-B14F-4D97-AF65-F5344CB8AC3E}">
        <p14:creationId xmlns:p14="http://schemas.microsoft.com/office/powerpoint/2010/main" val="894235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40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800" b="0" i="0" kern="1200" dirty="0">
                <a:solidFill>
                  <a:schemeClr val="tx1"/>
                </a:solidFill>
                <a:effectLst/>
                <a:latin typeface="BentonSans"/>
                <a:ea typeface="ＭＳ Ｐゴシック" charset="0"/>
                <a:cs typeface="ＭＳ Ｐゴシック" charset="0"/>
              </a:rPr>
              <a:t>Composition charts are used to display parts of a whole and change over time.</a:t>
            </a:r>
          </a:p>
          <a:p>
            <a:endParaRPr lang="en-US" sz="1800" b="0" i="0" kern="1200" dirty="0">
              <a:solidFill>
                <a:schemeClr val="tx1"/>
              </a:solidFill>
              <a:effectLst/>
              <a:latin typeface="BentonSans"/>
              <a:ea typeface="ＭＳ Ｐゴシック" charset="0"/>
              <a:cs typeface="ＭＳ Ｐゴシック" charset="0"/>
            </a:endParaRPr>
          </a:p>
          <a:p>
            <a:r>
              <a:rPr lang="en-US" sz="1800" b="0" i="0" kern="1200" dirty="0">
                <a:solidFill>
                  <a:schemeClr val="tx1"/>
                </a:solidFill>
                <a:effectLst/>
                <a:latin typeface="BentonSans"/>
                <a:ea typeface="ＭＳ Ｐゴシック" charset="0"/>
                <a:cs typeface="ＭＳ Ｐゴシック" charset="0"/>
              </a:rPr>
              <a:t>Pie charts callout: friends don’t let friends use pie charts (or 3D charts)… but if you must, use when comparing no more than 3 variables at a time.</a:t>
            </a:r>
          </a:p>
          <a:p>
            <a:endParaRPr lang="en-US" sz="1800" b="0" i="0" kern="1200" dirty="0">
              <a:solidFill>
                <a:schemeClr val="tx1"/>
              </a:solidFill>
              <a:effectLst/>
              <a:latin typeface="BentonSans"/>
              <a:ea typeface="ＭＳ Ｐゴシック" charset="0"/>
            </a:endParaRPr>
          </a:p>
          <a:p>
            <a:r>
              <a:rPr lang="en-US" sz="1800" b="1" i="0" kern="1200" dirty="0">
                <a:solidFill>
                  <a:schemeClr val="tx1"/>
                </a:solidFill>
                <a:effectLst/>
                <a:latin typeface="BentonSans"/>
                <a:ea typeface="ＭＳ Ｐゴシック" charset="0"/>
              </a:rPr>
              <a:t>Audience participation opportunity: </a:t>
            </a:r>
            <a:r>
              <a:rPr lang="en-US" sz="1800" b="0" i="0" kern="1200" dirty="0">
                <a:solidFill>
                  <a:schemeClr val="tx1"/>
                </a:solidFill>
                <a:effectLst/>
                <a:latin typeface="BentonSans"/>
                <a:ea typeface="ＭＳ Ｐゴシック" charset="0"/>
              </a:rPr>
              <a:t>why don’t we love pie or 3D charts when performing visual analysis?</a:t>
            </a:r>
          </a:p>
          <a:p>
            <a:r>
              <a:rPr lang="en-US" sz="1800" b="0" i="0" kern="1200" dirty="0">
                <a:solidFill>
                  <a:schemeClr val="tx1"/>
                </a:solidFill>
                <a:effectLst/>
                <a:latin typeface="BentonSans"/>
                <a:ea typeface="ＭＳ Ｐゴシック" charset="0"/>
              </a:rPr>
              <a:t>Answer: </a:t>
            </a:r>
            <a:r>
              <a:rPr lang="en-US" b="0" i="0" kern="1200" dirty="0">
                <a:solidFill>
                  <a:schemeClr val="tx1"/>
                </a:solidFill>
                <a:effectLst/>
                <a:latin typeface="BentonSans Book"/>
                <a:ea typeface="ＭＳ Ｐゴシック" charset="0"/>
                <a:cs typeface="ＭＳ Ｐゴシック" charset="0"/>
              </a:rPr>
              <a:t>We are not as good at noticing area and angle, and those just so happen to be the two main aspects of a pie chart. </a:t>
            </a:r>
            <a:r>
              <a:rPr lang="en-US" b="1" dirty="0"/>
              <a:t>(swag opportunity for participant) </a:t>
            </a:r>
            <a:endParaRPr lang="en-US" sz="1800" b="0" i="0" kern="1200" dirty="0">
              <a:solidFill>
                <a:schemeClr val="tx1"/>
              </a:solidFill>
              <a:effectLst/>
              <a:latin typeface="BentonSans"/>
              <a:ea typeface="ＭＳ Ｐゴシック" charset="0"/>
            </a:endParaRPr>
          </a:p>
          <a:p>
            <a:endParaRPr lang="en-US" sz="1800" b="0" i="0" kern="1200" dirty="0">
              <a:solidFill>
                <a:schemeClr val="tx1"/>
              </a:solidFill>
              <a:effectLst/>
              <a:latin typeface="BentonSans"/>
              <a:ea typeface="ＭＳ Ｐゴシック" charset="0"/>
            </a:endParaRPr>
          </a:p>
          <a:p>
            <a:r>
              <a:rPr lang="en-US" dirty="0">
                <a:hlinkClick r:id="rId3"/>
              </a:rPr>
              <a:t>https://interworks.com/blog/rcurtis/2018/01/19/friends-dont-let-friends-make-pie-charts/</a:t>
            </a:r>
            <a:endParaRPr lang="en-US" dirty="0"/>
          </a:p>
        </p:txBody>
      </p:sp>
    </p:spTree>
    <p:extLst>
      <p:ext uri="{BB962C8B-B14F-4D97-AF65-F5344CB8AC3E}">
        <p14:creationId xmlns:p14="http://schemas.microsoft.com/office/powerpoint/2010/main" val="2120204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789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a:latin typeface="BentonSans Book"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40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800" b="0" i="0" kern="1200" dirty="0">
                <a:solidFill>
                  <a:schemeClr val="tx1"/>
                </a:solidFill>
                <a:effectLst/>
                <a:latin typeface="BentonSans"/>
                <a:ea typeface="ＭＳ Ｐゴシック" charset="0"/>
                <a:cs typeface="ＭＳ Ｐゴシック" charset="0"/>
              </a:rPr>
              <a:t>Composition charts are used to display parts of a whole and change over time.</a:t>
            </a:r>
          </a:p>
          <a:p>
            <a:endParaRPr lang="en-US" sz="1800" b="0" i="0" kern="1200" dirty="0">
              <a:solidFill>
                <a:schemeClr val="tx1"/>
              </a:solidFill>
              <a:effectLst/>
              <a:latin typeface="BentonSans"/>
              <a:ea typeface="ＭＳ Ｐゴシック" charset="0"/>
              <a:cs typeface="ＭＳ Ｐゴシック" charset="0"/>
            </a:endParaRPr>
          </a:p>
          <a:p>
            <a:r>
              <a:rPr lang="en-US" sz="1800" b="0" i="0" kern="1200" dirty="0">
                <a:solidFill>
                  <a:schemeClr val="tx1"/>
                </a:solidFill>
                <a:effectLst/>
                <a:latin typeface="BentonSans"/>
                <a:ea typeface="ＭＳ Ｐゴシック" charset="0"/>
                <a:cs typeface="ＭＳ Ｐゴシック" charset="0"/>
              </a:rPr>
              <a:t>Pie charts callout: friends don’t let friends use pie charts (or 3D charts)… but if you must, use when comparing no more than 3 variables at a time.</a:t>
            </a:r>
          </a:p>
          <a:p>
            <a:endParaRPr lang="en-US" sz="1800" b="0" i="0" kern="1200" dirty="0">
              <a:solidFill>
                <a:schemeClr val="tx1"/>
              </a:solidFill>
              <a:effectLst/>
              <a:latin typeface="BentonSans"/>
              <a:ea typeface="ＭＳ Ｐゴシック" charset="0"/>
            </a:endParaRPr>
          </a:p>
          <a:p>
            <a:r>
              <a:rPr lang="en-US" sz="1800" b="1" i="0" kern="1200" dirty="0">
                <a:solidFill>
                  <a:schemeClr val="tx1"/>
                </a:solidFill>
                <a:effectLst/>
                <a:latin typeface="BentonSans"/>
                <a:ea typeface="ＭＳ Ｐゴシック" charset="0"/>
              </a:rPr>
              <a:t>Audience participation opportunity: </a:t>
            </a:r>
            <a:r>
              <a:rPr lang="en-US" sz="1800" b="0" i="0" kern="1200" dirty="0">
                <a:solidFill>
                  <a:schemeClr val="tx1"/>
                </a:solidFill>
                <a:effectLst/>
                <a:latin typeface="BentonSans"/>
                <a:ea typeface="ＭＳ Ｐゴシック" charset="0"/>
              </a:rPr>
              <a:t>why don’t we love pie or 3D charts when performing visual analysis?</a:t>
            </a:r>
          </a:p>
          <a:p>
            <a:r>
              <a:rPr lang="en-US" sz="1800" b="0" i="0" kern="1200" dirty="0">
                <a:solidFill>
                  <a:schemeClr val="tx1"/>
                </a:solidFill>
                <a:effectLst/>
                <a:latin typeface="BentonSans"/>
                <a:ea typeface="ＭＳ Ｐゴシック" charset="0"/>
              </a:rPr>
              <a:t>Answer: </a:t>
            </a:r>
            <a:r>
              <a:rPr lang="en-US" b="0" i="0" kern="1200" dirty="0">
                <a:solidFill>
                  <a:schemeClr val="tx1"/>
                </a:solidFill>
                <a:effectLst/>
                <a:latin typeface="BentonSans Book"/>
                <a:ea typeface="ＭＳ Ｐゴシック" charset="0"/>
                <a:cs typeface="ＭＳ Ｐゴシック" charset="0"/>
              </a:rPr>
              <a:t>We are not as good at noticing area and angle, and those just so happen to be the two main aspects of a pie chart. </a:t>
            </a:r>
            <a:r>
              <a:rPr lang="en-US" b="1" dirty="0"/>
              <a:t>(swag opportunity for participant) </a:t>
            </a:r>
            <a:endParaRPr lang="en-US" sz="1800" b="0" i="0" kern="1200" dirty="0">
              <a:solidFill>
                <a:schemeClr val="tx1"/>
              </a:solidFill>
              <a:effectLst/>
              <a:latin typeface="BentonSans"/>
              <a:ea typeface="ＭＳ Ｐゴシック" charset="0"/>
            </a:endParaRPr>
          </a:p>
          <a:p>
            <a:endParaRPr lang="en-US" sz="1800" b="0" i="0" kern="1200" dirty="0">
              <a:solidFill>
                <a:schemeClr val="tx1"/>
              </a:solidFill>
              <a:effectLst/>
              <a:latin typeface="BentonSans"/>
              <a:ea typeface="ＭＳ Ｐゴシック" charset="0"/>
            </a:endParaRPr>
          </a:p>
          <a:p>
            <a:r>
              <a:rPr lang="en-US" dirty="0">
                <a:hlinkClick r:id="rId3"/>
              </a:rPr>
              <a:t>https://interworks.com/blog/rcurtis/2018/01/19/friends-dont-let-friends-make-pie-charts/</a:t>
            </a:r>
            <a:endParaRPr lang="en-US" dirty="0"/>
          </a:p>
        </p:txBody>
      </p:sp>
    </p:spTree>
    <p:extLst>
      <p:ext uri="{BB962C8B-B14F-4D97-AF65-F5344CB8AC3E}">
        <p14:creationId xmlns:p14="http://schemas.microsoft.com/office/powerpoint/2010/main" val="4293414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40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800" b="0" i="0" kern="1200" dirty="0">
                <a:solidFill>
                  <a:schemeClr val="tx1"/>
                </a:solidFill>
                <a:effectLst/>
                <a:latin typeface="BentonSans"/>
                <a:ea typeface="ＭＳ Ｐゴシック" charset="0"/>
                <a:cs typeface="ＭＳ Ｐゴシック" charset="0"/>
              </a:rPr>
              <a:t>Composition charts are used to display parts of a whole and change over time.</a:t>
            </a:r>
          </a:p>
          <a:p>
            <a:endParaRPr lang="en-US" sz="1800" b="0" i="0" kern="1200" dirty="0">
              <a:solidFill>
                <a:schemeClr val="tx1"/>
              </a:solidFill>
              <a:effectLst/>
              <a:latin typeface="BentonSans"/>
              <a:ea typeface="ＭＳ Ｐゴシック" charset="0"/>
              <a:cs typeface="ＭＳ Ｐゴシック" charset="0"/>
            </a:endParaRPr>
          </a:p>
          <a:p>
            <a:r>
              <a:rPr lang="en-US" sz="1800" b="0" i="0" kern="1200" dirty="0">
                <a:solidFill>
                  <a:schemeClr val="tx1"/>
                </a:solidFill>
                <a:effectLst/>
                <a:latin typeface="BentonSans"/>
                <a:ea typeface="ＭＳ Ｐゴシック" charset="0"/>
                <a:cs typeface="ＭＳ Ｐゴシック" charset="0"/>
              </a:rPr>
              <a:t>Pie charts callout: friends don’t let friends use pie charts (or 3D charts)… but if you must, use when comparing no more than 3 variables at a time.</a:t>
            </a:r>
          </a:p>
          <a:p>
            <a:endParaRPr lang="en-US" sz="1800" b="0" i="0" kern="1200" dirty="0">
              <a:solidFill>
                <a:schemeClr val="tx1"/>
              </a:solidFill>
              <a:effectLst/>
              <a:latin typeface="BentonSans"/>
              <a:ea typeface="ＭＳ Ｐゴシック" charset="0"/>
            </a:endParaRPr>
          </a:p>
          <a:p>
            <a:r>
              <a:rPr lang="en-US" sz="1800" b="1" i="0" kern="1200" dirty="0">
                <a:solidFill>
                  <a:schemeClr val="tx1"/>
                </a:solidFill>
                <a:effectLst/>
                <a:latin typeface="BentonSans"/>
                <a:ea typeface="ＭＳ Ｐゴシック" charset="0"/>
              </a:rPr>
              <a:t>Audience participation opportunity: </a:t>
            </a:r>
            <a:r>
              <a:rPr lang="en-US" sz="1800" b="0" i="0" kern="1200" dirty="0">
                <a:solidFill>
                  <a:schemeClr val="tx1"/>
                </a:solidFill>
                <a:effectLst/>
                <a:latin typeface="BentonSans"/>
                <a:ea typeface="ＭＳ Ｐゴシック" charset="0"/>
              </a:rPr>
              <a:t>why don’t we love pie or 3D charts when performing visual analysis?</a:t>
            </a:r>
          </a:p>
          <a:p>
            <a:r>
              <a:rPr lang="en-US" sz="1800" b="0" i="0" kern="1200" dirty="0">
                <a:solidFill>
                  <a:schemeClr val="tx1"/>
                </a:solidFill>
                <a:effectLst/>
                <a:latin typeface="BentonSans"/>
                <a:ea typeface="ＭＳ Ｐゴシック" charset="0"/>
              </a:rPr>
              <a:t>Answer: </a:t>
            </a:r>
            <a:r>
              <a:rPr lang="en-US" b="0" i="0" kern="1200" dirty="0">
                <a:solidFill>
                  <a:schemeClr val="tx1"/>
                </a:solidFill>
                <a:effectLst/>
                <a:latin typeface="BentonSans Book"/>
                <a:ea typeface="ＭＳ Ｐゴシック" charset="0"/>
                <a:cs typeface="ＭＳ Ｐゴシック" charset="0"/>
              </a:rPr>
              <a:t>We are not as good at noticing area and angle, and those just so happen to be the two main aspects of a pie chart. </a:t>
            </a:r>
            <a:r>
              <a:rPr lang="en-US" b="1" dirty="0"/>
              <a:t>(swag opportunity for participant) </a:t>
            </a:r>
            <a:endParaRPr lang="en-US" sz="1800" b="0" i="0" kern="1200" dirty="0">
              <a:solidFill>
                <a:schemeClr val="tx1"/>
              </a:solidFill>
              <a:effectLst/>
              <a:latin typeface="BentonSans"/>
              <a:ea typeface="ＭＳ Ｐゴシック" charset="0"/>
            </a:endParaRPr>
          </a:p>
          <a:p>
            <a:endParaRPr lang="en-US" sz="1800" b="0" i="0" kern="1200" dirty="0">
              <a:solidFill>
                <a:schemeClr val="tx1"/>
              </a:solidFill>
              <a:effectLst/>
              <a:latin typeface="BentonSans"/>
              <a:ea typeface="ＭＳ Ｐゴシック" charset="0"/>
            </a:endParaRPr>
          </a:p>
          <a:p>
            <a:r>
              <a:rPr lang="en-US" dirty="0">
                <a:hlinkClick r:id="rId3"/>
              </a:rPr>
              <a:t>https://interworks.com/blog/rcurtis/2018/01/19/friends-dont-let-friends-make-pie-charts/</a:t>
            </a:r>
            <a:endParaRPr lang="en-US" dirty="0"/>
          </a:p>
        </p:txBody>
      </p:sp>
    </p:spTree>
    <p:extLst>
      <p:ext uri="{BB962C8B-B14F-4D97-AF65-F5344CB8AC3E}">
        <p14:creationId xmlns:p14="http://schemas.microsoft.com/office/powerpoint/2010/main" val="4081349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222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Full Page Image w Color Bar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98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a:latin typeface="BentonSans Book"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301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800" b="0" kern="1200" dirty="0">
                <a:solidFill>
                  <a:schemeClr val="tx1"/>
                </a:solidFill>
                <a:effectLst/>
                <a:latin typeface="Gill Sans MT"/>
                <a:ea typeface="BentonSans Book"/>
                <a:cs typeface="BentonSans Book"/>
              </a:rPr>
              <a:t>You can</a:t>
            </a:r>
            <a:r>
              <a:rPr lang="en-US" sz="1800" b="0" kern="1200" baseline="0" dirty="0">
                <a:solidFill>
                  <a:schemeClr val="tx1"/>
                </a:solidFill>
                <a:effectLst/>
                <a:latin typeface="Gill Sans MT"/>
                <a:ea typeface="BentonSans Book"/>
                <a:cs typeface="BentonSans Book"/>
              </a:rPr>
              <a:t> blame this guy. </a:t>
            </a:r>
            <a:endParaRPr lang="en-US" sz="1800" b="0" kern="1200" dirty="0">
              <a:solidFill>
                <a:schemeClr val="tx1"/>
              </a:solidFill>
              <a:effectLst/>
              <a:latin typeface="Gill Sans MT"/>
              <a:ea typeface="BentonSans Book"/>
              <a:cs typeface="BentonSans Book"/>
            </a:endParaRPr>
          </a:p>
          <a:p>
            <a:endParaRPr lang="en-US" sz="1800" b="0" kern="1200" dirty="0">
              <a:solidFill>
                <a:schemeClr val="tx1"/>
              </a:solidFill>
              <a:effectLst/>
              <a:latin typeface="Gill Sans MT"/>
              <a:ea typeface="BentonSans Book"/>
              <a:cs typeface="BentonSans Book"/>
            </a:endParaRPr>
          </a:p>
          <a:p>
            <a:r>
              <a:rPr lang="en-US" sz="1800" b="0" kern="1200" dirty="0">
                <a:solidFill>
                  <a:schemeClr val="tx1"/>
                </a:solidFill>
                <a:effectLst/>
                <a:latin typeface="Gill Sans MT"/>
                <a:ea typeface="BentonSans Book"/>
                <a:cs typeface="BentonSans Book"/>
              </a:rPr>
              <a:t>This</a:t>
            </a:r>
            <a:r>
              <a:rPr lang="en-US" sz="1800" b="0" kern="1200" baseline="0" dirty="0">
                <a:solidFill>
                  <a:schemeClr val="tx1"/>
                </a:solidFill>
                <a:effectLst/>
                <a:latin typeface="Gill Sans MT"/>
                <a:ea typeface="BentonSans Book"/>
                <a:cs typeface="BentonSans Book"/>
              </a:rPr>
              <a:t> is Robert McKim. He was an engineering professor at Stanford in the 1960s and helped found the Stanford Design School. His research focused on creativity and how to foster it.  He would do this </a:t>
            </a:r>
            <a:r>
              <a:rPr lang="en-US" sz="1800" b="0" u="sng" kern="1200" baseline="0" dirty="0">
                <a:solidFill>
                  <a:schemeClr val="tx1"/>
                </a:solidFill>
                <a:effectLst/>
                <a:latin typeface="Gill Sans MT"/>
                <a:ea typeface="BentonSans Book"/>
                <a:cs typeface="BentonSans Book"/>
              </a:rPr>
              <a:t>same</a:t>
            </a:r>
            <a:r>
              <a:rPr lang="en-US" sz="1800" b="0" kern="1200" baseline="0" dirty="0">
                <a:solidFill>
                  <a:schemeClr val="tx1"/>
                </a:solidFill>
                <a:effectLst/>
                <a:latin typeface="Gill Sans MT"/>
                <a:ea typeface="BentonSans Book"/>
                <a:cs typeface="BentonSans Book"/>
              </a:rPr>
              <a:t> art project with his students, at the beginning of each semester.  </a:t>
            </a:r>
          </a:p>
          <a:p>
            <a:endParaRPr lang="en-US" sz="1800" b="0" kern="1200" baseline="0" dirty="0">
              <a:solidFill>
                <a:schemeClr val="tx1"/>
              </a:solidFill>
              <a:effectLst/>
              <a:latin typeface="Gill Sans MT"/>
              <a:ea typeface="BentonSans Book"/>
              <a:cs typeface="BentonSans Book"/>
            </a:endParaRPr>
          </a:p>
          <a:p>
            <a:r>
              <a:rPr lang="en-US" sz="1800" b="0" kern="1200" baseline="0" dirty="0">
                <a:solidFill>
                  <a:schemeClr val="tx1"/>
                </a:solidFill>
                <a:effectLst/>
                <a:latin typeface="Gill Sans MT"/>
                <a:ea typeface="BentonSans Book"/>
                <a:cs typeface="BentonSans Book"/>
              </a:rPr>
              <a:t>Outside of art projects for adults, one of the main takeaways from his research was quite simple and profound. Adults on the whole, are </a:t>
            </a:r>
            <a:r>
              <a:rPr lang="en-US" sz="1800" b="0" u="sng" kern="1200" baseline="0" dirty="0">
                <a:solidFill>
                  <a:schemeClr val="tx1"/>
                </a:solidFill>
                <a:effectLst/>
                <a:latin typeface="Gill Sans MT"/>
                <a:ea typeface="BentonSans Book"/>
                <a:cs typeface="BentonSans Book"/>
              </a:rPr>
              <a:t>embarrassed</a:t>
            </a:r>
            <a:r>
              <a:rPr lang="en-US" sz="1800" b="0" kern="1200" baseline="0" dirty="0">
                <a:solidFill>
                  <a:schemeClr val="tx1"/>
                </a:solidFill>
                <a:effectLst/>
                <a:latin typeface="Gill Sans MT"/>
                <a:ea typeface="BentonSans Book"/>
                <a:cs typeface="BentonSans Book"/>
              </a:rPr>
              <a:t> to share ideas with peers. But clearly, we’re </a:t>
            </a:r>
            <a:r>
              <a:rPr lang="en-US" sz="1800" b="0" u="none" kern="1200" baseline="0" dirty="0">
                <a:solidFill>
                  <a:schemeClr val="tx1"/>
                </a:solidFill>
                <a:effectLst/>
                <a:latin typeface="Gill Sans MT"/>
                <a:ea typeface="BentonSans Book"/>
                <a:cs typeface="BentonSans Book"/>
              </a:rPr>
              <a:t>not</a:t>
            </a:r>
            <a:r>
              <a:rPr lang="en-US" sz="1800" b="0" kern="1200" baseline="0" dirty="0">
                <a:solidFill>
                  <a:schemeClr val="tx1"/>
                </a:solidFill>
                <a:effectLst/>
                <a:latin typeface="Gill Sans MT"/>
                <a:ea typeface="BentonSans Book"/>
                <a:cs typeface="BentonSans Book"/>
              </a:rPr>
              <a:t> </a:t>
            </a:r>
            <a:r>
              <a:rPr lang="en-US" sz="1800" b="0" u="sng" kern="1200" baseline="0" dirty="0">
                <a:solidFill>
                  <a:schemeClr val="tx1"/>
                </a:solidFill>
                <a:effectLst/>
                <a:latin typeface="Gill Sans MT"/>
                <a:ea typeface="BentonSans Book"/>
                <a:cs typeface="BentonSans Book"/>
              </a:rPr>
              <a:t>born</a:t>
            </a:r>
            <a:r>
              <a:rPr lang="en-US" sz="1800" b="0" kern="1200" baseline="0" dirty="0">
                <a:solidFill>
                  <a:schemeClr val="tx1"/>
                </a:solidFill>
                <a:effectLst/>
                <a:latin typeface="Gill Sans MT"/>
                <a:ea typeface="BentonSans Book"/>
                <a:cs typeface="BentonSans Book"/>
              </a:rPr>
              <a:t> this way.  Our </a:t>
            </a:r>
            <a:r>
              <a:rPr lang="en-US" sz="1800" b="0" u="sng" kern="1200" baseline="0" dirty="0">
                <a:solidFill>
                  <a:schemeClr val="tx1"/>
                </a:solidFill>
                <a:effectLst/>
                <a:latin typeface="Gill Sans MT"/>
                <a:ea typeface="BentonSans Book"/>
                <a:cs typeface="BentonSans Book"/>
              </a:rPr>
              <a:t>apprehension</a:t>
            </a:r>
            <a:r>
              <a:rPr lang="en-US" sz="1800" b="0" kern="1200" baseline="0" dirty="0">
                <a:solidFill>
                  <a:schemeClr val="tx1"/>
                </a:solidFill>
                <a:effectLst/>
                <a:latin typeface="Gill Sans MT"/>
                <a:ea typeface="BentonSans Book"/>
                <a:cs typeface="BentonSans Book"/>
              </a:rPr>
              <a:t> builds over time</a:t>
            </a:r>
            <a:r>
              <a:rPr lang="en-US" sz="1800" kern="1200" dirty="0">
                <a:solidFill>
                  <a:schemeClr val="tx1"/>
                </a:solidFill>
                <a:effectLst/>
                <a:latin typeface="Gill Sans MT"/>
                <a:ea typeface="BentonSans Book"/>
                <a:cs typeface="BentonSans Book"/>
              </a:rPr>
              <a:t>.</a:t>
            </a:r>
            <a:r>
              <a:rPr lang="en-US" sz="1800" kern="1200" baseline="0" dirty="0">
                <a:solidFill>
                  <a:schemeClr val="tx1"/>
                </a:solidFill>
                <a:effectLst/>
                <a:latin typeface="Gill Sans MT"/>
                <a:ea typeface="BentonSans Book"/>
                <a:cs typeface="BentonSans Book"/>
              </a:rPr>
              <a:t> </a:t>
            </a:r>
          </a:p>
          <a:p>
            <a:endParaRPr lang="en-US" sz="1800" kern="1200" baseline="0" dirty="0">
              <a:solidFill>
                <a:schemeClr val="tx1"/>
              </a:solidFill>
              <a:effectLst/>
              <a:latin typeface="Gill Sans MT"/>
            </a:endParaRPr>
          </a:p>
          <a:p>
            <a:r>
              <a:rPr lang="en-US" sz="1800" kern="1200" baseline="0" dirty="0">
                <a:solidFill>
                  <a:schemeClr val="tx1"/>
                </a:solidFill>
                <a:effectLst/>
                <a:latin typeface="Gill Sans MT"/>
              </a:rPr>
              <a:t>As adults we've grown uncomfortable with sharing things early and often. Today we are going to try and break down that barrier. One of the things we often hear from customers is that I’ve got this Excel workbook and I need to recreate the same thing in Tableau. Sometimes we don’t need to reinvent the wheel but more times than not we don’t challenge ourselves out of the current status. The purpose of this workshop is to focus on 5 specific areas to help break down the barrier to allow us to think in a more open and creative way.</a:t>
            </a:r>
          </a:p>
          <a:p>
            <a:endParaRPr lang="en-US" sz="1800" kern="1200" baseline="0" dirty="0">
              <a:solidFill>
                <a:schemeClr val="tx1"/>
              </a:solidFill>
              <a:effectLst/>
              <a:latin typeface="Gill Sans MT"/>
            </a:endParaRPr>
          </a:p>
        </p:txBody>
      </p:sp>
    </p:spTree>
    <p:extLst>
      <p:ext uri="{BB962C8B-B14F-4D97-AF65-F5344CB8AC3E}">
        <p14:creationId xmlns:p14="http://schemas.microsoft.com/office/powerpoint/2010/main" val="4257026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301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We are going to do 1 more quick exercise. Everyone was asked to bring a dashboard that is either complete or close to complete. Take your pen and paper and write down the question(s) your dashboard is trying to answer. </a:t>
            </a:r>
          </a:p>
          <a:p>
            <a:endParaRPr lang="en-US" dirty="0"/>
          </a:p>
          <a:p>
            <a:r>
              <a:rPr lang="en-US" dirty="0"/>
              <a:t>We maybe referring back to these questions throughout the workshop and challenging you if your content is answering your intended questions or new questions.</a:t>
            </a:r>
          </a:p>
          <a:p>
            <a:endParaRPr lang="en-US" dirty="0"/>
          </a:p>
          <a:p>
            <a:r>
              <a:rPr lang="en-US" dirty="0"/>
              <a:t>This is really important…many times we throw the kitchen sink and try to solve 100 problems in one dashboard. We need to take a minute and reflect on the problem we are trying to solve.</a:t>
            </a:r>
          </a:p>
        </p:txBody>
      </p:sp>
    </p:spTree>
    <p:extLst>
      <p:ext uri="{BB962C8B-B14F-4D97-AF65-F5344CB8AC3E}">
        <p14:creationId xmlns:p14="http://schemas.microsoft.com/office/powerpoint/2010/main" val="4151492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40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800" b="0" i="0" kern="1200" dirty="0">
                <a:solidFill>
                  <a:schemeClr val="tx1"/>
                </a:solidFill>
                <a:effectLst/>
                <a:latin typeface="BentonSans"/>
                <a:ea typeface="ＭＳ Ｐゴシック" charset="0"/>
                <a:cs typeface="ＭＳ Ｐゴシック" charset="0"/>
              </a:rPr>
              <a:t>Comparison charts are designed to set one variable apart from another</a:t>
            </a:r>
          </a:p>
          <a:p>
            <a:r>
              <a:rPr lang="en-US" sz="1800" b="0" i="0" kern="1200" dirty="0">
                <a:solidFill>
                  <a:schemeClr val="tx1"/>
                </a:solidFill>
                <a:effectLst/>
                <a:latin typeface="BentonSans"/>
                <a:ea typeface="ＭＳ Ｐゴシック" charset="0"/>
                <a:cs typeface="ＭＳ Ｐゴシック" charset="0"/>
              </a:rPr>
              <a:t>These charts also display how the two variables interact with each other. </a:t>
            </a:r>
          </a:p>
          <a:p>
            <a:r>
              <a:rPr lang="en-US" sz="1800" b="0" i="0" kern="1200" dirty="0">
                <a:solidFill>
                  <a:schemeClr val="tx1"/>
                </a:solidFill>
                <a:effectLst/>
                <a:latin typeface="BentonSans"/>
                <a:ea typeface="ＭＳ Ｐゴシック" charset="0"/>
                <a:cs typeface="ＭＳ Ｐゴシック" charset="0"/>
              </a:rPr>
              <a:t>They can compare items or one another or show differences over time.</a:t>
            </a:r>
            <a:endParaRPr lang="en-US" dirty="0"/>
          </a:p>
        </p:txBody>
      </p:sp>
    </p:spTree>
    <p:extLst>
      <p:ext uri="{BB962C8B-B14F-4D97-AF65-F5344CB8AC3E}">
        <p14:creationId xmlns:p14="http://schemas.microsoft.com/office/powerpoint/2010/main" val="2264351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301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A common mistake that I hear many people make is that they choose the chart type that they </a:t>
            </a:r>
            <a:r>
              <a:rPr lang="en-US" b="1" i="1" dirty="0"/>
              <a:t>want.</a:t>
            </a:r>
            <a:r>
              <a:rPr lang="en-US" dirty="0"/>
              <a:t> For example, declaring that they want a bar chart or a line graph vs spending time exploring their data, understanding the story they want to tell, and choosing a chart type that supports their analysis.</a:t>
            </a:r>
          </a:p>
          <a:p>
            <a:endParaRPr lang="en-US" dirty="0"/>
          </a:p>
          <a:p>
            <a:r>
              <a:rPr lang="en-US" dirty="0"/>
              <a:t>Take a look at the charts on your dashboard.. What are you trying to do?</a:t>
            </a:r>
          </a:p>
          <a:p>
            <a:endParaRPr lang="en-US" dirty="0"/>
          </a:p>
          <a:p>
            <a:r>
              <a:rPr lang="en-US" dirty="0"/>
              <a:t>Comparison – are you comparing one or more variable?</a:t>
            </a:r>
          </a:p>
          <a:p>
            <a:r>
              <a:rPr lang="en-US" dirty="0"/>
              <a:t>Relationship – are you showing a connection or correlation between two or more variables?</a:t>
            </a:r>
          </a:p>
          <a:p>
            <a:r>
              <a:rPr lang="en-US" dirty="0"/>
              <a:t>Composition – are you showing a change over time and/or parts to a whole?</a:t>
            </a:r>
          </a:p>
          <a:p>
            <a:r>
              <a:rPr lang="en-US" dirty="0"/>
              <a:t>Distribution – are you attempting to identify outliers and trends?</a:t>
            </a:r>
          </a:p>
          <a:p>
            <a:endParaRPr lang="en-US" dirty="0"/>
          </a:p>
          <a:p>
            <a:r>
              <a:rPr lang="en-US" dirty="0"/>
              <a:t>We are going to take the next few minutes to review some common chart types and explore if they are trying to answer the intended question.</a:t>
            </a:r>
          </a:p>
          <a:p>
            <a:endParaRPr lang="en-US" dirty="0"/>
          </a:p>
          <a:p>
            <a:r>
              <a:rPr lang="en-US" b="1" u="sng" dirty="0"/>
              <a:t>Additional resources:</a:t>
            </a:r>
          </a:p>
          <a:p>
            <a:r>
              <a:rPr lang="en-US" dirty="0">
                <a:hlinkClick r:id="rId3"/>
              </a:rPr>
              <a:t>https://public.tableau.com/profile/josh.weyburne#!/vizhome/CookBook/VizCookbook</a:t>
            </a:r>
            <a:endParaRPr lang="en-US" dirty="0"/>
          </a:p>
          <a:p>
            <a:endParaRPr lang="en-US" dirty="0"/>
          </a:p>
          <a:p>
            <a:r>
              <a:rPr lang="en-US" dirty="0">
                <a:hlinkClick r:id="rId4"/>
              </a:rPr>
              <a:t>https://public.tableau.com/en-us/gallery/visual-vocabulary</a:t>
            </a:r>
            <a:endParaRPr lang="en-US" dirty="0"/>
          </a:p>
          <a:p>
            <a:endParaRPr lang="en-US" sz="1800" kern="1200" baseline="0" dirty="0">
              <a:solidFill>
                <a:schemeClr val="tx1"/>
              </a:solidFill>
              <a:effectLst/>
              <a:latin typeface="Gill Sans MT"/>
            </a:endParaRPr>
          </a:p>
          <a:p>
            <a:r>
              <a:rPr lang="en-US" dirty="0">
                <a:hlinkClick r:id="rId5"/>
              </a:rPr>
              <a:t>https://public.tableau.com/views/TheTableauChartCatalog/TableauChartExamples?:embed=y&amp;:display_count=yes&amp;:origin=viz_share_link&amp;:showVizHome=no#1</a:t>
            </a:r>
            <a:endParaRPr lang="en-US" dirty="0"/>
          </a:p>
          <a:p>
            <a:endParaRPr lang="en-US" dirty="0"/>
          </a:p>
          <a:p>
            <a:r>
              <a:rPr lang="en-US" dirty="0">
                <a:hlinkClick r:id="rId6"/>
              </a:rPr>
              <a:t>https://public.tableau.com/profile/bbc.audiences#!/vizhome/BBCAudiencesTableauStyleGuide/MoreInfo2</a:t>
            </a:r>
            <a:endParaRPr lang="en-US" dirty="0"/>
          </a:p>
          <a:p>
            <a:endParaRPr lang="en-US" dirty="0"/>
          </a:p>
          <a:p>
            <a:r>
              <a:rPr lang="en-US" b="1" dirty="0"/>
              <a:t>Call to action</a:t>
            </a:r>
            <a:r>
              <a:rPr lang="en-US" dirty="0"/>
              <a:t>: ensure every participant has their own Tableau Public site and is subscribed to the viz of the day as we review the above resources. Invite people to follow along and bookmark these links.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710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0" i="0" kern="1200" dirty="0">
                <a:solidFill>
                  <a:schemeClr val="tx1"/>
                </a:solidFill>
                <a:effectLst/>
                <a:latin typeface="BentonSans Book"/>
                <a:ea typeface="ＭＳ Ｐゴシック" charset="0"/>
                <a:cs typeface="ＭＳ Ｐゴシック" charset="0"/>
              </a:rPr>
              <a:t>When it comes to visual best practices, there aren’t any hard and fast rules, such as “do this and never do that.” It isn’t a black and white process. There are, however, guidelines that make sense most of the time. Many of these derive from studies done on how we as humans process things like color, shape, and size. When you really understand the concepts driving these guidelines, only then should you break them.</a:t>
            </a:r>
            <a:endParaRPr lang="en-US" dirty="0">
              <a:latin typeface="BentonSans Book"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40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800" b="0" i="0" kern="1200" dirty="0">
                <a:solidFill>
                  <a:schemeClr val="tx1"/>
                </a:solidFill>
                <a:effectLst/>
                <a:latin typeface="BentonSans"/>
                <a:ea typeface="ＭＳ Ｐゴシック" charset="0"/>
                <a:cs typeface="ＭＳ Ｐゴシック" charset="0"/>
              </a:rPr>
              <a:t>Composition charts are used to display parts of a whole and change over time.</a:t>
            </a:r>
          </a:p>
          <a:p>
            <a:endParaRPr lang="en-US" sz="1800" b="0" i="0" kern="1200" dirty="0">
              <a:solidFill>
                <a:schemeClr val="tx1"/>
              </a:solidFill>
              <a:effectLst/>
              <a:latin typeface="BentonSans"/>
              <a:ea typeface="ＭＳ Ｐゴシック" charset="0"/>
              <a:cs typeface="ＭＳ Ｐゴシック" charset="0"/>
            </a:endParaRPr>
          </a:p>
          <a:p>
            <a:r>
              <a:rPr lang="en-US" sz="1800" b="0" i="0" kern="1200" dirty="0">
                <a:solidFill>
                  <a:schemeClr val="tx1"/>
                </a:solidFill>
                <a:effectLst/>
                <a:latin typeface="BentonSans"/>
                <a:ea typeface="ＭＳ Ｐゴシック" charset="0"/>
                <a:cs typeface="ＭＳ Ｐゴシック" charset="0"/>
              </a:rPr>
              <a:t>Pie charts callout: friends don’t let friends use pie charts (or 3D charts)… but if you must, use when comparing no more than 3 variables at a time.</a:t>
            </a:r>
          </a:p>
          <a:p>
            <a:endParaRPr lang="en-US" sz="1800" b="0" i="0" kern="1200" dirty="0">
              <a:solidFill>
                <a:schemeClr val="tx1"/>
              </a:solidFill>
              <a:effectLst/>
              <a:latin typeface="BentonSans"/>
              <a:ea typeface="ＭＳ Ｐゴシック" charset="0"/>
            </a:endParaRPr>
          </a:p>
          <a:p>
            <a:r>
              <a:rPr lang="en-US" sz="1800" b="1" i="0" kern="1200" dirty="0">
                <a:solidFill>
                  <a:schemeClr val="tx1"/>
                </a:solidFill>
                <a:effectLst/>
                <a:latin typeface="BentonSans"/>
                <a:ea typeface="ＭＳ Ｐゴシック" charset="0"/>
              </a:rPr>
              <a:t>Audience participation opportunity: </a:t>
            </a:r>
            <a:r>
              <a:rPr lang="en-US" sz="1800" b="0" i="0" kern="1200" dirty="0">
                <a:solidFill>
                  <a:schemeClr val="tx1"/>
                </a:solidFill>
                <a:effectLst/>
                <a:latin typeface="BentonSans"/>
                <a:ea typeface="ＭＳ Ｐゴシック" charset="0"/>
              </a:rPr>
              <a:t>why don’t we love pie or 3D charts when performing visual analysis?</a:t>
            </a:r>
          </a:p>
          <a:p>
            <a:r>
              <a:rPr lang="en-US" sz="1800" b="0" i="0" kern="1200" dirty="0">
                <a:solidFill>
                  <a:schemeClr val="tx1"/>
                </a:solidFill>
                <a:effectLst/>
                <a:latin typeface="BentonSans"/>
                <a:ea typeface="ＭＳ Ｐゴシック" charset="0"/>
              </a:rPr>
              <a:t>Answer: </a:t>
            </a:r>
            <a:r>
              <a:rPr lang="en-US" b="0" i="0" kern="1200" dirty="0">
                <a:solidFill>
                  <a:schemeClr val="tx1"/>
                </a:solidFill>
                <a:effectLst/>
                <a:latin typeface="BentonSans Book"/>
                <a:ea typeface="ＭＳ Ｐゴシック" charset="0"/>
                <a:cs typeface="ＭＳ Ｐゴシック" charset="0"/>
              </a:rPr>
              <a:t>We are not as good at noticing area and angle, and those just so happen to be the two main aspects of a pie chart. </a:t>
            </a:r>
            <a:r>
              <a:rPr lang="en-US" b="1" dirty="0"/>
              <a:t>(swag opportunity for participant) </a:t>
            </a:r>
            <a:endParaRPr lang="en-US" sz="1800" b="0" i="0" kern="1200" dirty="0">
              <a:solidFill>
                <a:schemeClr val="tx1"/>
              </a:solidFill>
              <a:effectLst/>
              <a:latin typeface="BentonSans"/>
              <a:ea typeface="ＭＳ Ｐゴシック" charset="0"/>
            </a:endParaRPr>
          </a:p>
          <a:p>
            <a:endParaRPr lang="en-US" sz="1800" b="0" i="0" kern="1200" dirty="0">
              <a:solidFill>
                <a:schemeClr val="tx1"/>
              </a:solidFill>
              <a:effectLst/>
              <a:latin typeface="BentonSans"/>
              <a:ea typeface="ＭＳ Ｐゴシック" charset="0"/>
            </a:endParaRPr>
          </a:p>
          <a:p>
            <a:r>
              <a:rPr lang="en-US" dirty="0">
                <a:hlinkClick r:id="rId3"/>
              </a:rPr>
              <a:t>https://interworks.com/blog/rcurtis/2018/01/19/friends-dont-let-friends-make-pie-charts/</a:t>
            </a:r>
            <a:endParaRPr lang="en-US" dirty="0"/>
          </a:p>
        </p:txBody>
      </p:sp>
    </p:spTree>
    <p:extLst>
      <p:ext uri="{BB962C8B-B14F-4D97-AF65-F5344CB8AC3E}">
        <p14:creationId xmlns:p14="http://schemas.microsoft.com/office/powerpoint/2010/main" val="1808264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40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800" b="0" i="0" kern="1200" dirty="0">
                <a:solidFill>
                  <a:schemeClr val="tx1"/>
                </a:solidFill>
                <a:effectLst/>
                <a:latin typeface="BentonSans"/>
                <a:ea typeface="ＭＳ Ｐゴシック" charset="0"/>
                <a:cs typeface="ＭＳ Ｐゴシック" charset="0"/>
              </a:rPr>
              <a:t>Composition charts are used to display parts of a whole and change over time.</a:t>
            </a:r>
          </a:p>
          <a:p>
            <a:endParaRPr lang="en-US" sz="1800" b="0" i="0" kern="1200" dirty="0">
              <a:solidFill>
                <a:schemeClr val="tx1"/>
              </a:solidFill>
              <a:effectLst/>
              <a:latin typeface="BentonSans"/>
              <a:ea typeface="ＭＳ Ｐゴシック" charset="0"/>
              <a:cs typeface="ＭＳ Ｐゴシック" charset="0"/>
            </a:endParaRPr>
          </a:p>
          <a:p>
            <a:r>
              <a:rPr lang="en-US" sz="1800" b="0" i="0" kern="1200" dirty="0">
                <a:solidFill>
                  <a:schemeClr val="tx1"/>
                </a:solidFill>
                <a:effectLst/>
                <a:latin typeface="BentonSans"/>
                <a:ea typeface="ＭＳ Ｐゴシック" charset="0"/>
                <a:cs typeface="ＭＳ Ｐゴシック" charset="0"/>
              </a:rPr>
              <a:t>Pie charts callout: friends don’t let friends use pie charts (or 3D charts)… but if you must, use when comparing no more than 3 variables at a time.</a:t>
            </a:r>
          </a:p>
          <a:p>
            <a:endParaRPr lang="en-US" sz="1800" b="0" i="0" kern="1200" dirty="0">
              <a:solidFill>
                <a:schemeClr val="tx1"/>
              </a:solidFill>
              <a:effectLst/>
              <a:latin typeface="BentonSans"/>
              <a:ea typeface="ＭＳ Ｐゴシック" charset="0"/>
            </a:endParaRPr>
          </a:p>
          <a:p>
            <a:r>
              <a:rPr lang="en-US" sz="1800" b="1" i="0" kern="1200" dirty="0">
                <a:solidFill>
                  <a:schemeClr val="tx1"/>
                </a:solidFill>
                <a:effectLst/>
                <a:latin typeface="BentonSans"/>
                <a:ea typeface="ＭＳ Ｐゴシック" charset="0"/>
              </a:rPr>
              <a:t>Audience participation opportunity: </a:t>
            </a:r>
            <a:r>
              <a:rPr lang="en-US" sz="1800" b="0" i="0" kern="1200" dirty="0">
                <a:solidFill>
                  <a:schemeClr val="tx1"/>
                </a:solidFill>
                <a:effectLst/>
                <a:latin typeface="BentonSans"/>
                <a:ea typeface="ＭＳ Ｐゴシック" charset="0"/>
              </a:rPr>
              <a:t>why don’t we love pie or 3D charts when performing visual analysis?</a:t>
            </a:r>
          </a:p>
          <a:p>
            <a:r>
              <a:rPr lang="en-US" sz="1800" b="0" i="0" kern="1200" dirty="0">
                <a:solidFill>
                  <a:schemeClr val="tx1"/>
                </a:solidFill>
                <a:effectLst/>
                <a:latin typeface="BentonSans"/>
                <a:ea typeface="ＭＳ Ｐゴシック" charset="0"/>
              </a:rPr>
              <a:t>Answer: </a:t>
            </a:r>
            <a:r>
              <a:rPr lang="en-US" b="0" i="0" kern="1200" dirty="0">
                <a:solidFill>
                  <a:schemeClr val="tx1"/>
                </a:solidFill>
                <a:effectLst/>
                <a:latin typeface="BentonSans Book"/>
                <a:ea typeface="ＭＳ Ｐゴシック" charset="0"/>
                <a:cs typeface="ＭＳ Ｐゴシック" charset="0"/>
              </a:rPr>
              <a:t>We are not as good at noticing area and angle, and those just so happen to be the two main aspects of a pie chart. </a:t>
            </a:r>
            <a:r>
              <a:rPr lang="en-US" b="1" dirty="0"/>
              <a:t>(swag opportunity for participant) </a:t>
            </a:r>
            <a:endParaRPr lang="en-US" sz="1800" b="0" i="0" kern="1200" dirty="0">
              <a:solidFill>
                <a:schemeClr val="tx1"/>
              </a:solidFill>
              <a:effectLst/>
              <a:latin typeface="BentonSans"/>
              <a:ea typeface="ＭＳ Ｐゴシック" charset="0"/>
            </a:endParaRPr>
          </a:p>
          <a:p>
            <a:endParaRPr lang="en-US" sz="1800" b="0" i="0" kern="1200" dirty="0">
              <a:solidFill>
                <a:schemeClr val="tx1"/>
              </a:solidFill>
              <a:effectLst/>
              <a:latin typeface="BentonSans"/>
              <a:ea typeface="ＭＳ Ｐゴシック" charset="0"/>
            </a:endParaRPr>
          </a:p>
          <a:p>
            <a:r>
              <a:rPr lang="en-US" dirty="0">
                <a:hlinkClick r:id="rId3"/>
              </a:rPr>
              <a:t>https://interworks.com/blog/rcurtis/2018/01/19/friends-dont-let-friends-make-pie-charts/</a:t>
            </a:r>
            <a:endParaRPr lang="en-US" dirty="0"/>
          </a:p>
        </p:txBody>
      </p:sp>
    </p:spTree>
    <p:extLst>
      <p:ext uri="{BB962C8B-B14F-4D97-AF65-F5344CB8AC3E}">
        <p14:creationId xmlns:p14="http://schemas.microsoft.com/office/powerpoint/2010/main" val="4479576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pic>
        <p:nvPicPr>
          <p:cNvPr id="5"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038" y="609600"/>
            <a:ext cx="2593975"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Click to edit Master text styles</a:t>
            </a:r>
          </a:p>
        </p:txBody>
      </p:sp>
    </p:spTree>
    <p:extLst>
      <p:ext uri="{BB962C8B-B14F-4D97-AF65-F5344CB8AC3E}">
        <p14:creationId xmlns:p14="http://schemas.microsoft.com/office/powerpoint/2010/main" val="15309900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Copy">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476" y="1893515"/>
            <a:ext cx="1327382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rgbClr val="4C4C4C"/>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Click to edit Master text styles</a:t>
            </a:r>
          </a:p>
        </p:txBody>
      </p:sp>
    </p:spTree>
    <p:extLst>
      <p:ext uri="{BB962C8B-B14F-4D97-AF65-F5344CB8AC3E}">
        <p14:creationId xmlns:p14="http://schemas.microsoft.com/office/powerpoint/2010/main" val="16444179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py - 2 Column">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5331" y="1893749"/>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5"/>
          </p:nvPr>
        </p:nvSpPr>
        <p:spPr>
          <a:xfrm>
            <a:off x="7311907" y="1893515"/>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Click to edit Master text styles</a:t>
            </a:r>
          </a:p>
        </p:txBody>
      </p:sp>
    </p:spTree>
    <p:extLst>
      <p:ext uri="{BB962C8B-B14F-4D97-AF65-F5344CB8AC3E}">
        <p14:creationId xmlns:p14="http://schemas.microsoft.com/office/powerpoint/2010/main" val="32660541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amp; Copy">
    <p:spTree>
      <p:nvGrpSpPr>
        <p:cNvPr id="1" name=""/>
        <p:cNvGrpSpPr/>
        <p:nvPr/>
      </p:nvGrpSpPr>
      <p:grpSpPr>
        <a:xfrm>
          <a:off x="0" y="0"/>
          <a:ext cx="0" cy="0"/>
          <a:chOff x="0" y="0"/>
          <a:chExt cx="0" cy="0"/>
        </a:xfrm>
      </p:grpSpPr>
      <p:sp>
        <p:nvSpPr>
          <p:cNvPr id="6" name="Content Placeholder 2"/>
          <p:cNvSpPr>
            <a:spLocks noGrp="1"/>
          </p:cNvSpPr>
          <p:nvPr>
            <p:ph idx="13"/>
          </p:nvPr>
        </p:nvSpPr>
        <p:spPr>
          <a:xfrm>
            <a:off x="7329803" y="1887752"/>
            <a:ext cx="6649347" cy="443198"/>
          </a:xfrm>
          <a:prstGeom prst="rect">
            <a:avLst/>
          </a:prstGeom>
        </p:spPr>
        <p:txBody>
          <a:bodyPr wrap="square" lIns="0" tIns="0" rIns="0" bIns="0">
            <a:spAutoFit/>
          </a:bodyPr>
          <a:lstStyle>
            <a:lvl1pPr marL="0" indent="0">
              <a:buSzPct val="100000"/>
              <a:buFont typeface="Arial"/>
              <a:buNone/>
              <a:defRPr sz="2800">
                <a:solidFill>
                  <a:schemeClr val="accent5"/>
                </a:solidFill>
                <a:latin typeface="Merriweather Light"/>
                <a:cs typeface="Merriweather Light"/>
              </a:defRPr>
            </a:lvl1pPr>
            <a:lvl2pPr marL="339725" indent="0">
              <a:buSzPct val="100000"/>
              <a:buFont typeface="Arial"/>
              <a:buNone/>
              <a:defRPr sz="2400">
                <a:solidFill>
                  <a:schemeClr val="accent5"/>
                </a:solidFill>
              </a:defRPr>
            </a:lvl2pPr>
            <a:lvl3pPr marL="692150" indent="0">
              <a:buSzPct val="100000"/>
              <a:buFont typeface="Arial"/>
              <a:buNone/>
              <a:defRPr sz="2100">
                <a:solidFill>
                  <a:schemeClr val="accent5"/>
                </a:solidFill>
              </a:defRPr>
            </a:lvl3pPr>
            <a:lvl4pPr marL="1384301" indent="0">
              <a:buSzPct val="100000"/>
              <a:buFont typeface="Arial"/>
              <a:buNone/>
              <a:defRPr sz="180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Click to edit Master text styles</a:t>
            </a:r>
          </a:p>
        </p:txBody>
      </p:sp>
      <p:sp>
        <p:nvSpPr>
          <p:cNvPr id="4" name="Picture Placeholder 4"/>
          <p:cNvSpPr>
            <a:spLocks noGrp="1"/>
          </p:cNvSpPr>
          <p:nvPr>
            <p:ph type="pic" sz="quarter" idx="10"/>
          </p:nvPr>
        </p:nvSpPr>
        <p:spPr>
          <a:xfrm>
            <a:off x="704476" y="1869074"/>
            <a:ext cx="6019800" cy="5407933"/>
          </a:xfrm>
          <a:prstGeom prst="rect">
            <a:avLst/>
          </a:prstGeom>
          <a:ln w="6350" cmpd="sng">
            <a:solidFill>
              <a:srgbClr val="666666"/>
            </a:solidFill>
          </a:ln>
        </p:spPr>
        <p:txBody>
          <a:bodyPr lIns="91440" tIns="45720" rIns="91440" bIns="45720"/>
          <a:lstStyle>
            <a:lvl1pPr marL="0" indent="0">
              <a:buFontTx/>
              <a:buNone/>
              <a:defRPr sz="2800">
                <a:solidFill>
                  <a:srgbClr val="4C4C4C"/>
                </a:solidFill>
                <a:latin typeface="Merriweather Light"/>
                <a:cs typeface="Merriweather Light"/>
              </a:defRPr>
            </a:lvl1pPr>
          </a:lstStyle>
          <a:p>
            <a:pPr lvl="0"/>
            <a:r>
              <a:rPr lang="en-US" noProof="0"/>
              <a:t>Click icon to add picture</a:t>
            </a:r>
            <a:endParaRPr lang="en-US" noProof="0" dirty="0"/>
          </a:p>
        </p:txBody>
      </p:sp>
      <p:sp>
        <p:nvSpPr>
          <p:cNvPr id="7"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Click to edit Master text styles</a:t>
            </a:r>
          </a:p>
        </p:txBody>
      </p:sp>
    </p:spTree>
    <p:extLst>
      <p:ext uri="{BB962C8B-B14F-4D97-AF65-F5344CB8AC3E}">
        <p14:creationId xmlns:p14="http://schemas.microsoft.com/office/powerpoint/2010/main" val="37325684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704476" y="1893515"/>
            <a:ext cx="13273731" cy="5358966"/>
          </a:xfrm>
          <a:prstGeom prst="rect">
            <a:avLst/>
          </a:prstGeom>
        </p:spPr>
        <p:txBody>
          <a:bodyPr lIns="0" tIns="0" rIns="0" bIns="0"/>
          <a:lstStyle>
            <a:lvl1pPr marL="0" indent="0">
              <a:buSzPct val="120000"/>
              <a:buFontTx/>
              <a:buNone/>
              <a:defRPr sz="2800">
                <a:solidFill>
                  <a:schemeClr val="accent5"/>
                </a:solidFill>
                <a:latin typeface="Merriweather Light"/>
                <a:cs typeface="Merriweather Light"/>
              </a:defRPr>
            </a:lvl1pPr>
          </a:lstStyle>
          <a:p>
            <a:pPr lvl="0"/>
            <a:r>
              <a:rPr lang="en-US" noProof="0"/>
              <a:t>Click icon to add table</a:t>
            </a:r>
            <a:endParaRPr lang="en-US" noProof="0" dirty="0"/>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Click to edit Master text styles</a:t>
            </a:r>
          </a:p>
        </p:txBody>
      </p:sp>
    </p:spTree>
    <p:extLst>
      <p:ext uri="{BB962C8B-B14F-4D97-AF65-F5344CB8AC3E}">
        <p14:creationId xmlns:p14="http://schemas.microsoft.com/office/powerpoint/2010/main" val="38416338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PageImage_NoColorBar">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0" y="0"/>
            <a:ext cx="14630400" cy="8229600"/>
          </a:xfrm>
          <a:prstGeom prst="rect">
            <a:avLst/>
          </a:prstGeom>
          <a:solidFill>
            <a:schemeClr val="bg1"/>
          </a:solidFill>
          <a:ln w="6350" cmpd="sng">
            <a:solidFill>
              <a:srgbClr val="666666"/>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0152072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Page Image w Color Ba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4630400" cy="8229602"/>
          </a:xfrm>
          <a:prstGeom prst="rect">
            <a:avLst/>
          </a:prstGeom>
          <a:ln w="6350" cmpd="sng">
            <a:solidFill>
              <a:schemeClr val="tx1"/>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7306149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0436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Rectangle 1"/>
          <p:cNvSpPr/>
          <p:nvPr/>
        </p:nvSpPr>
        <p:spPr>
          <a:xfrm>
            <a:off x="0" y="0"/>
            <a:ext cx="14630400" cy="838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3" name="Picture 6" descr="tableau_rgb.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6400" y="3206750"/>
            <a:ext cx="8737600" cy="1816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96416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706102" y="1813044"/>
            <a:ext cx="5337174" cy="3643818"/>
          </a:xfrm>
          <a:prstGeom prst="rect">
            <a:avLst/>
          </a:prstGeom>
        </p:spPr>
        <p:txBody>
          <a:bodyPr vert="horz" lIns="0" tIns="0" rIns="0" bIns="0">
            <a:spAutoFit/>
          </a:bodyPr>
          <a:lstStyle>
            <a:lvl1pPr marL="0" indent="0">
              <a:lnSpc>
                <a:spcPct val="150000"/>
              </a:lnSpc>
              <a:spcBef>
                <a:spcPts val="0"/>
              </a:spcBef>
              <a:buFontTx/>
              <a:buNone/>
              <a:defRPr sz="2800" b="0" i="0" baseline="0">
                <a:solidFill>
                  <a:schemeClr val="accent5"/>
                </a:solidFill>
                <a:latin typeface="Merriweather Light"/>
                <a:cs typeface="Merriweather Light"/>
              </a:defRPr>
            </a:lvl1pPr>
            <a:lvl2pPr marL="0" indent="0">
              <a:lnSpc>
                <a:spcPct val="150000"/>
              </a:lnSpc>
              <a:buFontTx/>
              <a:buNone/>
              <a:defRPr sz="2900" baseline="0">
                <a:solidFill>
                  <a:schemeClr val="accent5"/>
                </a:solidFill>
              </a:defRPr>
            </a:lvl2pPr>
            <a:lvl3pPr marL="0" indent="0">
              <a:lnSpc>
                <a:spcPct val="150000"/>
              </a:lnSpc>
              <a:buFontTx/>
              <a:buNone/>
              <a:defRPr sz="2900" baseline="0">
                <a:solidFill>
                  <a:schemeClr val="accent5"/>
                </a:solidFill>
              </a:defRPr>
            </a:lvl3pPr>
            <a:lvl4pPr marL="0" indent="0">
              <a:lnSpc>
                <a:spcPct val="150000"/>
              </a:lnSpc>
              <a:buFontTx/>
              <a:buNone/>
              <a:defRPr sz="2900" baseline="0">
                <a:solidFill>
                  <a:schemeClr val="accent5"/>
                </a:solidFill>
              </a:defRPr>
            </a:lvl4pPr>
            <a:lvl5pPr marL="0" indent="0">
              <a:lnSpc>
                <a:spcPct val="150000"/>
              </a:lnSpc>
              <a:buFontTx/>
              <a:buNone/>
              <a:defRPr sz="2900" baseline="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2"/>
          <p:cNvSpPr>
            <a:spLocks noGrp="1"/>
          </p:cNvSpPr>
          <p:nvPr>
            <p:ph type="body" sz="quarter" idx="12"/>
          </p:nvPr>
        </p:nvSpPr>
        <p:spPr>
          <a:xfrm>
            <a:off x="8545513" y="1813044"/>
            <a:ext cx="5414961" cy="3643818"/>
          </a:xfrm>
          <a:prstGeom prst="rect">
            <a:avLst/>
          </a:prstGeom>
        </p:spPr>
        <p:txBody>
          <a:bodyPr vert="horz" wrap="square" lIns="0" tIns="0" rIns="0" bIns="0">
            <a:spAutoFit/>
          </a:bodyPr>
          <a:lstStyle>
            <a:lvl1pPr marL="0" marR="0" indent="0" algn="l" defTabSz="1306221" rtl="0" eaLnBrk="1" fontAlgn="auto" latinLnBrk="0" hangingPunct="1">
              <a:lnSpc>
                <a:spcPct val="150000"/>
              </a:lnSpc>
              <a:spcBef>
                <a:spcPts val="0"/>
              </a:spcBef>
              <a:spcAft>
                <a:spcPts val="0"/>
              </a:spcAft>
              <a:buClrTx/>
              <a:buSzTx/>
              <a:buFontTx/>
              <a:buNone/>
              <a:tabLst/>
              <a:defRPr sz="2800" b="0" i="0" baseline="0">
                <a:solidFill>
                  <a:srgbClr val="4C4C4C"/>
                </a:solidFill>
                <a:latin typeface="Merriweather Light"/>
                <a:cs typeface="Merriweather Light"/>
              </a:defRPr>
            </a:lvl1pPr>
            <a:lvl2pPr marL="0" indent="0">
              <a:lnSpc>
                <a:spcPct val="150000"/>
              </a:lnSpc>
              <a:buFontTx/>
              <a:buNone/>
              <a:defRPr sz="2900" baseline="0">
                <a:solidFill>
                  <a:srgbClr val="4C4C4C"/>
                </a:solidFill>
              </a:defRPr>
            </a:lvl2pPr>
            <a:lvl3pPr marL="0" indent="0">
              <a:lnSpc>
                <a:spcPct val="150000"/>
              </a:lnSpc>
              <a:buFontTx/>
              <a:buNone/>
              <a:defRPr sz="2900" baseline="0">
                <a:solidFill>
                  <a:srgbClr val="4C4C4C"/>
                </a:solidFill>
              </a:defRPr>
            </a:lvl3pPr>
            <a:lvl4pPr marL="0" indent="0">
              <a:lnSpc>
                <a:spcPct val="150000"/>
              </a:lnSpc>
              <a:buFontTx/>
              <a:buNone/>
              <a:defRPr sz="2900" baseline="0">
                <a:solidFill>
                  <a:srgbClr val="4C4C4C"/>
                </a:solidFill>
              </a:defRPr>
            </a:lvl4pPr>
            <a:lvl5pPr marL="0" indent="0">
              <a:lnSpc>
                <a:spcPct val="150000"/>
              </a:lnSpc>
              <a:buFontTx/>
              <a:buNone/>
              <a:defRPr sz="2900" baseline="0">
                <a:solidFill>
                  <a:srgbClr val="4C4C4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5"/>
          <p:cNvSpPr>
            <a:spLocks noGrp="1"/>
          </p:cNvSpPr>
          <p:nvPr>
            <p:ph type="body" sz="quarter" idx="13"/>
          </p:nvPr>
        </p:nvSpPr>
        <p:spPr>
          <a:xfrm>
            <a:off x="715321" y="600286"/>
            <a:ext cx="13245154" cy="577081"/>
          </a:xfrm>
          <a:prstGeom prst="rect">
            <a:avLst/>
          </a:prstGeom>
        </p:spPr>
        <p:txBody>
          <a:bodyPr wrap="square" lIns="0" tIns="0" rIns="0" bIns="0">
            <a:spAutoFit/>
          </a:bodyPr>
          <a:lstStyle>
            <a:lvl1pPr marL="0" indent="0">
              <a:lnSpc>
                <a:spcPct val="80000"/>
              </a:lnSpc>
              <a:buFontTx/>
              <a:buNone/>
              <a:defRPr sz="4500" b="0" i="0" baseline="0">
                <a:solidFill>
                  <a:schemeClr val="accent5"/>
                </a:solidFill>
                <a:latin typeface="BentonSans Book"/>
                <a:cs typeface="BentonSans Book"/>
              </a:defRPr>
            </a:lvl1pPr>
          </a:lstStyle>
          <a:p>
            <a:pPr lvl="0"/>
            <a:r>
              <a:rPr lang="en-US"/>
              <a:t>Click to edit Master text styles</a:t>
            </a:r>
          </a:p>
        </p:txBody>
      </p:sp>
    </p:spTree>
    <p:extLst>
      <p:ext uri="{BB962C8B-B14F-4D97-AF65-F5344CB8AC3E}">
        <p14:creationId xmlns:p14="http://schemas.microsoft.com/office/powerpoint/2010/main" val="22469692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7" name="Picture 6" descr="Bottom_Viz_August-02.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35699" t="3221" r="13841" b="-3221"/>
          <a:stretch/>
        </p:blipFill>
        <p:spPr>
          <a:xfrm>
            <a:off x="0" y="3225800"/>
            <a:ext cx="14630400" cy="3153156"/>
          </a:xfrm>
          <a:prstGeom prst="rect">
            <a:avLst/>
          </a:prstGeom>
        </p:spPr>
      </p:pic>
      <p:sp>
        <p:nvSpPr>
          <p:cNvPr id="5"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Click to edit Master text styles</a:t>
            </a:r>
          </a:p>
        </p:txBody>
      </p:sp>
    </p:spTree>
    <p:extLst>
      <p:ext uri="{BB962C8B-B14F-4D97-AF65-F5344CB8AC3E}">
        <p14:creationId xmlns:p14="http://schemas.microsoft.com/office/powerpoint/2010/main" val="14287017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5" name="Picture 4" descr="SectionDivider-03.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5658" r="12503"/>
          <a:stretch/>
        </p:blipFill>
        <p:spPr>
          <a:xfrm>
            <a:off x="0" y="2362200"/>
            <a:ext cx="14630400" cy="5482336"/>
          </a:xfrm>
          <a:prstGeom prst="rect">
            <a:avLst/>
          </a:prstGeom>
        </p:spPr>
      </p:pic>
      <p:sp>
        <p:nvSpPr>
          <p:cNvPr id="7"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Click to edit Master text styles</a:t>
            </a:r>
          </a:p>
        </p:txBody>
      </p:sp>
    </p:spTree>
    <p:extLst>
      <p:ext uri="{BB962C8B-B14F-4D97-AF65-F5344CB8AC3E}">
        <p14:creationId xmlns:p14="http://schemas.microsoft.com/office/powerpoint/2010/main" val="22543073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7" name="Picture 6" descr="SectionDivider-02.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5541"/>
          <a:stretch/>
        </p:blipFill>
        <p:spPr>
          <a:xfrm>
            <a:off x="0" y="2946400"/>
            <a:ext cx="14630400" cy="4749800"/>
          </a:xfrm>
          <a:prstGeom prst="rect">
            <a:avLst/>
          </a:prstGeom>
        </p:spPr>
      </p:pic>
      <p:sp>
        <p:nvSpPr>
          <p:cNvPr id="5"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Click to edit Master text styles</a:t>
            </a:r>
          </a:p>
        </p:txBody>
      </p:sp>
    </p:spTree>
    <p:extLst>
      <p:ext uri="{BB962C8B-B14F-4D97-AF65-F5344CB8AC3E}">
        <p14:creationId xmlns:p14="http://schemas.microsoft.com/office/powerpoint/2010/main" val="4765529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Click to edit Master text styles</a:t>
            </a:r>
          </a:p>
        </p:txBody>
      </p:sp>
    </p:spTree>
    <p:extLst>
      <p:ext uri="{BB962C8B-B14F-4D97-AF65-F5344CB8AC3E}">
        <p14:creationId xmlns:p14="http://schemas.microsoft.com/office/powerpoint/2010/main" val="41227931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ulti-level content">
    <p:spTree>
      <p:nvGrpSpPr>
        <p:cNvPr id="1" name=""/>
        <p:cNvGrpSpPr/>
        <p:nvPr/>
      </p:nvGrpSpPr>
      <p:grpSpPr>
        <a:xfrm>
          <a:off x="0" y="0"/>
          <a:ext cx="0" cy="0"/>
          <a:chOff x="0" y="0"/>
          <a:chExt cx="0" cy="0"/>
        </a:xfrm>
      </p:grpSpPr>
      <p:sp>
        <p:nvSpPr>
          <p:cNvPr id="18"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Click to edit Master text styles</a:t>
            </a:r>
          </a:p>
        </p:txBody>
      </p:sp>
      <p:sp>
        <p:nvSpPr>
          <p:cNvPr id="4" name="Content Placeholder 2"/>
          <p:cNvSpPr>
            <a:spLocks noGrp="1"/>
          </p:cNvSpPr>
          <p:nvPr>
            <p:ph idx="14"/>
          </p:nvPr>
        </p:nvSpPr>
        <p:spPr>
          <a:xfrm>
            <a:off x="704476" y="1893515"/>
            <a:ext cx="13274793" cy="443198"/>
          </a:xfrm>
          <a:prstGeom prst="rect">
            <a:avLst/>
          </a:prstGeom>
        </p:spPr>
        <p:txBody>
          <a:bodyPr wrap="square" lIns="0" tIns="0" rIns="0" bIns="0">
            <a:spAutoFit/>
          </a:bodyPr>
          <a:lstStyle>
            <a:lvl1pPr marL="6350" indent="0">
              <a:spcBef>
                <a:spcPts val="0"/>
              </a:spcBef>
              <a:spcAft>
                <a:spcPts val="600"/>
              </a:spcAft>
              <a:buSzPct val="100000"/>
              <a:buFont typeface="+mj-lt"/>
              <a:buNone/>
              <a:tabLst/>
              <a:defRPr sz="2800" b="0" i="0" baseline="0">
                <a:solidFill>
                  <a:srgbClr val="4C4C4C"/>
                </a:solidFill>
                <a:latin typeface="Merriweather Light"/>
                <a:cs typeface="Merriweather Light"/>
              </a:defRPr>
            </a:lvl1pPr>
            <a:lvl2pPr marL="288925" indent="0">
              <a:spcBef>
                <a:spcPts val="0"/>
              </a:spcBef>
              <a:spcAft>
                <a:spcPts val="600"/>
              </a:spcAft>
              <a:buSzPct val="100000"/>
              <a:buFont typeface="+mj-lt"/>
              <a:buNone/>
              <a:defRPr sz="2400" baseline="0">
                <a:solidFill>
                  <a:schemeClr val="accent5"/>
                </a:solidFill>
              </a:defRPr>
            </a:lvl2pPr>
            <a:lvl3pPr marL="512763" indent="0">
              <a:spcBef>
                <a:spcPts val="0"/>
              </a:spcBef>
              <a:spcAft>
                <a:spcPts val="600"/>
              </a:spcAft>
              <a:buSzPct val="100000"/>
              <a:buFont typeface="+mj-lt"/>
              <a:buNone/>
              <a:defRPr sz="2100" baseline="0">
                <a:solidFill>
                  <a:schemeClr val="accent5"/>
                </a:solidFill>
              </a:defRPr>
            </a:lvl3pPr>
            <a:lvl4pPr marL="741363" indent="0">
              <a:spcBef>
                <a:spcPts val="0"/>
              </a:spcBef>
              <a:spcAft>
                <a:spcPts val="600"/>
              </a:spcAft>
              <a:buSzPct val="100000"/>
              <a:buFont typeface="+mj-lt"/>
              <a:buNone/>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Click to edit Master text styles</a:t>
            </a:r>
          </a:p>
        </p:txBody>
      </p:sp>
    </p:spTree>
    <p:extLst>
      <p:ext uri="{BB962C8B-B14F-4D97-AF65-F5344CB8AC3E}">
        <p14:creationId xmlns:p14="http://schemas.microsoft.com/office/powerpoint/2010/main" val="36351776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276599" y="2438401"/>
            <a:ext cx="9133131" cy="761747"/>
          </a:xfrm>
        </p:spPr>
        <p:txBody>
          <a:bodyPr/>
          <a:lstStyle>
            <a:lvl1pPr>
              <a:defRPr sz="5400" baseline="0">
                <a:solidFill>
                  <a:schemeClr val="accent5"/>
                </a:solidFill>
              </a:defRPr>
            </a:lvl1pPr>
          </a:lstStyle>
          <a:p>
            <a:r>
              <a:rPr lang="en-US"/>
              <a:t>Click to edit Master title style</a:t>
            </a:r>
            <a:endParaRPr lang="en-US" dirty="0"/>
          </a:p>
        </p:txBody>
      </p:sp>
      <p:sp>
        <p:nvSpPr>
          <p:cNvPr id="13" name="Text Placeholder 12"/>
          <p:cNvSpPr>
            <a:spLocks noGrp="1"/>
          </p:cNvSpPr>
          <p:nvPr>
            <p:ph type="body" sz="quarter" idx="11"/>
          </p:nvPr>
        </p:nvSpPr>
        <p:spPr>
          <a:xfrm>
            <a:off x="3561080" y="3733800"/>
            <a:ext cx="8077200" cy="369332"/>
          </a:xfrm>
          <a:prstGeom prst="rect">
            <a:avLst/>
          </a:prstGeom>
        </p:spPr>
        <p:txBody>
          <a:bodyPr lIns="0" tIns="0" rIns="0" bIns="0">
            <a:spAutoFit/>
          </a:bodyPr>
          <a:lstStyle>
            <a:lvl1pPr marL="0" indent="0">
              <a:buNone/>
              <a:defRPr sz="2400" baseline="0">
                <a:solidFill>
                  <a:schemeClr val="accent5"/>
                </a:solidFill>
                <a:latin typeface="Merriweather Light"/>
                <a:cs typeface="Merriweather Light"/>
              </a:defRPr>
            </a:lvl1pPr>
            <a:lvl2pPr marL="653110" indent="0">
              <a:buNone/>
              <a:defRPr sz="1000"/>
            </a:lvl2pPr>
            <a:lvl3pPr marL="1306221" indent="0">
              <a:buNone/>
              <a:defRPr sz="1000"/>
            </a:lvl3pPr>
            <a:lvl4pPr marL="1959331" indent="0">
              <a:buNone/>
              <a:defRPr sz="1000"/>
            </a:lvl4pPr>
            <a:lvl5pPr marL="2612442" indent="0">
              <a:buNone/>
              <a:defRPr sz="1000"/>
            </a:lvl5pPr>
          </a:lstStyle>
          <a:p>
            <a:pPr lvl="0"/>
            <a:r>
              <a:rPr lang="en-US"/>
              <a:t>Click to edit Master text styles</a:t>
            </a:r>
          </a:p>
        </p:txBody>
      </p:sp>
    </p:spTree>
    <p:extLst>
      <p:ext uri="{BB962C8B-B14F-4D97-AF65-F5344CB8AC3E}">
        <p14:creationId xmlns:p14="http://schemas.microsoft.com/office/powerpoint/2010/main" val="19726451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357" y="1893515"/>
            <a:ext cx="13274793" cy="1631216"/>
          </a:xfrm>
          <a:prstGeom prst="rect">
            <a:avLst/>
          </a:prstGeom>
        </p:spPr>
        <p:txBody>
          <a:bodyPr wrap="square" lIns="0" tIns="0" rIns="0" bIns="0">
            <a:spAutoFit/>
          </a:bodyPr>
          <a:lstStyle>
            <a:lvl1pPr marL="520701" indent="-514350">
              <a:spcBef>
                <a:spcPts val="0"/>
              </a:spcBef>
              <a:spcAft>
                <a:spcPts val="600"/>
              </a:spcAft>
              <a:buSzPct val="100000"/>
              <a:buFont typeface="+mj-lt"/>
              <a:buAutoNum type="arabicPeriod"/>
              <a:tabLst/>
              <a:defRPr sz="2800" baseline="0">
                <a:solidFill>
                  <a:schemeClr val="accent5"/>
                </a:solidFill>
                <a:latin typeface="Merriweather Light"/>
                <a:cs typeface="Merriweather Light"/>
              </a:defRPr>
            </a:lvl1pPr>
            <a:lvl2pPr marL="746125" indent="-457200">
              <a:spcBef>
                <a:spcPts val="0"/>
              </a:spcBef>
              <a:spcAft>
                <a:spcPts val="600"/>
              </a:spcAft>
              <a:buSzPct val="100000"/>
              <a:buFont typeface="+mj-lt"/>
              <a:buAutoNum type="romanUcPeriod"/>
              <a:defRPr sz="2400" baseline="0">
                <a:solidFill>
                  <a:schemeClr val="accent5"/>
                </a:solidFill>
                <a:latin typeface="Merriweather Light"/>
                <a:cs typeface="Merriweather Light"/>
              </a:defRPr>
            </a:lvl2pPr>
            <a:lvl3pPr marL="969963" indent="-457200">
              <a:spcBef>
                <a:spcPts val="0"/>
              </a:spcBef>
              <a:spcAft>
                <a:spcPts val="600"/>
              </a:spcAft>
              <a:buSzPct val="100000"/>
              <a:buFont typeface="+mj-lt"/>
              <a:buAutoNum type="arabicPeriod"/>
              <a:defRPr sz="2100" baseline="0">
                <a:solidFill>
                  <a:schemeClr val="accent5"/>
                </a:solidFill>
                <a:latin typeface="Merriweather Light"/>
                <a:cs typeface="Merriweather Light"/>
              </a:defRPr>
            </a:lvl3pPr>
            <a:lvl4pPr marL="1084262" indent="-342901">
              <a:spcBef>
                <a:spcPts val="0"/>
              </a:spcBef>
              <a:spcAft>
                <a:spcPts val="600"/>
              </a:spcAft>
              <a:buSzPct val="100000"/>
              <a:buFont typeface="+mj-lt"/>
              <a:buAutoNum type="arabicPeriod"/>
              <a:defRPr sz="1800" baseline="0">
                <a:solidFill>
                  <a:schemeClr val="accent5"/>
                </a:solidFill>
              </a:defRPr>
            </a:lvl4pPr>
            <a:lvl5pPr marL="2063749" indent="0">
              <a:buSzPct val="100000"/>
              <a:buFont typeface="+mj-lt"/>
              <a:buNone/>
              <a:defRPr sz="1600">
                <a:solidFill>
                  <a:srgbClr val="4C4C4C"/>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Click to edit Master text styles</a:t>
            </a:r>
          </a:p>
        </p:txBody>
      </p:sp>
    </p:spTree>
    <p:extLst>
      <p:ext uri="{BB962C8B-B14F-4D97-AF65-F5344CB8AC3E}">
        <p14:creationId xmlns:p14="http://schemas.microsoft.com/office/powerpoint/2010/main" val="37377690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5" name="Picture 4" descr="Bottom_Viz_August-02.png"/>
          <p:cNvPicPr>
            <a:picLocks noChangeAspect="1"/>
          </p:cNvPicPr>
          <p:nvPr/>
        </p:nvPicPr>
        <p:blipFill rotWithShape="1">
          <a:blip r:embed="rId19" cstate="email">
            <a:extLst>
              <a:ext uri="{28A0092B-C50C-407E-A947-70E740481C1C}">
                <a14:useLocalDpi xmlns:a14="http://schemas.microsoft.com/office/drawing/2010/main" val="0"/>
              </a:ext>
            </a:extLst>
          </a:blip>
          <a:srcRect b="18483"/>
          <a:stretch/>
        </p:blipFill>
        <p:spPr>
          <a:xfrm flipH="1">
            <a:off x="0" y="6932613"/>
            <a:ext cx="14630400" cy="1296987"/>
          </a:xfrm>
          <a:prstGeom prst="rect">
            <a:avLst/>
          </a:prstGeom>
        </p:spPr>
      </p:pic>
      <p:pic>
        <p:nvPicPr>
          <p:cNvPr id="1027" name="Picture 7" descr="tableau_white.eps"/>
          <p:cNvPicPr>
            <a:picLocks noChangeAspect="1"/>
          </p:cNvPicPr>
          <p:nvPr/>
        </p:nvPicPr>
        <p:blipFill>
          <a:blip r:embed="rId20" cstate="email">
            <a:extLst>
              <a:ext uri="{28A0092B-C50C-407E-A947-70E740481C1C}">
                <a14:useLocalDpi xmlns:a14="http://schemas.microsoft.com/office/drawing/2010/main" val="0"/>
              </a:ext>
            </a:extLst>
          </a:blip>
          <a:srcRect/>
          <a:stretch>
            <a:fillRect/>
          </a:stretch>
        </p:blipFill>
        <p:spPr bwMode="auto">
          <a:xfrm>
            <a:off x="12669838" y="7724775"/>
            <a:ext cx="1727200" cy="360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8" name="Title Placeholder 1"/>
          <p:cNvSpPr>
            <a:spLocks noGrp="1"/>
          </p:cNvSpPr>
          <p:nvPr>
            <p:ph type="title"/>
          </p:nvPr>
        </p:nvSpPr>
        <p:spPr bwMode="auto">
          <a:xfrm>
            <a:off x="712788" y="601314"/>
            <a:ext cx="13244512" cy="5770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p>
            <a:pPr lvl="0"/>
            <a:r>
              <a:rPr lang="en-US" dirty="0"/>
              <a:t>Master Title Style</a:t>
            </a:r>
          </a:p>
        </p:txBody>
      </p:sp>
    </p:spTree>
  </p:cSld>
  <p:clrMap bg1="lt1" tx1="dk1" bg2="lt2" tx2="dk2" accent1="accent1" accent2="accent2" accent3="accent3" accent4="accent4" accent5="accent5" accent6="accent6" hlink="hlink" folHlink="folHlink"/>
  <p:sldLayoutIdLst>
    <p:sldLayoutId id="2147484147" r:id="rId1"/>
    <p:sldLayoutId id="2147484135" r:id="rId2"/>
    <p:sldLayoutId id="2147484148" r:id="rId3"/>
    <p:sldLayoutId id="2147484150" r:id="rId4"/>
    <p:sldLayoutId id="2147484152" r:id="rId5"/>
    <p:sldLayoutId id="2147484136" r:id="rId6"/>
    <p:sldLayoutId id="2147484137" r:id="rId7"/>
    <p:sldLayoutId id="2147484138" r:id="rId8"/>
    <p:sldLayoutId id="2147484139" r:id="rId9"/>
    <p:sldLayoutId id="2147484140" r:id="rId10"/>
    <p:sldLayoutId id="2147484141" r:id="rId11"/>
    <p:sldLayoutId id="2147484142" r:id="rId12"/>
    <p:sldLayoutId id="2147484143" r:id="rId13"/>
    <p:sldLayoutId id="2147484144" r:id="rId14"/>
    <p:sldLayoutId id="2147484145" r:id="rId15"/>
    <p:sldLayoutId id="2147484146" r:id="rId16"/>
    <p:sldLayoutId id="2147484149" r:id="rId17"/>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p:titleStyle>
    <p:body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221" rtl="0" eaLnBrk="1" latinLnBrk="0" hangingPunct="1">
        <a:defRPr sz="2600" kern="1200">
          <a:solidFill>
            <a:schemeClr val="tx1"/>
          </a:solidFill>
          <a:latin typeface="+mn-lt"/>
          <a:ea typeface="+mn-ea"/>
          <a:cs typeface="+mn-cs"/>
        </a:defRPr>
      </a:lvl1pPr>
      <a:lvl2pPr marL="653110" algn="l" defTabSz="1306221" rtl="0" eaLnBrk="1" latinLnBrk="0" hangingPunct="1">
        <a:defRPr sz="2600" kern="1200">
          <a:solidFill>
            <a:schemeClr val="tx1"/>
          </a:solidFill>
          <a:latin typeface="+mn-lt"/>
          <a:ea typeface="+mn-ea"/>
          <a:cs typeface="+mn-cs"/>
        </a:defRPr>
      </a:lvl2pPr>
      <a:lvl3pPr marL="1306221" algn="l" defTabSz="1306221" rtl="0" eaLnBrk="1" latinLnBrk="0" hangingPunct="1">
        <a:defRPr sz="2600" kern="1200">
          <a:solidFill>
            <a:schemeClr val="tx1"/>
          </a:solidFill>
          <a:latin typeface="+mn-lt"/>
          <a:ea typeface="+mn-ea"/>
          <a:cs typeface="+mn-cs"/>
        </a:defRPr>
      </a:lvl3pPr>
      <a:lvl4pPr marL="1959331" algn="l" defTabSz="1306221" rtl="0" eaLnBrk="1" latinLnBrk="0" hangingPunct="1">
        <a:defRPr sz="2600" kern="1200">
          <a:solidFill>
            <a:schemeClr val="tx1"/>
          </a:solidFill>
          <a:latin typeface="+mn-lt"/>
          <a:ea typeface="+mn-ea"/>
          <a:cs typeface="+mn-cs"/>
        </a:defRPr>
      </a:lvl4pPr>
      <a:lvl5pPr marL="2612442" algn="l" defTabSz="1306221" rtl="0" eaLnBrk="1" latinLnBrk="0" hangingPunct="1">
        <a:defRPr sz="2600" kern="1200">
          <a:solidFill>
            <a:schemeClr val="tx1"/>
          </a:solidFill>
          <a:latin typeface="+mn-lt"/>
          <a:ea typeface="+mn-ea"/>
          <a:cs typeface="+mn-cs"/>
        </a:defRPr>
      </a:lvl5pPr>
      <a:lvl6pPr marL="3265550" algn="l" defTabSz="1306221" rtl="0" eaLnBrk="1" latinLnBrk="0" hangingPunct="1">
        <a:defRPr sz="2600" kern="1200">
          <a:solidFill>
            <a:schemeClr val="tx1"/>
          </a:solidFill>
          <a:latin typeface="+mn-lt"/>
          <a:ea typeface="+mn-ea"/>
          <a:cs typeface="+mn-cs"/>
        </a:defRPr>
      </a:lvl6pPr>
      <a:lvl7pPr marL="3918661" algn="l" defTabSz="1306221" rtl="0" eaLnBrk="1" latinLnBrk="0" hangingPunct="1">
        <a:defRPr sz="2600" kern="1200">
          <a:solidFill>
            <a:schemeClr val="tx1"/>
          </a:solidFill>
          <a:latin typeface="+mn-lt"/>
          <a:ea typeface="+mn-ea"/>
          <a:cs typeface="+mn-cs"/>
        </a:defRPr>
      </a:lvl7pPr>
      <a:lvl8pPr marL="4571771" algn="l" defTabSz="1306221" rtl="0" eaLnBrk="1" latinLnBrk="0" hangingPunct="1">
        <a:defRPr sz="2600" kern="1200">
          <a:solidFill>
            <a:schemeClr val="tx1"/>
          </a:solidFill>
          <a:latin typeface="+mn-lt"/>
          <a:ea typeface="+mn-ea"/>
          <a:cs typeface="+mn-cs"/>
        </a:defRPr>
      </a:lvl8pPr>
      <a:lvl9pPr marL="5224882" algn="l" defTabSz="1306221"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705985" y="1891756"/>
            <a:ext cx="13245156" cy="1861407"/>
          </a:xfrm>
          <a:prstGeom prst="rect">
            <a:avLst/>
          </a:prstGeom>
        </p:spPr>
        <p:txBody>
          <a:bodyPr/>
          <a:lstStyle/>
          <a:p>
            <a:pPr algn="ctr" defTabSz="1306221" fontAlgn="auto">
              <a:spcAft>
                <a:spcPts val="0"/>
              </a:spcAft>
              <a:defRPr/>
            </a:pPr>
            <a:r>
              <a:rPr lang="en-GB" b="1" dirty="0"/>
              <a:t>Data Visualisation on UK Bank customer data using Tableau dashboards</a:t>
            </a:r>
            <a:endParaRPr lang="en-US" dirty="0"/>
          </a:p>
          <a:p>
            <a:pPr algn="ctr" defTabSz="1306221" fontAlgn="auto">
              <a:spcAft>
                <a:spcPts val="0"/>
              </a:spcAft>
              <a:defRPr/>
            </a:pPr>
            <a:endParaRPr lang="en-US" sz="4800" dirty="0">
              <a:solidFill>
                <a:srgbClr val="002060"/>
              </a:solidFill>
              <a:latin typeface="+mj-lt"/>
            </a:endParaRPr>
          </a:p>
        </p:txBody>
      </p:sp>
      <p:sp>
        <p:nvSpPr>
          <p:cNvPr id="2" name="TextBox 1">
            <a:extLst>
              <a:ext uri="{FF2B5EF4-FFF2-40B4-BE49-F238E27FC236}">
                <a16:creationId xmlns:a16="http://schemas.microsoft.com/office/drawing/2014/main" id="{CB58CCC8-A9A9-4A00-8BAC-258E66F7CB24}"/>
              </a:ext>
            </a:extLst>
          </p:cNvPr>
          <p:cNvSpPr txBox="1"/>
          <p:nvPr/>
        </p:nvSpPr>
        <p:spPr>
          <a:xfrm>
            <a:off x="10121462" y="4824248"/>
            <a:ext cx="3829679" cy="892552"/>
          </a:xfrm>
          <a:prstGeom prst="rect">
            <a:avLst/>
          </a:prstGeom>
          <a:noFill/>
        </p:spPr>
        <p:txBody>
          <a:bodyPr wrap="square" rtlCol="0">
            <a:spAutoFit/>
          </a:bodyPr>
          <a:lstStyle/>
          <a:p>
            <a:r>
              <a:rPr lang="en-US" b="1" dirty="0">
                <a:solidFill>
                  <a:srgbClr val="000000"/>
                </a:solidFill>
              </a:rPr>
              <a:t>Presentation by :- </a:t>
            </a:r>
            <a:r>
              <a:rPr lang="en-US" b="1" dirty="0" err="1">
                <a:solidFill>
                  <a:srgbClr val="000000"/>
                </a:solidFill>
              </a:rPr>
              <a:t>Parth</a:t>
            </a:r>
            <a:r>
              <a:rPr lang="en-US" b="1" dirty="0">
                <a:solidFill>
                  <a:srgbClr val="000000"/>
                </a:solidFill>
              </a:rPr>
              <a:t> Tiwari </a:t>
            </a:r>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2"/>
          </p:nvPr>
        </p:nvSpPr>
        <p:spPr>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solidFill>
                  <a:srgbClr val="002060"/>
                </a:solidFill>
                <a:ea typeface="+mn-ea"/>
              </a:rPr>
              <a:t>Loan Eligibility based on Age</a:t>
            </a:r>
          </a:p>
        </p:txBody>
      </p:sp>
      <p:pic>
        <p:nvPicPr>
          <p:cNvPr id="3" name="Picture 2">
            <a:extLst>
              <a:ext uri="{FF2B5EF4-FFF2-40B4-BE49-F238E27FC236}">
                <a16:creationId xmlns:a16="http://schemas.microsoft.com/office/drawing/2014/main" id="{F55018C6-6402-478D-94E8-ADA52901CC1C}"/>
              </a:ext>
            </a:extLst>
          </p:cNvPr>
          <p:cNvPicPr>
            <a:picLocks noChangeAspect="1"/>
          </p:cNvPicPr>
          <p:nvPr/>
        </p:nvPicPr>
        <p:blipFill>
          <a:blip r:embed="rId3"/>
          <a:stretch>
            <a:fillRect/>
          </a:stretch>
        </p:blipFill>
        <p:spPr>
          <a:xfrm>
            <a:off x="710057" y="1300241"/>
            <a:ext cx="7551074" cy="5944430"/>
          </a:xfrm>
          <a:prstGeom prst="rect">
            <a:avLst/>
          </a:prstGeom>
        </p:spPr>
      </p:pic>
    </p:spTree>
    <p:extLst>
      <p:ext uri="{BB962C8B-B14F-4D97-AF65-F5344CB8AC3E}">
        <p14:creationId xmlns:p14="http://schemas.microsoft.com/office/powerpoint/2010/main" val="20403028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2"/>
          </p:nvPr>
        </p:nvSpPr>
        <p:spPr>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solidFill>
                  <a:srgbClr val="002060"/>
                </a:solidFill>
                <a:ea typeface="+mn-ea"/>
              </a:rPr>
              <a:t>Balance Segmentation</a:t>
            </a:r>
          </a:p>
        </p:txBody>
      </p:sp>
      <p:pic>
        <p:nvPicPr>
          <p:cNvPr id="2" name="Picture 1">
            <a:extLst>
              <a:ext uri="{FF2B5EF4-FFF2-40B4-BE49-F238E27FC236}">
                <a16:creationId xmlns:a16="http://schemas.microsoft.com/office/drawing/2014/main" id="{E12D916A-1B2D-4E58-AA5C-843C7AE49ED3}"/>
              </a:ext>
            </a:extLst>
          </p:cNvPr>
          <p:cNvPicPr>
            <a:picLocks noChangeAspect="1"/>
          </p:cNvPicPr>
          <p:nvPr/>
        </p:nvPicPr>
        <p:blipFill rotWithShape="1">
          <a:blip r:embed="rId3"/>
          <a:srcRect b="9287"/>
          <a:stretch/>
        </p:blipFill>
        <p:spPr>
          <a:xfrm>
            <a:off x="651250" y="1175780"/>
            <a:ext cx="10195426" cy="6092123"/>
          </a:xfrm>
          <a:prstGeom prst="rect">
            <a:avLst/>
          </a:prstGeom>
        </p:spPr>
      </p:pic>
      <p:sp>
        <p:nvSpPr>
          <p:cNvPr id="4" name="TextBox 3">
            <a:extLst>
              <a:ext uri="{FF2B5EF4-FFF2-40B4-BE49-F238E27FC236}">
                <a16:creationId xmlns:a16="http://schemas.microsoft.com/office/drawing/2014/main" id="{5EEFAA53-5125-4D76-9B96-A13B561880E5}"/>
              </a:ext>
            </a:extLst>
          </p:cNvPr>
          <p:cNvSpPr txBox="1"/>
          <p:nvPr/>
        </p:nvSpPr>
        <p:spPr>
          <a:xfrm>
            <a:off x="11130456" y="1175780"/>
            <a:ext cx="3216165" cy="4493538"/>
          </a:xfrm>
          <a:prstGeom prst="rect">
            <a:avLst/>
          </a:prstGeom>
          <a:noFill/>
        </p:spPr>
        <p:txBody>
          <a:bodyPr wrap="square" rtlCol="0">
            <a:spAutoFit/>
          </a:bodyPr>
          <a:lstStyle/>
          <a:p>
            <a:r>
              <a:rPr lang="en-US"/>
              <a:t>I made a chart that shows the percentage of clients that have a certain amount of money in their bank accounts. You can use this graph to see how balances are distributed among the dashboard's various regions.</a:t>
            </a:r>
            <a:endParaRPr lang="en-US" dirty="0"/>
          </a:p>
        </p:txBody>
      </p:sp>
    </p:spTree>
    <p:extLst>
      <p:ext uri="{BB962C8B-B14F-4D97-AF65-F5344CB8AC3E}">
        <p14:creationId xmlns:p14="http://schemas.microsoft.com/office/powerpoint/2010/main" val="9658287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2"/>
          </p:nvPr>
        </p:nvSpPr>
        <p:spPr>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solidFill>
                  <a:srgbClr val="002060"/>
                </a:solidFill>
                <a:ea typeface="+mn-ea"/>
              </a:rPr>
              <a:t>Donut Chart </a:t>
            </a:r>
          </a:p>
        </p:txBody>
      </p:sp>
      <p:pic>
        <p:nvPicPr>
          <p:cNvPr id="2" name="Picture 1">
            <a:extLst>
              <a:ext uri="{FF2B5EF4-FFF2-40B4-BE49-F238E27FC236}">
                <a16:creationId xmlns:a16="http://schemas.microsoft.com/office/drawing/2014/main" id="{6616F76A-71D0-4687-962A-4114532D99F2}"/>
              </a:ext>
            </a:extLst>
          </p:cNvPr>
          <p:cNvPicPr>
            <a:picLocks noChangeAspect="1"/>
          </p:cNvPicPr>
          <p:nvPr/>
        </p:nvPicPr>
        <p:blipFill rotWithShape="1">
          <a:blip r:embed="rId3"/>
          <a:srcRect b="34537"/>
          <a:stretch/>
        </p:blipFill>
        <p:spPr>
          <a:xfrm>
            <a:off x="651250" y="1175780"/>
            <a:ext cx="7483757" cy="6073305"/>
          </a:xfrm>
          <a:prstGeom prst="rect">
            <a:avLst/>
          </a:prstGeom>
        </p:spPr>
      </p:pic>
      <p:sp>
        <p:nvSpPr>
          <p:cNvPr id="4" name="TextBox 3">
            <a:extLst>
              <a:ext uri="{FF2B5EF4-FFF2-40B4-BE49-F238E27FC236}">
                <a16:creationId xmlns:a16="http://schemas.microsoft.com/office/drawing/2014/main" id="{0DB6521F-6A56-4FAF-8396-A7C6E1C4E124}"/>
              </a:ext>
            </a:extLst>
          </p:cNvPr>
          <p:cNvSpPr txBox="1"/>
          <p:nvPr/>
        </p:nvSpPr>
        <p:spPr>
          <a:xfrm>
            <a:off x="10026869" y="2519661"/>
            <a:ext cx="3736428" cy="1692771"/>
          </a:xfrm>
          <a:prstGeom prst="rect">
            <a:avLst/>
          </a:prstGeom>
          <a:noFill/>
        </p:spPr>
        <p:txBody>
          <a:bodyPr wrap="square" rtlCol="0">
            <a:spAutoFit/>
          </a:bodyPr>
          <a:lstStyle/>
          <a:p>
            <a:r>
              <a:rPr lang="en-US" dirty="0"/>
              <a:t>This pie chart displays the gender to study the various demographics in each region.</a:t>
            </a:r>
          </a:p>
        </p:txBody>
      </p:sp>
    </p:spTree>
    <p:extLst>
      <p:ext uri="{BB962C8B-B14F-4D97-AF65-F5344CB8AC3E}">
        <p14:creationId xmlns:p14="http://schemas.microsoft.com/office/powerpoint/2010/main" val="19040797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2"/>
          </p:nvPr>
        </p:nvSpPr>
        <p:spPr>
          <a:xfrm>
            <a:off x="710057" y="551403"/>
            <a:ext cx="13269093" cy="577081"/>
          </a:xfrm>
          <a:prstGeom prst="rect">
            <a:avLst/>
          </a:prstGeom>
        </p:spPr>
        <p:txBody>
          <a:bodyPr/>
          <a:lstStyle/>
          <a:p>
            <a:pPr defTabSz="1306221" fontAlgn="auto">
              <a:spcAft>
                <a:spcPts val="0"/>
              </a:spcAft>
              <a:defRPr/>
            </a:pPr>
            <a:r>
              <a:rPr lang="en-US" dirty="0"/>
              <a:t>job classifications</a:t>
            </a:r>
            <a:endParaRPr lang="en-US" dirty="0">
              <a:solidFill>
                <a:srgbClr val="002060"/>
              </a:solidFill>
              <a:ea typeface="+mn-ea"/>
            </a:endParaRPr>
          </a:p>
        </p:txBody>
      </p:sp>
      <p:pic>
        <p:nvPicPr>
          <p:cNvPr id="3" name="Picture 2">
            <a:extLst>
              <a:ext uri="{FF2B5EF4-FFF2-40B4-BE49-F238E27FC236}">
                <a16:creationId xmlns:a16="http://schemas.microsoft.com/office/drawing/2014/main" id="{FE003C07-E6B7-428C-948B-20F48EEB869E}"/>
              </a:ext>
            </a:extLst>
          </p:cNvPr>
          <p:cNvPicPr>
            <a:picLocks noChangeAspect="1"/>
          </p:cNvPicPr>
          <p:nvPr/>
        </p:nvPicPr>
        <p:blipFill rotWithShape="1">
          <a:blip r:embed="rId3"/>
          <a:srcRect b="21535"/>
          <a:stretch/>
        </p:blipFill>
        <p:spPr>
          <a:xfrm>
            <a:off x="710056" y="1307549"/>
            <a:ext cx="9348343" cy="5922054"/>
          </a:xfrm>
          <a:prstGeom prst="rect">
            <a:avLst/>
          </a:prstGeom>
        </p:spPr>
      </p:pic>
      <p:sp>
        <p:nvSpPr>
          <p:cNvPr id="4" name="TextBox 3">
            <a:extLst>
              <a:ext uri="{FF2B5EF4-FFF2-40B4-BE49-F238E27FC236}">
                <a16:creationId xmlns:a16="http://schemas.microsoft.com/office/drawing/2014/main" id="{A34AA883-6EEE-46C1-8131-0EAD486AB75B}"/>
              </a:ext>
            </a:extLst>
          </p:cNvPr>
          <p:cNvSpPr txBox="1"/>
          <p:nvPr/>
        </p:nvSpPr>
        <p:spPr>
          <a:xfrm>
            <a:off x="10972800" y="1307549"/>
            <a:ext cx="3342290" cy="3693319"/>
          </a:xfrm>
          <a:prstGeom prst="rect">
            <a:avLst/>
          </a:prstGeom>
          <a:noFill/>
        </p:spPr>
        <p:txBody>
          <a:bodyPr wrap="square" rtlCol="0">
            <a:spAutoFit/>
          </a:bodyPr>
          <a:lstStyle/>
          <a:p>
            <a:r>
              <a:rPr lang="en-US" dirty="0"/>
              <a:t>Created a tree graph that illustrates the banks job classifications for each customer. Once this is in the dashboard you can analyze the changes in job classification per region</a:t>
            </a:r>
          </a:p>
        </p:txBody>
      </p:sp>
    </p:spTree>
    <p:extLst>
      <p:ext uri="{BB962C8B-B14F-4D97-AF65-F5344CB8AC3E}">
        <p14:creationId xmlns:p14="http://schemas.microsoft.com/office/powerpoint/2010/main" val="7962415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2"/>
          </p:nvPr>
        </p:nvSpPr>
        <p:spPr>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solidFill>
                  <a:srgbClr val="002060"/>
                </a:solidFill>
                <a:ea typeface="+mn-ea"/>
              </a:rPr>
              <a:t>Dashboard</a:t>
            </a:r>
          </a:p>
        </p:txBody>
      </p:sp>
      <p:pic>
        <p:nvPicPr>
          <p:cNvPr id="2" name="Picture 1">
            <a:extLst>
              <a:ext uri="{FF2B5EF4-FFF2-40B4-BE49-F238E27FC236}">
                <a16:creationId xmlns:a16="http://schemas.microsoft.com/office/drawing/2014/main" id="{0CC3AC7C-9B7B-4534-A9A7-30AA0E2E407E}"/>
              </a:ext>
            </a:extLst>
          </p:cNvPr>
          <p:cNvPicPr>
            <a:picLocks noChangeAspect="1"/>
          </p:cNvPicPr>
          <p:nvPr/>
        </p:nvPicPr>
        <p:blipFill>
          <a:blip r:embed="rId3"/>
          <a:stretch>
            <a:fillRect/>
          </a:stretch>
        </p:blipFill>
        <p:spPr>
          <a:xfrm>
            <a:off x="710057" y="1175780"/>
            <a:ext cx="10436164" cy="6076358"/>
          </a:xfrm>
          <a:prstGeom prst="rect">
            <a:avLst/>
          </a:prstGeom>
        </p:spPr>
      </p:pic>
    </p:spTree>
    <p:extLst>
      <p:ext uri="{BB962C8B-B14F-4D97-AF65-F5344CB8AC3E}">
        <p14:creationId xmlns:p14="http://schemas.microsoft.com/office/powerpoint/2010/main" val="41256921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2"/>
          </p:nvPr>
        </p:nvSpPr>
        <p:spPr>
          <a:prstGeom prst="rect">
            <a:avLst/>
          </a:prstGeom>
        </p:spPr>
        <p:txBody>
          <a:bodyPr/>
          <a:lstStyle/>
          <a:p>
            <a:r>
              <a:rPr lang="en-US" dirty="0">
                <a:solidFill>
                  <a:srgbClr val="002060"/>
                </a:solidFill>
              </a:rPr>
              <a:t>Story</a:t>
            </a:r>
          </a:p>
        </p:txBody>
      </p:sp>
    </p:spTree>
    <p:extLst>
      <p:ext uri="{BB962C8B-B14F-4D97-AF65-F5344CB8AC3E}">
        <p14:creationId xmlns:p14="http://schemas.microsoft.com/office/powerpoint/2010/main" val="13956987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2"/>
          </p:nvPr>
        </p:nvSpPr>
        <p:spPr>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solidFill>
                  <a:srgbClr val="002060"/>
                </a:solidFill>
                <a:ea typeface="+mn-ea"/>
              </a:rPr>
              <a:t>Story - </a:t>
            </a:r>
          </a:p>
        </p:txBody>
      </p:sp>
      <p:pic>
        <p:nvPicPr>
          <p:cNvPr id="3" name="Picture 2">
            <a:extLst>
              <a:ext uri="{FF2B5EF4-FFF2-40B4-BE49-F238E27FC236}">
                <a16:creationId xmlns:a16="http://schemas.microsoft.com/office/drawing/2014/main" id="{41835DDC-E505-4F45-B264-46E4A0F1FB61}"/>
              </a:ext>
            </a:extLst>
          </p:cNvPr>
          <p:cNvPicPr>
            <a:picLocks noChangeAspect="1"/>
          </p:cNvPicPr>
          <p:nvPr/>
        </p:nvPicPr>
        <p:blipFill rotWithShape="1">
          <a:blip r:embed="rId3"/>
          <a:srcRect b="22797"/>
          <a:stretch/>
        </p:blipFill>
        <p:spPr>
          <a:xfrm>
            <a:off x="424425" y="1175780"/>
            <a:ext cx="10706029" cy="6092123"/>
          </a:xfrm>
          <a:prstGeom prst="rect">
            <a:avLst/>
          </a:prstGeom>
        </p:spPr>
      </p:pic>
    </p:spTree>
    <p:extLst>
      <p:ext uri="{BB962C8B-B14F-4D97-AF65-F5344CB8AC3E}">
        <p14:creationId xmlns:p14="http://schemas.microsoft.com/office/powerpoint/2010/main" val="6102888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2"/>
          </p:nvPr>
        </p:nvSpPr>
        <p:spPr>
          <a:xfrm>
            <a:off x="710057" y="551403"/>
            <a:ext cx="13269093" cy="698012"/>
          </a:xfrm>
          <a:prstGeom prst="rect">
            <a:avLst/>
          </a:prstGeom>
        </p:spPr>
        <p:txBody>
          <a:bodyPr/>
          <a:lstStyle/>
          <a:p>
            <a:pPr defTabSz="1306221" fontAlgn="auto">
              <a:spcAft>
                <a:spcPts val="0"/>
              </a:spcAft>
              <a:defRPr/>
            </a:pPr>
            <a:r>
              <a:rPr lang="en-US" sz="2800" dirty="0">
                <a:solidFill>
                  <a:schemeClr val="tx1"/>
                </a:solidFill>
                <a:ea typeface="+mn-ea"/>
              </a:rPr>
              <a:t>Story- </a:t>
            </a:r>
            <a:r>
              <a:rPr lang="en-US" sz="2800" dirty="0">
                <a:solidFill>
                  <a:schemeClr val="tx1"/>
                </a:solidFill>
              </a:rPr>
              <a:t>Most of the workers from England are white collar. This is most likely a result of London serving as Europe's financial center. The gender ratio is also nearly equal.</a:t>
            </a:r>
            <a:r>
              <a:rPr lang="en-US" sz="2800" dirty="0">
                <a:solidFill>
                  <a:schemeClr val="tx1"/>
                </a:solidFill>
                <a:ea typeface="+mn-ea"/>
              </a:rPr>
              <a:t> </a:t>
            </a:r>
          </a:p>
        </p:txBody>
      </p:sp>
      <p:pic>
        <p:nvPicPr>
          <p:cNvPr id="2" name="Picture 1">
            <a:extLst>
              <a:ext uri="{FF2B5EF4-FFF2-40B4-BE49-F238E27FC236}">
                <a16:creationId xmlns:a16="http://schemas.microsoft.com/office/drawing/2014/main" id="{8A813458-8D9E-494D-8967-E69FAC0EB5C2}"/>
              </a:ext>
            </a:extLst>
          </p:cNvPr>
          <p:cNvPicPr>
            <a:picLocks noChangeAspect="1"/>
          </p:cNvPicPr>
          <p:nvPr/>
        </p:nvPicPr>
        <p:blipFill rotWithShape="1">
          <a:blip r:embed="rId3"/>
          <a:srcRect b="23021"/>
          <a:stretch/>
        </p:blipFill>
        <p:spPr>
          <a:xfrm>
            <a:off x="651250" y="1450428"/>
            <a:ext cx="10589564" cy="5833240"/>
          </a:xfrm>
          <a:prstGeom prst="rect">
            <a:avLst/>
          </a:prstGeom>
        </p:spPr>
      </p:pic>
    </p:spTree>
    <p:extLst>
      <p:ext uri="{BB962C8B-B14F-4D97-AF65-F5344CB8AC3E}">
        <p14:creationId xmlns:p14="http://schemas.microsoft.com/office/powerpoint/2010/main" val="42457387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2"/>
          </p:nvPr>
        </p:nvSpPr>
        <p:spPr>
          <a:xfrm>
            <a:off x="710057" y="551403"/>
            <a:ext cx="13269093" cy="893771"/>
          </a:xfrm>
          <a:prstGeom prst="rect">
            <a:avLst/>
          </a:prstGeom>
        </p:spPr>
        <p:txBody>
          <a:bodyPr/>
          <a:lstStyle/>
          <a:p>
            <a:pPr defTabSz="1306221" fontAlgn="auto">
              <a:spcAft>
                <a:spcPts val="0"/>
              </a:spcAft>
              <a:defRPr/>
            </a:pPr>
            <a:r>
              <a:rPr lang="en-US" sz="2400" dirty="0">
                <a:solidFill>
                  <a:schemeClr val="tx1"/>
                </a:solidFill>
                <a:ea typeface="+mn-ea"/>
              </a:rPr>
              <a:t>Story -</a:t>
            </a:r>
            <a:r>
              <a:rPr lang="en-US" sz="2400" dirty="0">
                <a:solidFill>
                  <a:schemeClr val="tx1"/>
                </a:solidFill>
              </a:rPr>
              <a:t>Wales data reveals a higher than normal share of mid-size balances. People who are 33 to 35 years old are highly eligible for loans. This is so because people at this age are young and prosperous and have good credit score.</a:t>
            </a:r>
            <a:endParaRPr lang="en-US" sz="2400" dirty="0">
              <a:solidFill>
                <a:schemeClr val="tx1"/>
              </a:solidFill>
              <a:ea typeface="+mn-ea"/>
            </a:endParaRPr>
          </a:p>
        </p:txBody>
      </p:sp>
      <p:pic>
        <p:nvPicPr>
          <p:cNvPr id="3" name="Picture 2">
            <a:extLst>
              <a:ext uri="{FF2B5EF4-FFF2-40B4-BE49-F238E27FC236}">
                <a16:creationId xmlns:a16="http://schemas.microsoft.com/office/drawing/2014/main" id="{C6B929F2-2E49-402C-B57A-4D395083A2B4}"/>
              </a:ext>
            </a:extLst>
          </p:cNvPr>
          <p:cNvPicPr>
            <a:picLocks noChangeAspect="1"/>
          </p:cNvPicPr>
          <p:nvPr/>
        </p:nvPicPr>
        <p:blipFill rotWithShape="1">
          <a:blip r:embed="rId3"/>
          <a:srcRect b="22797"/>
          <a:stretch/>
        </p:blipFill>
        <p:spPr>
          <a:xfrm>
            <a:off x="710057" y="1445174"/>
            <a:ext cx="10436164" cy="5844770"/>
          </a:xfrm>
          <a:prstGeom prst="rect">
            <a:avLst/>
          </a:prstGeom>
        </p:spPr>
      </p:pic>
    </p:spTree>
    <p:extLst>
      <p:ext uri="{BB962C8B-B14F-4D97-AF65-F5344CB8AC3E}">
        <p14:creationId xmlns:p14="http://schemas.microsoft.com/office/powerpoint/2010/main" val="31032826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2"/>
          </p:nvPr>
        </p:nvSpPr>
        <p:spPr>
          <a:xfrm>
            <a:off x="710057" y="551403"/>
            <a:ext cx="13269093" cy="748538"/>
          </a:xfrm>
          <a:prstGeom prst="rect">
            <a:avLst/>
          </a:prstGeom>
        </p:spPr>
        <p:txBody>
          <a:bodyPr/>
          <a:lstStyle/>
          <a:p>
            <a:pPr defTabSz="1306221" fontAlgn="auto">
              <a:spcAft>
                <a:spcPts val="0"/>
              </a:spcAft>
              <a:defRPr/>
            </a:pPr>
            <a:r>
              <a:rPr lang="en-US" sz="2400" dirty="0">
                <a:solidFill>
                  <a:schemeClr val="tx1"/>
                </a:solidFill>
                <a:ea typeface="+mn-ea"/>
              </a:rPr>
              <a:t>Story -</a:t>
            </a:r>
            <a:r>
              <a:rPr lang="en-US" sz="2800" dirty="0">
                <a:solidFill>
                  <a:schemeClr val="tx1"/>
                </a:solidFill>
              </a:rPr>
              <a:t>In Scotland, there are not many white-collar workers. Males make up about 72% of the customer base</a:t>
            </a:r>
            <a:r>
              <a:rPr lang="en-US" sz="3200" dirty="0"/>
              <a:t>.</a:t>
            </a:r>
            <a:endParaRPr lang="en-US" sz="3200" dirty="0">
              <a:solidFill>
                <a:srgbClr val="002060"/>
              </a:solidFill>
              <a:ea typeface="+mn-ea"/>
            </a:endParaRPr>
          </a:p>
        </p:txBody>
      </p:sp>
      <p:pic>
        <p:nvPicPr>
          <p:cNvPr id="2" name="Picture 1">
            <a:extLst>
              <a:ext uri="{FF2B5EF4-FFF2-40B4-BE49-F238E27FC236}">
                <a16:creationId xmlns:a16="http://schemas.microsoft.com/office/drawing/2014/main" id="{9ADD320B-BA60-4F38-BC9A-AF2592B0287C}"/>
              </a:ext>
            </a:extLst>
          </p:cNvPr>
          <p:cNvPicPr>
            <a:picLocks noChangeAspect="1"/>
          </p:cNvPicPr>
          <p:nvPr/>
        </p:nvPicPr>
        <p:blipFill rotWithShape="1">
          <a:blip r:embed="rId3"/>
          <a:srcRect b="22988"/>
          <a:stretch/>
        </p:blipFill>
        <p:spPr>
          <a:xfrm>
            <a:off x="651249" y="1340459"/>
            <a:ext cx="10479205" cy="5895913"/>
          </a:xfrm>
          <a:prstGeom prst="rect">
            <a:avLst/>
          </a:prstGeom>
        </p:spPr>
      </p:pic>
    </p:spTree>
    <p:extLst>
      <p:ext uri="{BB962C8B-B14F-4D97-AF65-F5344CB8AC3E}">
        <p14:creationId xmlns:p14="http://schemas.microsoft.com/office/powerpoint/2010/main" val="26294869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2225979" y="1958398"/>
            <a:ext cx="10218129" cy="4355680"/>
          </a:xfrm>
        </p:spPr>
        <p:txBody>
          <a:bodyPr anchor="t"/>
          <a:lstStyle/>
          <a:p>
            <a:pPr marL="514350" indent="-514350" defTabSz="1306221" fontAlgn="auto">
              <a:spcAft>
                <a:spcPts val="0"/>
              </a:spcAft>
              <a:buBlip>
                <a:blip r:embed="rId3"/>
              </a:buBlip>
              <a:defRPr/>
            </a:pPr>
            <a:r>
              <a:rPr lang="en-US" sz="3200" dirty="0">
                <a:solidFill>
                  <a:srgbClr val="002060"/>
                </a:solidFill>
              </a:rPr>
              <a:t>Introduction	</a:t>
            </a:r>
          </a:p>
          <a:p>
            <a:pPr marL="514350" indent="-514350" defTabSz="1306221" fontAlgn="auto">
              <a:spcAft>
                <a:spcPts val="0"/>
              </a:spcAft>
              <a:buBlip>
                <a:blip r:embed="rId3"/>
              </a:buBlip>
              <a:defRPr/>
            </a:pPr>
            <a:r>
              <a:rPr lang="en-US" sz="3200" dirty="0">
                <a:solidFill>
                  <a:srgbClr val="002060"/>
                </a:solidFill>
              </a:rPr>
              <a:t>Data Sources</a:t>
            </a:r>
          </a:p>
          <a:p>
            <a:pPr marL="514350" indent="-514350" defTabSz="1306221" fontAlgn="auto">
              <a:spcAft>
                <a:spcPts val="0"/>
              </a:spcAft>
              <a:buBlip>
                <a:blip r:embed="rId3"/>
              </a:buBlip>
              <a:defRPr/>
            </a:pPr>
            <a:r>
              <a:rPr lang="en-US" sz="3200" dirty="0">
                <a:solidFill>
                  <a:srgbClr val="002060"/>
                </a:solidFill>
              </a:rPr>
              <a:t>data preprocessing</a:t>
            </a:r>
          </a:p>
          <a:p>
            <a:pPr marL="514350" indent="-514350" defTabSz="1306221" fontAlgn="auto">
              <a:spcAft>
                <a:spcPts val="0"/>
              </a:spcAft>
              <a:buBlip>
                <a:blip r:embed="rId3"/>
              </a:buBlip>
              <a:defRPr/>
            </a:pPr>
            <a:r>
              <a:rPr lang="en-US" sz="3200" dirty="0">
                <a:solidFill>
                  <a:srgbClr val="002060"/>
                </a:solidFill>
              </a:rPr>
              <a:t>Creating worksheets</a:t>
            </a:r>
          </a:p>
          <a:p>
            <a:pPr marL="514350" indent="-514350" defTabSz="1306221" fontAlgn="auto">
              <a:spcAft>
                <a:spcPts val="0"/>
              </a:spcAft>
              <a:buBlip>
                <a:blip r:embed="rId3"/>
              </a:buBlip>
              <a:defRPr/>
            </a:pPr>
            <a:r>
              <a:rPr lang="en-US" sz="3200" dirty="0">
                <a:solidFill>
                  <a:srgbClr val="002060"/>
                </a:solidFill>
              </a:rPr>
              <a:t>Interactive Dashboard</a:t>
            </a:r>
          </a:p>
          <a:p>
            <a:pPr marL="514350" indent="-514350" defTabSz="1306221" fontAlgn="auto">
              <a:spcAft>
                <a:spcPts val="0"/>
              </a:spcAft>
              <a:buBlip>
                <a:blip r:embed="rId3"/>
              </a:buBlip>
              <a:defRPr/>
            </a:pPr>
            <a:r>
              <a:rPr lang="en-US" sz="3200" dirty="0">
                <a:solidFill>
                  <a:srgbClr val="002060"/>
                </a:solidFill>
              </a:rPr>
              <a:t>Story</a:t>
            </a:r>
          </a:p>
        </p:txBody>
      </p:sp>
      <p:sp>
        <p:nvSpPr>
          <p:cNvPr id="2" name="Text Placeholder 1"/>
          <p:cNvSpPr>
            <a:spLocks noGrp="1"/>
          </p:cNvSpPr>
          <p:nvPr>
            <p:ph type="body" sz="quarter" idx="13"/>
          </p:nvPr>
        </p:nvSpPr>
        <p:spPr>
          <a:xfrm>
            <a:off x="712787" y="610465"/>
            <a:ext cx="13244512" cy="675826"/>
          </a:xfrm>
        </p:spPr>
        <p:txBody>
          <a:bodyPr/>
          <a:lstStyle/>
          <a:p>
            <a:pPr defTabSz="1306221" fontAlgn="auto">
              <a:spcAft>
                <a:spcPts val="0"/>
              </a:spcAft>
              <a:defRPr/>
            </a:pPr>
            <a:r>
              <a:rPr lang="en-US" sz="5400" dirty="0">
                <a:solidFill>
                  <a:srgbClr val="002060"/>
                </a:solidFill>
                <a:ea typeface="+mn-ea"/>
              </a:rPr>
              <a:t>Agenda</a:t>
            </a:r>
          </a:p>
        </p:txBody>
      </p:sp>
    </p:spTree>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2"/>
          </p:nvPr>
        </p:nvSpPr>
        <p:spPr>
          <a:xfrm>
            <a:off x="710057" y="551403"/>
            <a:ext cx="13269093" cy="797782"/>
          </a:xfrm>
          <a:prstGeom prst="rect">
            <a:avLst/>
          </a:prstGeom>
        </p:spPr>
        <p:txBody>
          <a:bodyPr/>
          <a:lstStyle/>
          <a:p>
            <a:pPr defTabSz="1306221" fontAlgn="auto">
              <a:spcAft>
                <a:spcPts val="0"/>
              </a:spcAft>
              <a:defRPr/>
            </a:pPr>
            <a:r>
              <a:rPr lang="en-US" sz="2800" dirty="0">
                <a:solidFill>
                  <a:schemeClr val="tx1"/>
                </a:solidFill>
                <a:ea typeface="+mn-ea"/>
              </a:rPr>
              <a:t>Story -</a:t>
            </a:r>
            <a:r>
              <a:rPr lang="en-US" sz="3200" dirty="0">
                <a:solidFill>
                  <a:schemeClr val="tx1"/>
                </a:solidFill>
              </a:rPr>
              <a:t>In Scotland, there are not many white-collar workers. Males make up about 72% of the customer base.</a:t>
            </a:r>
            <a:endParaRPr lang="en-US" sz="3200" dirty="0">
              <a:solidFill>
                <a:schemeClr val="tx1"/>
              </a:solidFill>
              <a:ea typeface="+mn-ea"/>
            </a:endParaRPr>
          </a:p>
        </p:txBody>
      </p:sp>
      <p:pic>
        <p:nvPicPr>
          <p:cNvPr id="2" name="Picture 1">
            <a:extLst>
              <a:ext uri="{FF2B5EF4-FFF2-40B4-BE49-F238E27FC236}">
                <a16:creationId xmlns:a16="http://schemas.microsoft.com/office/drawing/2014/main" id="{9ADD320B-BA60-4F38-BC9A-AF2592B0287C}"/>
              </a:ext>
            </a:extLst>
          </p:cNvPr>
          <p:cNvPicPr>
            <a:picLocks noChangeAspect="1"/>
          </p:cNvPicPr>
          <p:nvPr/>
        </p:nvPicPr>
        <p:blipFill rotWithShape="1">
          <a:blip r:embed="rId3"/>
          <a:srcRect b="22988"/>
          <a:stretch/>
        </p:blipFill>
        <p:spPr>
          <a:xfrm>
            <a:off x="651249" y="1340459"/>
            <a:ext cx="10479205" cy="5895913"/>
          </a:xfrm>
          <a:prstGeom prst="rect">
            <a:avLst/>
          </a:prstGeom>
        </p:spPr>
      </p:pic>
    </p:spTree>
    <p:extLst>
      <p:ext uri="{BB962C8B-B14F-4D97-AF65-F5344CB8AC3E}">
        <p14:creationId xmlns:p14="http://schemas.microsoft.com/office/powerpoint/2010/main" val="10024920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2"/>
          </p:nvPr>
        </p:nvSpPr>
        <p:spPr>
          <a:xfrm>
            <a:off x="710057" y="551403"/>
            <a:ext cx="13269093" cy="797782"/>
          </a:xfrm>
          <a:prstGeom prst="rect">
            <a:avLst/>
          </a:prstGeom>
        </p:spPr>
        <p:txBody>
          <a:bodyPr/>
          <a:lstStyle/>
          <a:p>
            <a:pPr defTabSz="1306221" fontAlgn="auto">
              <a:spcAft>
                <a:spcPts val="0"/>
              </a:spcAft>
              <a:defRPr/>
            </a:pPr>
            <a:r>
              <a:rPr lang="en-US" sz="2800" dirty="0">
                <a:solidFill>
                  <a:schemeClr val="tx1"/>
                </a:solidFill>
                <a:ea typeface="+mn-ea"/>
              </a:rPr>
              <a:t>Story- </a:t>
            </a:r>
            <a:r>
              <a:rPr lang="en-US" sz="3200" dirty="0">
                <a:solidFill>
                  <a:schemeClr val="tx1"/>
                </a:solidFill>
              </a:rPr>
              <a:t>Younger women dominate Northern Ireland's representation, and young people have a greater chance of readily qualifying for a loan.</a:t>
            </a:r>
            <a:endParaRPr lang="en-US" sz="3200" dirty="0">
              <a:solidFill>
                <a:schemeClr val="tx1"/>
              </a:solidFill>
              <a:ea typeface="+mn-ea"/>
            </a:endParaRPr>
          </a:p>
        </p:txBody>
      </p:sp>
      <p:pic>
        <p:nvPicPr>
          <p:cNvPr id="3" name="Picture 2">
            <a:extLst>
              <a:ext uri="{FF2B5EF4-FFF2-40B4-BE49-F238E27FC236}">
                <a16:creationId xmlns:a16="http://schemas.microsoft.com/office/drawing/2014/main" id="{2BC4C633-5A14-480A-91B0-4EF50D3BF59F}"/>
              </a:ext>
            </a:extLst>
          </p:cNvPr>
          <p:cNvPicPr>
            <a:picLocks noChangeAspect="1"/>
          </p:cNvPicPr>
          <p:nvPr/>
        </p:nvPicPr>
        <p:blipFill rotWithShape="1">
          <a:blip r:embed="rId3"/>
          <a:srcRect b="22605"/>
          <a:stretch/>
        </p:blipFill>
        <p:spPr>
          <a:xfrm>
            <a:off x="710057" y="1349185"/>
            <a:ext cx="10436164" cy="5887187"/>
          </a:xfrm>
          <a:prstGeom prst="rect">
            <a:avLst/>
          </a:prstGeom>
        </p:spPr>
      </p:pic>
    </p:spTree>
    <p:extLst>
      <p:ext uri="{BB962C8B-B14F-4D97-AF65-F5344CB8AC3E}">
        <p14:creationId xmlns:p14="http://schemas.microsoft.com/office/powerpoint/2010/main" val="12052978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426AFB-982E-47B5-8C1F-6C80277529D1}"/>
              </a:ext>
            </a:extLst>
          </p:cNvPr>
          <p:cNvSpPr>
            <a:spLocks noGrp="1"/>
          </p:cNvSpPr>
          <p:nvPr>
            <p:ph type="title"/>
          </p:nvPr>
        </p:nvSpPr>
        <p:spPr>
          <a:xfrm>
            <a:off x="3276599" y="2438401"/>
            <a:ext cx="9133131" cy="681405"/>
          </a:xfrm>
        </p:spPr>
        <p:txBody>
          <a:bodyPr/>
          <a:lstStyle/>
          <a:p>
            <a:r>
              <a:rPr lang="en-US" dirty="0" err="1"/>
              <a:t>Github</a:t>
            </a:r>
            <a:r>
              <a:rPr lang="en-US" dirty="0"/>
              <a:t> Repository</a:t>
            </a:r>
          </a:p>
        </p:txBody>
      </p:sp>
      <p:sp>
        <p:nvSpPr>
          <p:cNvPr id="2" name="Text Placeholder 1">
            <a:extLst>
              <a:ext uri="{FF2B5EF4-FFF2-40B4-BE49-F238E27FC236}">
                <a16:creationId xmlns:a16="http://schemas.microsoft.com/office/drawing/2014/main" id="{E52DEBA5-696E-48DB-95E8-F2EBE0577D9A}"/>
              </a:ext>
            </a:extLst>
          </p:cNvPr>
          <p:cNvSpPr>
            <a:spLocks noGrp="1"/>
          </p:cNvSpPr>
          <p:nvPr>
            <p:ph type="body" sz="quarter" idx="11"/>
          </p:nvPr>
        </p:nvSpPr>
        <p:spPr/>
        <p:txBody>
          <a:bodyPr/>
          <a:lstStyle/>
          <a:p>
            <a:r>
              <a:rPr lang="en-US" dirty="0"/>
              <a:t>https://github.com/parth0309/Data-Visualization-project-Parth-Tiwari.git</a:t>
            </a:r>
          </a:p>
        </p:txBody>
      </p:sp>
    </p:spTree>
    <p:extLst>
      <p:ext uri="{BB962C8B-B14F-4D97-AF65-F5344CB8AC3E}">
        <p14:creationId xmlns:p14="http://schemas.microsoft.com/office/powerpoint/2010/main" val="1145415877"/>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ottom_Viz_August-02.png"/>
          <p:cNvPicPr>
            <a:picLocks noChangeAspect="1"/>
          </p:cNvPicPr>
          <p:nvPr/>
        </p:nvPicPr>
        <p:blipFill rotWithShape="1">
          <a:blip r:embed="rId3" cstate="email">
            <a:extLst>
              <a:ext uri="{28A0092B-C50C-407E-A947-70E740481C1C}">
                <a14:useLocalDpi xmlns:a14="http://schemas.microsoft.com/office/drawing/2010/main" val="0"/>
              </a:ext>
            </a:extLst>
          </a:blip>
          <a:srcRect b="18483"/>
          <a:stretch/>
        </p:blipFill>
        <p:spPr>
          <a:xfrm flipH="1">
            <a:off x="0" y="6932613"/>
            <a:ext cx="14630400" cy="1296987"/>
          </a:xfrm>
          <a:prstGeom prst="rect">
            <a:avLst/>
          </a:prstGeom>
        </p:spPr>
      </p:pic>
      <p:sp>
        <p:nvSpPr>
          <p:cNvPr id="4" name="Title 1">
            <a:extLst>
              <a:ext uri="{FF2B5EF4-FFF2-40B4-BE49-F238E27FC236}">
                <a16:creationId xmlns:a16="http://schemas.microsoft.com/office/drawing/2014/main" id="{4C83B412-2144-4956-8F41-EADF8AF66175}"/>
              </a:ext>
            </a:extLst>
          </p:cNvPr>
          <p:cNvSpPr txBox="1">
            <a:spLocks/>
          </p:cNvSpPr>
          <p:nvPr/>
        </p:nvSpPr>
        <p:spPr bwMode="auto">
          <a:xfrm>
            <a:off x="3983037" y="1943861"/>
            <a:ext cx="6664325" cy="11079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a:lstStyle>
          <a:p>
            <a:pPr algn="ctr"/>
            <a:r>
              <a:rPr lang="en-US" sz="8000" b="1">
                <a:solidFill>
                  <a:schemeClr val="accent1"/>
                </a:solidFill>
                <a:latin typeface="Poor Richard" panose="02080502050505020702" pitchFamily="18" charset="0"/>
              </a:rPr>
              <a:t>THANK YOU!</a:t>
            </a:r>
            <a:endParaRPr lang="en-US" sz="8000" b="1" dirty="0">
              <a:solidFill>
                <a:schemeClr val="accent1"/>
              </a:solidFill>
              <a:latin typeface="Poor Richard" panose="02080502050505020702" pitchFamily="18" charset="0"/>
            </a:endParaRPr>
          </a:p>
        </p:txBody>
      </p:sp>
    </p:spTree>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52BCD61-B0D2-4F2E-8FEC-E831D2BA4E30}"/>
              </a:ext>
            </a:extLst>
          </p:cNvPr>
          <p:cNvSpPr>
            <a:spLocks noGrp="1"/>
          </p:cNvSpPr>
          <p:nvPr>
            <p:ph idx="14"/>
          </p:nvPr>
        </p:nvSpPr>
        <p:spPr>
          <a:xfrm>
            <a:off x="704476" y="1893515"/>
            <a:ext cx="13273820" cy="2062103"/>
          </a:xfrm>
        </p:spPr>
        <p:txBody>
          <a:bodyPr/>
          <a:lstStyle/>
          <a:p>
            <a:pPr>
              <a:buFont typeface="Wingdings" panose="05000000000000000000" pitchFamily="2" charset="2"/>
              <a:buChar char="v"/>
            </a:pPr>
            <a:r>
              <a:rPr lang="en-US" dirty="0"/>
              <a:t> The data is collected from multiple data sources-</a:t>
            </a:r>
          </a:p>
          <a:p>
            <a:pPr marL="803275" lvl="1" indent="-514350">
              <a:buFont typeface="+mj-lt"/>
              <a:buAutoNum type="arabicPeriod"/>
            </a:pPr>
            <a:r>
              <a:rPr lang="en-GB" dirty="0"/>
              <a:t>One dataset collected from Kaggle consists of 4,014 rows including the attributes of Customer ID, Name, Surname, Gender, Age, Region, Job Classification, Date Joined, and Balance</a:t>
            </a:r>
          </a:p>
          <a:p>
            <a:pPr marL="803275" lvl="1" indent="-514350">
              <a:buFont typeface="+mj-lt"/>
              <a:buAutoNum type="arabicPeriod"/>
            </a:pPr>
            <a:r>
              <a:rPr lang="en-GB" dirty="0"/>
              <a:t>Another dataset is generated on </a:t>
            </a:r>
            <a:r>
              <a:rPr lang="en-GB" dirty="0" err="1"/>
              <a:t>mockaroo</a:t>
            </a:r>
            <a:r>
              <a:rPr lang="en-GB" dirty="0"/>
              <a:t> for customer credit-card eligibility which includes Customer account number, Credit score of customers and Eligibility status.</a:t>
            </a:r>
            <a:endParaRPr lang="en-US" dirty="0"/>
          </a:p>
        </p:txBody>
      </p:sp>
      <p:sp>
        <p:nvSpPr>
          <p:cNvPr id="7" name="Text Placeholder 1"/>
          <p:cNvSpPr>
            <a:spLocks noGrp="1"/>
          </p:cNvSpPr>
          <p:nvPr>
            <p:ph type="body" sz="quarter" idx="12"/>
          </p:nvPr>
        </p:nvSpPr>
        <p:spPr>
          <a:prstGeom prst="rect">
            <a:avLst/>
          </a:prstGeom>
        </p:spPr>
        <p:txBody>
          <a:bodyPr/>
          <a:lstStyle/>
          <a:p>
            <a:pPr defTabSz="1306221" fontAlgn="auto">
              <a:spcAft>
                <a:spcPts val="0"/>
              </a:spcAft>
              <a:defRPr/>
            </a:pPr>
            <a:r>
              <a:rPr lang="en-US" sz="4400" dirty="0">
                <a:solidFill>
                  <a:srgbClr val="002060"/>
                </a:solidFill>
                <a:latin typeface="BentonSans"/>
              </a:rPr>
              <a:t>Data sources</a:t>
            </a:r>
          </a:p>
        </p:txBody>
      </p:sp>
    </p:spTree>
    <p:extLst>
      <p:ext uri="{BB962C8B-B14F-4D97-AF65-F5344CB8AC3E}">
        <p14:creationId xmlns:p14="http://schemas.microsoft.com/office/powerpoint/2010/main" val="21302203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ph type="body" sz="quarter" idx="12"/>
          </p:nvPr>
        </p:nvSpPr>
        <p:spPr>
          <a:xfrm>
            <a:off x="710057" y="504106"/>
            <a:ext cx="13269093" cy="563167"/>
          </a:xfrm>
          <a:prstGeom prst="rect">
            <a:avLst/>
          </a:prstGeom>
        </p:spPr>
        <p:txBody>
          <a:bodyPr/>
          <a:lstStyle/>
          <a:p>
            <a:r>
              <a:rPr lang="en-US" dirty="0">
                <a:solidFill>
                  <a:srgbClr val="002060"/>
                </a:solidFill>
              </a:rPr>
              <a:t>Visualization</a:t>
            </a:r>
          </a:p>
        </p:txBody>
      </p:sp>
      <p:grpSp>
        <p:nvGrpSpPr>
          <p:cNvPr id="3" name="Group 2">
            <a:extLst>
              <a:ext uri="{FF2B5EF4-FFF2-40B4-BE49-F238E27FC236}">
                <a16:creationId xmlns:a16="http://schemas.microsoft.com/office/drawing/2014/main" id="{585284B4-94BE-4D67-8BB0-A5624CD76BCC}"/>
              </a:ext>
            </a:extLst>
          </p:cNvPr>
          <p:cNvGrpSpPr/>
          <p:nvPr/>
        </p:nvGrpSpPr>
        <p:grpSpPr>
          <a:xfrm>
            <a:off x="6999890" y="252248"/>
            <a:ext cx="7292686" cy="6842235"/>
            <a:chOff x="399052" y="339458"/>
            <a:chExt cx="8362818" cy="6371728"/>
          </a:xfrm>
        </p:grpSpPr>
        <p:pic>
          <p:nvPicPr>
            <p:cNvPr id="4" name="Picture 3">
              <a:extLst>
                <a:ext uri="{FF2B5EF4-FFF2-40B4-BE49-F238E27FC236}">
                  <a16:creationId xmlns:a16="http://schemas.microsoft.com/office/drawing/2014/main" id="{206BA562-08B7-4805-8C41-A13B0D46A92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rot="21438237">
              <a:off x="5816706" y="339458"/>
              <a:ext cx="2924628" cy="231354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a:extLst>
                <a:ext uri="{FF2B5EF4-FFF2-40B4-BE49-F238E27FC236}">
                  <a16:creationId xmlns:a16="http://schemas.microsoft.com/office/drawing/2014/main" id="{7A155D62-330E-4834-8528-DCE1B98DC2F1}"/>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rot="318080">
              <a:off x="2809908" y="418640"/>
              <a:ext cx="3289378" cy="24660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a:extLst>
                <a:ext uri="{FF2B5EF4-FFF2-40B4-BE49-F238E27FC236}">
                  <a16:creationId xmlns:a16="http://schemas.microsoft.com/office/drawing/2014/main" id="{EA633CE3-15D3-4CEF-9956-6AFAFD957C24}"/>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05896" y="3768088"/>
              <a:ext cx="3619043" cy="294309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a:extLst>
                <a:ext uri="{FF2B5EF4-FFF2-40B4-BE49-F238E27FC236}">
                  <a16:creationId xmlns:a16="http://schemas.microsoft.com/office/drawing/2014/main" id="{7AA4965B-6E53-43B6-8547-35C1052B84F7}"/>
                </a:ext>
              </a:extLst>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21271012">
              <a:off x="399052" y="982586"/>
              <a:ext cx="2996588" cy="24660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a:extLst>
                <a:ext uri="{FF2B5EF4-FFF2-40B4-BE49-F238E27FC236}">
                  <a16:creationId xmlns:a16="http://schemas.microsoft.com/office/drawing/2014/main" id="{06FD798B-8C4B-459A-B15C-A1C5679E1651}"/>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rot="1117623">
              <a:off x="6184140" y="3627470"/>
              <a:ext cx="2577730" cy="208827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9">
              <a:extLst>
                <a:ext uri="{FF2B5EF4-FFF2-40B4-BE49-F238E27FC236}">
                  <a16:creationId xmlns:a16="http://schemas.microsoft.com/office/drawing/2014/main" id="{35D67323-CAB7-48BD-9881-49D8576B5A9C}"/>
                </a:ext>
              </a:extLst>
            </p:cNvPr>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rot="21444532">
              <a:off x="3001035" y="3112516"/>
              <a:ext cx="3656266" cy="28790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 name="TextBox 1">
            <a:extLst>
              <a:ext uri="{FF2B5EF4-FFF2-40B4-BE49-F238E27FC236}">
                <a16:creationId xmlns:a16="http://schemas.microsoft.com/office/drawing/2014/main" id="{E3FCBF59-4AF0-4DCD-8F98-7955FBA5D7BF}"/>
              </a:ext>
            </a:extLst>
          </p:cNvPr>
          <p:cNvSpPr txBox="1"/>
          <p:nvPr/>
        </p:nvSpPr>
        <p:spPr>
          <a:xfrm>
            <a:off x="409902" y="2266922"/>
            <a:ext cx="6331359" cy="3693319"/>
          </a:xfrm>
          <a:prstGeom prst="rect">
            <a:avLst/>
          </a:prstGeom>
          <a:solidFill>
            <a:schemeClr val="bg1">
              <a:lumMod val="85000"/>
            </a:schemeClr>
          </a:solidFill>
        </p:spPr>
        <p:txBody>
          <a:bodyPr wrap="square" rtlCol="0">
            <a:spAutoFit/>
          </a:bodyPr>
          <a:lstStyle/>
          <a:p>
            <a:r>
              <a:rPr lang="en-US" dirty="0"/>
              <a:t>Created an Interactive dashboard with Tableau to help uncover the story buried in the data. It is a powerful piece of software used to create interactive dashboards that aid in both data analysis and uncovering the narrative concealed within the data. It has an intuitive drag-and-drop interface, making the creation of imaginative dashboards quite quick.</a:t>
            </a:r>
          </a:p>
        </p:txBody>
      </p:sp>
    </p:spTree>
    <p:extLst>
      <p:ext uri="{BB962C8B-B14F-4D97-AF65-F5344CB8AC3E}">
        <p14:creationId xmlns:p14="http://schemas.microsoft.com/office/powerpoint/2010/main" val="17289974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56BE31-D020-4CBC-B7E6-059167EDBDC5}"/>
              </a:ext>
            </a:extLst>
          </p:cNvPr>
          <p:cNvSpPr>
            <a:spLocks noGrp="1"/>
          </p:cNvSpPr>
          <p:nvPr>
            <p:ph idx="14"/>
          </p:nvPr>
        </p:nvSpPr>
        <p:spPr>
          <a:xfrm>
            <a:off x="846365" y="1940811"/>
            <a:ext cx="12239014" cy="2893100"/>
          </a:xfrm>
        </p:spPr>
        <p:txBody>
          <a:bodyPr/>
          <a:lstStyle/>
          <a:p>
            <a:r>
              <a:rPr lang="en-US" dirty="0"/>
              <a:t>I divided each region into the four regions of England, Northern Ireland, Scotland, and Wales for the purposes of a regional comparison. </a:t>
            </a:r>
          </a:p>
          <a:p>
            <a:r>
              <a:rPr lang="en-US" dirty="0"/>
              <a:t>The filter for other attributes will be these areas.</a:t>
            </a:r>
          </a:p>
          <a:p>
            <a:r>
              <a:rPr lang="en-US" dirty="0"/>
              <a:t>There are four regions in the entire data set.</a:t>
            </a:r>
          </a:p>
          <a:p>
            <a:r>
              <a:rPr lang="en-US" dirty="0"/>
              <a:t>The filter is based on the map's four regions. </a:t>
            </a:r>
          </a:p>
          <a:p>
            <a:r>
              <a:rPr lang="en-US" dirty="0"/>
              <a:t>the data's distribution by gender, age, and job category.</a:t>
            </a:r>
          </a:p>
        </p:txBody>
      </p:sp>
      <p:sp>
        <p:nvSpPr>
          <p:cNvPr id="5" name="Text Placeholder 1"/>
          <p:cNvSpPr>
            <a:spLocks noGrp="1"/>
          </p:cNvSpPr>
          <p:nvPr>
            <p:ph type="body" sz="quarter" idx="12"/>
          </p:nvPr>
        </p:nvSpPr>
        <p:spPr>
          <a:xfrm>
            <a:off x="710057" y="598699"/>
            <a:ext cx="13269093" cy="1814343"/>
          </a:xfrm>
          <a:prstGeom prst="rect">
            <a:avLst/>
          </a:prstGeom>
        </p:spPr>
        <p:txBody>
          <a:bodyPr/>
          <a:lstStyle/>
          <a:p>
            <a:r>
              <a:rPr lang="en-US" b="1" dirty="0"/>
              <a:t>Data pre-process</a:t>
            </a:r>
          </a:p>
          <a:p>
            <a:br>
              <a:rPr lang="en-US" dirty="0"/>
            </a:br>
            <a:endParaRPr lang="en-US" dirty="0">
              <a:solidFill>
                <a:srgbClr val="002060"/>
              </a:solidFill>
            </a:endParaRPr>
          </a:p>
        </p:txBody>
      </p:sp>
    </p:spTree>
    <p:extLst>
      <p:ext uri="{BB962C8B-B14F-4D97-AF65-F5344CB8AC3E}">
        <p14:creationId xmlns:p14="http://schemas.microsoft.com/office/powerpoint/2010/main" val="17788187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ph type="body" sz="quarter" idx="12"/>
          </p:nvPr>
        </p:nvSpPr>
        <p:spPr>
          <a:xfrm>
            <a:off x="680653" y="344699"/>
            <a:ext cx="13269093" cy="563167"/>
          </a:xfrm>
          <a:prstGeom prst="rect">
            <a:avLst/>
          </a:prstGeom>
        </p:spPr>
        <p:txBody>
          <a:bodyPr/>
          <a:lstStyle/>
          <a:p>
            <a:pPr defTabSz="1306221" fontAlgn="auto">
              <a:spcAft>
                <a:spcPts val="0"/>
              </a:spcAft>
              <a:defRPr/>
            </a:pPr>
            <a:r>
              <a:rPr lang="en-US" sz="4400" dirty="0">
                <a:solidFill>
                  <a:srgbClr val="002060"/>
                </a:solidFill>
              </a:rPr>
              <a:t>Do I have the right chart?</a:t>
            </a:r>
          </a:p>
        </p:txBody>
      </p:sp>
      <p:pic>
        <p:nvPicPr>
          <p:cNvPr id="4" name="Picture 3" descr="A close up of a map&#10;&#10;Description automatically generated">
            <a:extLst>
              <a:ext uri="{FF2B5EF4-FFF2-40B4-BE49-F238E27FC236}">
                <a16:creationId xmlns:a16="http://schemas.microsoft.com/office/drawing/2014/main" id="{2944F067-1E25-49D9-AFE4-DE7EC8F53C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3882" y="907866"/>
            <a:ext cx="9694718" cy="619742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computer&#10;&#10;Description automatically generated">
            <a:extLst>
              <a:ext uri="{FF2B5EF4-FFF2-40B4-BE49-F238E27FC236}">
                <a16:creationId xmlns:a16="http://schemas.microsoft.com/office/drawing/2014/main" id="{1BE1E29D-EBDE-4246-AC5C-B2B5792BE71A}"/>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058400" y="1055436"/>
            <a:ext cx="4117808" cy="2745205"/>
          </a:xfrm>
          <a:prstGeom prst="rect">
            <a:avLst/>
          </a:prstGeom>
        </p:spPr>
      </p:pic>
      <p:sp>
        <p:nvSpPr>
          <p:cNvPr id="4" name="Text Placeholder 3"/>
          <p:cNvSpPr>
            <a:spLocks noGrp="1"/>
          </p:cNvSpPr>
          <p:nvPr>
            <p:ph type="body" sz="quarter" idx="12"/>
          </p:nvPr>
        </p:nvSpPr>
        <p:spPr>
          <a:xfrm>
            <a:off x="710057" y="598699"/>
            <a:ext cx="13269093" cy="675826"/>
          </a:xfrm>
        </p:spPr>
        <p:txBody>
          <a:bodyPr/>
          <a:lstStyle/>
          <a:p>
            <a:r>
              <a:rPr lang="en-US" sz="5400" b="1" dirty="0">
                <a:solidFill>
                  <a:srgbClr val="002060"/>
                </a:solidFill>
              </a:rPr>
              <a:t>What makes a good dashboard?</a:t>
            </a:r>
          </a:p>
        </p:txBody>
      </p:sp>
      <p:sp>
        <p:nvSpPr>
          <p:cNvPr id="9" name="Rectangle 8">
            <a:extLst>
              <a:ext uri="{FF2B5EF4-FFF2-40B4-BE49-F238E27FC236}">
                <a16:creationId xmlns:a16="http://schemas.microsoft.com/office/drawing/2014/main" id="{6C407EC7-8BB9-4C58-A90E-3F85FF2C438C}"/>
              </a:ext>
            </a:extLst>
          </p:cNvPr>
          <p:cNvSpPr/>
          <p:nvPr/>
        </p:nvSpPr>
        <p:spPr>
          <a:xfrm>
            <a:off x="710057" y="1907726"/>
            <a:ext cx="10262743" cy="4524315"/>
          </a:xfrm>
          <a:prstGeom prst="rect">
            <a:avLst/>
          </a:prstGeom>
        </p:spPr>
        <p:txBody>
          <a:bodyPr wrap="square">
            <a:spAutoFit/>
          </a:bodyPr>
          <a:lstStyle/>
          <a:p>
            <a:pPr marL="457200" indent="-457200">
              <a:buBlip>
                <a:blip r:embed="rId4"/>
              </a:buBlip>
            </a:pPr>
            <a:r>
              <a:rPr lang="en-US" sz="3200" dirty="0">
                <a:solidFill>
                  <a:srgbClr val="002060"/>
                </a:solidFill>
              </a:rPr>
              <a:t>Answers a set of questions</a:t>
            </a:r>
          </a:p>
          <a:p>
            <a:pPr marL="457200" indent="-457200">
              <a:buBlip>
                <a:blip r:embed="rId4"/>
              </a:buBlip>
            </a:pPr>
            <a:r>
              <a:rPr lang="en-US" sz="3200" dirty="0">
                <a:solidFill>
                  <a:srgbClr val="002060"/>
                </a:solidFill>
              </a:rPr>
              <a:t>Follows a flow and invites interactivity</a:t>
            </a:r>
          </a:p>
          <a:p>
            <a:pPr marL="457200" indent="-457200">
              <a:buBlip>
                <a:blip r:embed="rId4"/>
              </a:buBlip>
            </a:pPr>
            <a:r>
              <a:rPr lang="en-US" sz="3200" dirty="0">
                <a:solidFill>
                  <a:srgbClr val="002060"/>
                </a:solidFill>
              </a:rPr>
              <a:t>Condensed; primarily in the form of summaries and exceptions</a:t>
            </a:r>
          </a:p>
          <a:p>
            <a:pPr marL="457200" indent="-457200">
              <a:buBlip>
                <a:blip r:embed="rId4"/>
              </a:buBlip>
            </a:pPr>
            <a:r>
              <a:rPr lang="en-US" sz="3200" dirty="0">
                <a:solidFill>
                  <a:srgbClr val="002060"/>
                </a:solidFill>
              </a:rPr>
              <a:t>Specific to and customized for the dashboard’s audience and objectives</a:t>
            </a:r>
          </a:p>
          <a:p>
            <a:pPr marL="457200" indent="-457200">
              <a:buBlip>
                <a:blip r:embed="rId4"/>
              </a:buBlip>
            </a:pPr>
            <a:r>
              <a:rPr lang="en-US" sz="3200" dirty="0">
                <a:solidFill>
                  <a:srgbClr val="002060"/>
                </a:solidFill>
              </a:rPr>
              <a:t>Provides appropriate text for clarity and direction, if needed</a:t>
            </a:r>
          </a:p>
          <a:p>
            <a:pPr marL="457200" indent="-457200">
              <a:buBlip>
                <a:blip r:embed="rId4"/>
              </a:buBlip>
            </a:pPr>
            <a:r>
              <a:rPr lang="en-US" sz="3200" dirty="0">
                <a:solidFill>
                  <a:srgbClr val="002060"/>
                </a:solidFill>
              </a:rPr>
              <a:t>Makes strategic use of color</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2"/>
          </p:nvPr>
        </p:nvSpPr>
        <p:spPr>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solidFill>
                  <a:srgbClr val="002060"/>
                </a:solidFill>
                <a:ea typeface="+mn-ea"/>
              </a:rPr>
              <a:t>Geographical area of United Kingdom</a:t>
            </a:r>
          </a:p>
        </p:txBody>
      </p:sp>
      <p:pic>
        <p:nvPicPr>
          <p:cNvPr id="2" name="Picture 1">
            <a:extLst>
              <a:ext uri="{FF2B5EF4-FFF2-40B4-BE49-F238E27FC236}">
                <a16:creationId xmlns:a16="http://schemas.microsoft.com/office/drawing/2014/main" id="{33285835-72A2-45D4-9BAC-B2E6E0C2A54F}"/>
              </a:ext>
            </a:extLst>
          </p:cNvPr>
          <p:cNvPicPr>
            <a:picLocks noChangeAspect="1"/>
          </p:cNvPicPr>
          <p:nvPr/>
        </p:nvPicPr>
        <p:blipFill>
          <a:blip r:embed="rId3"/>
          <a:stretch>
            <a:fillRect/>
          </a:stretch>
        </p:blipFill>
        <p:spPr>
          <a:xfrm>
            <a:off x="583324" y="1175780"/>
            <a:ext cx="10629772" cy="6092123"/>
          </a:xfrm>
          <a:prstGeom prst="rect">
            <a:avLst/>
          </a:prstGeom>
        </p:spPr>
      </p:pic>
      <p:sp>
        <p:nvSpPr>
          <p:cNvPr id="3" name="TextBox 2">
            <a:extLst>
              <a:ext uri="{FF2B5EF4-FFF2-40B4-BE49-F238E27FC236}">
                <a16:creationId xmlns:a16="http://schemas.microsoft.com/office/drawing/2014/main" id="{A52F4432-9192-4F20-85A2-404430524E50}"/>
              </a:ext>
            </a:extLst>
          </p:cNvPr>
          <p:cNvSpPr txBox="1"/>
          <p:nvPr/>
        </p:nvSpPr>
        <p:spPr>
          <a:xfrm>
            <a:off x="11619186" y="1175780"/>
            <a:ext cx="2758966" cy="3293209"/>
          </a:xfrm>
          <a:prstGeom prst="rect">
            <a:avLst/>
          </a:prstGeom>
          <a:noFill/>
        </p:spPr>
        <p:txBody>
          <a:bodyPr wrap="square" rtlCol="0">
            <a:spAutoFit/>
          </a:bodyPr>
          <a:lstStyle/>
          <a:p>
            <a:r>
              <a:rPr lang="en-US" dirty="0"/>
              <a:t>By reorganizing the data to represent the regions' precise locations on the world map, the UK customer map was produced.</a:t>
            </a:r>
          </a:p>
        </p:txBody>
      </p:sp>
    </p:spTree>
    <p:extLst>
      <p:ext uri="{BB962C8B-B14F-4D97-AF65-F5344CB8AC3E}">
        <p14:creationId xmlns:p14="http://schemas.microsoft.com/office/powerpoint/2010/main" val="1595944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2"/>
          </p:nvPr>
        </p:nvSpPr>
        <p:spPr>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solidFill>
                  <a:srgbClr val="002060"/>
                </a:solidFill>
                <a:ea typeface="+mn-ea"/>
              </a:rPr>
              <a:t>Age Segmentation </a:t>
            </a:r>
          </a:p>
        </p:txBody>
      </p:sp>
      <p:pic>
        <p:nvPicPr>
          <p:cNvPr id="3" name="Picture 2">
            <a:extLst>
              <a:ext uri="{FF2B5EF4-FFF2-40B4-BE49-F238E27FC236}">
                <a16:creationId xmlns:a16="http://schemas.microsoft.com/office/drawing/2014/main" id="{1E3194EA-942F-407E-AA3C-E9D081D8C38C}"/>
              </a:ext>
            </a:extLst>
          </p:cNvPr>
          <p:cNvPicPr>
            <a:picLocks noChangeAspect="1"/>
          </p:cNvPicPr>
          <p:nvPr/>
        </p:nvPicPr>
        <p:blipFill>
          <a:blip r:embed="rId3"/>
          <a:stretch>
            <a:fillRect/>
          </a:stretch>
        </p:blipFill>
        <p:spPr>
          <a:xfrm>
            <a:off x="710056" y="1385506"/>
            <a:ext cx="9142935" cy="5866632"/>
          </a:xfrm>
          <a:prstGeom prst="rect">
            <a:avLst/>
          </a:prstGeom>
        </p:spPr>
      </p:pic>
      <p:sp>
        <p:nvSpPr>
          <p:cNvPr id="4" name="TextBox 3">
            <a:extLst>
              <a:ext uri="{FF2B5EF4-FFF2-40B4-BE49-F238E27FC236}">
                <a16:creationId xmlns:a16="http://schemas.microsoft.com/office/drawing/2014/main" id="{8F028566-2F3D-4215-845B-967A2F2E6B42}"/>
              </a:ext>
            </a:extLst>
          </p:cNvPr>
          <p:cNvSpPr txBox="1"/>
          <p:nvPr/>
        </p:nvSpPr>
        <p:spPr>
          <a:xfrm>
            <a:off x="10326415" y="1385506"/>
            <a:ext cx="3862552" cy="3312618"/>
          </a:xfrm>
          <a:prstGeom prst="rect">
            <a:avLst/>
          </a:prstGeom>
          <a:noFill/>
        </p:spPr>
        <p:txBody>
          <a:bodyPr wrap="square" rtlCol="0">
            <a:spAutoFit/>
          </a:bodyPr>
          <a:lstStyle/>
          <a:p>
            <a:r>
              <a:rPr lang="en-US"/>
              <a:t>I made a chart to show how the percentage of clients is distributed throughout the various age groups. To make a dashboard that is interactive, I included filters.</a:t>
            </a:r>
            <a:endParaRPr lang="en-US" dirty="0"/>
          </a:p>
        </p:txBody>
      </p:sp>
    </p:spTree>
    <p:extLst>
      <p:ext uri="{BB962C8B-B14F-4D97-AF65-F5344CB8AC3E}">
        <p14:creationId xmlns:p14="http://schemas.microsoft.com/office/powerpoint/2010/main" val="24896637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PPT_Corporate_Template_BentonSans_16.9_c">
  <a:themeElements>
    <a:clrScheme name="Custom 8">
      <a:dk1>
        <a:srgbClr val="666666"/>
      </a:dk1>
      <a:lt1>
        <a:sysClr val="window" lastClr="FFFFFF"/>
      </a:lt1>
      <a:dk2>
        <a:srgbClr val="5B6591"/>
      </a:dk2>
      <a:lt2>
        <a:srgbClr val="FFFFFF"/>
      </a:lt2>
      <a:accent1>
        <a:srgbClr val="1F447D"/>
      </a:accent1>
      <a:accent2>
        <a:srgbClr val="E8762C"/>
      </a:accent2>
      <a:accent3>
        <a:srgbClr val="7099A6"/>
      </a:accent3>
      <a:accent4>
        <a:srgbClr val="59879B"/>
      </a:accent4>
      <a:accent5>
        <a:srgbClr val="4C4C4C"/>
      </a:accent5>
      <a:accent6>
        <a:srgbClr val="C72035"/>
      </a:accent6>
      <a:hlink>
        <a:srgbClr val="EB912C"/>
      </a:hlink>
      <a:folHlink>
        <a:srgbClr val="969696"/>
      </a:folHlink>
    </a:clrScheme>
    <a:fontScheme name="Tableau Corporate Fonts">
      <a:majorFont>
        <a:latin typeface="BentonSans Book"/>
        <a:ea typeface=""/>
        <a:cs typeface=""/>
      </a:majorFont>
      <a:minorFont>
        <a:latin typeface="Merriweather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cmpd="sng">
          <a:solidFill>
            <a:schemeClr val="bg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Viz Design Workshop - final copy for BM</Template>
  <TotalTime>2462</TotalTime>
  <Words>2862</Words>
  <Application>Microsoft Office PowerPoint</Application>
  <PresentationFormat>Custom</PresentationFormat>
  <Paragraphs>195</Paragraphs>
  <Slides>24</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ＭＳ Ｐゴシック</vt:lpstr>
      <vt:lpstr>Arial</vt:lpstr>
      <vt:lpstr>BentonSans</vt:lpstr>
      <vt:lpstr>BentonSans Book</vt:lpstr>
      <vt:lpstr>Gill Sans MT</vt:lpstr>
      <vt:lpstr>Merriweather Light</vt:lpstr>
      <vt:lpstr>Poor Richard</vt:lpstr>
      <vt:lpstr>Wingdings</vt:lpstr>
      <vt:lpstr>PPT_Corporate_Template_BentonSans_16.9_c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Github Repository</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Vanessa Joyce</dc:creator>
  <cp:keywords/>
  <dc:description/>
  <cp:lastModifiedBy>Checkout</cp:lastModifiedBy>
  <cp:revision>23</cp:revision>
  <cp:lastPrinted>2015-11-05T23:58:20Z</cp:lastPrinted>
  <dcterms:created xsi:type="dcterms:W3CDTF">2020-02-06T15:17:05Z</dcterms:created>
  <dcterms:modified xsi:type="dcterms:W3CDTF">2022-12-06T20:55:38Z</dcterms:modified>
  <cp:category/>
</cp:coreProperties>
</file>