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jmBD894o3liBqVraXZ5QalCkOf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b6a40ea6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b6a40ea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94a439a5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94a439a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2" name="Google Shape;22;p1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9"/>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0"/>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9" name="Shape 29"/>
        <p:cNvGrpSpPr/>
        <p:nvPr/>
      </p:nvGrpSpPr>
      <p:grpSpPr>
        <a:xfrm>
          <a:off x="0" y="0"/>
          <a:ext cx="0" cy="0"/>
          <a:chOff x="0" y="0"/>
          <a:chExt cx="0" cy="0"/>
        </a:xfrm>
      </p:grpSpPr>
      <p:sp>
        <p:nvSpPr>
          <p:cNvPr id="30" name="Google Shape;3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1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3"/>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3"/>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3" name="Google Shape;43;p1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4"/>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5"/>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5"/>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5"/>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15"/>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7"/>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7"/>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7"/>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8"/>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8"/>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8"/>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8"/>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9"/>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9"/>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mvirgo/MLND-Capstone" TargetMode="External"/><Relationship Id="rId4" Type="http://schemas.openxmlformats.org/officeDocument/2006/relationships/hyperlink" Target="https://medium.com/@ishwarsawale/lane-detection-bdfdb971f73" TargetMode="External"/><Relationship Id="rId5" Type="http://schemas.openxmlformats.org/officeDocument/2006/relationships/hyperlink" Target="https://medium.com/@mrhwick/simple-lane-detection-with-opencv-bfeb6ae54ec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14334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2"/>
              </a:buClr>
              <a:buSzPts val="6600"/>
              <a:buFont typeface="Calibri"/>
              <a:buNone/>
            </a:pPr>
            <a:r>
              <a:rPr lang="en-IN" sz="6600">
                <a:solidFill>
                  <a:schemeClr val="accent2"/>
                </a:solidFill>
              </a:rPr>
              <a:t>DETECTING LANE LINES FOR VEHICLES</a:t>
            </a:r>
            <a:endParaRPr/>
          </a:p>
        </p:txBody>
      </p:sp>
      <p:sp>
        <p:nvSpPr>
          <p:cNvPr id="102" name="Google Shape;102;p1"/>
          <p:cNvSpPr txBox="1"/>
          <p:nvPr>
            <p:ph idx="1" type="subTitle"/>
          </p:nvPr>
        </p:nvSpPr>
        <p:spPr>
          <a:xfrm>
            <a:off x="6323527" y="4842456"/>
            <a:ext cx="4834924" cy="130076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IN" sz="1800" cap="none">
                <a:solidFill>
                  <a:schemeClr val="accent2"/>
                </a:solidFill>
              </a:rPr>
              <a:t>Data 690-Applied Artificial Intelligence</a:t>
            </a:r>
            <a:endParaRPr/>
          </a:p>
          <a:p>
            <a:pPr indent="0" lvl="0" marL="0" rtl="0" algn="l">
              <a:lnSpc>
                <a:spcPct val="90000"/>
              </a:lnSpc>
              <a:spcBef>
                <a:spcPts val="1400"/>
              </a:spcBef>
              <a:spcAft>
                <a:spcPts val="0"/>
              </a:spcAft>
              <a:buSzPts val="1800"/>
              <a:buNone/>
            </a:pPr>
            <a:r>
              <a:rPr lang="en-IN" sz="1800" cap="none">
                <a:solidFill>
                  <a:schemeClr val="accent2"/>
                </a:solidFill>
              </a:rPr>
              <a:t>Team Members: Drishti Arora</a:t>
            </a:r>
            <a:endParaRPr/>
          </a:p>
          <a:p>
            <a:pPr indent="0" lvl="0" marL="0" rtl="0" algn="l">
              <a:lnSpc>
                <a:spcPct val="90000"/>
              </a:lnSpc>
              <a:spcBef>
                <a:spcPts val="1400"/>
              </a:spcBef>
              <a:spcAft>
                <a:spcPts val="0"/>
              </a:spcAft>
              <a:buSzPts val="1800"/>
              <a:buNone/>
            </a:pPr>
            <a:r>
              <a:rPr lang="en-IN" sz="1800" cap="none">
                <a:solidFill>
                  <a:schemeClr val="accent2"/>
                </a:solidFill>
              </a:rPr>
              <a:t>                        Parth Soni</a:t>
            </a:r>
            <a:endParaRPr/>
          </a:p>
          <a:p>
            <a:pPr indent="0" lvl="0" marL="0" rtl="0" algn="l">
              <a:lnSpc>
                <a:spcPct val="90000"/>
              </a:lnSpc>
              <a:spcBef>
                <a:spcPts val="1400"/>
              </a:spcBef>
              <a:spcAft>
                <a:spcPts val="0"/>
              </a:spcAft>
              <a:buSzPts val="1800"/>
              <a:buNone/>
            </a:pPr>
            <a:r>
              <a:t/>
            </a:r>
            <a:endParaRPr sz="18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2"/>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2"/>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ph type="title"/>
          </p:nvPr>
        </p:nvSpPr>
        <p:spPr>
          <a:xfrm>
            <a:off x="492370" y="605896"/>
            <a:ext cx="3084844" cy="564620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3600"/>
              <a:buFont typeface="Calibri"/>
              <a:buNone/>
            </a:pPr>
            <a:r>
              <a:rPr lang="en-IN" sz="3600">
                <a:solidFill>
                  <a:srgbClr val="FFFFFF"/>
                </a:solidFill>
              </a:rPr>
              <a:t>PROJECT OVERVIEW</a:t>
            </a:r>
            <a:endParaRPr/>
          </a:p>
        </p:txBody>
      </p:sp>
      <p:sp>
        <p:nvSpPr>
          <p:cNvPr id="110" name="Google Shape;110;p2"/>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ph idx="1" type="body"/>
          </p:nvPr>
        </p:nvSpPr>
        <p:spPr>
          <a:xfrm>
            <a:off x="4742016" y="605896"/>
            <a:ext cx="6413663" cy="5646208"/>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SzPts val="2000"/>
              <a:buNone/>
            </a:pPr>
            <a:r>
              <a:rPr lang="en-IN"/>
              <a:t>Holding the car in its lane is one of the most common tasks when driving, though it is likely ignored due to its frequent use when a person drives a car. </a:t>
            </a:r>
            <a:endParaRPr/>
          </a:p>
          <a:p>
            <a:pPr indent="0" lvl="0" marL="0" rtl="0" algn="l">
              <a:lnSpc>
                <a:spcPct val="90000"/>
              </a:lnSpc>
              <a:spcBef>
                <a:spcPts val="1400"/>
              </a:spcBef>
              <a:spcAft>
                <a:spcPts val="0"/>
              </a:spcAft>
              <a:buSzPts val="2000"/>
              <a:buNone/>
            </a:pPr>
            <a:r>
              <a:rPr lang="en-IN"/>
              <a:t>Lane detection is an important part of an autonomous driving system because it ensures that the safety requirements of a road accident are met. </a:t>
            </a:r>
            <a:endParaRPr/>
          </a:p>
          <a:p>
            <a:pPr indent="0" lvl="0" marL="0" rtl="0" algn="l">
              <a:lnSpc>
                <a:spcPct val="90000"/>
              </a:lnSpc>
              <a:spcBef>
                <a:spcPts val="1400"/>
              </a:spcBef>
              <a:spcAft>
                <a:spcPts val="0"/>
              </a:spcAft>
              <a:buSzPts val="2000"/>
              <a:buNone/>
            </a:pPr>
            <a:r>
              <a:rPr lang="en-IN"/>
              <a:t>Lane detection is difficult for a computer because it does not understand what yellow and white stripes on a road are, nor does it understand the shifts in pixel values between those and the pixels representing the road in a video stream.</a:t>
            </a:r>
            <a:endParaRPr/>
          </a:p>
          <a:p>
            <a:pPr indent="0" lvl="0" marL="0" rtl="0" algn="l">
              <a:lnSpc>
                <a:spcPct val="90000"/>
              </a:lnSpc>
              <a:spcBef>
                <a:spcPts val="1400"/>
              </a:spcBef>
              <a:spcAft>
                <a:spcPts val="0"/>
              </a:spcAft>
              <a:buSzPts val="2000"/>
              <a:buNone/>
            </a:pPr>
            <a:r>
              <a:rPr lang="en-IN"/>
              <a:t>To help computer learn white and yellow streaks on road and detecting lanes is a computer vision problem and can be solved using various computer vision techniques or deep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2"/>
              </a:buClr>
              <a:buSzPts val="4800"/>
              <a:buFont typeface="Calibri"/>
              <a:buNone/>
            </a:pPr>
            <a:r>
              <a:rPr lang="en-IN">
                <a:solidFill>
                  <a:schemeClr val="accent2"/>
                </a:solidFill>
              </a:rPr>
              <a:t>PROBLEM STATEMENT</a:t>
            </a:r>
            <a:endParaRPr/>
          </a:p>
        </p:txBody>
      </p:sp>
      <p:sp>
        <p:nvSpPr>
          <p:cNvPr id="117" name="Google Shape;117;p3"/>
          <p:cNvSpPr txBox="1"/>
          <p:nvPr>
            <p:ph idx="1" type="body"/>
          </p:nvPr>
        </p:nvSpPr>
        <p:spPr>
          <a:xfrm>
            <a:off x="1097280" y="2498501"/>
            <a:ext cx="10058400" cy="309093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IN"/>
              <a:t>In certain driving situations, human beings do a good job of distinguishing lane line markers when they are completely attentive. Computers aren't born with the ability to do the same. People, on the other hand, have the downside of not always being attentive, while a robot is not.</a:t>
            </a:r>
            <a:endParaRPr/>
          </a:p>
          <a:p>
            <a:pPr indent="-127000" lvl="0" marL="91440" rtl="0" algn="l">
              <a:lnSpc>
                <a:spcPct val="90000"/>
              </a:lnSpc>
              <a:spcBef>
                <a:spcPts val="1400"/>
              </a:spcBef>
              <a:spcAft>
                <a:spcPts val="0"/>
              </a:spcAft>
              <a:buSzPts val="2000"/>
              <a:buChar char=" "/>
            </a:pPr>
            <a:r>
              <a:rPr lang="en-IN"/>
              <a:t>Computer vision techniques will be used to detect the lane lines.</a:t>
            </a:r>
            <a:endParaRPr/>
          </a:p>
          <a:p>
            <a:pPr indent="-127000" lvl="0" marL="91440" rtl="0" algn="l">
              <a:lnSpc>
                <a:spcPct val="90000"/>
              </a:lnSpc>
              <a:spcBef>
                <a:spcPts val="1400"/>
              </a:spcBef>
              <a:spcAft>
                <a:spcPts val="0"/>
              </a:spcAft>
              <a:buSzPts val="2000"/>
              <a:buChar char=" "/>
            </a:pPr>
            <a:r>
              <a:rPr lang="en-IN"/>
              <a:t>Also, using deep learning, a Convolutional Neural Network model will be trained which will be robust at detecting lane lines.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2"/>
              </a:buClr>
              <a:buSzPts val="4800"/>
              <a:buFont typeface="Calibri"/>
              <a:buNone/>
            </a:pPr>
            <a:r>
              <a:rPr lang="en-IN">
                <a:solidFill>
                  <a:schemeClr val="accent2"/>
                </a:solidFill>
              </a:rPr>
              <a:t>ANALYSIS</a:t>
            </a:r>
            <a:endParaRPr/>
          </a:p>
        </p:txBody>
      </p:sp>
      <p:sp>
        <p:nvSpPr>
          <p:cNvPr id="123" name="Google Shape;123;p4"/>
          <p:cNvSpPr txBox="1"/>
          <p:nvPr>
            <p:ph idx="1" type="body"/>
          </p:nvPr>
        </p:nvSpPr>
        <p:spPr>
          <a:xfrm>
            <a:off x="742950" y="1931830"/>
            <a:ext cx="10412730" cy="4183219"/>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n-IN">
                <a:solidFill>
                  <a:schemeClr val="accent2"/>
                </a:solidFill>
              </a:rPr>
              <a:t>Dataset:</a:t>
            </a:r>
            <a:endParaRPr/>
          </a:p>
          <a:p>
            <a:pPr indent="0" lvl="0" marL="0" rtl="0" algn="l">
              <a:lnSpc>
                <a:spcPct val="90000"/>
              </a:lnSpc>
              <a:spcBef>
                <a:spcPts val="1400"/>
              </a:spcBef>
              <a:spcAft>
                <a:spcPts val="0"/>
              </a:spcAft>
              <a:buSzPts val="2000"/>
              <a:buNone/>
            </a:pPr>
            <a:r>
              <a:rPr lang="en-IN">
                <a:solidFill>
                  <a:schemeClr val="dk1"/>
                </a:solidFill>
              </a:rPr>
              <a:t>For dataset, we got some images and labels dataset from Kaggle. There are 12,764 images for training </a:t>
            </a:r>
            <a:r>
              <a:rPr lang="en-IN">
                <a:solidFill>
                  <a:schemeClr val="dk1"/>
                </a:solidFill>
              </a:rPr>
              <a:t>which are a mix of different times of day, weather and traffic including straight and curvy lanes along with their labels.</a:t>
            </a:r>
            <a:endParaRPr>
              <a:solidFill>
                <a:schemeClr val="dk1"/>
              </a:solidFill>
            </a:endParaRPr>
          </a:p>
          <a:p>
            <a:pPr indent="0" lvl="0" marL="0" rtl="0" algn="l">
              <a:lnSpc>
                <a:spcPct val="90000"/>
              </a:lnSpc>
              <a:spcBef>
                <a:spcPts val="1400"/>
              </a:spcBef>
              <a:spcAft>
                <a:spcPts val="0"/>
              </a:spcAft>
              <a:buSzPts val="2000"/>
              <a:buNone/>
            </a:pPr>
            <a:r>
              <a:rPr lang="en-IN">
                <a:solidFill>
                  <a:schemeClr val="accent2"/>
                </a:solidFill>
              </a:rPr>
              <a:t>Algorithm and Technique: </a:t>
            </a:r>
            <a:endParaRPr/>
          </a:p>
          <a:p>
            <a:pPr indent="-342900" lvl="0" marL="457200" rtl="0" algn="l">
              <a:lnSpc>
                <a:spcPct val="90000"/>
              </a:lnSpc>
              <a:spcBef>
                <a:spcPts val="1400"/>
              </a:spcBef>
              <a:spcAft>
                <a:spcPts val="0"/>
              </a:spcAft>
              <a:buClr>
                <a:schemeClr val="dk1"/>
              </a:buClr>
              <a:buSzPts val="1800"/>
              <a:buAutoNum type="arabicPeriod"/>
            </a:pPr>
            <a:r>
              <a:rPr lang="en-IN">
                <a:solidFill>
                  <a:schemeClr val="dk1"/>
                </a:solidFill>
              </a:rPr>
              <a:t>Detecting lanes(Computer Vision): Converting image to </a:t>
            </a:r>
            <a:r>
              <a:rPr lang="en-IN">
                <a:solidFill>
                  <a:schemeClr val="dk1"/>
                </a:solidFill>
              </a:rPr>
              <a:t>grayscale</a:t>
            </a:r>
            <a:r>
              <a:rPr lang="en-IN">
                <a:solidFill>
                  <a:schemeClr val="dk1"/>
                </a:solidFill>
              </a:rPr>
              <a:t> image, canny transformation, region of interest and Hough transformation. </a:t>
            </a:r>
            <a:endParaRPr>
              <a:solidFill>
                <a:schemeClr val="dk1"/>
              </a:solidFill>
            </a:endParaRPr>
          </a:p>
          <a:p>
            <a:pPr indent="-342900" lvl="0" marL="457200" rtl="0" algn="l">
              <a:lnSpc>
                <a:spcPct val="90000"/>
              </a:lnSpc>
              <a:spcBef>
                <a:spcPts val="0"/>
              </a:spcBef>
              <a:spcAft>
                <a:spcPts val="0"/>
              </a:spcAft>
              <a:buClr>
                <a:schemeClr val="dk1"/>
              </a:buClr>
              <a:buSzPts val="1800"/>
              <a:buAutoNum type="arabicPeriod"/>
            </a:pPr>
            <a:r>
              <a:rPr lang="en-IN">
                <a:solidFill>
                  <a:schemeClr val="dk1"/>
                </a:solidFill>
              </a:rPr>
              <a:t>The CNN model: T</a:t>
            </a:r>
            <a:r>
              <a:rPr lang="en-IN">
                <a:solidFill>
                  <a:schemeClr val="dk1"/>
                </a:solidFill>
              </a:rPr>
              <a:t>raining ,testing and predicting lane lines.</a:t>
            </a:r>
            <a:r>
              <a:rPr lang="en-IN">
                <a:solidFill>
                  <a:schemeClr val="dk1"/>
                </a:solidFill>
              </a:rPr>
              <a:t> </a:t>
            </a:r>
            <a:endParaRPr>
              <a:solidFill>
                <a:schemeClr val="dk1"/>
              </a:solidFill>
            </a:endParaRPr>
          </a:p>
          <a:p>
            <a:pPr indent="0" lvl="0" marL="0" rtl="0" algn="l">
              <a:lnSpc>
                <a:spcPct val="90000"/>
              </a:lnSpc>
              <a:spcBef>
                <a:spcPts val="1400"/>
              </a:spcBef>
              <a:spcAft>
                <a:spcPts val="0"/>
              </a:spcAft>
              <a:buSzPts val="2000"/>
              <a:buNone/>
            </a:pPr>
            <a:r>
              <a:rPr lang="en-IN">
                <a:solidFill>
                  <a:schemeClr val="accent2"/>
                </a:solidFill>
              </a:rPr>
              <a:t>Testing: </a:t>
            </a:r>
            <a:r>
              <a:rPr lang="en-IN">
                <a:solidFill>
                  <a:schemeClr val="dk1"/>
                </a:solidFill>
              </a:rPr>
              <a:t>We test our model by predicting lane lines in a test video. We will see how accurately it matches with the lanes on road. </a:t>
            </a:r>
            <a:endParaRPr/>
          </a:p>
          <a:p>
            <a:pPr indent="0" lvl="0" marL="0" rtl="0" algn="l">
              <a:lnSpc>
                <a:spcPct val="90000"/>
              </a:lnSpc>
              <a:spcBef>
                <a:spcPts val="1400"/>
              </a:spcBef>
              <a:spcAft>
                <a:spcPts val="0"/>
              </a:spcAft>
              <a:buSzPts val="2000"/>
              <a:buNone/>
            </a:pPr>
            <a:r>
              <a:rPr lang="en-I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337900" y="-1"/>
            <a:ext cx="11427000" cy="10089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accent2"/>
              </a:buClr>
              <a:buSzPts val="4800"/>
              <a:buFont typeface="Calibri"/>
              <a:buNone/>
            </a:pPr>
            <a:r>
              <a:rPr lang="en-IN">
                <a:solidFill>
                  <a:schemeClr val="accent2"/>
                </a:solidFill>
              </a:rPr>
              <a:t>Detecting lanes(Computer Vision) for labels: </a:t>
            </a:r>
            <a:endParaRPr/>
          </a:p>
        </p:txBody>
      </p:sp>
      <p:pic>
        <p:nvPicPr>
          <p:cNvPr id="129" name="Google Shape;129;p5"/>
          <p:cNvPicPr preferRelativeResize="0"/>
          <p:nvPr/>
        </p:nvPicPr>
        <p:blipFill rotWithShape="1">
          <a:blip r:embed="rId3">
            <a:alphaModFix/>
          </a:blip>
          <a:srcRect b="0" l="3484" r="0" t="4113"/>
          <a:stretch/>
        </p:blipFill>
        <p:spPr>
          <a:xfrm>
            <a:off x="4099112" y="1767924"/>
            <a:ext cx="2810515" cy="2200250"/>
          </a:xfrm>
          <a:prstGeom prst="rect">
            <a:avLst/>
          </a:prstGeom>
          <a:noFill/>
          <a:ln>
            <a:noFill/>
          </a:ln>
        </p:spPr>
      </p:pic>
      <p:pic>
        <p:nvPicPr>
          <p:cNvPr id="130" name="Google Shape;130;p5"/>
          <p:cNvPicPr preferRelativeResize="0"/>
          <p:nvPr/>
        </p:nvPicPr>
        <p:blipFill rotWithShape="1">
          <a:blip r:embed="rId4">
            <a:alphaModFix/>
          </a:blip>
          <a:srcRect b="0" l="0" r="0" t="0"/>
          <a:stretch/>
        </p:blipFill>
        <p:spPr>
          <a:xfrm>
            <a:off x="7698232" y="1768064"/>
            <a:ext cx="2910255" cy="2200256"/>
          </a:xfrm>
          <a:prstGeom prst="rect">
            <a:avLst/>
          </a:prstGeom>
          <a:noFill/>
          <a:ln>
            <a:noFill/>
          </a:ln>
        </p:spPr>
      </p:pic>
      <p:pic>
        <p:nvPicPr>
          <p:cNvPr id="131" name="Google Shape;131;p5"/>
          <p:cNvPicPr preferRelativeResize="0"/>
          <p:nvPr/>
        </p:nvPicPr>
        <p:blipFill rotWithShape="1">
          <a:blip r:embed="rId5">
            <a:alphaModFix/>
          </a:blip>
          <a:srcRect b="0" l="0" r="0" t="0"/>
          <a:stretch/>
        </p:blipFill>
        <p:spPr>
          <a:xfrm>
            <a:off x="6505154" y="4155670"/>
            <a:ext cx="2910253" cy="2179965"/>
          </a:xfrm>
          <a:prstGeom prst="rect">
            <a:avLst/>
          </a:prstGeom>
          <a:noFill/>
          <a:ln>
            <a:noFill/>
          </a:ln>
        </p:spPr>
      </p:pic>
      <p:pic>
        <p:nvPicPr>
          <p:cNvPr id="132" name="Google Shape;132;p5"/>
          <p:cNvPicPr preferRelativeResize="0"/>
          <p:nvPr/>
        </p:nvPicPr>
        <p:blipFill rotWithShape="1">
          <a:blip r:embed="rId6">
            <a:alphaModFix/>
          </a:blip>
          <a:srcRect b="0" l="0" r="0" t="0"/>
          <a:stretch/>
        </p:blipFill>
        <p:spPr>
          <a:xfrm>
            <a:off x="429186" y="1768063"/>
            <a:ext cx="2967182" cy="2200256"/>
          </a:xfrm>
          <a:prstGeom prst="rect">
            <a:avLst/>
          </a:prstGeom>
          <a:noFill/>
          <a:ln>
            <a:noFill/>
          </a:ln>
        </p:spPr>
      </p:pic>
      <p:sp>
        <p:nvSpPr>
          <p:cNvPr id="133" name="Google Shape;133;p5"/>
          <p:cNvSpPr txBox="1"/>
          <p:nvPr/>
        </p:nvSpPr>
        <p:spPr>
          <a:xfrm>
            <a:off x="670585" y="1123693"/>
            <a:ext cx="2484383"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800" u="none" cap="none" strike="noStrike">
                <a:solidFill>
                  <a:schemeClr val="dk1"/>
                </a:solidFill>
                <a:latin typeface="Calibri"/>
                <a:ea typeface="Calibri"/>
                <a:cs typeface="Calibri"/>
                <a:sym typeface="Calibri"/>
              </a:rPr>
              <a:t>1. Converting Image to   	GrayScale Image</a:t>
            </a:r>
            <a:endParaRPr/>
          </a:p>
        </p:txBody>
      </p:sp>
      <p:sp>
        <p:nvSpPr>
          <p:cNvPr id="134" name="Google Shape;134;p5"/>
          <p:cNvSpPr txBox="1"/>
          <p:nvPr/>
        </p:nvSpPr>
        <p:spPr>
          <a:xfrm>
            <a:off x="8005929" y="1065256"/>
            <a:ext cx="248438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3. Selecting only our 	region of interest</a:t>
            </a:r>
            <a:endParaRPr/>
          </a:p>
        </p:txBody>
      </p:sp>
      <p:sp>
        <p:nvSpPr>
          <p:cNvPr id="135" name="Google Shape;135;p5"/>
          <p:cNvSpPr txBox="1"/>
          <p:nvPr/>
        </p:nvSpPr>
        <p:spPr>
          <a:xfrm>
            <a:off x="4338257" y="1065256"/>
            <a:ext cx="248438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 Applying Canny 	Transform</a:t>
            </a:r>
            <a:endParaRPr/>
          </a:p>
        </p:txBody>
      </p:sp>
      <p:sp>
        <p:nvSpPr>
          <p:cNvPr id="136" name="Google Shape;136;p5"/>
          <p:cNvSpPr txBox="1"/>
          <p:nvPr/>
        </p:nvSpPr>
        <p:spPr>
          <a:xfrm>
            <a:off x="3578685" y="4912690"/>
            <a:ext cx="2498700" cy="646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chemeClr val="dk1"/>
                </a:solidFill>
                <a:latin typeface="Calibri"/>
                <a:ea typeface="Calibri"/>
                <a:cs typeface="Calibri"/>
                <a:sym typeface="Calibri"/>
              </a:rPr>
              <a:t>4. Hough Transformation for detecting lines. </a:t>
            </a:r>
            <a:endParaRPr/>
          </a:p>
        </p:txBody>
      </p:sp>
      <p:cxnSp>
        <p:nvCxnSpPr>
          <p:cNvPr id="137" name="Google Shape;137;p5"/>
          <p:cNvCxnSpPr>
            <a:stCxn id="132" idx="3"/>
            <a:endCxn id="129" idx="1"/>
          </p:cNvCxnSpPr>
          <p:nvPr/>
        </p:nvCxnSpPr>
        <p:spPr>
          <a:xfrm>
            <a:off x="3396368" y="2868191"/>
            <a:ext cx="702600" cy="0"/>
          </a:xfrm>
          <a:prstGeom prst="straightConnector1">
            <a:avLst/>
          </a:prstGeom>
          <a:noFill/>
          <a:ln cap="flat" cmpd="sng" w="76200">
            <a:solidFill>
              <a:schemeClr val="dk2"/>
            </a:solidFill>
            <a:prstDash val="solid"/>
            <a:round/>
            <a:headEnd len="med" w="med" type="none"/>
            <a:tailEnd len="med" w="med" type="stealth"/>
          </a:ln>
        </p:spPr>
      </p:cxnSp>
      <p:cxnSp>
        <p:nvCxnSpPr>
          <p:cNvPr id="138" name="Google Shape;138;p5"/>
          <p:cNvCxnSpPr>
            <a:endCxn id="130" idx="1"/>
          </p:cNvCxnSpPr>
          <p:nvPr/>
        </p:nvCxnSpPr>
        <p:spPr>
          <a:xfrm>
            <a:off x="6909532" y="2867892"/>
            <a:ext cx="788700" cy="300"/>
          </a:xfrm>
          <a:prstGeom prst="straightConnector1">
            <a:avLst/>
          </a:prstGeom>
          <a:noFill/>
          <a:ln cap="flat" cmpd="sng" w="76200">
            <a:solidFill>
              <a:schemeClr val="dk2"/>
            </a:solidFill>
            <a:prstDash val="solid"/>
            <a:round/>
            <a:headEnd len="med" w="med" type="none"/>
            <a:tailEnd len="med" w="med" type="stealth"/>
          </a:ln>
        </p:spPr>
      </p:cxnSp>
      <p:cxnSp>
        <p:nvCxnSpPr>
          <p:cNvPr id="139" name="Google Shape;139;p5"/>
          <p:cNvCxnSpPr>
            <a:stCxn id="130" idx="3"/>
            <a:endCxn id="131" idx="3"/>
          </p:cNvCxnSpPr>
          <p:nvPr/>
        </p:nvCxnSpPr>
        <p:spPr>
          <a:xfrm flipH="1">
            <a:off x="9415387" y="2868192"/>
            <a:ext cx="1193100" cy="2377500"/>
          </a:xfrm>
          <a:prstGeom prst="bentConnector3">
            <a:avLst>
              <a:gd fmla="val -19959" name="adj1"/>
            </a:avLst>
          </a:prstGeom>
          <a:noFill/>
          <a:ln cap="flat" cmpd="sng" w="76200">
            <a:solidFill>
              <a:schemeClr val="dk2"/>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db6a40ea66_0_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solidFill>
                  <a:srgbClr val="B45F06"/>
                </a:solidFill>
              </a:rPr>
              <a:t>Why CNN? (deep learning model)</a:t>
            </a:r>
            <a:endParaRPr>
              <a:solidFill>
                <a:srgbClr val="B45F06"/>
              </a:solidFill>
            </a:endParaRPr>
          </a:p>
        </p:txBody>
      </p:sp>
      <p:pic>
        <p:nvPicPr>
          <p:cNvPr id="145" name="Google Shape;145;gdb6a40ea66_0_4"/>
          <p:cNvPicPr preferRelativeResize="0"/>
          <p:nvPr/>
        </p:nvPicPr>
        <p:blipFill rotWithShape="1">
          <a:blip r:embed="rId3">
            <a:alphaModFix/>
          </a:blip>
          <a:srcRect b="44672" l="9222" r="69108" t="17519"/>
          <a:stretch/>
        </p:blipFill>
        <p:spPr>
          <a:xfrm>
            <a:off x="1512500" y="1987713"/>
            <a:ext cx="2503150" cy="3739325"/>
          </a:xfrm>
          <a:prstGeom prst="rect">
            <a:avLst/>
          </a:prstGeom>
          <a:noFill/>
          <a:ln>
            <a:noFill/>
          </a:ln>
        </p:spPr>
      </p:pic>
      <p:sp>
        <p:nvSpPr>
          <p:cNvPr id="146" name="Google Shape;146;gdb6a40ea66_0_4"/>
          <p:cNvSpPr txBox="1"/>
          <p:nvPr/>
        </p:nvSpPr>
        <p:spPr>
          <a:xfrm>
            <a:off x="4574850" y="2180125"/>
            <a:ext cx="6900300" cy="3570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rgbClr val="292929"/>
              </a:buClr>
              <a:buSzPts val="2200"/>
              <a:buFont typeface="Calibri"/>
              <a:buChar char="●"/>
            </a:pPr>
            <a:r>
              <a:rPr lang="en-IN" sz="2200">
                <a:solidFill>
                  <a:srgbClr val="292929"/>
                </a:solidFill>
                <a:highlight>
                  <a:srgbClr val="FFFFFF"/>
                </a:highlight>
                <a:latin typeface="Calibri"/>
                <a:ea typeface="Calibri"/>
                <a:cs typeface="Calibri"/>
                <a:sym typeface="Calibri"/>
              </a:rPr>
              <a:t>CNNs are very effective in reducing the number of parameters without losing on the quality of models.</a:t>
            </a:r>
            <a:endParaRPr sz="2200">
              <a:solidFill>
                <a:srgbClr val="292929"/>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2200">
              <a:solidFill>
                <a:srgbClr val="292929"/>
              </a:solidFill>
              <a:highlight>
                <a:srgbClr val="FFFFFF"/>
              </a:highlight>
              <a:latin typeface="Calibri"/>
              <a:ea typeface="Calibri"/>
              <a:cs typeface="Calibri"/>
              <a:sym typeface="Calibri"/>
            </a:endParaRPr>
          </a:p>
          <a:p>
            <a:pPr indent="-368300" lvl="0" marL="457200" rtl="0" algn="l">
              <a:spcBef>
                <a:spcPts val="0"/>
              </a:spcBef>
              <a:spcAft>
                <a:spcPts val="0"/>
              </a:spcAft>
              <a:buClr>
                <a:srgbClr val="292929"/>
              </a:buClr>
              <a:buSzPts val="2200"/>
              <a:buFont typeface="Calibri"/>
              <a:buChar char="●"/>
            </a:pPr>
            <a:r>
              <a:rPr lang="en-IN" sz="2200">
                <a:solidFill>
                  <a:srgbClr val="292929"/>
                </a:solidFill>
                <a:highlight>
                  <a:srgbClr val="FFFFFF"/>
                </a:highlight>
                <a:latin typeface="Calibri"/>
                <a:ea typeface="Calibri"/>
                <a:cs typeface="Calibri"/>
                <a:sym typeface="Calibri"/>
              </a:rPr>
              <a:t>Images have high dimensionality (as each pixel is considered as a feature) which suits the above described abilities of CNNs. </a:t>
            </a:r>
            <a:endParaRPr sz="2200">
              <a:solidFill>
                <a:srgbClr val="292929"/>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2200">
              <a:solidFill>
                <a:srgbClr val="292929"/>
              </a:solidFill>
              <a:highlight>
                <a:srgbClr val="FFFFFF"/>
              </a:highlight>
              <a:latin typeface="Calibri"/>
              <a:ea typeface="Calibri"/>
              <a:cs typeface="Calibri"/>
              <a:sym typeface="Calibri"/>
            </a:endParaRPr>
          </a:p>
          <a:p>
            <a:pPr indent="-368300" lvl="0" marL="457200" rtl="0" algn="l">
              <a:spcBef>
                <a:spcPts val="0"/>
              </a:spcBef>
              <a:spcAft>
                <a:spcPts val="0"/>
              </a:spcAft>
              <a:buClr>
                <a:srgbClr val="292929"/>
              </a:buClr>
              <a:buSzPts val="2200"/>
              <a:buFont typeface="Calibri"/>
              <a:buChar char="●"/>
            </a:pPr>
            <a:r>
              <a:rPr lang="en-IN" sz="2200">
                <a:solidFill>
                  <a:srgbClr val="292929"/>
                </a:solidFill>
                <a:highlight>
                  <a:srgbClr val="FFFFFF"/>
                </a:highlight>
                <a:latin typeface="Calibri"/>
                <a:ea typeface="Calibri"/>
                <a:cs typeface="Calibri"/>
                <a:sym typeface="Calibri"/>
              </a:rPr>
              <a:t>Also, CNNs were developed keeping images into consideration. CNNs are trained to identify the edges of objects in any image.</a:t>
            </a:r>
            <a:endParaRPr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d94a439a56_0_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IN">
                <a:solidFill>
                  <a:srgbClr val="B45F06"/>
                </a:solidFill>
              </a:rPr>
              <a:t>Challenges	</a:t>
            </a:r>
            <a:endParaRPr>
              <a:solidFill>
                <a:srgbClr val="B45F06"/>
              </a:solidFill>
            </a:endParaRPr>
          </a:p>
        </p:txBody>
      </p:sp>
      <p:sp>
        <p:nvSpPr>
          <p:cNvPr id="152" name="Google Shape;152;gd94a439a56_0_1"/>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AutoNum type="arabicPeriod"/>
            </a:pPr>
            <a:r>
              <a:rPr lang="en-IN"/>
              <a:t>Labeling the images with computer vision took a lot of </a:t>
            </a:r>
            <a:r>
              <a:rPr lang="en-IN"/>
              <a:t>effort.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IN"/>
              <a:t>With our data being huge, we either had to reduce the data or epochs which would result in lower accuracy.</a:t>
            </a:r>
            <a:endParaRPr/>
          </a:p>
          <a:p>
            <a:pPr indent="0" lvl="0" marL="457200" rtl="0" algn="l">
              <a:spcBef>
                <a:spcPts val="1200"/>
              </a:spcBef>
              <a:spcAft>
                <a:spcPts val="200"/>
              </a:spcAft>
              <a:buNone/>
            </a:pPr>
            <a:r>
              <a:t/>
            </a:r>
            <a:endParaRPr/>
          </a:p>
        </p:txBody>
      </p:sp>
      <p:sp>
        <p:nvSpPr>
          <p:cNvPr id="153" name="Google Shape;153;gd94a439a56_0_1"/>
          <p:cNvSpPr txBox="1"/>
          <p:nvPr>
            <p:ph type="title"/>
          </p:nvPr>
        </p:nvSpPr>
        <p:spPr>
          <a:xfrm>
            <a:off x="1241071" y="3532123"/>
            <a:ext cx="9856200" cy="22146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IN" sz="4400">
                <a:solidFill>
                  <a:srgbClr val="B45F06"/>
                </a:solidFill>
              </a:rPr>
              <a:t>Costs:</a:t>
            </a:r>
            <a:endParaRPr sz="4400">
              <a:solidFill>
                <a:srgbClr val="B45F06"/>
              </a:solidFill>
            </a:endParaRPr>
          </a:p>
          <a:p>
            <a:pPr indent="-354330" lvl="0" marL="457200" rtl="0" algn="l">
              <a:spcBef>
                <a:spcPts val="0"/>
              </a:spcBef>
              <a:spcAft>
                <a:spcPts val="0"/>
              </a:spcAft>
              <a:buSzPct val="100000"/>
              <a:buAutoNum type="arabicPeriod"/>
            </a:pPr>
            <a:r>
              <a:rPr lang="en-IN" sz="2200"/>
              <a:t>We would need a camera around the center of the car that would cost us around 50 to 200$ with </a:t>
            </a:r>
            <a:r>
              <a:rPr lang="en-IN" sz="2200"/>
              <a:t>installation</a:t>
            </a:r>
            <a:r>
              <a:rPr lang="en-IN" sz="2200"/>
              <a:t>.</a:t>
            </a:r>
            <a:endParaRPr sz="2200"/>
          </a:p>
          <a:p>
            <a:pPr indent="-354330" lvl="0" marL="457200" rtl="0" algn="l">
              <a:spcBef>
                <a:spcPts val="0"/>
              </a:spcBef>
              <a:spcAft>
                <a:spcPts val="0"/>
              </a:spcAft>
              <a:buSzPct val="100000"/>
              <a:buAutoNum type="arabicPeriod"/>
            </a:pPr>
            <a:r>
              <a:rPr lang="en-IN" sz="2200"/>
              <a:t>Then, Implementing our code for the live video feed from camera is difficult and the system will be </a:t>
            </a:r>
            <a:r>
              <a:rPr lang="en-IN" sz="2200"/>
              <a:t>expensive</a:t>
            </a:r>
            <a:r>
              <a:rPr lang="en-IN" sz="2200"/>
              <a:t>.</a:t>
            </a:r>
            <a:r>
              <a:rPr lang="en-IN" sz="2200"/>
              <a:t>	</a:t>
            </a:r>
            <a:endParaRPr sz="2200"/>
          </a:p>
          <a:p>
            <a:pPr indent="-354330" lvl="0" marL="457200" rtl="0" algn="l">
              <a:spcBef>
                <a:spcPts val="0"/>
              </a:spcBef>
              <a:spcAft>
                <a:spcPts val="0"/>
              </a:spcAft>
              <a:buSzPct val="100000"/>
              <a:buAutoNum type="arabicPeriod"/>
            </a:pPr>
            <a:r>
              <a:rPr lang="en-IN" sz="2200"/>
              <a:t>Finally, we need an alarm system which beeps if the car is not in the right lane.</a:t>
            </a:r>
            <a:endParaRPr sz="2200"/>
          </a:p>
          <a:p>
            <a:pPr indent="0" lvl="0" marL="0" rtl="0" algn="l">
              <a:spcBef>
                <a:spcPts val="0"/>
              </a:spcBef>
              <a:spcAft>
                <a:spcPts val="0"/>
              </a:spcAft>
              <a:buNone/>
            </a:pPr>
            <a:r>
              <a:t/>
            </a:r>
            <a:endParaRPr sz="257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solidFill>
                  <a:srgbClr val="B45F06"/>
                </a:solidFill>
              </a:rPr>
              <a:t>References</a:t>
            </a:r>
            <a:endParaRPr>
              <a:solidFill>
                <a:srgbClr val="B45F06"/>
              </a:solidFill>
            </a:endParaRPr>
          </a:p>
        </p:txBody>
      </p:sp>
      <p:sp>
        <p:nvSpPr>
          <p:cNvPr id="159" name="Google Shape;159;p7"/>
          <p:cNvSpPr txBox="1"/>
          <p:nvPr>
            <p:ph idx="1" type="body"/>
          </p:nvPr>
        </p:nvSpPr>
        <p:spPr>
          <a:xfrm>
            <a:off x="1097280" y="1837684"/>
            <a:ext cx="10058400" cy="4023300"/>
          </a:xfrm>
          <a:prstGeom prst="rect">
            <a:avLst/>
          </a:prstGeom>
          <a:noFill/>
          <a:ln>
            <a:noFill/>
          </a:ln>
        </p:spPr>
        <p:txBody>
          <a:bodyPr anchorCtr="0" anchor="t" bIns="45700" lIns="0" spcFirstLastPara="1" rIns="0" wrap="square" tIns="45700">
            <a:normAutofit/>
          </a:bodyPr>
          <a:lstStyle/>
          <a:p>
            <a:pPr indent="0" lvl="0" marL="45720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AutoNum type="arabicPeriod"/>
            </a:pPr>
            <a:r>
              <a:rPr lang="en-IN" u="sng">
                <a:solidFill>
                  <a:schemeClr val="hlink"/>
                </a:solidFill>
                <a:hlinkClick r:id="rId3"/>
              </a:rPr>
              <a:t>https://github.com/mvirgo/MLND-Capstone</a:t>
            </a:r>
            <a:endParaRPr/>
          </a:p>
          <a:p>
            <a:pPr indent="-342900" lvl="0" marL="457200" rtl="0" algn="l">
              <a:lnSpc>
                <a:spcPct val="150000"/>
              </a:lnSpc>
              <a:spcBef>
                <a:spcPts val="0"/>
              </a:spcBef>
              <a:spcAft>
                <a:spcPts val="0"/>
              </a:spcAft>
              <a:buSzPts val="1800"/>
              <a:buAutoNum type="arabicPeriod"/>
            </a:pPr>
            <a:r>
              <a:rPr lang="en-IN" u="sng">
                <a:solidFill>
                  <a:schemeClr val="hlink"/>
                </a:solidFill>
                <a:hlinkClick r:id="rId4"/>
              </a:rPr>
              <a:t>https://medium.com/@ishwarsawale/lane-detection-bdfdb971f73</a:t>
            </a:r>
            <a:endParaRPr/>
          </a:p>
          <a:p>
            <a:pPr indent="-342900" lvl="0" marL="457200" rtl="0" algn="l">
              <a:lnSpc>
                <a:spcPct val="150000"/>
              </a:lnSpc>
              <a:spcBef>
                <a:spcPts val="0"/>
              </a:spcBef>
              <a:spcAft>
                <a:spcPts val="0"/>
              </a:spcAft>
              <a:buSzPts val="1800"/>
              <a:buAutoNum type="arabicPeriod"/>
            </a:pPr>
            <a:r>
              <a:rPr lang="en-IN" u="sng">
                <a:solidFill>
                  <a:schemeClr val="hlink"/>
                </a:solidFill>
                <a:hlinkClick r:id="rId5"/>
              </a:rPr>
              <a:t>https://medium.com/@mrhwick/simple-lane-detection-with-opencv-bfeb6ae54ec0</a:t>
            </a:r>
            <a:endParaRPr/>
          </a:p>
          <a:p>
            <a:pPr indent="0" lvl="0" marL="457200" rtl="0" algn="l">
              <a:lnSpc>
                <a:spcPct val="150000"/>
              </a:lnSpc>
              <a:spcBef>
                <a:spcPts val="0"/>
              </a:spcBef>
              <a:spcAft>
                <a:spcPts val="0"/>
              </a:spcAft>
              <a:buNone/>
            </a:pPr>
            <a:r>
              <a:t/>
            </a:r>
            <a:endParaRPr/>
          </a:p>
        </p:txBody>
      </p:sp>
      <p:sp>
        <p:nvSpPr>
          <p:cNvPr id="160" name="Google Shape;160;p7"/>
          <p:cNvSpPr/>
          <p:nvPr/>
        </p:nvSpPr>
        <p:spPr>
          <a:xfrm>
            <a:off x="3820754" y="4052085"/>
            <a:ext cx="3464400" cy="132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chemeClr val="accent2"/>
                </a:solidFill>
                <a:latin typeface="Arial"/>
                <a:ea typeface="Arial"/>
                <a:cs typeface="Arial"/>
                <a:sym typeface="Arial"/>
              </a:rPr>
              <a:t>                                THANK YOU!</a:t>
            </a:r>
            <a:endParaRPr sz="4000">
              <a:solidFill>
                <a:schemeClr val="accent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2021-05-05T10:58:24Z</dcterms:created>
  <dc:creator>DRISHTI</dc:creator>
</cp:coreProperties>
</file>