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3"/>
  </p:notesMasterIdLst>
  <p:sldIdLst>
    <p:sldId id="256" r:id="rId2"/>
    <p:sldId id="258" r:id="rId3"/>
    <p:sldId id="257" r:id="rId4"/>
    <p:sldId id="259" r:id="rId5"/>
    <p:sldId id="261" r:id="rId6"/>
    <p:sldId id="298" r:id="rId7"/>
    <p:sldId id="296" r:id="rId8"/>
    <p:sldId id="299" r:id="rId9"/>
    <p:sldId id="300" r:id="rId10"/>
    <p:sldId id="301" r:id="rId11"/>
    <p:sldId id="262" r:id="rId12"/>
    <p:sldId id="297" r:id="rId13"/>
    <p:sldId id="263" r:id="rId14"/>
    <p:sldId id="305" r:id="rId15"/>
    <p:sldId id="306" r:id="rId16"/>
    <p:sldId id="302" r:id="rId17"/>
    <p:sldId id="303" r:id="rId18"/>
    <p:sldId id="304" r:id="rId19"/>
    <p:sldId id="279" r:id="rId20"/>
    <p:sldId id="260" r:id="rId21"/>
    <p:sldId id="280"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Georgia" panose="02040502050405020303" pitchFamily="18" charset="0"/>
      <p:regular r:id="rId28"/>
      <p:bold r:id="rId29"/>
      <p:italic r:id="rId30"/>
      <p:boldItalic r:id="rId31"/>
    </p:embeddedFont>
    <p:embeddedFont>
      <p:font typeface="Roboto Slab" panose="020B0604020202020204" charset="0"/>
      <p:regular r:id="rId32"/>
      <p:bold r:id="rId33"/>
    </p:embeddedFont>
    <p:embeddedFont>
      <p:font typeface="Source Sans Pro" panose="020B050303040302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738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9709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2388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5703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220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250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4098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3881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0482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8466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29539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1"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chemeClr val="dk1"/>
              </a:buClr>
              <a:buSzPts val="3600"/>
              <a:buChar char="◎"/>
              <a:defRPr sz="3600" i="1"/>
            </a:lvl1pPr>
            <a:lvl2pPr marL="914400" lvl="1" indent="-457200" algn="ctr" rtl="0">
              <a:spcBef>
                <a:spcPts val="0"/>
              </a:spcBef>
              <a:spcAft>
                <a:spcPts val="0"/>
              </a:spcAft>
              <a:buClr>
                <a:schemeClr val="dk1"/>
              </a:buClr>
              <a:buSzPts val="3600"/>
              <a:buChar char="○"/>
              <a:defRPr sz="3600" i="1"/>
            </a:lvl2pPr>
            <a:lvl3pPr marL="1371600" lvl="2" indent="-457200" algn="ctr" rtl="0">
              <a:spcBef>
                <a:spcPts val="0"/>
              </a:spcBef>
              <a:spcAft>
                <a:spcPts val="0"/>
              </a:spcAft>
              <a:buClr>
                <a:schemeClr val="dk1"/>
              </a:buClr>
              <a:buSzPts val="3600"/>
              <a:buChar char="◉"/>
              <a:defRPr sz="3600" i="1"/>
            </a:lvl3pPr>
            <a:lvl4pPr marL="1828800" lvl="3" indent="-457200" algn="ctr" rtl="0">
              <a:spcBef>
                <a:spcPts val="0"/>
              </a:spcBef>
              <a:spcAft>
                <a:spcPts val="0"/>
              </a:spcAft>
              <a:buSzPts val="3600"/>
              <a:buChar char="●"/>
              <a:defRPr sz="3600" i="1"/>
            </a:lvl4pPr>
            <a:lvl5pPr marL="2286000" lvl="4" indent="-457200" algn="ctr" rtl="0">
              <a:spcBef>
                <a:spcPts val="0"/>
              </a:spcBef>
              <a:spcAft>
                <a:spcPts val="0"/>
              </a:spcAft>
              <a:buSzPts val="3600"/>
              <a:buChar char="○"/>
              <a:defRPr sz="3600" i="1"/>
            </a:lvl5pPr>
            <a:lvl6pPr marL="2743200" lvl="5" indent="-457200" algn="ctr" rtl="0">
              <a:spcBef>
                <a:spcPts val="0"/>
              </a:spcBef>
              <a:spcAft>
                <a:spcPts val="0"/>
              </a:spcAft>
              <a:buSzPts val="3600"/>
              <a:buChar char="■"/>
              <a:defRPr sz="3600" i="1"/>
            </a:lvl6pPr>
            <a:lvl7pPr marL="3200400" lvl="6" indent="-457200" algn="ctr" rtl="0">
              <a:spcBef>
                <a:spcPts val="0"/>
              </a:spcBef>
              <a:spcAft>
                <a:spcPts val="0"/>
              </a:spcAft>
              <a:buSzPts val="3600"/>
              <a:buChar char="●"/>
              <a:defRPr sz="3600" i="1"/>
            </a:lvl7pPr>
            <a:lvl8pPr marL="3657600" lvl="7" indent="-457200" algn="ctr" rtl="0">
              <a:spcBef>
                <a:spcPts val="0"/>
              </a:spcBef>
              <a:spcAft>
                <a:spcPts val="0"/>
              </a:spcAft>
              <a:buSzPts val="3600"/>
              <a:buChar char="○"/>
              <a:defRPr sz="3600" i="1"/>
            </a:lvl8pPr>
            <a:lvl9pPr marL="4114800" lvl="8" indent="-457200" algn="ctr">
              <a:spcBef>
                <a:spcPts val="0"/>
              </a:spcBef>
              <a:spcAft>
                <a:spcPts val="0"/>
              </a:spcAft>
              <a:buSzPts val="3600"/>
              <a:buChar char="■"/>
              <a:defRPr sz="3600" i="1"/>
            </a:lvl9pPr>
          </a:lstStyle>
          <a:p>
            <a:endParaRPr/>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6;p4"/>
          <p:cNvCxnSpPr>
            <a:endCxn id="34"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216479" y="1885525"/>
            <a:ext cx="58074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7200" dirty="0"/>
              <a:t>BIGBULL</a:t>
            </a:r>
            <a:br>
              <a:rPr lang="en" dirty="0"/>
            </a:br>
            <a:r>
              <a:rPr lang="en" sz="4000" dirty="0"/>
              <a:t>Bank Of India</a:t>
            </a:r>
            <a:endParaRPr dirty="0"/>
          </a:p>
        </p:txBody>
      </p:sp>
      <p:pic>
        <p:nvPicPr>
          <p:cNvPr id="5" name="Picture 4">
            <a:extLst>
              <a:ext uri="{FF2B5EF4-FFF2-40B4-BE49-F238E27FC236}">
                <a16:creationId xmlns:a16="http://schemas.microsoft.com/office/drawing/2014/main" id="{44ECDD11-6684-46C0-BE9E-FD4F27F830EE}"/>
              </a:ext>
            </a:extLst>
          </p:cNvPr>
          <p:cNvPicPr>
            <a:picLocks noChangeAspect="1"/>
          </p:cNvPicPr>
          <p:nvPr/>
        </p:nvPicPr>
        <p:blipFill>
          <a:blip r:embed="rId3"/>
          <a:stretch>
            <a:fillRect/>
          </a:stretch>
        </p:blipFill>
        <p:spPr>
          <a:xfrm>
            <a:off x="5143084" y="690955"/>
            <a:ext cx="3761590" cy="37615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4" y="1754794"/>
            <a:ext cx="626402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4.</a:t>
            </a:r>
            <a:endParaRPr sz="6000" dirty="0">
              <a:solidFill>
                <a:schemeClr val="accent4"/>
              </a:solidFill>
            </a:endParaRPr>
          </a:p>
          <a:p>
            <a:pPr marL="0" lvl="0" indent="0" algn="l" rtl="0">
              <a:spcBef>
                <a:spcPts val="0"/>
              </a:spcBef>
              <a:spcAft>
                <a:spcPts val="0"/>
              </a:spcAft>
              <a:buNone/>
            </a:pPr>
            <a:r>
              <a:rPr lang="en" dirty="0"/>
              <a:t>FEATURES</a:t>
            </a:r>
            <a:endParaRPr dirty="0"/>
          </a:p>
        </p:txBody>
      </p:sp>
      <p:sp>
        <p:nvSpPr>
          <p:cNvPr id="98" name="Google Shape;98;p15"/>
          <p:cNvSpPr txBox="1">
            <a:spLocks noGrp="1"/>
          </p:cNvSpPr>
          <p:nvPr>
            <p:ph type="subTitle" idx="1"/>
          </p:nvPr>
        </p:nvSpPr>
        <p:spPr>
          <a:xfrm>
            <a:off x="1546024" y="2807018"/>
            <a:ext cx="5832600" cy="784800"/>
          </a:xfrm>
          <a:prstGeom prst="rect">
            <a:avLst/>
          </a:prstGeom>
        </p:spPr>
        <p:txBody>
          <a:bodyPr spcFirstLastPara="1" wrap="square" lIns="91425" tIns="91425" rIns="91425" bIns="91425" anchor="t" anchorCtr="0">
            <a:noAutofit/>
          </a:bodyPr>
          <a:lstStyle/>
          <a:p>
            <a:pPr marL="0" lvl="0" indent="0">
              <a:spcAft>
                <a:spcPts val="800"/>
              </a:spcAft>
            </a:pPr>
            <a:r>
              <a:rPr lang="en-IN" dirty="0"/>
              <a:t>Attributes &amp; Its Building Block </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696106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cxnSpLocks/>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15" name="Google Shape;110;p17">
            <a:extLst>
              <a:ext uri="{FF2B5EF4-FFF2-40B4-BE49-F238E27FC236}">
                <a16:creationId xmlns:a16="http://schemas.microsoft.com/office/drawing/2014/main" id="{A543725C-E60F-48A5-AD8C-C061F8FAC7BA}"/>
              </a:ext>
            </a:extLst>
          </p:cNvPr>
          <p:cNvSpPr txBox="1">
            <a:spLocks/>
          </p:cNvSpPr>
          <p:nvPr/>
        </p:nvSpPr>
        <p:spPr>
          <a:xfrm>
            <a:off x="217250" y="85706"/>
            <a:ext cx="7571700" cy="45782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2">
                    <a:lumMod val="60000"/>
                    <a:lumOff val="40000"/>
                  </a:schemeClr>
                </a:solidFill>
                <a:latin typeface="Roboto Slab" panose="020B0604020202020204" charset="0"/>
                <a:ea typeface="Roboto Slab" panose="020B0604020202020204" charset="0"/>
              </a:rPr>
              <a:t>KEY Features – BigBull Bank Of India </a:t>
            </a:r>
          </a:p>
        </p:txBody>
      </p:sp>
      <p:sp>
        <p:nvSpPr>
          <p:cNvPr id="16" name="Google Shape;111;p17">
            <a:extLst>
              <a:ext uri="{FF2B5EF4-FFF2-40B4-BE49-F238E27FC236}">
                <a16:creationId xmlns:a16="http://schemas.microsoft.com/office/drawing/2014/main" id="{9CFD44D1-BF09-4439-AB91-E06CF2472D1B}"/>
              </a:ext>
            </a:extLst>
          </p:cNvPr>
          <p:cNvSpPr txBox="1">
            <a:spLocks/>
          </p:cNvSpPr>
          <p:nvPr/>
        </p:nvSpPr>
        <p:spPr>
          <a:xfrm>
            <a:off x="501193" y="522504"/>
            <a:ext cx="5534799" cy="40384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61950" indent="-285750" algn="just">
              <a:lnSpc>
                <a:spcPct val="150000"/>
              </a:lnSpc>
              <a:spcAft>
                <a:spcPts val="800"/>
              </a:spcAft>
              <a:buFont typeface="Arial" panose="020B0604020202020204" pitchFamily="34" charset="0"/>
              <a:buChar char="•"/>
            </a:pPr>
            <a:r>
              <a:rPr lang="en-IN" dirty="0">
                <a:latin typeface="Calibri" panose="020F0502020204030204" pitchFamily="34" charset="0"/>
                <a:ea typeface="DengXian" panose="02010600030101010101" pitchFamily="2" charset="-122"/>
                <a:cs typeface="Times New Roman" panose="02020603050405020304" pitchFamily="18" charset="0"/>
              </a:rPr>
              <a:t>REDUNDANCY</a:t>
            </a:r>
          </a:p>
          <a:p>
            <a:pPr marL="361950" indent="-285750" algn="just">
              <a:lnSpc>
                <a:spcPct val="150000"/>
              </a:lnSpc>
              <a:spcAft>
                <a:spcPts val="800"/>
              </a:spcAft>
              <a:buFont typeface="Arial" panose="020B0604020202020204" pitchFamily="34" charset="0"/>
              <a:buChar char="•"/>
            </a:pPr>
            <a:r>
              <a:rPr lang="en-IN" dirty="0">
                <a:latin typeface="Calibri" panose="020F0502020204030204" pitchFamily="34" charset="0"/>
                <a:ea typeface="DengXian" panose="02010600030101010101" pitchFamily="2" charset="-122"/>
                <a:cs typeface="Times New Roman" panose="02020603050405020304" pitchFamily="18" charset="0"/>
              </a:rPr>
              <a:t>OSPF ROUTING PROTOCOL</a:t>
            </a:r>
          </a:p>
          <a:p>
            <a:pPr marL="361950" indent="-285750" algn="just">
              <a:lnSpc>
                <a:spcPct val="150000"/>
              </a:lnSpc>
              <a:spcAft>
                <a:spcPts val="800"/>
              </a:spcAft>
              <a:buFont typeface="Arial" panose="020B0604020202020204" pitchFamily="34" charset="0"/>
              <a:buChar char="•"/>
            </a:pPr>
            <a:r>
              <a:rPr lang="en-IN" dirty="0">
                <a:latin typeface="Calibri" panose="020F0502020204030204" pitchFamily="34" charset="0"/>
                <a:ea typeface="DengXian" panose="02010600030101010101" pitchFamily="2" charset="-122"/>
                <a:cs typeface="Times New Roman" panose="02020603050405020304" pitchFamily="18" charset="0"/>
              </a:rPr>
              <a:t>SITE-TO-SITE VPN</a:t>
            </a:r>
          </a:p>
          <a:p>
            <a:pPr marL="361950" indent="-285750" algn="just">
              <a:lnSpc>
                <a:spcPct val="150000"/>
              </a:lnSpc>
              <a:spcAft>
                <a:spcPts val="800"/>
              </a:spcAft>
              <a:buFont typeface="Arial" panose="020B0604020202020204" pitchFamily="34" charset="0"/>
              <a:buChar char="•"/>
            </a:pPr>
            <a:r>
              <a:rPr lang="en-IN" dirty="0">
                <a:latin typeface="Calibri" panose="020F0502020204030204" pitchFamily="34" charset="0"/>
                <a:ea typeface="DengXian" panose="02010600030101010101" pitchFamily="2" charset="-122"/>
                <a:cs typeface="Times New Roman" panose="02020603050405020304" pitchFamily="18" charset="0"/>
              </a:rPr>
              <a:t>NAT/PAT IMPLEMENTATION</a:t>
            </a:r>
          </a:p>
          <a:p>
            <a:pPr marL="361950" indent="-285750" algn="just">
              <a:lnSpc>
                <a:spcPct val="150000"/>
              </a:lnSpc>
              <a:spcAft>
                <a:spcPts val="800"/>
              </a:spcAft>
              <a:buFont typeface="Arial" panose="020B0604020202020204" pitchFamily="34" charset="0"/>
              <a:buChar char="•"/>
            </a:pPr>
            <a:r>
              <a:rPr lang="en-IN" dirty="0">
                <a:latin typeface="Calibri" panose="020F0502020204030204" pitchFamily="34" charset="0"/>
                <a:ea typeface="DengXian" panose="02010600030101010101" pitchFamily="2" charset="-122"/>
                <a:cs typeface="Times New Roman" panose="02020603050405020304" pitchFamily="18" charset="0"/>
              </a:rPr>
              <a:t>SUBNETTING</a:t>
            </a:r>
          </a:p>
          <a:p>
            <a:pPr marL="361950" indent="-285750" algn="just">
              <a:lnSpc>
                <a:spcPct val="150000"/>
              </a:lnSpc>
              <a:spcAft>
                <a:spcPts val="800"/>
              </a:spcAft>
              <a:buFont typeface="Arial" panose="020B0604020202020204" pitchFamily="34" charset="0"/>
              <a:buChar char="•"/>
            </a:pPr>
            <a:r>
              <a:rPr lang="en-IN" dirty="0">
                <a:latin typeface="Calibri" panose="020F0502020204030204" pitchFamily="34" charset="0"/>
                <a:ea typeface="DengXian" panose="02010600030101010101" pitchFamily="2" charset="-122"/>
                <a:cs typeface="Times New Roman" panose="02020603050405020304" pitchFamily="18" charset="0"/>
              </a:rPr>
              <a:t> VLAN</a:t>
            </a:r>
          </a:p>
          <a:p>
            <a:pPr marL="361950" indent="-285750" algn="just">
              <a:lnSpc>
                <a:spcPct val="150000"/>
              </a:lnSpc>
              <a:spcAft>
                <a:spcPts val="800"/>
              </a:spcAft>
              <a:buFont typeface="Arial" panose="020B0604020202020204" pitchFamily="34" charset="0"/>
              <a:buChar char="•"/>
            </a:pPr>
            <a:r>
              <a:rPr lang="en-IN" dirty="0">
                <a:latin typeface="Calibri" panose="020F0502020204030204" pitchFamily="34" charset="0"/>
                <a:ea typeface="DengXian" panose="02010600030101010101" pitchFamily="2" charset="-122"/>
                <a:cs typeface="Times New Roman" panose="02020603050405020304" pitchFamily="18" charset="0"/>
              </a:rPr>
              <a:t>MULTILAYER SWITCHING</a:t>
            </a:r>
          </a:p>
          <a:p>
            <a:pPr marL="361950" indent="-285750" algn="just">
              <a:lnSpc>
                <a:spcPct val="150000"/>
              </a:lnSpc>
              <a:spcAft>
                <a:spcPts val="800"/>
              </a:spcAft>
              <a:buFont typeface="Arial" panose="020B0604020202020204" pitchFamily="34" charset="0"/>
              <a:buChar char="•"/>
            </a:pPr>
            <a:r>
              <a:rPr lang="en-IN" dirty="0">
                <a:latin typeface="Calibri" panose="020F0502020204030204" pitchFamily="34" charset="0"/>
                <a:ea typeface="DengXian" panose="02010600030101010101" pitchFamily="2" charset="-122"/>
                <a:cs typeface="Times New Roman" panose="02020603050405020304" pitchFamily="18" charset="0"/>
              </a:rPr>
              <a:t>DHCP DYNAMIC IP ALLOCATION</a:t>
            </a:r>
          </a:p>
          <a:p>
            <a:pPr marL="361950" indent="-285750" algn="just">
              <a:lnSpc>
                <a:spcPct val="150000"/>
              </a:lnSpc>
              <a:spcAft>
                <a:spcPts val="800"/>
              </a:spcAft>
              <a:buFont typeface="Arial" panose="020B0604020202020204" pitchFamily="34" charset="0"/>
              <a:buChar char="•"/>
            </a:pPr>
            <a:r>
              <a:rPr lang="en-IN" dirty="0">
                <a:latin typeface="Calibri" panose="020F0502020204030204" pitchFamily="34" charset="0"/>
                <a:ea typeface="DengXian" panose="02010600030101010101" pitchFamily="2" charset="-122"/>
                <a:cs typeface="Times New Roman" panose="02020603050405020304" pitchFamily="18" charset="0"/>
              </a:rPr>
              <a:t>EDGE MODULE</a:t>
            </a:r>
          </a:p>
          <a:p>
            <a:pPr marL="361950" indent="-285750" algn="just">
              <a:lnSpc>
                <a:spcPct val="150000"/>
              </a:lnSpc>
              <a:spcAft>
                <a:spcPts val="800"/>
              </a:spcAft>
              <a:buFont typeface="Arial" panose="020B0604020202020204" pitchFamily="34" charset="0"/>
              <a:buChar char="•"/>
            </a:pPr>
            <a:r>
              <a:rPr lang="en-IN" dirty="0">
                <a:latin typeface="Calibri" panose="020F0502020204030204" pitchFamily="34" charset="0"/>
                <a:ea typeface="DengXian" panose="02010600030101010101" pitchFamily="2" charset="-122"/>
                <a:cs typeface="Times New Roman" panose="02020603050405020304" pitchFamily="18" charset="0"/>
              </a:rPr>
              <a:t>SMTP/FTP/DNS/HTTP SERVER</a:t>
            </a:r>
          </a:p>
          <a:p>
            <a:pPr marL="76200" algn="just">
              <a:lnSpc>
                <a:spcPct val="150000"/>
              </a:lnSpc>
              <a:spcAft>
                <a:spcPts val="800"/>
              </a:spcAft>
            </a:pPr>
            <a:endParaRPr lang="en-IN" dirty="0">
              <a:latin typeface="Calibri" panose="020F0502020204030204" pitchFamily="34" charset="0"/>
              <a:ea typeface="DengXian" panose="02010600030101010101" pitchFamily="2" charset="-122"/>
              <a:cs typeface="Times New Roman" panose="02020603050405020304" pitchFamily="18" charset="0"/>
            </a:endParaRPr>
          </a:p>
          <a:p>
            <a:pPr marL="361950" indent="-285750" algn="just">
              <a:lnSpc>
                <a:spcPct val="150000"/>
              </a:lnSpc>
              <a:spcAft>
                <a:spcPts val="800"/>
              </a:spcAft>
              <a:buFont typeface="Arial" panose="020B0604020202020204" pitchFamily="34" charset="0"/>
              <a:buChar char="•"/>
            </a:pPr>
            <a:endParaRPr lang="en-IN" dirty="0">
              <a:latin typeface="Calibri" panose="020F0502020204030204" pitchFamily="34" charset="0"/>
              <a:ea typeface="DengXian" panose="02010600030101010101" pitchFamily="2" charset="-122"/>
              <a:cs typeface="Times New Roman" panose="02020603050405020304" pitchFamily="18" charset="0"/>
            </a:endParaRPr>
          </a:p>
          <a:p>
            <a:pPr marL="361950" indent="-285750" algn="just">
              <a:lnSpc>
                <a:spcPct val="150000"/>
              </a:lnSpc>
              <a:spcAft>
                <a:spcPts val="800"/>
              </a:spcAft>
              <a:buFont typeface="Arial" panose="020B0604020202020204" pitchFamily="34" charset="0"/>
              <a:buChar char="•"/>
            </a:pPr>
            <a:endParaRPr lang="en-IN" dirty="0">
              <a:latin typeface="Calibri" panose="020F0502020204030204" pitchFamily="34" charset="0"/>
              <a:ea typeface="DengXian" panose="02010600030101010101" pitchFamily="2" charset="-122"/>
              <a:cs typeface="Times New Roman" panose="02020603050405020304" pitchFamily="18" charset="0"/>
            </a:endParaRPr>
          </a:p>
        </p:txBody>
      </p:sp>
      <p:pic>
        <p:nvPicPr>
          <p:cNvPr id="4100" name="Picture 4" descr="Data, feature, selection icon - Download on Iconfinder">
            <a:extLst>
              <a:ext uri="{FF2B5EF4-FFF2-40B4-BE49-F238E27FC236}">
                <a16:creationId xmlns:a16="http://schemas.microsoft.com/office/drawing/2014/main" id="{734958EE-4703-4008-9D0F-029D200AE1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3756" y="729501"/>
            <a:ext cx="2697256" cy="26972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4" y="1754794"/>
            <a:ext cx="626402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5.</a:t>
            </a:r>
            <a:endParaRPr sz="6000" dirty="0">
              <a:solidFill>
                <a:schemeClr val="accent4"/>
              </a:solidFill>
            </a:endParaRPr>
          </a:p>
          <a:p>
            <a:pPr marL="0" lvl="0" indent="0" algn="l" rtl="0">
              <a:spcBef>
                <a:spcPts val="0"/>
              </a:spcBef>
              <a:spcAft>
                <a:spcPts val="0"/>
              </a:spcAft>
              <a:buNone/>
            </a:pPr>
            <a:r>
              <a:rPr lang="en" dirty="0"/>
              <a:t>NETWORK DESIGN</a:t>
            </a:r>
            <a:endParaRPr dirty="0"/>
          </a:p>
        </p:txBody>
      </p:sp>
      <p:sp>
        <p:nvSpPr>
          <p:cNvPr id="98" name="Google Shape;98;p15"/>
          <p:cNvSpPr txBox="1">
            <a:spLocks noGrp="1"/>
          </p:cNvSpPr>
          <p:nvPr>
            <p:ph type="subTitle" idx="1"/>
          </p:nvPr>
        </p:nvSpPr>
        <p:spPr>
          <a:xfrm>
            <a:off x="1546024" y="2807018"/>
            <a:ext cx="5832600" cy="784800"/>
          </a:xfrm>
          <a:prstGeom prst="rect">
            <a:avLst/>
          </a:prstGeom>
        </p:spPr>
        <p:txBody>
          <a:bodyPr spcFirstLastPara="1" wrap="square" lIns="91425" tIns="91425" rIns="91425" bIns="91425" anchor="t" anchorCtr="0">
            <a:noAutofit/>
          </a:bodyPr>
          <a:lstStyle/>
          <a:p>
            <a:pPr marL="0" indent="0"/>
            <a:r>
              <a:rPr lang="en-IN" dirty="0"/>
              <a:t> Conceptual Illustration Model</a:t>
            </a:r>
          </a:p>
          <a:p>
            <a:pPr marL="0" lvl="0" indent="0" algn="l" rtl="0">
              <a:spcBef>
                <a:spcPts val="0"/>
              </a:spcBef>
              <a:spcAft>
                <a:spcPts val="0"/>
              </a:spcAft>
              <a:buNone/>
            </a:pP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2322070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12" name="Picture 11">
            <a:extLst>
              <a:ext uri="{FF2B5EF4-FFF2-40B4-BE49-F238E27FC236}">
                <a16:creationId xmlns:a16="http://schemas.microsoft.com/office/drawing/2014/main" id="{2B03662D-4B08-4854-92A0-ABB09B428731}"/>
              </a:ext>
            </a:extLst>
          </p:cNvPr>
          <p:cNvPicPr>
            <a:picLocks noChangeAspect="1"/>
          </p:cNvPicPr>
          <p:nvPr/>
        </p:nvPicPr>
        <p:blipFill>
          <a:blip r:embed="rId3"/>
          <a:stretch>
            <a:fillRect/>
          </a:stretch>
        </p:blipFill>
        <p:spPr>
          <a:xfrm>
            <a:off x="462579" y="296710"/>
            <a:ext cx="8078993" cy="464994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4" y="1754794"/>
            <a:ext cx="626402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6.</a:t>
            </a:r>
            <a:endParaRPr sz="6000" dirty="0">
              <a:solidFill>
                <a:schemeClr val="accent4"/>
              </a:solidFill>
            </a:endParaRPr>
          </a:p>
          <a:p>
            <a:pPr marL="0" lvl="0" indent="0" algn="l" rtl="0">
              <a:spcBef>
                <a:spcPts val="0"/>
              </a:spcBef>
              <a:spcAft>
                <a:spcPts val="0"/>
              </a:spcAft>
              <a:buNone/>
            </a:pPr>
            <a:r>
              <a:rPr lang="en-IN" dirty="0"/>
              <a:t>COMPONENTS &amp; BOM</a:t>
            </a:r>
          </a:p>
        </p:txBody>
      </p:sp>
      <p:sp>
        <p:nvSpPr>
          <p:cNvPr id="98" name="Google Shape;98;p15"/>
          <p:cNvSpPr txBox="1">
            <a:spLocks noGrp="1"/>
          </p:cNvSpPr>
          <p:nvPr>
            <p:ph type="subTitle" idx="1"/>
          </p:nvPr>
        </p:nvSpPr>
        <p:spPr>
          <a:xfrm>
            <a:off x="1546024" y="2807018"/>
            <a:ext cx="5832600" cy="784800"/>
          </a:xfrm>
          <a:prstGeom prst="rect">
            <a:avLst/>
          </a:prstGeom>
        </p:spPr>
        <p:txBody>
          <a:bodyPr spcFirstLastPara="1" wrap="square" lIns="91425" tIns="91425" rIns="91425" bIns="91425" anchor="t" anchorCtr="0">
            <a:noAutofit/>
          </a:bodyPr>
          <a:lstStyle/>
          <a:p>
            <a:pPr marL="0" indent="0"/>
            <a:r>
              <a:rPr lang="en-IN" dirty="0"/>
              <a:t>Bricks Used in Wall</a:t>
            </a:r>
          </a:p>
          <a:p>
            <a:pPr marL="0" lvl="0" indent="0" algn="l" rtl="0">
              <a:spcBef>
                <a:spcPts val="0"/>
              </a:spcBef>
              <a:spcAft>
                <a:spcPts val="0"/>
              </a:spcAft>
              <a:buNone/>
            </a:pP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3660646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cxnSpLocks/>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15" name="Google Shape;110;p17">
            <a:extLst>
              <a:ext uri="{FF2B5EF4-FFF2-40B4-BE49-F238E27FC236}">
                <a16:creationId xmlns:a16="http://schemas.microsoft.com/office/drawing/2014/main" id="{A543725C-E60F-48A5-AD8C-C061F8FAC7BA}"/>
              </a:ext>
            </a:extLst>
          </p:cNvPr>
          <p:cNvSpPr txBox="1">
            <a:spLocks/>
          </p:cNvSpPr>
          <p:nvPr/>
        </p:nvSpPr>
        <p:spPr>
          <a:xfrm>
            <a:off x="217250" y="85706"/>
            <a:ext cx="7571700" cy="45782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2">
                    <a:lumMod val="60000"/>
                    <a:lumOff val="40000"/>
                  </a:schemeClr>
                </a:solidFill>
                <a:latin typeface="Roboto Slab" panose="020B0604020202020204" charset="0"/>
                <a:ea typeface="Roboto Slab" panose="020B0604020202020204" charset="0"/>
              </a:rPr>
              <a:t>Components &amp; BOM– BigBull Bank Of India </a:t>
            </a:r>
          </a:p>
        </p:txBody>
      </p:sp>
      <p:sp>
        <p:nvSpPr>
          <p:cNvPr id="16" name="Google Shape;111;p17">
            <a:extLst>
              <a:ext uri="{FF2B5EF4-FFF2-40B4-BE49-F238E27FC236}">
                <a16:creationId xmlns:a16="http://schemas.microsoft.com/office/drawing/2014/main" id="{9CFD44D1-BF09-4439-AB91-E06CF2472D1B}"/>
              </a:ext>
            </a:extLst>
          </p:cNvPr>
          <p:cNvSpPr txBox="1">
            <a:spLocks/>
          </p:cNvSpPr>
          <p:nvPr/>
        </p:nvSpPr>
        <p:spPr>
          <a:xfrm>
            <a:off x="501193" y="695875"/>
            <a:ext cx="5534799" cy="225679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0" indent="-285750" algn="l" rtl="0">
              <a:spcBef>
                <a:spcPts val="600"/>
              </a:spcBef>
              <a:spcAft>
                <a:spcPts val="0"/>
              </a:spcAft>
              <a:buClr>
                <a:schemeClr val="dk1"/>
              </a:buClr>
              <a:buSzPts val="1100"/>
              <a:buFontTx/>
              <a:buChar char="-"/>
            </a:pPr>
            <a:r>
              <a:rPr lang="en-IN" dirty="0">
                <a:latin typeface="Calibri" panose="020F0502020204030204" pitchFamily="34" charset="0"/>
                <a:ea typeface="DengXian" panose="02010600030101010101" pitchFamily="2" charset="-122"/>
                <a:cs typeface="Times New Roman" panose="02020603050405020304" pitchFamily="18" charset="0"/>
              </a:rPr>
              <a:t>CISCO ROUTERS</a:t>
            </a:r>
          </a:p>
          <a:p>
            <a:pPr marL="285750" lvl="0" indent="-285750" algn="l" rtl="0">
              <a:spcBef>
                <a:spcPts val="600"/>
              </a:spcBef>
              <a:spcAft>
                <a:spcPts val="0"/>
              </a:spcAft>
              <a:buClr>
                <a:schemeClr val="dk1"/>
              </a:buClr>
              <a:buSzPts val="1100"/>
              <a:buFontTx/>
              <a:buChar char="-"/>
            </a:pPr>
            <a:r>
              <a:rPr lang="en-IN" dirty="0">
                <a:latin typeface="Calibri" panose="020F0502020204030204" pitchFamily="34" charset="0"/>
                <a:ea typeface="DengXian" panose="02010600030101010101" pitchFamily="2" charset="-122"/>
                <a:cs typeface="Times New Roman" panose="02020603050405020304" pitchFamily="18" charset="0"/>
              </a:rPr>
              <a:t>MULTILAYER SWITCHES</a:t>
            </a:r>
          </a:p>
          <a:p>
            <a:pPr marL="285750" lvl="0" indent="-285750" algn="l" rtl="0">
              <a:spcBef>
                <a:spcPts val="600"/>
              </a:spcBef>
              <a:spcAft>
                <a:spcPts val="0"/>
              </a:spcAft>
              <a:buClr>
                <a:schemeClr val="dk1"/>
              </a:buClr>
              <a:buSzPts val="1100"/>
              <a:buFontTx/>
              <a:buChar char="-"/>
            </a:pPr>
            <a:r>
              <a:rPr lang="en-IN" dirty="0">
                <a:latin typeface="Calibri" panose="020F0502020204030204" pitchFamily="34" charset="0"/>
                <a:ea typeface="DengXian" panose="02010600030101010101" pitchFamily="2" charset="-122"/>
                <a:cs typeface="Times New Roman" panose="02020603050405020304" pitchFamily="18" charset="0"/>
              </a:rPr>
              <a:t>L2 SWITCHES</a:t>
            </a:r>
          </a:p>
          <a:p>
            <a:pPr marL="285750" lvl="0" indent="-285750" algn="l" rtl="0">
              <a:spcBef>
                <a:spcPts val="600"/>
              </a:spcBef>
              <a:spcAft>
                <a:spcPts val="0"/>
              </a:spcAft>
              <a:buClr>
                <a:schemeClr val="dk1"/>
              </a:buClr>
              <a:buSzPts val="1100"/>
              <a:buFontTx/>
              <a:buChar char="-"/>
            </a:pPr>
            <a:r>
              <a:rPr lang="en-IN" dirty="0">
                <a:latin typeface="Calibri" panose="020F0502020204030204" pitchFamily="34" charset="0"/>
                <a:ea typeface="DengXian" panose="02010600030101010101" pitchFamily="2" charset="-122"/>
                <a:cs typeface="Times New Roman" panose="02020603050405020304" pitchFamily="18" charset="0"/>
              </a:rPr>
              <a:t>PERSONAL COMPUTERS</a:t>
            </a:r>
          </a:p>
          <a:p>
            <a:pPr marL="285750" lvl="0" indent="-285750" algn="l" rtl="0">
              <a:spcBef>
                <a:spcPts val="600"/>
              </a:spcBef>
              <a:spcAft>
                <a:spcPts val="0"/>
              </a:spcAft>
              <a:buClr>
                <a:schemeClr val="dk1"/>
              </a:buClr>
              <a:buSzPts val="1100"/>
              <a:buFontTx/>
              <a:buChar char="-"/>
            </a:pPr>
            <a:r>
              <a:rPr lang="en-IN" dirty="0">
                <a:latin typeface="Calibri" panose="020F0502020204030204" pitchFamily="34" charset="0"/>
                <a:ea typeface="DengXian" panose="02010600030101010101" pitchFamily="2" charset="-122"/>
                <a:cs typeface="Times New Roman" panose="02020603050405020304" pitchFamily="18" charset="0"/>
              </a:rPr>
              <a:t>SERVERS </a:t>
            </a:r>
          </a:p>
          <a:p>
            <a:pPr marL="285750" lvl="0" indent="-285750" algn="l" rtl="0">
              <a:spcBef>
                <a:spcPts val="600"/>
              </a:spcBef>
              <a:spcAft>
                <a:spcPts val="0"/>
              </a:spcAft>
              <a:buClr>
                <a:schemeClr val="dk1"/>
              </a:buClr>
              <a:buSzPts val="1100"/>
              <a:buFontTx/>
              <a:buChar char="-"/>
            </a:pPr>
            <a:r>
              <a:rPr lang="en-IN" dirty="0">
                <a:latin typeface="Calibri" panose="020F0502020204030204" pitchFamily="34" charset="0"/>
                <a:ea typeface="DengXian" panose="02010600030101010101" pitchFamily="2" charset="-122"/>
                <a:cs typeface="Times New Roman" panose="02020603050405020304" pitchFamily="18" charset="0"/>
              </a:rPr>
              <a:t>PRINTERS </a:t>
            </a:r>
          </a:p>
          <a:p>
            <a:pPr marL="285750" lvl="0" indent="-285750" algn="l" rtl="0">
              <a:spcBef>
                <a:spcPts val="600"/>
              </a:spcBef>
              <a:spcAft>
                <a:spcPts val="0"/>
              </a:spcAft>
              <a:buClr>
                <a:schemeClr val="dk1"/>
              </a:buClr>
              <a:buSzPts val="1100"/>
              <a:buFontTx/>
              <a:buChar char="-"/>
            </a:pPr>
            <a:r>
              <a:rPr lang="en-IN" dirty="0">
                <a:latin typeface="Calibri" panose="020F0502020204030204" pitchFamily="34" charset="0"/>
                <a:ea typeface="DengXian" panose="02010600030101010101" pitchFamily="2" charset="-122"/>
                <a:cs typeface="Times New Roman" panose="02020603050405020304" pitchFamily="18" charset="0"/>
              </a:rPr>
              <a:t>HOME ROUTER</a:t>
            </a:r>
          </a:p>
          <a:p>
            <a:pPr marL="285750" lvl="0" indent="-285750" algn="l" rtl="0">
              <a:spcBef>
                <a:spcPts val="600"/>
              </a:spcBef>
              <a:spcAft>
                <a:spcPts val="0"/>
              </a:spcAft>
              <a:buClr>
                <a:schemeClr val="dk1"/>
              </a:buClr>
              <a:buSzPts val="1100"/>
              <a:buFontTx/>
              <a:buChar char="-"/>
            </a:pPr>
            <a:r>
              <a:rPr lang="en-IN" dirty="0">
                <a:latin typeface="Calibri" panose="020F0502020204030204" pitchFamily="34" charset="0"/>
                <a:ea typeface="DengXian" panose="02010600030101010101" pitchFamily="2" charset="-122"/>
                <a:cs typeface="Times New Roman" panose="02020603050405020304" pitchFamily="18" charset="0"/>
              </a:rPr>
              <a:t>IP TELEPHONES</a:t>
            </a:r>
          </a:p>
          <a:p>
            <a:pPr marL="285750" lvl="0" indent="-285750" algn="l" rtl="0">
              <a:spcBef>
                <a:spcPts val="600"/>
              </a:spcBef>
              <a:spcAft>
                <a:spcPts val="0"/>
              </a:spcAft>
              <a:buClr>
                <a:schemeClr val="dk1"/>
              </a:buClr>
              <a:buSzPts val="1100"/>
              <a:buFontTx/>
              <a:buChar char="-"/>
            </a:pPr>
            <a:endParaRPr lang="en-IN" dirty="0">
              <a:latin typeface="Calibri" panose="020F0502020204030204" pitchFamily="34" charset="0"/>
              <a:ea typeface="DengXian" panose="02010600030101010101" pitchFamily="2" charset="-122"/>
              <a:cs typeface="Times New Roman" panose="02020603050405020304" pitchFamily="18" charset="0"/>
            </a:endParaRPr>
          </a:p>
          <a:p>
            <a:pPr marL="76200" algn="just">
              <a:lnSpc>
                <a:spcPct val="150000"/>
              </a:lnSpc>
              <a:spcAft>
                <a:spcPts val="800"/>
              </a:spcAft>
            </a:pPr>
            <a:endParaRPr lang="en-IN" dirty="0">
              <a:latin typeface="Calibri" panose="020F0502020204030204" pitchFamily="34" charset="0"/>
              <a:ea typeface="DengXian" panose="02010600030101010101" pitchFamily="2" charset="-122"/>
              <a:cs typeface="Times New Roman" panose="02020603050405020304" pitchFamily="18" charset="0"/>
            </a:endParaRPr>
          </a:p>
          <a:p>
            <a:pPr marL="361950" indent="-285750" algn="just">
              <a:lnSpc>
                <a:spcPct val="150000"/>
              </a:lnSpc>
              <a:spcAft>
                <a:spcPts val="800"/>
              </a:spcAft>
              <a:buFont typeface="Arial" panose="020B0604020202020204" pitchFamily="34" charset="0"/>
              <a:buChar char="•"/>
            </a:pPr>
            <a:endParaRPr lang="en-IN" dirty="0">
              <a:latin typeface="Calibri" panose="020F0502020204030204" pitchFamily="34" charset="0"/>
              <a:ea typeface="DengXian" panose="02010600030101010101" pitchFamily="2" charset="-122"/>
              <a:cs typeface="Times New Roman" panose="02020603050405020304" pitchFamily="18" charset="0"/>
            </a:endParaRPr>
          </a:p>
        </p:txBody>
      </p:sp>
      <p:graphicFrame>
        <p:nvGraphicFramePr>
          <p:cNvPr id="2" name="Table 1">
            <a:extLst>
              <a:ext uri="{FF2B5EF4-FFF2-40B4-BE49-F238E27FC236}">
                <a16:creationId xmlns:a16="http://schemas.microsoft.com/office/drawing/2014/main" id="{C3DD0B1A-4148-4A22-84E5-8CC612C0AF27}"/>
              </a:ext>
            </a:extLst>
          </p:cNvPr>
          <p:cNvGraphicFramePr>
            <a:graphicFrameLocks noGrp="1"/>
          </p:cNvGraphicFramePr>
          <p:nvPr/>
        </p:nvGraphicFramePr>
        <p:xfrm>
          <a:off x="3173412" y="3105012"/>
          <a:ext cx="5725160" cy="1712726"/>
        </p:xfrm>
        <a:graphic>
          <a:graphicData uri="http://schemas.openxmlformats.org/drawingml/2006/table">
            <a:tbl>
              <a:tblPr firstRow="1" firstCol="1" bandRow="1">
                <a:tableStyleId>{701FB10D-A61A-4DE4-8506-F670E7A89527}</a:tableStyleId>
              </a:tblPr>
              <a:tblGrid>
                <a:gridCol w="1908175">
                  <a:extLst>
                    <a:ext uri="{9D8B030D-6E8A-4147-A177-3AD203B41FA5}">
                      <a16:colId xmlns:a16="http://schemas.microsoft.com/office/drawing/2014/main" val="1500816320"/>
                    </a:ext>
                  </a:extLst>
                </a:gridCol>
                <a:gridCol w="1908175">
                  <a:extLst>
                    <a:ext uri="{9D8B030D-6E8A-4147-A177-3AD203B41FA5}">
                      <a16:colId xmlns:a16="http://schemas.microsoft.com/office/drawing/2014/main" val="263100802"/>
                    </a:ext>
                  </a:extLst>
                </a:gridCol>
                <a:gridCol w="1908810">
                  <a:extLst>
                    <a:ext uri="{9D8B030D-6E8A-4147-A177-3AD203B41FA5}">
                      <a16:colId xmlns:a16="http://schemas.microsoft.com/office/drawing/2014/main" val="2116327983"/>
                    </a:ext>
                  </a:extLst>
                </a:gridCol>
              </a:tblGrid>
              <a:tr h="0">
                <a:tc>
                  <a:txBody>
                    <a:bodyPr/>
                    <a:lstStyle/>
                    <a:p>
                      <a:pPr algn="ctr">
                        <a:lnSpc>
                          <a:spcPct val="107000"/>
                        </a:lnSpc>
                        <a:spcAft>
                          <a:spcPts val="800"/>
                        </a:spcAft>
                      </a:pPr>
                      <a:r>
                        <a:rPr lang="en-US" sz="1100">
                          <a:effectLst/>
                        </a:rPr>
                        <a:t>Components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No. of Components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Total Cost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3067294"/>
                  </a:ext>
                </a:extLst>
              </a:tr>
              <a:tr h="0">
                <a:tc>
                  <a:txBody>
                    <a:bodyPr/>
                    <a:lstStyle/>
                    <a:p>
                      <a:pPr algn="ctr">
                        <a:lnSpc>
                          <a:spcPct val="107000"/>
                        </a:lnSpc>
                        <a:spcAft>
                          <a:spcPts val="800"/>
                        </a:spcAft>
                      </a:pPr>
                      <a:r>
                        <a:rPr lang="en-US" sz="1100">
                          <a:effectLst/>
                        </a:rPr>
                        <a:t>Multilayer Switch 3650-24PS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dirty="0">
                          <a:effectLst/>
                        </a:rPr>
                        <a:t>2x</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2,95,000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8208629"/>
                  </a:ext>
                </a:extLst>
              </a:tr>
              <a:tr h="0">
                <a:tc>
                  <a:txBody>
                    <a:bodyPr/>
                    <a:lstStyle/>
                    <a:p>
                      <a:pPr algn="ctr">
                        <a:lnSpc>
                          <a:spcPct val="107000"/>
                        </a:lnSpc>
                        <a:spcAft>
                          <a:spcPts val="800"/>
                        </a:spcAft>
                      </a:pPr>
                      <a:r>
                        <a:rPr lang="en-IN" sz="1100">
                          <a:effectLst/>
                        </a:rPr>
                        <a:t>Layer 2 Switch 2960-24TT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9x</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9,62,100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6333567"/>
                  </a:ext>
                </a:extLst>
              </a:tr>
              <a:tr h="0">
                <a:tc>
                  <a:txBody>
                    <a:bodyPr/>
                    <a:lstStyle/>
                    <a:p>
                      <a:pPr algn="ctr">
                        <a:lnSpc>
                          <a:spcPct val="107000"/>
                        </a:lnSpc>
                        <a:spcAft>
                          <a:spcPts val="800"/>
                        </a:spcAft>
                      </a:pPr>
                      <a:r>
                        <a:rPr lang="en-US" sz="1100" dirty="0">
                          <a:effectLst/>
                        </a:rPr>
                        <a:t>Router 2911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6x</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20,45,230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4573459"/>
                  </a:ext>
                </a:extLst>
              </a:tr>
              <a:tr h="0">
                <a:tc>
                  <a:txBody>
                    <a:bodyPr/>
                    <a:lstStyle/>
                    <a:p>
                      <a:pPr algn="ctr">
                        <a:lnSpc>
                          <a:spcPct val="107000"/>
                        </a:lnSpc>
                        <a:spcAft>
                          <a:spcPts val="800"/>
                        </a:spcAft>
                      </a:pPr>
                      <a:r>
                        <a:rPr lang="en-IN" sz="1100">
                          <a:effectLst/>
                        </a:rPr>
                        <a:t>PC(Personal Computer):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9x</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2,15,618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8777561"/>
                  </a:ext>
                </a:extLst>
              </a:tr>
              <a:tr h="0">
                <a:tc>
                  <a:txBody>
                    <a:bodyPr/>
                    <a:lstStyle/>
                    <a:p>
                      <a:pPr algn="ctr">
                        <a:lnSpc>
                          <a:spcPct val="107000"/>
                        </a:lnSpc>
                        <a:spcAft>
                          <a:spcPts val="800"/>
                        </a:spcAft>
                      </a:pPr>
                      <a:r>
                        <a:rPr lang="en-IN" sz="1100">
                          <a:effectLst/>
                        </a:rPr>
                        <a:t>Servers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5x</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10,04,000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0281795"/>
                  </a:ext>
                </a:extLst>
              </a:tr>
              <a:tr h="0">
                <a:tc>
                  <a:txBody>
                    <a:bodyPr/>
                    <a:lstStyle/>
                    <a:p>
                      <a:pPr algn="ctr">
                        <a:lnSpc>
                          <a:spcPct val="107000"/>
                        </a:lnSpc>
                        <a:spcAft>
                          <a:spcPts val="800"/>
                        </a:spcAft>
                      </a:pPr>
                      <a:r>
                        <a:rPr lang="en-IN" sz="1100">
                          <a:effectLst/>
                        </a:rPr>
                        <a:t>Printer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2x</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20000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3408130"/>
                  </a:ext>
                </a:extLst>
              </a:tr>
              <a:tr h="0">
                <a:tc>
                  <a:txBody>
                    <a:bodyPr/>
                    <a:lstStyle/>
                    <a:p>
                      <a:pPr algn="ctr">
                        <a:lnSpc>
                          <a:spcPct val="107000"/>
                        </a:lnSpc>
                        <a:spcAft>
                          <a:spcPts val="800"/>
                        </a:spcAft>
                      </a:pPr>
                      <a:r>
                        <a:rPr lang="en-IN" sz="1100" dirty="0">
                          <a:effectLst/>
                        </a:rPr>
                        <a:t>IP Telephone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dirty="0">
                          <a:effectLst/>
                        </a:rPr>
                        <a:t>3x</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dirty="0">
                          <a:effectLst/>
                        </a:rPr>
                        <a:t>45000</a:t>
                      </a:r>
                    </a:p>
                  </a:txBody>
                  <a:tcPr marL="68580" marR="68580" marT="0" marB="0"/>
                </a:tc>
                <a:extLst>
                  <a:ext uri="{0D108BD9-81ED-4DB2-BD59-A6C34878D82A}">
                    <a16:rowId xmlns:a16="http://schemas.microsoft.com/office/drawing/2014/main" val="3984148500"/>
                  </a:ext>
                </a:extLst>
              </a:tr>
              <a:tr h="0">
                <a:tc>
                  <a:txBody>
                    <a:bodyPr/>
                    <a:lstStyle/>
                    <a:p>
                      <a:pPr algn="ct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dirty="0">
                          <a:effectLst/>
                        </a:rPr>
                        <a:t>43,53,330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0930060"/>
                  </a:ext>
                </a:extLst>
              </a:tr>
            </a:tbl>
          </a:graphicData>
        </a:graphic>
      </p:graphicFrame>
    </p:spTree>
    <p:extLst>
      <p:ext uri="{BB962C8B-B14F-4D97-AF65-F5344CB8AC3E}">
        <p14:creationId xmlns:p14="http://schemas.microsoft.com/office/powerpoint/2010/main" val="546279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4" y="1754794"/>
            <a:ext cx="626402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7.</a:t>
            </a:r>
            <a:endParaRPr sz="6000" dirty="0">
              <a:solidFill>
                <a:schemeClr val="accent4"/>
              </a:solidFill>
            </a:endParaRPr>
          </a:p>
          <a:p>
            <a:pPr marL="0" lvl="0" indent="0" algn="l" rtl="0">
              <a:spcBef>
                <a:spcPts val="0"/>
              </a:spcBef>
              <a:spcAft>
                <a:spcPts val="0"/>
              </a:spcAft>
              <a:buNone/>
            </a:pPr>
            <a:r>
              <a:rPr lang="en" dirty="0"/>
              <a:t>N/W D-R PLANNING</a:t>
            </a:r>
            <a:endParaRPr dirty="0"/>
          </a:p>
        </p:txBody>
      </p:sp>
      <p:sp>
        <p:nvSpPr>
          <p:cNvPr id="98" name="Google Shape;98;p15"/>
          <p:cNvSpPr txBox="1">
            <a:spLocks noGrp="1"/>
          </p:cNvSpPr>
          <p:nvPr>
            <p:ph type="subTitle" idx="1"/>
          </p:nvPr>
        </p:nvSpPr>
        <p:spPr>
          <a:xfrm>
            <a:off x="1546024" y="2807018"/>
            <a:ext cx="5832600" cy="784800"/>
          </a:xfrm>
          <a:prstGeom prst="rect">
            <a:avLst/>
          </a:prstGeom>
        </p:spPr>
        <p:txBody>
          <a:bodyPr spcFirstLastPara="1" wrap="square" lIns="91425" tIns="91425" rIns="91425" bIns="91425" anchor="t" anchorCtr="0">
            <a:noAutofit/>
          </a:bodyPr>
          <a:lstStyle/>
          <a:p>
            <a:pPr marL="0" indent="0"/>
            <a:r>
              <a:rPr lang="en-IN" dirty="0"/>
              <a:t>Safe-Keeping the Network</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1939429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190851" y="120449"/>
            <a:ext cx="7571700" cy="45782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N/W D-R Planning – BigBull Bank Of India </a:t>
            </a:r>
            <a:endParaRPr dirty="0"/>
          </a:p>
        </p:txBody>
      </p:sp>
      <p:sp>
        <p:nvSpPr>
          <p:cNvPr id="111" name="Google Shape;111;p17"/>
          <p:cNvSpPr txBox="1">
            <a:spLocks noGrp="1"/>
          </p:cNvSpPr>
          <p:nvPr>
            <p:ph type="body" idx="1"/>
          </p:nvPr>
        </p:nvSpPr>
        <p:spPr>
          <a:xfrm>
            <a:off x="190852" y="578276"/>
            <a:ext cx="5919492" cy="4171575"/>
          </a:xfrm>
          <a:prstGeom prst="rect">
            <a:avLst/>
          </a:prstGeom>
        </p:spPr>
        <p:txBody>
          <a:bodyPr spcFirstLastPara="1" wrap="square" lIns="91425" tIns="91425" rIns="91425" bIns="91425" anchor="t" anchorCtr="0">
            <a:noAutofit/>
          </a:bodyPr>
          <a:lstStyle/>
          <a:p>
            <a:pPr>
              <a:lnSpc>
                <a:spcPct val="150000"/>
              </a:lnSpc>
              <a:spcAft>
                <a:spcPts val="800"/>
              </a:spcAft>
            </a:pP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A network disaster recovery plan includes a set of procedures required to effectively respond to a disaster that affects a network and causes its disruption. The main purpose of network disaster recovery is to ensure that services can be delivered to customers despite a disruption in network connectivity.</a:t>
            </a:r>
            <a:endParaRPr lang="en-IN" sz="12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GB" sz="1200" b="1" dirty="0">
                <a:effectLst/>
                <a:latin typeface="Times New Roman" panose="02020603050405020304" pitchFamily="18" charset="0"/>
                <a:ea typeface="DengXian" panose="02010600030101010101" pitchFamily="2" charset="-122"/>
                <a:cs typeface="Times New Roman" panose="02020603050405020304" pitchFamily="18" charset="0"/>
              </a:rPr>
              <a:t>Back up network configuration files</a:t>
            </a:r>
            <a:endParaRPr lang="en-IN" sz="12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GB" sz="1200" b="1" dirty="0">
                <a:effectLst/>
                <a:latin typeface="Times New Roman" panose="02020603050405020304" pitchFamily="18" charset="0"/>
                <a:ea typeface="DengXian" panose="02010600030101010101" pitchFamily="2" charset="-122"/>
                <a:cs typeface="Times New Roman" panose="02020603050405020304" pitchFamily="18" charset="0"/>
              </a:rPr>
              <a:t>Regularly test and update the plan</a:t>
            </a:r>
            <a:endParaRPr lang="en-IN" sz="12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Assess potential risks and threats</a:t>
            </a:r>
            <a:endParaRPr lang="en-IN" sz="12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Create an IT recovery team and assign responsibilities</a:t>
            </a:r>
            <a:endParaRPr lang="en-IN" sz="12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Document steps of the network disaster recovery process.</a:t>
            </a:r>
            <a:endParaRPr lang="en-IN" sz="12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pic>
        <p:nvPicPr>
          <p:cNvPr id="5124" name="Picture 4" descr="Disaster Recovery &amp;amp; Business Continuity Implementation | WHOA.com">
            <a:extLst>
              <a:ext uri="{FF2B5EF4-FFF2-40B4-BE49-F238E27FC236}">
                <a16:creationId xmlns:a16="http://schemas.microsoft.com/office/drawing/2014/main" id="{685A4616-5585-421B-80FB-3B4DFEE6EC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3550"/>
          <a:stretch/>
        </p:blipFill>
        <p:spPr bwMode="auto">
          <a:xfrm>
            <a:off x="5775195" y="431432"/>
            <a:ext cx="2629189" cy="177205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Preparing your Recruitment Agency for GDPR: Disaster Recovery Planning -  XC360">
            <a:extLst>
              <a:ext uri="{FF2B5EF4-FFF2-40B4-BE49-F238E27FC236}">
                <a16:creationId xmlns:a16="http://schemas.microsoft.com/office/drawing/2014/main" id="{AE6C085F-93D1-434E-A10F-3C6B34A7EE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4338" y="2975046"/>
            <a:ext cx="2394396" cy="204800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720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4" y="1754794"/>
            <a:ext cx="626402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8.</a:t>
            </a:r>
            <a:endParaRPr sz="6000" dirty="0">
              <a:solidFill>
                <a:schemeClr val="accent4"/>
              </a:solidFill>
            </a:endParaRPr>
          </a:p>
          <a:p>
            <a:pPr marL="0" lvl="0" indent="0" algn="l" rtl="0">
              <a:spcBef>
                <a:spcPts val="0"/>
              </a:spcBef>
              <a:spcAft>
                <a:spcPts val="0"/>
              </a:spcAft>
              <a:buNone/>
            </a:pPr>
            <a:r>
              <a:rPr lang="en" dirty="0"/>
              <a:t>DESIGN SNIPPET</a:t>
            </a:r>
            <a:endParaRPr dirty="0"/>
          </a:p>
        </p:txBody>
      </p:sp>
      <p:sp>
        <p:nvSpPr>
          <p:cNvPr id="98" name="Google Shape;98;p15"/>
          <p:cNvSpPr txBox="1">
            <a:spLocks noGrp="1"/>
          </p:cNvSpPr>
          <p:nvPr>
            <p:ph type="subTitle" idx="1"/>
          </p:nvPr>
        </p:nvSpPr>
        <p:spPr>
          <a:xfrm>
            <a:off x="1546024" y="2807018"/>
            <a:ext cx="5832600" cy="784800"/>
          </a:xfrm>
          <a:prstGeom prst="rect">
            <a:avLst/>
          </a:prstGeom>
        </p:spPr>
        <p:txBody>
          <a:bodyPr spcFirstLastPara="1" wrap="square" lIns="91425" tIns="91425" rIns="91425" bIns="91425" anchor="t" anchorCtr="0">
            <a:noAutofit/>
          </a:bodyPr>
          <a:lstStyle/>
          <a:p>
            <a:pPr marL="0" indent="0"/>
            <a:r>
              <a:rPr lang="en-IN" dirty="0"/>
              <a:t>Overall Snap</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914543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5"/>
          <p:cNvSpPr txBox="1">
            <a:spLocks noGrp="1"/>
          </p:cNvSpPr>
          <p:nvPr>
            <p:ph type="body" idx="4294967295"/>
          </p:nvPr>
        </p:nvSpPr>
        <p:spPr>
          <a:xfrm>
            <a:off x="467940" y="3451259"/>
            <a:ext cx="8192400" cy="1647600"/>
          </a:xfrm>
          <a:prstGeom prst="rect">
            <a:avLst/>
          </a:prstGeom>
        </p:spPr>
        <p:txBody>
          <a:bodyPr spcFirstLastPara="1" wrap="square" lIns="91425" tIns="91425" rIns="91425" bIns="91425" anchor="b" anchorCtr="0">
            <a:noAutofit/>
          </a:bodyPr>
          <a:lstStyle/>
          <a:p>
            <a:pPr marL="0" lvl="0" indent="0" algn="ctr" rtl="0">
              <a:spcBef>
                <a:spcPts val="600"/>
              </a:spcBef>
              <a:spcAft>
                <a:spcPts val="0"/>
              </a:spcAft>
              <a:buNone/>
            </a:pPr>
            <a:endParaRPr lang="en-IN" b="1" dirty="0">
              <a:solidFill>
                <a:schemeClr val="accent1"/>
              </a:solidFill>
              <a:highlight>
                <a:schemeClr val="lt2"/>
              </a:highlight>
              <a:latin typeface="Roboto Slab"/>
              <a:ea typeface="Roboto Slab"/>
              <a:cs typeface="Roboto Slab"/>
              <a:sym typeface="Roboto Slab"/>
            </a:endParaRPr>
          </a:p>
          <a:p>
            <a:pPr marL="0" lvl="0" indent="0" algn="ctr" rtl="0">
              <a:spcBef>
                <a:spcPts val="600"/>
              </a:spcBef>
              <a:spcAft>
                <a:spcPts val="0"/>
              </a:spcAft>
              <a:buNone/>
            </a:pPr>
            <a:endParaRPr lang="en-IN" b="1" dirty="0">
              <a:solidFill>
                <a:schemeClr val="accent1"/>
              </a:solidFill>
              <a:highlight>
                <a:schemeClr val="lt2"/>
              </a:highlight>
              <a:latin typeface="Roboto Slab"/>
              <a:ea typeface="Roboto Slab"/>
              <a:cs typeface="Roboto Slab"/>
              <a:sym typeface="Roboto Slab"/>
            </a:endParaRPr>
          </a:p>
          <a:p>
            <a:pPr marL="0" lvl="0" indent="0" algn="ctr" rtl="0">
              <a:spcBef>
                <a:spcPts val="600"/>
              </a:spcBef>
              <a:spcAft>
                <a:spcPts val="0"/>
              </a:spcAft>
              <a:buNone/>
            </a:pPr>
            <a:endParaRPr lang="en-IN" b="1" dirty="0">
              <a:solidFill>
                <a:schemeClr val="accent1"/>
              </a:solidFill>
              <a:highlight>
                <a:schemeClr val="lt2"/>
              </a:highlight>
              <a:latin typeface="Roboto Slab"/>
              <a:ea typeface="Roboto Slab"/>
              <a:cs typeface="Roboto Slab"/>
              <a:sym typeface="Roboto Slab"/>
            </a:endParaRPr>
          </a:p>
          <a:p>
            <a:pPr marL="0" lvl="0" indent="0" algn="ctr" rtl="0">
              <a:spcBef>
                <a:spcPts val="600"/>
              </a:spcBef>
              <a:spcAft>
                <a:spcPts val="0"/>
              </a:spcAft>
              <a:buNone/>
            </a:pPr>
            <a:endParaRPr lang="en-IN" b="1" dirty="0">
              <a:solidFill>
                <a:schemeClr val="accent1"/>
              </a:solidFill>
              <a:highlight>
                <a:schemeClr val="lt2"/>
              </a:highlight>
              <a:latin typeface="Roboto Slab"/>
              <a:ea typeface="Roboto Slab"/>
              <a:cs typeface="Roboto Slab"/>
              <a:sym typeface="Roboto Slab"/>
            </a:endParaRPr>
          </a:p>
          <a:p>
            <a:pPr marL="0" lvl="0" indent="0" algn="ctr" rtl="0">
              <a:spcBef>
                <a:spcPts val="600"/>
              </a:spcBef>
              <a:spcAft>
                <a:spcPts val="0"/>
              </a:spcAft>
              <a:buNone/>
            </a:pPr>
            <a:endParaRPr lang="en-IN" b="1" dirty="0">
              <a:solidFill>
                <a:schemeClr val="accent1"/>
              </a:solidFill>
              <a:highlight>
                <a:schemeClr val="lt2"/>
              </a:highlight>
              <a:latin typeface="Roboto Slab"/>
              <a:ea typeface="Roboto Slab"/>
              <a:cs typeface="Roboto Slab"/>
              <a:sym typeface="Roboto Slab"/>
            </a:endParaRPr>
          </a:p>
          <a:p>
            <a:pPr marL="0" lvl="0" indent="0" algn="ctr" rtl="0">
              <a:spcBef>
                <a:spcPts val="600"/>
              </a:spcBef>
              <a:spcAft>
                <a:spcPts val="0"/>
              </a:spcAft>
              <a:buNone/>
            </a:pPr>
            <a:endParaRPr lang="en-IN" b="1" dirty="0">
              <a:solidFill>
                <a:schemeClr val="accent1"/>
              </a:solidFill>
              <a:highlight>
                <a:schemeClr val="lt2"/>
              </a:highlight>
              <a:latin typeface="Roboto Slab"/>
              <a:ea typeface="Roboto Slab"/>
              <a:cs typeface="Roboto Slab"/>
              <a:sym typeface="Roboto Slab"/>
            </a:endParaRPr>
          </a:p>
          <a:p>
            <a:pPr marL="0" lvl="0" indent="0" algn="ctr" rtl="0">
              <a:spcBef>
                <a:spcPts val="600"/>
              </a:spcBef>
              <a:spcAft>
                <a:spcPts val="0"/>
              </a:spcAft>
              <a:buNone/>
            </a:pPr>
            <a:endParaRPr lang="en-IN" b="1" dirty="0">
              <a:solidFill>
                <a:schemeClr val="accent1"/>
              </a:solidFill>
              <a:highlight>
                <a:schemeClr val="lt2"/>
              </a:highlight>
              <a:latin typeface="Roboto Slab"/>
              <a:ea typeface="Roboto Slab"/>
              <a:cs typeface="Roboto Slab"/>
              <a:sym typeface="Roboto Slab"/>
            </a:endParaRPr>
          </a:p>
          <a:p>
            <a:pPr marL="0" lvl="0" indent="0" algn="ctr" rtl="0">
              <a:spcBef>
                <a:spcPts val="600"/>
              </a:spcBef>
              <a:spcAft>
                <a:spcPts val="0"/>
              </a:spcAft>
              <a:buNone/>
            </a:pPr>
            <a:r>
              <a:rPr lang="en-IN" b="1" dirty="0">
                <a:solidFill>
                  <a:schemeClr val="accent1"/>
                </a:solidFill>
                <a:highlight>
                  <a:schemeClr val="lt2"/>
                </a:highlight>
                <a:latin typeface="Roboto Slab"/>
                <a:ea typeface="Roboto Slab"/>
                <a:cs typeface="Roboto Slab"/>
                <a:sym typeface="Roboto Slab"/>
              </a:rPr>
              <a:t>Network Design</a:t>
            </a:r>
            <a:endParaRPr b="1" dirty="0">
              <a:solidFill>
                <a:schemeClr val="accent1"/>
              </a:solidFill>
              <a:highlight>
                <a:schemeClr val="lt2"/>
              </a:highlight>
              <a:latin typeface="Roboto Slab"/>
              <a:ea typeface="Roboto Slab"/>
              <a:cs typeface="Roboto Slab"/>
              <a:sym typeface="Roboto Slab"/>
            </a:endParaRPr>
          </a:p>
          <a:p>
            <a:pPr marL="0" lvl="0" indent="0" algn="ctr" rtl="0">
              <a:spcBef>
                <a:spcPts val="600"/>
              </a:spcBef>
              <a:spcAft>
                <a:spcPts val="0"/>
              </a:spcAft>
              <a:buNone/>
            </a:pPr>
            <a:r>
              <a:rPr lang="en" sz="1800" dirty="0">
                <a:highlight>
                  <a:schemeClr val="lt2"/>
                </a:highlight>
              </a:rPr>
              <a:t>.</a:t>
            </a:r>
            <a:endParaRPr sz="1800" dirty="0">
              <a:highlight>
                <a:schemeClr val="lt2"/>
              </a:highlight>
            </a:endParaRPr>
          </a:p>
        </p:txBody>
      </p:sp>
      <p:sp>
        <p:nvSpPr>
          <p:cNvPr id="392" name="Google Shape;392;p3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grpSp>
        <p:nvGrpSpPr>
          <p:cNvPr id="393" name="Google Shape;393;p35"/>
          <p:cNvGrpSpPr/>
          <p:nvPr/>
        </p:nvGrpSpPr>
        <p:grpSpPr>
          <a:xfrm>
            <a:off x="467939" y="322257"/>
            <a:ext cx="8052343" cy="3442919"/>
            <a:chOff x="2282299" y="798604"/>
            <a:chExt cx="4542205" cy="2661224"/>
          </a:xfrm>
        </p:grpSpPr>
        <p:sp>
          <p:nvSpPr>
            <p:cNvPr id="394" name="Google Shape;394;p35"/>
            <p:cNvSpPr/>
            <p:nvPr/>
          </p:nvSpPr>
          <p:spPr>
            <a:xfrm>
              <a:off x="2653749" y="798604"/>
              <a:ext cx="3797910" cy="2542169"/>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35"/>
            <p:cNvSpPr/>
            <p:nvPr/>
          </p:nvSpPr>
          <p:spPr>
            <a:xfrm>
              <a:off x="2282299" y="3389796"/>
              <a:ext cx="4542205" cy="70032"/>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35"/>
            <p:cNvSpPr/>
            <p:nvPr/>
          </p:nvSpPr>
          <p:spPr>
            <a:xfrm>
              <a:off x="2282299" y="3333770"/>
              <a:ext cx="4541505" cy="56025"/>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35"/>
            <p:cNvSpPr/>
            <p:nvPr/>
          </p:nvSpPr>
          <p:spPr>
            <a:xfrm>
              <a:off x="4216643" y="3333770"/>
              <a:ext cx="665106" cy="35016"/>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222A02D1-D49E-4159-B6A1-D1F061CFD9C2}"/>
              </a:ext>
            </a:extLst>
          </p:cNvPr>
          <p:cNvPicPr>
            <a:picLocks noChangeAspect="1"/>
          </p:cNvPicPr>
          <p:nvPr/>
        </p:nvPicPr>
        <p:blipFill>
          <a:blip r:embed="rId3"/>
          <a:stretch>
            <a:fillRect/>
          </a:stretch>
        </p:blipFill>
        <p:spPr>
          <a:xfrm>
            <a:off x="1264237" y="513982"/>
            <a:ext cx="6612916" cy="30287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4"/>
          <p:cNvSpPr/>
          <p:nvPr/>
        </p:nvSpPr>
        <p:spPr>
          <a:xfrm>
            <a:off x="5880381" y="2562025"/>
            <a:ext cx="1381800" cy="136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txBox="1">
            <a:spLocks noGrp="1"/>
          </p:cNvSpPr>
          <p:nvPr>
            <p:ph type="ctrTitle" idx="4294967295"/>
          </p:nvPr>
        </p:nvSpPr>
        <p:spPr>
          <a:xfrm>
            <a:off x="1637500" y="496008"/>
            <a:ext cx="564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Hello!</a:t>
            </a:r>
            <a:endParaRPr sz="6000" b="1" dirty="0"/>
          </a:p>
        </p:txBody>
      </p:sp>
      <p:sp>
        <p:nvSpPr>
          <p:cNvPr id="86" name="Google Shape;86;p14"/>
          <p:cNvSpPr txBox="1">
            <a:spLocks noGrp="1"/>
          </p:cNvSpPr>
          <p:nvPr>
            <p:ph type="subTitle" idx="4294967295"/>
          </p:nvPr>
        </p:nvSpPr>
        <p:spPr>
          <a:xfrm>
            <a:off x="1637500" y="1282627"/>
            <a:ext cx="5642100" cy="784800"/>
          </a:xfrm>
          <a:prstGeom prst="rect">
            <a:avLst/>
          </a:prstGeom>
        </p:spPr>
        <p:txBody>
          <a:bodyPr spcFirstLastPara="1" wrap="square" lIns="91425" tIns="91425" rIns="91425" bIns="91425" anchor="t" anchorCtr="0">
            <a:noAutofit/>
          </a:bodyPr>
          <a:lstStyle/>
          <a:p>
            <a:pPr marL="0" indent="0">
              <a:buNone/>
            </a:pPr>
            <a:r>
              <a:rPr lang="en-IN" sz="3600" b="1" dirty="0"/>
              <a:t>Enterprise Network Design</a:t>
            </a:r>
          </a:p>
          <a:p>
            <a:pPr marL="0" lvl="0" indent="0" algn="l" rtl="0">
              <a:spcBef>
                <a:spcPts val="600"/>
              </a:spcBef>
              <a:spcAft>
                <a:spcPts val="0"/>
              </a:spcAft>
              <a:buNone/>
            </a:pPr>
            <a:endParaRPr sz="3600" b="1" dirty="0"/>
          </a:p>
        </p:txBody>
      </p:sp>
      <p:sp>
        <p:nvSpPr>
          <p:cNvPr id="87" name="Google Shape;87;p14"/>
          <p:cNvSpPr txBox="1">
            <a:spLocks noGrp="1"/>
          </p:cNvSpPr>
          <p:nvPr>
            <p:ph type="body" idx="4294967295"/>
          </p:nvPr>
        </p:nvSpPr>
        <p:spPr>
          <a:xfrm>
            <a:off x="1688858" y="2067427"/>
            <a:ext cx="4109400" cy="1461689"/>
          </a:xfrm>
          <a:prstGeom prst="rect">
            <a:avLst/>
          </a:prstGeom>
        </p:spPr>
        <p:txBody>
          <a:bodyPr spcFirstLastPara="1" wrap="square" lIns="91425" tIns="91425" rIns="91425" bIns="91425" anchor="t" anchorCtr="0">
            <a:noAutofit/>
          </a:bodyPr>
          <a:lstStyle/>
          <a:p>
            <a:pPr marL="38100" indent="0">
              <a:buNone/>
            </a:pPr>
            <a:r>
              <a:rPr lang="en-US" sz="2000" dirty="0">
                <a:latin typeface="Georgia" panose="02040502050405020303" pitchFamily="18" charset="0"/>
              </a:rPr>
              <a:t>Project Co-Ordinator</a:t>
            </a:r>
          </a:p>
          <a:p>
            <a:r>
              <a:rPr lang="en-US" sz="1800" dirty="0">
                <a:latin typeface="Georgia" panose="02040502050405020303" pitchFamily="18" charset="0"/>
              </a:rPr>
              <a:t>Prof.</a:t>
            </a:r>
            <a:r>
              <a:rPr lang="en-US" sz="2000" dirty="0">
                <a:latin typeface="Georgia" panose="02040502050405020303" pitchFamily="18" charset="0"/>
              </a:rPr>
              <a:t> </a:t>
            </a:r>
            <a:r>
              <a:rPr lang="en-US" sz="1800" dirty="0">
                <a:latin typeface="Georgia" panose="02040502050405020303" pitchFamily="18" charset="0"/>
              </a:rPr>
              <a:t>Dr Swati Sinha</a:t>
            </a:r>
            <a:endParaRPr lang="en-IN" sz="1800" dirty="0">
              <a:latin typeface="Georgia" panose="02040502050405020303" pitchFamily="18" charset="0"/>
            </a:endParaRPr>
          </a:p>
          <a:p>
            <a:pPr marL="0" indent="0">
              <a:buNone/>
            </a:pPr>
            <a:r>
              <a:rPr lang="en-IN" sz="2000" b="1" dirty="0"/>
              <a:t>Project By -</a:t>
            </a:r>
          </a:p>
          <a:p>
            <a:pPr marL="342900" indent="-342900"/>
            <a:r>
              <a:rPr lang="en-IN" sz="2000" dirty="0"/>
              <a:t>Parth Shah (58)</a:t>
            </a:r>
          </a:p>
          <a:p>
            <a:pPr marL="342900" indent="-342900"/>
            <a:r>
              <a:rPr lang="en-IN" sz="2000" dirty="0"/>
              <a:t>Omkar </a:t>
            </a:r>
            <a:r>
              <a:rPr lang="en-IN" sz="2000" dirty="0" err="1"/>
              <a:t>Mahadik</a:t>
            </a:r>
            <a:r>
              <a:rPr lang="en-IN" sz="2000" dirty="0"/>
              <a:t> (39)</a:t>
            </a:r>
          </a:p>
          <a:p>
            <a:pPr marL="342900" indent="-342900"/>
            <a:r>
              <a:rPr lang="en-IN" sz="2000" dirty="0"/>
              <a:t>Jay Patel (46)</a:t>
            </a:r>
          </a:p>
          <a:p>
            <a:pPr marL="342900" indent="-342900"/>
            <a:r>
              <a:rPr lang="en-IN" sz="2000" dirty="0" err="1"/>
              <a:t>Ritik</a:t>
            </a:r>
            <a:r>
              <a:rPr lang="en-IN" sz="2000" dirty="0"/>
              <a:t> Singh (65)</a:t>
            </a:r>
          </a:p>
        </p:txBody>
      </p:sp>
      <p:cxnSp>
        <p:nvCxnSpPr>
          <p:cNvPr id="89" name="Google Shape;89;p14"/>
          <p:cNvCxnSpPr/>
          <p:nvPr/>
        </p:nvCxnSpPr>
        <p:spPr>
          <a:xfrm>
            <a:off x="6694986" y="3933625"/>
            <a:ext cx="214500" cy="856800"/>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p:cNvCxnSpPr/>
          <p:nvPr/>
        </p:nvCxnSpPr>
        <p:spPr>
          <a:xfrm>
            <a:off x="7059842" y="3727574"/>
            <a:ext cx="394200" cy="5256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p:nvPr/>
        </p:nvCxnSpPr>
        <p:spPr>
          <a:xfrm>
            <a:off x="7224089" y="3501963"/>
            <a:ext cx="752400" cy="464100"/>
          </a:xfrm>
          <a:prstGeom prst="straightConnector1">
            <a:avLst/>
          </a:prstGeom>
          <a:noFill/>
          <a:ln w="9525" cap="flat" cmpd="sng">
            <a:solidFill>
              <a:srgbClr val="CFD8DC"/>
            </a:solidFill>
            <a:prstDash val="solid"/>
            <a:round/>
            <a:headEnd type="none" w="med" len="med"/>
            <a:tailEnd type="none" w="med" len="med"/>
          </a:ln>
        </p:spPr>
      </p:cxnSp>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3" name="Picture 2" descr="Shape&#10;&#10;Description automatically generated with low confidence">
            <a:extLst>
              <a:ext uri="{FF2B5EF4-FFF2-40B4-BE49-F238E27FC236}">
                <a16:creationId xmlns:a16="http://schemas.microsoft.com/office/drawing/2014/main" id="{B9F22B7B-2EDF-4E8C-AA22-0D506DDF8FA8}"/>
              </a:ext>
            </a:extLst>
          </p:cNvPr>
          <p:cNvPicPr>
            <a:picLocks noChangeAspect="1"/>
          </p:cNvPicPr>
          <p:nvPr/>
        </p:nvPicPr>
        <p:blipFill>
          <a:blip r:embed="rId4"/>
          <a:stretch>
            <a:fillRect/>
          </a:stretch>
        </p:blipFill>
        <p:spPr>
          <a:xfrm>
            <a:off x="5900848" y="2556025"/>
            <a:ext cx="1356094" cy="135609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1215213" y="1992591"/>
            <a:ext cx="6713400" cy="819900"/>
          </a:xfrm>
          <a:prstGeom prst="rect">
            <a:avLst/>
          </a:prstGeom>
        </p:spPr>
        <p:txBody>
          <a:bodyPr spcFirstLastPara="1" wrap="square" lIns="91425" tIns="91425" rIns="91425" bIns="91425" anchor="t" anchorCtr="0">
            <a:noAutofit/>
          </a:bodyPr>
          <a:lstStyle/>
          <a:p>
            <a:pPr marL="0" indent="0">
              <a:buNone/>
            </a:pPr>
            <a:r>
              <a:rPr lang="en-US" b="0" i="0" dirty="0">
                <a:solidFill>
                  <a:schemeClr val="accent2">
                    <a:lumMod val="60000"/>
                    <a:lumOff val="40000"/>
                  </a:schemeClr>
                </a:solidFill>
                <a:effectLst/>
                <a:latin typeface="Arial" panose="020B0604020202020204" pitchFamily="34" charset="0"/>
                <a:cs typeface="Arial" panose="020B0604020202020204" pitchFamily="34" charset="0"/>
              </a:rPr>
              <a:t>Effective networking </a:t>
            </a:r>
            <a:r>
              <a:rPr lang="en-US" b="0" i="0" dirty="0">
                <a:solidFill>
                  <a:srgbClr val="101010"/>
                </a:solidFill>
                <a:effectLst/>
                <a:latin typeface="Arial" panose="020B0604020202020204" pitchFamily="34" charset="0"/>
                <a:cs typeface="Arial" panose="020B0604020202020204" pitchFamily="34" charset="0"/>
              </a:rPr>
              <a:t>isn't a result of luck - it requires hard work and persistence.</a:t>
            </a:r>
            <a:endParaRPr lang="en-US" dirty="0">
              <a:latin typeface="Arial" panose="020B0604020202020204" pitchFamily="34" charset="0"/>
              <a:cs typeface="Arial" panose="020B0604020202020204" pitchFamily="34" charset="0"/>
            </a:endParaRPr>
          </a:p>
          <a:p>
            <a:pPr marL="0" lvl="0" indent="0" algn="ctr" rtl="0">
              <a:spcBef>
                <a:spcPts val="600"/>
              </a:spcBef>
              <a:spcAft>
                <a:spcPts val="0"/>
              </a:spcAft>
              <a:buNone/>
            </a:pPr>
            <a:endParaRPr lang="en-US" dirty="0"/>
          </a:p>
        </p:txBody>
      </p:sp>
      <p:sp>
        <p:nvSpPr>
          <p:cNvPr id="105" name="Google Shape;105;p16"/>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403409" y="772258"/>
            <a:ext cx="4846320" cy="66736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That’s All !</a:t>
            </a:r>
            <a:endParaRPr sz="6000" b="1" dirty="0"/>
          </a:p>
        </p:txBody>
      </p:sp>
      <p:sp>
        <p:nvSpPr>
          <p:cNvPr id="406" name="Google Shape;406;p3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pic>
        <p:nvPicPr>
          <p:cNvPr id="6146" name="Picture 2" descr="Amazing Thank You PowerPoint Slide Free Download">
            <a:extLst>
              <a:ext uri="{FF2B5EF4-FFF2-40B4-BE49-F238E27FC236}">
                <a16:creationId xmlns:a16="http://schemas.microsoft.com/office/drawing/2014/main" id="{D8CD58F0-CFA9-4A06-996E-5DCBD34C37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2831" y="1699708"/>
            <a:ext cx="6122209" cy="34437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266012" y="352502"/>
            <a:ext cx="7571700" cy="40488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Content of Table</a:t>
            </a:r>
            <a:endParaRPr sz="2800" dirty="0"/>
          </a:p>
        </p:txBody>
      </p:sp>
      <p:sp>
        <p:nvSpPr>
          <p:cNvPr id="76" name="Google Shape;76;p13"/>
          <p:cNvSpPr txBox="1"/>
          <p:nvPr/>
        </p:nvSpPr>
        <p:spPr>
          <a:xfrm>
            <a:off x="266012" y="908848"/>
            <a:ext cx="7779177" cy="4037803"/>
          </a:xfrm>
          <a:prstGeom prst="rect">
            <a:avLst/>
          </a:prstGeom>
          <a:noFill/>
          <a:ln>
            <a:noFill/>
          </a:ln>
        </p:spPr>
        <p:txBody>
          <a:bodyPr spcFirstLastPara="1" wrap="square" lIns="91425" tIns="91425" rIns="91425" bIns="91425" anchor="t" anchorCtr="0">
            <a:noAutofit/>
          </a:bodyPr>
          <a:lstStyle/>
          <a:p>
            <a:pPr marL="342900" lvl="0" indent="-342900" algn="l" rtl="0">
              <a:spcBef>
                <a:spcPts val="600"/>
              </a:spcBef>
              <a:spcAft>
                <a:spcPts val="0"/>
              </a:spcAft>
              <a:buClr>
                <a:schemeClr val="dk1"/>
              </a:buClr>
              <a:buSzPts val="1100"/>
              <a:buFont typeface="+mj-lt"/>
              <a:buAutoNum type="arabicPeriod"/>
            </a:pPr>
            <a:r>
              <a:rPr lang="en-IN" sz="2400" dirty="0">
                <a:solidFill>
                  <a:srgbClr val="263238"/>
                </a:solidFill>
                <a:latin typeface="Source Sans Pro"/>
                <a:ea typeface="Source Sans Pro"/>
                <a:cs typeface="Source Sans Pro"/>
                <a:sym typeface="Source Sans Pro"/>
              </a:rPr>
              <a:t>ABOUT THE TECHNOLOGY</a:t>
            </a:r>
          </a:p>
          <a:p>
            <a:pPr marL="342900" lvl="0" indent="-342900" algn="l" rtl="0">
              <a:spcBef>
                <a:spcPts val="600"/>
              </a:spcBef>
              <a:spcAft>
                <a:spcPts val="0"/>
              </a:spcAft>
              <a:buClr>
                <a:schemeClr val="dk1"/>
              </a:buClr>
              <a:buSzPts val="1100"/>
              <a:buFont typeface="+mj-lt"/>
              <a:buAutoNum type="arabicPeriod"/>
            </a:pPr>
            <a:r>
              <a:rPr lang="en-IN" sz="2400" dirty="0">
                <a:solidFill>
                  <a:srgbClr val="263238"/>
                </a:solidFill>
                <a:latin typeface="Source Sans Pro"/>
                <a:ea typeface="Source Sans Pro"/>
                <a:cs typeface="Source Sans Pro"/>
                <a:sym typeface="Source Sans Pro"/>
              </a:rPr>
              <a:t>INTRODUCTION</a:t>
            </a:r>
          </a:p>
          <a:p>
            <a:pPr marL="342900" lvl="0" indent="-342900" algn="l" rtl="0">
              <a:spcBef>
                <a:spcPts val="600"/>
              </a:spcBef>
              <a:spcAft>
                <a:spcPts val="0"/>
              </a:spcAft>
              <a:buClr>
                <a:schemeClr val="dk1"/>
              </a:buClr>
              <a:buSzPts val="1100"/>
              <a:buFont typeface="+mj-lt"/>
              <a:buAutoNum type="arabicPeriod"/>
            </a:pPr>
            <a:r>
              <a:rPr lang="en-IN" sz="2400" dirty="0">
                <a:solidFill>
                  <a:srgbClr val="263238"/>
                </a:solidFill>
                <a:latin typeface="Source Sans Pro"/>
                <a:ea typeface="Source Sans Pro"/>
                <a:cs typeface="Source Sans Pro"/>
                <a:sym typeface="Source Sans Pro"/>
              </a:rPr>
              <a:t>SCOPE &amp; OBJECTIVE </a:t>
            </a:r>
          </a:p>
          <a:p>
            <a:pPr marL="342900" lvl="0" indent="-342900" algn="l" rtl="0">
              <a:spcBef>
                <a:spcPts val="600"/>
              </a:spcBef>
              <a:spcAft>
                <a:spcPts val="0"/>
              </a:spcAft>
              <a:buClr>
                <a:schemeClr val="dk1"/>
              </a:buClr>
              <a:buSzPts val="1100"/>
              <a:buFont typeface="+mj-lt"/>
              <a:buAutoNum type="arabicPeriod"/>
            </a:pPr>
            <a:r>
              <a:rPr lang="en-IN" sz="2400" dirty="0">
                <a:solidFill>
                  <a:srgbClr val="263238"/>
                </a:solidFill>
                <a:latin typeface="Source Sans Pro"/>
                <a:ea typeface="Source Sans Pro"/>
                <a:cs typeface="Source Sans Pro"/>
                <a:sym typeface="Source Sans Pro"/>
              </a:rPr>
              <a:t>FEATURES</a:t>
            </a:r>
          </a:p>
          <a:p>
            <a:pPr marL="342900" lvl="0" indent="-342900" algn="l" rtl="0">
              <a:spcBef>
                <a:spcPts val="600"/>
              </a:spcBef>
              <a:spcAft>
                <a:spcPts val="0"/>
              </a:spcAft>
              <a:buClr>
                <a:schemeClr val="dk1"/>
              </a:buClr>
              <a:buSzPts val="1100"/>
              <a:buFont typeface="+mj-lt"/>
              <a:buAutoNum type="arabicPeriod"/>
            </a:pPr>
            <a:r>
              <a:rPr lang="en-IN" sz="2400" dirty="0">
                <a:solidFill>
                  <a:srgbClr val="263238"/>
                </a:solidFill>
                <a:latin typeface="Source Sans Pro"/>
                <a:ea typeface="Source Sans Pro"/>
                <a:cs typeface="Source Sans Pro"/>
                <a:sym typeface="Source Sans Pro"/>
              </a:rPr>
              <a:t>NETWORK DESIGN</a:t>
            </a:r>
          </a:p>
          <a:p>
            <a:pPr marL="342900" lvl="0" indent="-342900" algn="l" rtl="0">
              <a:spcBef>
                <a:spcPts val="600"/>
              </a:spcBef>
              <a:spcAft>
                <a:spcPts val="0"/>
              </a:spcAft>
              <a:buClr>
                <a:schemeClr val="dk1"/>
              </a:buClr>
              <a:buSzPts val="1100"/>
              <a:buFont typeface="+mj-lt"/>
              <a:buAutoNum type="arabicPeriod"/>
            </a:pPr>
            <a:r>
              <a:rPr lang="en-IN" sz="2400" dirty="0">
                <a:solidFill>
                  <a:srgbClr val="263238"/>
                </a:solidFill>
                <a:latin typeface="Source Sans Pro"/>
                <a:ea typeface="Source Sans Pro"/>
                <a:cs typeface="Source Sans Pro"/>
                <a:sym typeface="Source Sans Pro"/>
              </a:rPr>
              <a:t>COMPONENTS &amp; BOM</a:t>
            </a:r>
          </a:p>
          <a:p>
            <a:pPr marL="342900" lvl="0" indent="-342900" algn="l" rtl="0">
              <a:spcBef>
                <a:spcPts val="600"/>
              </a:spcBef>
              <a:spcAft>
                <a:spcPts val="0"/>
              </a:spcAft>
              <a:buClr>
                <a:schemeClr val="dk1"/>
              </a:buClr>
              <a:buSzPts val="1100"/>
              <a:buFont typeface="+mj-lt"/>
              <a:buAutoNum type="arabicPeriod"/>
            </a:pPr>
            <a:r>
              <a:rPr lang="en-US" sz="2400" dirty="0">
                <a:effectLst/>
                <a:latin typeface="Source Sans Pro" panose="020B0503030403020204" pitchFamily="34" charset="0"/>
                <a:ea typeface="Source Sans Pro" panose="020B0503030403020204" pitchFamily="34" charset="0"/>
                <a:cs typeface="Times New Roman" panose="02020603050405020304" pitchFamily="18" charset="0"/>
              </a:rPr>
              <a:t>NETWORK DISASTER RECOVERY PLANNING</a:t>
            </a:r>
          </a:p>
          <a:p>
            <a:pPr marL="342900" lvl="0" indent="-342900" algn="l" rtl="0">
              <a:spcBef>
                <a:spcPts val="600"/>
              </a:spcBef>
              <a:spcAft>
                <a:spcPts val="0"/>
              </a:spcAft>
              <a:buClr>
                <a:schemeClr val="dk1"/>
              </a:buClr>
              <a:buSzPts val="1100"/>
              <a:buFont typeface="+mj-lt"/>
              <a:buAutoNum type="arabicPeriod"/>
            </a:pPr>
            <a:r>
              <a:rPr lang="en-US" sz="2400" dirty="0">
                <a:effectLst/>
                <a:latin typeface="Source Sans Pro" panose="020B0503030403020204" pitchFamily="34" charset="0"/>
                <a:ea typeface="Source Sans Pro" panose="020B0503030403020204" pitchFamily="34" charset="0"/>
                <a:cs typeface="Times New Roman" panose="02020603050405020304" pitchFamily="18" charset="0"/>
              </a:rPr>
              <a:t>DESIGN SN</a:t>
            </a:r>
            <a:r>
              <a:rPr lang="en-US" sz="2400" dirty="0">
                <a:latin typeface="Source Sans Pro" panose="020B0503030403020204" pitchFamily="34" charset="0"/>
                <a:ea typeface="Source Sans Pro" panose="020B0503030403020204" pitchFamily="34" charset="0"/>
                <a:cs typeface="Times New Roman" panose="02020603050405020304" pitchFamily="18" charset="0"/>
              </a:rPr>
              <a:t>IPPET</a:t>
            </a:r>
            <a:endParaRPr lang="en-US" sz="2400" dirty="0">
              <a:effectLst/>
              <a:latin typeface="Source Sans Pro" panose="020B0503030403020204" pitchFamily="34" charset="0"/>
              <a:ea typeface="Source Sans Pro" panose="020B0503030403020204" pitchFamily="34" charset="0"/>
              <a:cs typeface="Times New Roman" panose="02020603050405020304" pitchFamily="18" charset="0"/>
            </a:endParaRPr>
          </a:p>
          <a:p>
            <a:pPr marL="342900" lvl="0" indent="-342900" algn="l" rtl="0">
              <a:spcBef>
                <a:spcPts val="600"/>
              </a:spcBef>
              <a:spcAft>
                <a:spcPts val="0"/>
              </a:spcAft>
              <a:buClr>
                <a:schemeClr val="dk1"/>
              </a:buClr>
              <a:buSzPts val="1100"/>
              <a:buFont typeface="+mj-lt"/>
              <a:buAutoNum type="arabicPeriod"/>
            </a:pPr>
            <a:endParaRPr sz="2400" dirty="0">
              <a:solidFill>
                <a:srgbClr val="263238"/>
              </a:solidFill>
              <a:latin typeface="Source Sans Pro" panose="020B0503030403020204" pitchFamily="34" charset="0"/>
              <a:ea typeface="Source Sans Pro" panose="020B0503030403020204" pitchFamily="34" charset="0"/>
              <a:cs typeface="Source Sans Pro"/>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7170" name="Picture 2">
            <a:extLst>
              <a:ext uri="{FF2B5EF4-FFF2-40B4-BE49-F238E27FC236}">
                <a16:creationId xmlns:a16="http://schemas.microsoft.com/office/drawing/2014/main" id="{09DD444B-AC5D-4184-B8F2-5A8C118B359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5461073" y="566376"/>
            <a:ext cx="2376639" cy="23766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4" y="1754794"/>
            <a:ext cx="626402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1.</a:t>
            </a:r>
            <a:endParaRPr sz="6000" dirty="0">
              <a:solidFill>
                <a:schemeClr val="accent4"/>
              </a:solidFill>
            </a:endParaRPr>
          </a:p>
          <a:p>
            <a:pPr marL="0" lvl="0" indent="0" algn="l" rtl="0">
              <a:spcBef>
                <a:spcPts val="0"/>
              </a:spcBef>
              <a:spcAft>
                <a:spcPts val="0"/>
              </a:spcAft>
              <a:buNone/>
            </a:pPr>
            <a:r>
              <a:rPr lang="en" sz="3600" dirty="0"/>
              <a:t>ABOUT THE TECHNOLOGY</a:t>
            </a:r>
            <a:endParaRPr sz="3600" dirty="0"/>
          </a:p>
        </p:txBody>
      </p:sp>
      <p:sp>
        <p:nvSpPr>
          <p:cNvPr id="98" name="Google Shape;98;p15"/>
          <p:cNvSpPr txBox="1">
            <a:spLocks noGrp="1"/>
          </p:cNvSpPr>
          <p:nvPr>
            <p:ph type="subTitle" idx="1"/>
          </p:nvPr>
        </p:nvSpPr>
        <p:spPr>
          <a:xfrm>
            <a:off x="1546024" y="2731714"/>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 </a:t>
            </a:r>
            <a:r>
              <a:rPr lang="en-IN" sz="2400" dirty="0"/>
              <a:t>Mechanics</a:t>
            </a:r>
            <a:r>
              <a:rPr lang="en-IN" dirty="0"/>
              <a:t> </a:t>
            </a:r>
            <a:r>
              <a:rPr lang="en-IN" sz="2400" dirty="0"/>
              <a:t>Description</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180094" y="79286"/>
            <a:ext cx="7571700" cy="45782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About the Technology – BigBull Bank Of India </a:t>
            </a:r>
            <a:endParaRPr dirty="0"/>
          </a:p>
        </p:txBody>
      </p:sp>
      <p:sp>
        <p:nvSpPr>
          <p:cNvPr id="111" name="Google Shape;111;p17"/>
          <p:cNvSpPr txBox="1">
            <a:spLocks noGrp="1"/>
          </p:cNvSpPr>
          <p:nvPr>
            <p:ph type="body" idx="1"/>
          </p:nvPr>
        </p:nvSpPr>
        <p:spPr>
          <a:xfrm>
            <a:off x="398032" y="851476"/>
            <a:ext cx="6293223" cy="4212738"/>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IN" sz="1600" dirty="0"/>
              <a:t>Cisco Packet Tracer is a powerful n/w simulation program that allows us to experiment with n/w behaviour and ask “what if “ questions.</a:t>
            </a:r>
          </a:p>
          <a:p>
            <a:pPr marL="76200" lvl="0" indent="0" algn="l" rtl="0">
              <a:spcBef>
                <a:spcPts val="600"/>
              </a:spcBef>
              <a:spcAft>
                <a:spcPts val="0"/>
              </a:spcAft>
              <a:buSzPts val="2400"/>
              <a:buNone/>
            </a:pPr>
            <a:r>
              <a:rPr lang="en-IN" sz="1600" dirty="0"/>
              <a:t>Key Features of the software includes </a:t>
            </a:r>
          </a:p>
          <a:p>
            <a:pPr marL="419100" indent="-342900">
              <a:buFont typeface="+mj-lt"/>
              <a:buAutoNum type="arabicPeriod"/>
            </a:pPr>
            <a:r>
              <a:rPr lang="en-IN" sz="1600" dirty="0"/>
              <a:t>Logical &amp; Physical Workspaces </a:t>
            </a:r>
          </a:p>
          <a:p>
            <a:pPr marL="419100" indent="-342900">
              <a:buFont typeface="+mj-lt"/>
              <a:buAutoNum type="arabicPeriod"/>
            </a:pPr>
            <a:r>
              <a:rPr lang="en-IN" sz="1600" dirty="0"/>
              <a:t>Realtime &amp; Simulation Modes </a:t>
            </a:r>
          </a:p>
          <a:p>
            <a:pPr marL="419100" indent="-342900">
              <a:buFont typeface="+mj-lt"/>
              <a:buAutoNum type="arabicPeriod"/>
            </a:pPr>
            <a:r>
              <a:rPr lang="en-IN" sz="1600" dirty="0"/>
              <a:t>User friendly CLI </a:t>
            </a:r>
          </a:p>
          <a:p>
            <a:pPr marL="419100" indent="-342900">
              <a:buFont typeface="+mj-lt"/>
              <a:buAutoNum type="arabicPeriod"/>
            </a:pPr>
            <a:r>
              <a:rPr lang="en-IN" sz="1600" dirty="0"/>
              <a:t>Global event list (Packet Sniffer)</a:t>
            </a:r>
          </a:p>
          <a:p>
            <a:pPr marL="419100" indent="-342900">
              <a:buFont typeface="+mj-lt"/>
              <a:buAutoNum type="arabicPeriod"/>
            </a:pPr>
            <a:r>
              <a:rPr lang="en-IN" sz="1600" dirty="0"/>
              <a:t>LAN, Switching ,TCP/IP Protocol </a:t>
            </a:r>
          </a:p>
          <a:p>
            <a:pPr marL="419100" indent="-342900">
              <a:buFont typeface="+mj-lt"/>
              <a:buAutoNum type="arabicPeriod"/>
            </a:pPr>
            <a:r>
              <a:rPr lang="en-IN" sz="1600" dirty="0"/>
              <a:t>Multiple Platform Support</a:t>
            </a:r>
            <a:endParaRPr sz="1600"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2052" name="Picture 4" descr="IP Subnetting in Cisco Packet Tracer | by Sena Akbulut | Medium">
            <a:extLst>
              <a:ext uri="{FF2B5EF4-FFF2-40B4-BE49-F238E27FC236}">
                <a16:creationId xmlns:a16="http://schemas.microsoft.com/office/drawing/2014/main" id="{2D8F79E9-6836-4086-8D0C-F21954787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8595" y="2067710"/>
            <a:ext cx="2838450" cy="2019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4" y="1754794"/>
            <a:ext cx="626402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2.</a:t>
            </a:r>
            <a:endParaRPr sz="6000" dirty="0">
              <a:solidFill>
                <a:schemeClr val="accent4"/>
              </a:solidFill>
            </a:endParaRPr>
          </a:p>
          <a:p>
            <a:pPr marL="0" lvl="0" indent="0" algn="l" rtl="0">
              <a:spcBef>
                <a:spcPts val="0"/>
              </a:spcBef>
              <a:spcAft>
                <a:spcPts val="0"/>
              </a:spcAft>
              <a:buNone/>
            </a:pPr>
            <a:r>
              <a:rPr lang="en" sz="4000" dirty="0"/>
              <a:t>INTRODUCTION</a:t>
            </a:r>
            <a:endParaRPr dirty="0"/>
          </a:p>
        </p:txBody>
      </p:sp>
      <p:sp>
        <p:nvSpPr>
          <p:cNvPr id="98" name="Google Shape;98;p15"/>
          <p:cNvSpPr txBox="1">
            <a:spLocks noGrp="1"/>
          </p:cNvSpPr>
          <p:nvPr>
            <p:ph type="subTitle" idx="1"/>
          </p:nvPr>
        </p:nvSpPr>
        <p:spPr>
          <a:xfrm>
            <a:off x="1546024" y="2807018"/>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 Concept Foundation</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705281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169336" y="302470"/>
            <a:ext cx="7571700" cy="45782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 – BigBull Bank Of India </a:t>
            </a:r>
            <a:endParaRPr dirty="0"/>
          </a:p>
        </p:txBody>
      </p:sp>
      <p:sp>
        <p:nvSpPr>
          <p:cNvPr id="111" name="Google Shape;111;p17"/>
          <p:cNvSpPr txBox="1">
            <a:spLocks noGrp="1"/>
          </p:cNvSpPr>
          <p:nvPr>
            <p:ph type="body" idx="1"/>
          </p:nvPr>
        </p:nvSpPr>
        <p:spPr>
          <a:xfrm>
            <a:off x="365760" y="1000461"/>
            <a:ext cx="6465346" cy="3611655"/>
          </a:xfrm>
          <a:prstGeom prst="rect">
            <a:avLst/>
          </a:prstGeom>
        </p:spPr>
        <p:txBody>
          <a:bodyPr spcFirstLastPara="1" wrap="square" lIns="91425" tIns="91425" rIns="91425" bIns="91425" anchor="t" anchorCtr="0">
            <a:noAutofit/>
          </a:bodyPr>
          <a:lstStyle/>
          <a:p>
            <a:r>
              <a:rPr lang="en-US" sz="1800" dirty="0">
                <a:latin typeface="Times New Roman" panose="02020603050405020304" pitchFamily="18" charset="0"/>
                <a:ea typeface="DengXian" panose="020B0503020204020204" pitchFamily="2" charset="-122"/>
              </a:rPr>
              <a:t>BigBull</a:t>
            </a:r>
            <a:r>
              <a:rPr lang="en-US" sz="1800" dirty="0">
                <a:effectLst/>
                <a:latin typeface="Times New Roman" panose="02020603050405020304" pitchFamily="18" charset="0"/>
                <a:ea typeface="DengXian" panose="020B0503020204020204" pitchFamily="2" charset="-122"/>
              </a:rPr>
              <a:t> Bank is setting</a:t>
            </a:r>
            <a:r>
              <a:rPr lang="en-US" sz="1800" dirty="0">
                <a:effectLst/>
                <a:latin typeface="Times New Roman" panose="02020603050405020304" pitchFamily="18" charset="0"/>
                <a:ea typeface="Calibri" panose="020F0502020204030204" pitchFamily="34" charset="0"/>
              </a:rPr>
              <a:t> up a new 3-storey branch in Mumbai.</a:t>
            </a:r>
          </a:p>
          <a:p>
            <a:r>
              <a:rPr lang="en-US" sz="1800" dirty="0">
                <a:effectLst/>
                <a:latin typeface="Times New Roman" panose="02020603050405020304" pitchFamily="18" charset="0"/>
                <a:ea typeface="Calibri" panose="020F0502020204030204" pitchFamily="34" charset="0"/>
              </a:rPr>
              <a:t> It is planning to have 6 departments allocated on their new branch BigBull Bank  have proposed to have departments of internal IT supports, ATM services, consumer banking, investment banking, loans and insurance. </a:t>
            </a:r>
          </a:p>
          <a:p>
            <a:r>
              <a:rPr lang="en-US" sz="1800" dirty="0">
                <a:effectLst/>
                <a:latin typeface="Times New Roman" panose="02020603050405020304" pitchFamily="18" charset="0"/>
                <a:ea typeface="Calibri" panose="020F0502020204030204" pitchFamily="34" charset="0"/>
              </a:rPr>
              <a:t>All their departments network is separated but able to communicate with each other. </a:t>
            </a:r>
          </a:p>
          <a:p>
            <a:r>
              <a:rPr lang="en-US" sz="1800" dirty="0">
                <a:effectLst/>
                <a:latin typeface="Times New Roman" panose="02020603050405020304" pitchFamily="18" charset="0"/>
                <a:ea typeface="Calibri" panose="020F0502020204030204" pitchFamily="34" charset="0"/>
              </a:rPr>
              <a:t>BigBull Bank has a budget of </a:t>
            </a:r>
            <a:r>
              <a:rPr lang="en-IN" sz="1400" b="1" i="0" dirty="0">
                <a:solidFill>
                  <a:srgbClr val="BDC1C6"/>
                </a:solidFill>
                <a:effectLst/>
                <a:latin typeface="arial" panose="020B0604020202020204" pitchFamily="34" charset="0"/>
              </a:rPr>
              <a:t>₹3,614,000</a:t>
            </a:r>
            <a:r>
              <a:rPr lang="en-US" sz="1800" dirty="0">
                <a:effectLst/>
                <a:latin typeface="Times New Roman" panose="02020603050405020304" pitchFamily="18" charset="0"/>
                <a:ea typeface="Calibri" panose="020F0502020204030204" pitchFamily="34" charset="0"/>
              </a:rPr>
              <a:t> and prefer the branch to have a balance between network performance network performance, security and cost effectiveness.</a:t>
            </a:r>
          </a:p>
          <a:p>
            <a:endParaRPr sz="1400"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2050" name="Picture 2" descr="Global connection, global digital mesh network, global network, global network  connectivity, global technology icon - Download on Iconfinder">
            <a:extLst>
              <a:ext uri="{FF2B5EF4-FFF2-40B4-BE49-F238E27FC236}">
                <a16:creationId xmlns:a16="http://schemas.microsoft.com/office/drawing/2014/main" id="{F61207A4-B033-4346-A94D-C9AFB5E51C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8735" y="2163824"/>
            <a:ext cx="1824349" cy="1824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767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4" y="1754794"/>
            <a:ext cx="626402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3.</a:t>
            </a:r>
          </a:p>
          <a:p>
            <a:pPr marL="0" lvl="0" indent="0" algn="l" rtl="0">
              <a:spcBef>
                <a:spcPts val="0"/>
              </a:spcBef>
              <a:spcAft>
                <a:spcPts val="0"/>
              </a:spcAft>
              <a:buNone/>
            </a:pPr>
            <a:r>
              <a:rPr lang="en" dirty="0"/>
              <a:t>SCOPE &amp; OBJECTIVE</a:t>
            </a:r>
            <a:endParaRPr lang="en-IN" dirty="0"/>
          </a:p>
        </p:txBody>
      </p:sp>
      <p:sp>
        <p:nvSpPr>
          <p:cNvPr id="98" name="Google Shape;98;p15"/>
          <p:cNvSpPr txBox="1">
            <a:spLocks noGrp="1"/>
          </p:cNvSpPr>
          <p:nvPr>
            <p:ph type="subTitle" idx="1"/>
          </p:nvPr>
        </p:nvSpPr>
        <p:spPr>
          <a:xfrm>
            <a:off x="1546024" y="2807018"/>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 Concept Foundation</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3141743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190851" y="120449"/>
            <a:ext cx="7571700" cy="45782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SCOPE &amp; OBJECTIVE – BigBull Bank Of India </a:t>
            </a:r>
            <a:endParaRPr dirty="0"/>
          </a:p>
        </p:txBody>
      </p:sp>
      <p:sp>
        <p:nvSpPr>
          <p:cNvPr id="111" name="Google Shape;111;p17"/>
          <p:cNvSpPr txBox="1">
            <a:spLocks noGrp="1"/>
          </p:cNvSpPr>
          <p:nvPr>
            <p:ph type="body" idx="1"/>
          </p:nvPr>
        </p:nvSpPr>
        <p:spPr>
          <a:xfrm>
            <a:off x="190851" y="542270"/>
            <a:ext cx="6747830" cy="4444775"/>
          </a:xfrm>
          <a:prstGeom prst="rect">
            <a:avLst/>
          </a:prstGeom>
        </p:spPr>
        <p:txBody>
          <a:bodyPr spcFirstLastPara="1" wrap="square" lIns="91425" tIns="91425" rIns="91425" bIns="91425" anchor="t" anchorCtr="0">
            <a:noAutofit/>
          </a:bodyPr>
          <a:lstStyle/>
          <a:p>
            <a:pPr marL="76200" indent="0" algn="just">
              <a:lnSpc>
                <a:spcPct val="150000"/>
              </a:lnSpc>
              <a:spcAft>
                <a:spcPts val="800"/>
              </a:spcAf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Below are the main goals of the network being to achieve several operational objectives which are:</a:t>
            </a:r>
            <a:endParaRPr lang="en-IN" sz="14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Every department network is separated. All staffs can communicate through emails.</a:t>
            </a:r>
          </a:p>
          <a:p>
            <a:pPr marL="342900" lvl="0" indent="-342900" algn="just">
              <a:lnSpc>
                <a:spcPct val="150000"/>
              </a:lnSpc>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Calibri" panose="020F0502020204030204" pitchFamily="34" charset="0"/>
              </a:rPr>
              <a:t>There should be a guest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Wi-Fi is provided to customers. This is an isolated network isolated with only web browsing capabilities. </a:t>
            </a:r>
            <a:endParaRPr lang="en-IN" sz="14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IT department consists of a small team that the staffs are mainly performing operational tasks instead of planning and implementations. Your team is required to provide detail documentations so that the IT staffs can troubleshoot their systems with references.  </a:t>
            </a:r>
            <a:endParaRPr lang="en-IN" sz="14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Your team are working to strike a balance between network performance, security and cost effectiveness so that your team can close this deal. </a:t>
            </a:r>
            <a:endParaRPr lang="en-IN" sz="14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2050" name="Picture 2" descr="Global connection, global digital mesh network, global network, global network  connectivity, global technology icon - Download on Iconfinder">
            <a:extLst>
              <a:ext uri="{FF2B5EF4-FFF2-40B4-BE49-F238E27FC236}">
                <a16:creationId xmlns:a16="http://schemas.microsoft.com/office/drawing/2014/main" id="{F61207A4-B033-4346-A94D-C9AFB5E51C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8735" y="2163824"/>
            <a:ext cx="1824349" cy="1824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628504"/>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656</Words>
  <Application>Microsoft Office PowerPoint</Application>
  <PresentationFormat>On-screen Show (16:9)</PresentationFormat>
  <Paragraphs>150</Paragraphs>
  <Slides>21</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Times New Roman</vt:lpstr>
      <vt:lpstr>Roboto Slab</vt:lpstr>
      <vt:lpstr>Symbol</vt:lpstr>
      <vt:lpstr>Calibri</vt:lpstr>
      <vt:lpstr>Georgia</vt:lpstr>
      <vt:lpstr>Source Sans Pro</vt:lpstr>
      <vt:lpstr>Arial</vt:lpstr>
      <vt:lpstr>Arial</vt:lpstr>
      <vt:lpstr>Cordelia template</vt:lpstr>
      <vt:lpstr>BIGBULL Bank Of India</vt:lpstr>
      <vt:lpstr>Hello!</vt:lpstr>
      <vt:lpstr>Content of Table</vt:lpstr>
      <vt:lpstr>1. ABOUT THE TECHNOLOGY</vt:lpstr>
      <vt:lpstr>About the Technology – BigBull Bank Of India </vt:lpstr>
      <vt:lpstr>2. INTRODUCTION</vt:lpstr>
      <vt:lpstr>Introduction – BigBull Bank Of India </vt:lpstr>
      <vt:lpstr>3. SCOPE &amp; OBJECTIVE</vt:lpstr>
      <vt:lpstr>SCOPE &amp; OBJECTIVE – BigBull Bank Of India </vt:lpstr>
      <vt:lpstr>4. FEATURES</vt:lpstr>
      <vt:lpstr>PowerPoint Presentation</vt:lpstr>
      <vt:lpstr>5. NETWORK DESIGN</vt:lpstr>
      <vt:lpstr>PowerPoint Presentation</vt:lpstr>
      <vt:lpstr>6. COMPONENTS &amp; BOM</vt:lpstr>
      <vt:lpstr>PowerPoint Presentation</vt:lpstr>
      <vt:lpstr>7. N/W D-R PLANNING</vt:lpstr>
      <vt:lpstr>N/W D-R Planning – BigBull Bank Of India </vt:lpstr>
      <vt:lpstr>8. DESIGN SNIPPET</vt:lpstr>
      <vt:lpstr>PowerPoint Presentation</vt:lpstr>
      <vt:lpstr>PowerPoint Presentation</vt:lpstr>
      <vt:lpstr>That’s All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BIGBULL Bank Of India</dc:title>
  <dc:creator>Parth Shah</dc:creator>
  <cp:lastModifiedBy>Parth Shah</cp:lastModifiedBy>
  <cp:revision>51</cp:revision>
  <dcterms:modified xsi:type="dcterms:W3CDTF">2021-10-26T15:29:32Z</dcterms:modified>
</cp:coreProperties>
</file>