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 id="2147483678" r:id="rId5"/>
    <p:sldMasterId id="214748367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Century Gothic"/>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CenturyGothic-regular.fntdata"/><Relationship Id="rId21" Type="http://schemas.openxmlformats.org/officeDocument/2006/relationships/slide" Target="slides/slide14.xml"/><Relationship Id="rId24" Type="http://schemas.openxmlformats.org/officeDocument/2006/relationships/font" Target="fonts/CenturyGothic-italic.fntdata"/><Relationship Id="rId23" Type="http://schemas.openxmlformats.org/officeDocument/2006/relationships/font" Target="fonts/CenturyGothic-bold.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5" Type="http://schemas.openxmlformats.org/officeDocument/2006/relationships/font" Target="fonts/CenturyGothic-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cf36e76f87_2_2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gcf36e76f87_2_2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gcf36e76f87_2_2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cf36e76f87_2_3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gcf36e76f87_2_3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gcf36e76f87_2_36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cf36e76f87_2_3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gcf36e76f87_2_3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gcf36e76f87_2_37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cf4f03dfed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cf4f03dfed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cf4f03dfe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cf4f03dfe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cf36e76f87_2_38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gcf36e76f87_2_3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cf422ac41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cf422ac41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cf422ac413_1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gcf422ac413_1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gcf422ac413_1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cf36e76f87_2_2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gcf36e76f87_2_28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lang="en" sz="1200">
                <a:solidFill>
                  <a:schemeClr val="lt1"/>
                </a:solidFill>
                <a:latin typeface="Calibri"/>
                <a:ea typeface="Calibri"/>
                <a:cs typeface="Calibri"/>
                <a:sym typeface="Calibri"/>
              </a:rPr>
              <a:t>Since October 2020, I’ve been working on solution and developed what I’d like to introduce as NewsChord. NewsChord aims to change the news article reading experience by emphasizing news reading by headline. Across platforms, Giving you the direct information you want instead of you having to click around, scroll and find it on your own. The overall vision being to ease the News Article reading experience.</a:t>
            </a:r>
            <a:endParaRPr/>
          </a:p>
          <a:p>
            <a:pPr indent="0" lvl="0" marL="0" rtl="0" algn="l">
              <a:spcBef>
                <a:spcPts val="0"/>
              </a:spcBef>
              <a:spcAft>
                <a:spcPts val="0"/>
              </a:spcAft>
              <a:buNone/>
            </a:pPr>
            <a:r>
              <a:t/>
            </a:r>
            <a:endParaRPr/>
          </a:p>
        </p:txBody>
      </p:sp>
      <p:sp>
        <p:nvSpPr>
          <p:cNvPr id="344" name="Google Shape;344;gcf36e76f87_2_28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cf36e76f87_2_2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gcf36e76f87_2_29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In its infancy, NewsChord is a website that acts as a search engine for sensitive news. Upon arriving to the site, this is the page first rendered. Users have the option to digging for a headline via our “explore” menu, select a trending quick search headline or directly search a headline themselves</a:t>
            </a:r>
            <a:endParaRPr/>
          </a:p>
        </p:txBody>
      </p:sp>
      <p:sp>
        <p:nvSpPr>
          <p:cNvPr id="358" name="Google Shape;358;gcf36e76f87_2_29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cf36e76f87_2_3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gcf36e76f87_2_30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The output of a search is a table format organizing various articles from various sources. Allowing users to see the spread of coverage. By-default articles that are depicted in each column are the most popular articles on that headline. However, there is are alot of customized search options available via the filter menu. Where the organization and filtering of articles can be tweaked.</a:t>
            </a:r>
            <a:endParaRPr/>
          </a:p>
        </p:txBody>
      </p:sp>
      <p:sp>
        <p:nvSpPr>
          <p:cNvPr id="368" name="Google Shape;368;gcf36e76f87_2_30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cf36e76f87_2_3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gcf36e76f87_2_30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For each article, User can open up a pop-up menu. The pop-up will provide additional information about the news source and the article. Moreover, see in-depth stats and ratings of leaning and reliability. These ratings are an aggregate of news source data created by media research organizations which is combined with machine learning analysis of the article itself. </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Calibri"/>
              <a:buNone/>
            </a:pPr>
            <a:r>
              <a:rPr lang="en"/>
              <a:t>If forced to simplify ourselves to look for competitors, NewsChord is a google search bar for news</a:t>
            </a:r>
            <a:endParaRPr/>
          </a:p>
          <a:p>
            <a:pPr indent="0" lvl="0" marL="0" rtl="0" algn="l">
              <a:spcBef>
                <a:spcPts val="0"/>
              </a:spcBef>
              <a:spcAft>
                <a:spcPts val="0"/>
              </a:spcAft>
              <a:buNone/>
            </a:pPr>
            <a:r>
              <a:t/>
            </a:r>
            <a:endParaRPr/>
          </a:p>
        </p:txBody>
      </p:sp>
      <p:sp>
        <p:nvSpPr>
          <p:cNvPr id="376" name="Google Shape;376;gcf36e76f87_2_30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cf4f03dfed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cf4f03dfed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cf36e76f87_2_3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gcf36e76f87_2_3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gcf36e76f87_2_3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67" name="Shape 67"/>
        <p:cNvGrpSpPr/>
        <p:nvPr/>
      </p:nvGrpSpPr>
      <p:grpSpPr>
        <a:xfrm>
          <a:off x="0" y="0"/>
          <a:ext cx="0" cy="0"/>
          <a:chOff x="0" y="0"/>
          <a:chExt cx="0" cy="0"/>
        </a:xfrm>
      </p:grpSpPr>
      <p:grpSp>
        <p:nvGrpSpPr>
          <p:cNvPr id="68" name="Google Shape;68;p14"/>
          <p:cNvGrpSpPr/>
          <p:nvPr/>
        </p:nvGrpSpPr>
        <p:grpSpPr>
          <a:xfrm>
            <a:off x="0" y="0"/>
            <a:ext cx="9144000" cy="5143500"/>
            <a:chOff x="0" y="0"/>
            <a:chExt cx="12192000" cy="6858000"/>
          </a:xfrm>
        </p:grpSpPr>
        <p:sp>
          <p:nvSpPr>
            <p:cNvPr id="69" name="Google Shape;69;p1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0" name="Google Shape;70;p1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71" name="Google Shape;71;p14"/>
          <p:cNvSpPr txBox="1"/>
          <p:nvPr>
            <p:ph type="ctrTitle"/>
          </p:nvPr>
        </p:nvSpPr>
        <p:spPr>
          <a:xfrm>
            <a:off x="866216" y="1574800"/>
            <a:ext cx="6619243" cy="2008236"/>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2"/>
              </a:buClr>
              <a:buSzPts val="4100"/>
              <a:buFont typeface="Century Gothic"/>
              <a:buNone/>
              <a:defRPr sz="41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4"/>
          <p:cNvSpPr txBox="1"/>
          <p:nvPr>
            <p:ph idx="1" type="subTitle"/>
          </p:nvPr>
        </p:nvSpPr>
        <p:spPr>
          <a:xfrm>
            <a:off x="866216" y="3583035"/>
            <a:ext cx="6619243" cy="646065"/>
          </a:xfrm>
          <a:prstGeom prst="rect">
            <a:avLst/>
          </a:prstGeom>
          <a:noFill/>
          <a:ln>
            <a:noFill/>
          </a:ln>
        </p:spPr>
        <p:txBody>
          <a:bodyPr anchorCtr="0" anchor="t" bIns="34275" lIns="68575" spcFirstLastPara="1" rIns="68575" wrap="square" tIns="34275">
            <a:normAutofit/>
          </a:bodyPr>
          <a:lstStyle>
            <a:lvl1pPr lvl="0" algn="l">
              <a:spcBef>
                <a:spcPts val="800"/>
              </a:spcBef>
              <a:spcAft>
                <a:spcPts val="0"/>
              </a:spcAft>
              <a:buSzPts val="1100"/>
              <a:buNone/>
              <a:defRPr cap="none">
                <a:solidFill>
                  <a:srgbClr val="EE52A4"/>
                </a:solidFill>
              </a:defRPr>
            </a:lvl1pPr>
            <a:lvl2pPr lvl="1" algn="ctr">
              <a:spcBef>
                <a:spcPts val="800"/>
              </a:spcBef>
              <a:spcAft>
                <a:spcPts val="0"/>
              </a:spcAft>
              <a:buSzPts val="1000"/>
              <a:buNone/>
              <a:defRPr>
                <a:solidFill>
                  <a:srgbClr val="888888"/>
                </a:solidFill>
              </a:defRPr>
            </a:lvl2pPr>
            <a:lvl3pPr lvl="2" algn="ctr">
              <a:spcBef>
                <a:spcPts val="800"/>
              </a:spcBef>
              <a:spcAft>
                <a:spcPts val="0"/>
              </a:spcAft>
              <a:buSzPts val="800"/>
              <a:buNone/>
              <a:defRPr>
                <a:solidFill>
                  <a:srgbClr val="888888"/>
                </a:solidFill>
              </a:defRPr>
            </a:lvl3pPr>
            <a:lvl4pPr lvl="3" algn="ctr">
              <a:spcBef>
                <a:spcPts val="800"/>
              </a:spcBef>
              <a:spcAft>
                <a:spcPts val="0"/>
              </a:spcAft>
              <a:buSzPts val="700"/>
              <a:buNone/>
              <a:defRPr>
                <a:solidFill>
                  <a:srgbClr val="888888"/>
                </a:solidFill>
              </a:defRPr>
            </a:lvl4pPr>
            <a:lvl5pPr lvl="4" algn="ctr">
              <a:spcBef>
                <a:spcPts val="800"/>
              </a:spcBef>
              <a:spcAft>
                <a:spcPts val="0"/>
              </a:spcAft>
              <a:buSzPts val="700"/>
              <a:buNone/>
              <a:defRPr>
                <a:solidFill>
                  <a:srgbClr val="888888"/>
                </a:solidFill>
              </a:defRPr>
            </a:lvl5pPr>
            <a:lvl6pPr lvl="5" algn="ctr">
              <a:spcBef>
                <a:spcPts val="800"/>
              </a:spcBef>
              <a:spcAft>
                <a:spcPts val="0"/>
              </a:spcAft>
              <a:buSzPts val="700"/>
              <a:buNone/>
              <a:defRPr>
                <a:solidFill>
                  <a:srgbClr val="888888"/>
                </a:solidFill>
              </a:defRPr>
            </a:lvl6pPr>
            <a:lvl7pPr lvl="6" algn="ctr">
              <a:spcBef>
                <a:spcPts val="800"/>
              </a:spcBef>
              <a:spcAft>
                <a:spcPts val="0"/>
              </a:spcAft>
              <a:buSzPts val="700"/>
              <a:buNone/>
              <a:defRPr>
                <a:solidFill>
                  <a:srgbClr val="888888"/>
                </a:solidFill>
              </a:defRPr>
            </a:lvl7pPr>
            <a:lvl8pPr lvl="7" algn="ctr">
              <a:spcBef>
                <a:spcPts val="800"/>
              </a:spcBef>
              <a:spcAft>
                <a:spcPts val="0"/>
              </a:spcAft>
              <a:buSzPts val="700"/>
              <a:buNone/>
              <a:defRPr>
                <a:solidFill>
                  <a:srgbClr val="888888"/>
                </a:solidFill>
              </a:defRPr>
            </a:lvl8pPr>
            <a:lvl9pPr lvl="8" algn="ctr">
              <a:spcBef>
                <a:spcPts val="800"/>
              </a:spcBef>
              <a:spcAft>
                <a:spcPts val="0"/>
              </a:spcAft>
              <a:buSzPts val="700"/>
              <a:buNone/>
              <a:defRPr>
                <a:solidFill>
                  <a:srgbClr val="888888"/>
                </a:solidFill>
              </a:defRPr>
            </a:lvl9pPr>
          </a:lstStyle>
          <a:p/>
        </p:txBody>
      </p:sp>
      <p:sp>
        <p:nvSpPr>
          <p:cNvPr id="73" name="Google Shape;73;p14"/>
          <p:cNvSpPr txBox="1"/>
          <p:nvPr>
            <p:ph idx="10" type="dt"/>
          </p:nvPr>
        </p:nvSpPr>
        <p:spPr>
          <a:xfrm rot="5400000">
            <a:off x="7619238" y="1344168"/>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b="0" i="0">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4"/>
          <p:cNvSpPr txBox="1"/>
          <p:nvPr>
            <p:ph idx="11" type="ftr"/>
          </p:nvPr>
        </p:nvSpPr>
        <p:spPr>
          <a:xfrm rot="5400000">
            <a:off x="6713982" y="2420874"/>
            <a:ext cx="2894846" cy="2286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b="0" i="0">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4"/>
          <p:cNvSpPr/>
          <p:nvPr/>
        </p:nvSpPr>
        <p:spPr>
          <a:xfrm>
            <a:off x="7828359" y="0"/>
            <a:ext cx="514350" cy="85725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6" name="Google Shape;76;p14"/>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7" name="Shape 77"/>
        <p:cNvGrpSpPr/>
        <p:nvPr/>
      </p:nvGrpSpPr>
      <p:grpSpPr>
        <a:xfrm>
          <a:off x="0" y="0"/>
          <a:ext cx="0" cy="0"/>
          <a:chOff x="0" y="0"/>
          <a:chExt cx="0" cy="0"/>
        </a:xfrm>
      </p:grpSpPr>
      <p:sp>
        <p:nvSpPr>
          <p:cNvPr id="78" name="Google Shape;78;p15"/>
          <p:cNvSpPr txBox="1"/>
          <p:nvPr>
            <p:ph type="title"/>
          </p:nvPr>
        </p:nvSpPr>
        <p:spPr>
          <a:xfrm>
            <a:off x="866216" y="730251"/>
            <a:ext cx="6571060" cy="530223"/>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5"/>
          <p:cNvSpPr txBox="1"/>
          <p:nvPr>
            <p:ph idx="1" type="body"/>
          </p:nvPr>
        </p:nvSpPr>
        <p:spPr>
          <a:xfrm>
            <a:off x="866216" y="1952625"/>
            <a:ext cx="6619244" cy="2562225"/>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80" name="Google Shape;80;p15"/>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5"/>
          <p:cNvSpPr txBox="1"/>
          <p:nvPr>
            <p:ph idx="11" type="ftr"/>
          </p:nvPr>
        </p:nvSpPr>
        <p:spPr>
          <a:xfrm>
            <a:off x="420833" y="4793878"/>
            <a:ext cx="2894846" cy="2286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5"/>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83" name="Shape 83"/>
        <p:cNvGrpSpPr/>
        <p:nvPr/>
      </p:nvGrpSpPr>
      <p:grpSpPr>
        <a:xfrm>
          <a:off x="0" y="0"/>
          <a:ext cx="0" cy="0"/>
          <a:chOff x="0" y="0"/>
          <a:chExt cx="0" cy="0"/>
        </a:xfrm>
      </p:grpSpPr>
      <p:sp>
        <p:nvSpPr>
          <p:cNvPr id="84" name="Google Shape;84;p16"/>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6"/>
          <p:cNvSpPr txBox="1"/>
          <p:nvPr>
            <p:ph idx="11" type="ftr"/>
          </p:nvPr>
        </p:nvSpPr>
        <p:spPr>
          <a:xfrm>
            <a:off x="420833" y="4793878"/>
            <a:ext cx="2894846" cy="2286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6"/>
          <p:cNvSpPr/>
          <p:nvPr/>
        </p:nvSpPr>
        <p:spPr>
          <a:xfrm>
            <a:off x="7828359" y="0"/>
            <a:ext cx="514350" cy="85725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7" name="Google Shape;87;p16"/>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17"/>
          <p:cNvSpPr txBox="1"/>
          <p:nvPr>
            <p:ph type="title"/>
          </p:nvPr>
        </p:nvSpPr>
        <p:spPr>
          <a:xfrm>
            <a:off x="866216" y="730251"/>
            <a:ext cx="6571060" cy="530223"/>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2"/>
              </a:buClr>
              <a:buSzPts val="2700"/>
              <a:buFont typeface="Century Gothic"/>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17"/>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7"/>
          <p:cNvSpPr txBox="1"/>
          <p:nvPr>
            <p:ph idx="11" type="ftr"/>
          </p:nvPr>
        </p:nvSpPr>
        <p:spPr>
          <a:xfrm>
            <a:off x="420833" y="4793878"/>
            <a:ext cx="2894846" cy="2286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7"/>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3" name="Shape 93"/>
        <p:cNvGrpSpPr/>
        <p:nvPr/>
      </p:nvGrpSpPr>
      <p:grpSpPr>
        <a:xfrm>
          <a:off x="0" y="0"/>
          <a:ext cx="0" cy="0"/>
          <a:chOff x="0" y="0"/>
          <a:chExt cx="0" cy="0"/>
        </a:xfrm>
      </p:grpSpPr>
      <p:sp>
        <p:nvSpPr>
          <p:cNvPr id="94" name="Google Shape;94;p18"/>
          <p:cNvSpPr txBox="1"/>
          <p:nvPr>
            <p:ph type="title"/>
          </p:nvPr>
        </p:nvSpPr>
        <p:spPr>
          <a:xfrm>
            <a:off x="866216" y="730251"/>
            <a:ext cx="6571060" cy="530223"/>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8"/>
          <p:cNvSpPr txBox="1"/>
          <p:nvPr>
            <p:ph idx="1" type="body"/>
          </p:nvPr>
        </p:nvSpPr>
        <p:spPr>
          <a:xfrm>
            <a:off x="866216" y="1952625"/>
            <a:ext cx="3618869" cy="2562226"/>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96" name="Google Shape;96;p18"/>
          <p:cNvSpPr txBox="1"/>
          <p:nvPr>
            <p:ph idx="2" type="body"/>
          </p:nvPr>
        </p:nvSpPr>
        <p:spPr>
          <a:xfrm>
            <a:off x="4656534" y="1952625"/>
            <a:ext cx="3618869" cy="2562225"/>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97" name="Google Shape;97;p18"/>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8"/>
          <p:cNvSpPr txBox="1"/>
          <p:nvPr>
            <p:ph idx="11" type="ftr"/>
          </p:nvPr>
        </p:nvSpPr>
        <p:spPr>
          <a:xfrm>
            <a:off x="420833" y="4793878"/>
            <a:ext cx="2894846" cy="2286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8"/>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00" name="Shape 100"/>
        <p:cNvGrpSpPr/>
        <p:nvPr/>
      </p:nvGrpSpPr>
      <p:grpSpPr>
        <a:xfrm>
          <a:off x="0" y="0"/>
          <a:ext cx="0" cy="0"/>
          <a:chOff x="0" y="0"/>
          <a:chExt cx="0" cy="0"/>
        </a:xfrm>
      </p:grpSpPr>
      <p:grpSp>
        <p:nvGrpSpPr>
          <p:cNvPr id="101" name="Google Shape;101;p19"/>
          <p:cNvGrpSpPr/>
          <p:nvPr/>
        </p:nvGrpSpPr>
        <p:grpSpPr>
          <a:xfrm>
            <a:off x="0" y="0"/>
            <a:ext cx="9144000" cy="5143500"/>
            <a:chOff x="0" y="0"/>
            <a:chExt cx="12192000" cy="6858000"/>
          </a:xfrm>
        </p:grpSpPr>
        <p:sp>
          <p:nvSpPr>
            <p:cNvPr id="102" name="Google Shape;102;p1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3" name="Google Shape;103;p19"/>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4" name="Google Shape;104;p1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5" name="Google Shape;105;p19"/>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6" name="Google Shape;106;p19"/>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7" name="Google Shape;107;p1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8" name="Google Shape;108;p19"/>
            <p:cNvSpPr/>
            <p:nvPr/>
          </p:nvSpPr>
          <p:spPr>
            <a:xfrm>
              <a:off x="7289800" y="402165"/>
              <a:ext cx="4478865" cy="6053670"/>
            </a:xfrm>
            <a:prstGeom prst="rect">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9" name="Google Shape;109;p19"/>
            <p:cNvSpPr/>
            <p:nvPr/>
          </p:nvSpPr>
          <p:spPr>
            <a:xfrm rot="-5400000">
              <a:off x="3787244"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0" name="Google Shape;110;p19"/>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1" name="Google Shape;111;p19"/>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2" name="Google Shape;112;p19"/>
          <p:cNvSpPr txBox="1"/>
          <p:nvPr>
            <p:ph type="title"/>
          </p:nvPr>
        </p:nvSpPr>
        <p:spPr>
          <a:xfrm>
            <a:off x="866216" y="2008234"/>
            <a:ext cx="3263269" cy="1712868"/>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2"/>
              </a:buClr>
              <a:buSzPts val="3000"/>
              <a:buFont typeface="Century Gothic"/>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19"/>
          <p:cNvSpPr txBox="1"/>
          <p:nvPr>
            <p:ph idx="1" type="body"/>
          </p:nvPr>
        </p:nvSpPr>
        <p:spPr>
          <a:xfrm>
            <a:off x="5171670" y="2008233"/>
            <a:ext cx="2818159" cy="1712868"/>
          </a:xfrm>
          <a:prstGeom prst="rect">
            <a:avLst/>
          </a:prstGeom>
          <a:noFill/>
          <a:ln>
            <a:noFill/>
          </a:ln>
        </p:spPr>
        <p:txBody>
          <a:bodyPr anchorCtr="0" anchor="ctr" bIns="34275" lIns="68575" spcFirstLastPara="1" rIns="68575" wrap="square" tIns="34275">
            <a:normAutofit/>
          </a:bodyPr>
          <a:lstStyle>
            <a:lvl1pPr indent="-228600" lvl="0" marL="457200" algn="l">
              <a:spcBef>
                <a:spcPts val="800"/>
              </a:spcBef>
              <a:spcAft>
                <a:spcPts val="0"/>
              </a:spcAft>
              <a:buSzPts val="1200"/>
              <a:buNone/>
              <a:defRPr sz="1500" cap="none">
                <a:solidFill>
                  <a:srgbClr val="EE52A4"/>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114" name="Google Shape;114;p19"/>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19"/>
          <p:cNvSpPr txBox="1"/>
          <p:nvPr>
            <p:ph idx="11" type="ftr"/>
          </p:nvPr>
        </p:nvSpPr>
        <p:spPr>
          <a:xfrm>
            <a:off x="420833" y="4793878"/>
            <a:ext cx="2894846" cy="2286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19"/>
          <p:cNvSpPr/>
          <p:nvPr/>
        </p:nvSpPr>
        <p:spPr>
          <a:xfrm>
            <a:off x="7828359" y="0"/>
            <a:ext cx="514350" cy="85725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7" name="Google Shape;117;p19"/>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8" name="Shape 118"/>
        <p:cNvGrpSpPr/>
        <p:nvPr/>
      </p:nvGrpSpPr>
      <p:grpSpPr>
        <a:xfrm>
          <a:off x="0" y="0"/>
          <a:ext cx="0" cy="0"/>
          <a:chOff x="0" y="0"/>
          <a:chExt cx="0" cy="0"/>
        </a:xfrm>
      </p:grpSpPr>
      <p:sp>
        <p:nvSpPr>
          <p:cNvPr id="119" name="Google Shape;119;p20"/>
          <p:cNvSpPr txBox="1"/>
          <p:nvPr>
            <p:ph type="title"/>
          </p:nvPr>
        </p:nvSpPr>
        <p:spPr>
          <a:xfrm>
            <a:off x="866216" y="730251"/>
            <a:ext cx="6571060" cy="530223"/>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2"/>
              </a:buClr>
              <a:buSzPts val="2700"/>
              <a:buFont typeface="Century Gothic"/>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20"/>
          <p:cNvSpPr txBox="1"/>
          <p:nvPr>
            <p:ph idx="1" type="body"/>
          </p:nvPr>
        </p:nvSpPr>
        <p:spPr>
          <a:xfrm>
            <a:off x="866216" y="1952625"/>
            <a:ext cx="3618868"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chemeClr val="accent1"/>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21" name="Google Shape;121;p20"/>
          <p:cNvSpPr txBox="1"/>
          <p:nvPr>
            <p:ph idx="2" type="body"/>
          </p:nvPr>
        </p:nvSpPr>
        <p:spPr>
          <a:xfrm>
            <a:off x="866216" y="2384821"/>
            <a:ext cx="3618869" cy="2130029"/>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22" name="Google Shape;122;p20"/>
          <p:cNvSpPr txBox="1"/>
          <p:nvPr>
            <p:ph idx="3" type="body"/>
          </p:nvPr>
        </p:nvSpPr>
        <p:spPr>
          <a:xfrm>
            <a:off x="4656534" y="1952625"/>
            <a:ext cx="3618869"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chemeClr val="accent1"/>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23" name="Google Shape;123;p20"/>
          <p:cNvSpPr txBox="1"/>
          <p:nvPr>
            <p:ph idx="4" type="body"/>
          </p:nvPr>
        </p:nvSpPr>
        <p:spPr>
          <a:xfrm>
            <a:off x="4656534" y="2384821"/>
            <a:ext cx="3618869" cy="2130029"/>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sz="1400"/>
            </a:lvl1pPr>
            <a:lvl2pPr indent="-292100" lvl="1" marL="914400" algn="l">
              <a:spcBef>
                <a:spcPts val="800"/>
              </a:spcBef>
              <a:spcAft>
                <a:spcPts val="0"/>
              </a:spcAft>
              <a:buSzPts val="1000"/>
              <a:buChar char="►"/>
              <a:defRPr sz="1200"/>
            </a:lvl2pPr>
            <a:lvl3pPr indent="-279400" lvl="2" marL="1371600" algn="l">
              <a:spcBef>
                <a:spcPts val="800"/>
              </a:spcBef>
              <a:spcAft>
                <a:spcPts val="0"/>
              </a:spcAft>
              <a:buSzPts val="800"/>
              <a:buChar char="►"/>
              <a:defRPr sz="1100"/>
            </a:lvl3pPr>
            <a:lvl4pPr indent="-273050" lvl="3" marL="1828800" algn="l">
              <a:spcBef>
                <a:spcPts val="800"/>
              </a:spcBef>
              <a:spcAft>
                <a:spcPts val="0"/>
              </a:spcAft>
              <a:buSzPts val="700"/>
              <a:buChar char="►"/>
              <a:defRPr sz="900"/>
            </a:lvl4pPr>
            <a:lvl5pPr indent="-273050" lvl="4" marL="2286000" algn="l">
              <a:spcBef>
                <a:spcPts val="800"/>
              </a:spcBef>
              <a:spcAft>
                <a:spcPts val="0"/>
              </a:spcAft>
              <a:buSzPts val="700"/>
              <a:buChar char="►"/>
              <a:defRPr sz="900"/>
            </a:lvl5pPr>
            <a:lvl6pPr indent="-273050" lvl="5" marL="2743200" algn="l">
              <a:spcBef>
                <a:spcPts val="800"/>
              </a:spcBef>
              <a:spcAft>
                <a:spcPts val="0"/>
              </a:spcAft>
              <a:buSzPts val="700"/>
              <a:buChar char="►"/>
              <a:defRPr sz="900"/>
            </a:lvl6pPr>
            <a:lvl7pPr indent="-273050" lvl="6" marL="3200400" algn="l">
              <a:spcBef>
                <a:spcPts val="800"/>
              </a:spcBef>
              <a:spcAft>
                <a:spcPts val="0"/>
              </a:spcAft>
              <a:buSzPts val="700"/>
              <a:buChar char="►"/>
              <a:defRPr sz="900"/>
            </a:lvl7pPr>
            <a:lvl8pPr indent="-273050" lvl="7" marL="3657600" algn="l">
              <a:spcBef>
                <a:spcPts val="800"/>
              </a:spcBef>
              <a:spcAft>
                <a:spcPts val="0"/>
              </a:spcAft>
              <a:buSzPts val="700"/>
              <a:buChar char="►"/>
              <a:defRPr sz="900"/>
            </a:lvl8pPr>
            <a:lvl9pPr indent="-273050" lvl="8" marL="4114800" algn="l">
              <a:spcBef>
                <a:spcPts val="800"/>
              </a:spcBef>
              <a:spcAft>
                <a:spcPts val="0"/>
              </a:spcAft>
              <a:buSzPts val="700"/>
              <a:buChar char="►"/>
              <a:defRPr sz="900"/>
            </a:lvl9pPr>
          </a:lstStyle>
          <a:p/>
        </p:txBody>
      </p:sp>
      <p:sp>
        <p:nvSpPr>
          <p:cNvPr id="124" name="Google Shape;124;p20"/>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20"/>
          <p:cNvSpPr txBox="1"/>
          <p:nvPr>
            <p:ph idx="11" type="ftr"/>
          </p:nvPr>
        </p:nvSpPr>
        <p:spPr>
          <a:xfrm>
            <a:off x="420833" y="4793878"/>
            <a:ext cx="2894846" cy="2286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0"/>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27" name="Shape 127"/>
        <p:cNvGrpSpPr/>
        <p:nvPr/>
      </p:nvGrpSpPr>
      <p:grpSpPr>
        <a:xfrm>
          <a:off x="0" y="0"/>
          <a:ext cx="0" cy="0"/>
          <a:chOff x="0" y="0"/>
          <a:chExt cx="0" cy="0"/>
        </a:xfrm>
      </p:grpSpPr>
      <p:grpSp>
        <p:nvGrpSpPr>
          <p:cNvPr id="128" name="Google Shape;128;p21"/>
          <p:cNvGrpSpPr/>
          <p:nvPr/>
        </p:nvGrpSpPr>
        <p:grpSpPr>
          <a:xfrm>
            <a:off x="0" y="0"/>
            <a:ext cx="9144000" cy="5143500"/>
            <a:chOff x="0" y="0"/>
            <a:chExt cx="12192000" cy="6858000"/>
          </a:xfrm>
        </p:grpSpPr>
        <p:sp>
          <p:nvSpPr>
            <p:cNvPr id="129" name="Google Shape;129;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0" name="Google Shape;130;p2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1" name="Google Shape;131;p2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2" name="Google Shape;132;p2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3" name="Google Shape;133;p2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4" name="Google Shape;134;p2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5" name="Google Shape;135;p21"/>
            <p:cNvSpPr/>
            <p:nvPr/>
          </p:nvSpPr>
          <p:spPr>
            <a:xfrm>
              <a:off x="5713412" y="402165"/>
              <a:ext cx="6055253" cy="6053670"/>
            </a:xfrm>
            <a:prstGeom prst="rect">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6" name="Google Shape;136;p21"/>
            <p:cNvSpPr/>
            <p:nvPr/>
          </p:nvSpPr>
          <p:spPr>
            <a:xfrm rot="-5677511">
              <a:off x="3140485"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7" name="Google Shape;137;p21"/>
            <p:cNvSpPr/>
            <p:nvPr/>
          </p:nvSpPr>
          <p:spPr>
            <a:xfrm rot="-5400000">
              <a:off x="2229377"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38" name="Google Shape;138;p2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9" name="Google Shape;139;p21"/>
          <p:cNvSpPr txBox="1"/>
          <p:nvPr>
            <p:ph type="title"/>
          </p:nvPr>
        </p:nvSpPr>
        <p:spPr>
          <a:xfrm>
            <a:off x="866216" y="971550"/>
            <a:ext cx="2094869" cy="120015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2"/>
              </a:buClr>
              <a:buSzPts val="1800"/>
              <a:buFont typeface="Century Gothic"/>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0" name="Google Shape;140;p21"/>
          <p:cNvSpPr txBox="1"/>
          <p:nvPr>
            <p:ph idx="1" type="body"/>
          </p:nvPr>
        </p:nvSpPr>
        <p:spPr>
          <a:xfrm>
            <a:off x="4335860" y="1085850"/>
            <a:ext cx="3892549" cy="3429000"/>
          </a:xfrm>
          <a:prstGeom prst="rect">
            <a:avLst/>
          </a:prstGeom>
          <a:noFill/>
          <a:ln>
            <a:noFill/>
          </a:ln>
        </p:spPr>
        <p:txBody>
          <a:bodyPr anchorCtr="0" anchor="ctr"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41" name="Google Shape;141;p21"/>
          <p:cNvSpPr txBox="1"/>
          <p:nvPr>
            <p:ph idx="2" type="body"/>
          </p:nvPr>
        </p:nvSpPr>
        <p:spPr>
          <a:xfrm>
            <a:off x="866216" y="2346960"/>
            <a:ext cx="2094869" cy="2171699"/>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solidFill>
                  <a:srgbClr val="EE52A4"/>
                </a:solidFill>
              </a:defRPr>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42" name="Google Shape;142;p21"/>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3" name="Google Shape;143;p21"/>
          <p:cNvSpPr txBox="1"/>
          <p:nvPr>
            <p:ph idx="11" type="ftr"/>
          </p:nvPr>
        </p:nvSpPr>
        <p:spPr>
          <a:xfrm>
            <a:off x="420833" y="4793878"/>
            <a:ext cx="2894846" cy="2286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4" name="Google Shape;144;p21"/>
          <p:cNvSpPr/>
          <p:nvPr/>
        </p:nvSpPr>
        <p:spPr>
          <a:xfrm>
            <a:off x="7828359" y="0"/>
            <a:ext cx="514350" cy="85725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5" name="Google Shape;145;p21"/>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46" name="Shape 146"/>
        <p:cNvGrpSpPr/>
        <p:nvPr/>
      </p:nvGrpSpPr>
      <p:grpSpPr>
        <a:xfrm>
          <a:off x="0" y="0"/>
          <a:ext cx="0" cy="0"/>
          <a:chOff x="0" y="0"/>
          <a:chExt cx="0" cy="0"/>
        </a:xfrm>
      </p:grpSpPr>
      <p:grpSp>
        <p:nvGrpSpPr>
          <p:cNvPr id="147" name="Google Shape;147;p22"/>
          <p:cNvGrpSpPr/>
          <p:nvPr/>
        </p:nvGrpSpPr>
        <p:grpSpPr>
          <a:xfrm>
            <a:off x="0" y="0"/>
            <a:ext cx="9144000" cy="5143500"/>
            <a:chOff x="0" y="0"/>
            <a:chExt cx="12192000" cy="6858000"/>
          </a:xfrm>
        </p:grpSpPr>
        <p:sp>
          <p:nvSpPr>
            <p:cNvPr id="148" name="Google Shape;148;p2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9" name="Google Shape;149;p2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0" name="Google Shape;150;p2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1" name="Google Shape;151;p2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2" name="Google Shape;152;p2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3" name="Google Shape;153;p2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4" name="Google Shape;154;p22"/>
            <p:cNvSpPr/>
            <p:nvPr/>
          </p:nvSpPr>
          <p:spPr>
            <a:xfrm>
              <a:off x="6172200" y="402165"/>
              <a:ext cx="5596465" cy="6053670"/>
            </a:xfrm>
            <a:prstGeom prst="rect">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5" name="Google Shape;155;p22"/>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6" name="Google Shape;156;p22"/>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57" name="Google Shape;157;p2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58" name="Google Shape;158;p22"/>
          <p:cNvSpPr txBox="1"/>
          <p:nvPr>
            <p:ph type="title"/>
          </p:nvPr>
        </p:nvSpPr>
        <p:spPr>
          <a:xfrm>
            <a:off x="866216" y="1270000"/>
            <a:ext cx="2898851" cy="130175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lt2"/>
              </a:buClr>
              <a:buSzPts val="2700"/>
              <a:buFont typeface="Century Gothic"/>
              <a:buNone/>
              <a:defRPr b="0" sz="2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9" name="Google Shape;159;p22"/>
          <p:cNvSpPr/>
          <p:nvPr>
            <p:ph idx="2" type="pic"/>
          </p:nvPr>
        </p:nvSpPr>
        <p:spPr>
          <a:xfrm>
            <a:off x="4910902" y="857250"/>
            <a:ext cx="2420395" cy="3429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noAutofit/>
          </a:bodyPr>
          <a:lstStyle>
            <a:lvl1pPr lvl="0" marR="0" rtl="0" algn="ctr">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1pPr>
            <a:lvl2pPr lvl="1"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2pPr>
            <a:lvl3pPr lvl="2"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3pPr>
            <a:lvl4pPr lvl="3"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4pPr>
            <a:lvl5pPr lvl="4"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5pPr>
            <a:lvl6pPr lvl="5"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6pPr>
            <a:lvl7pPr lvl="6"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7pPr>
            <a:lvl8pPr lvl="7"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8pPr>
            <a:lvl9pPr lvl="8"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9pPr>
          </a:lstStyle>
          <a:p/>
        </p:txBody>
      </p:sp>
      <p:sp>
        <p:nvSpPr>
          <p:cNvPr id="160" name="Google Shape;160;p22"/>
          <p:cNvSpPr txBox="1"/>
          <p:nvPr>
            <p:ph idx="1" type="body"/>
          </p:nvPr>
        </p:nvSpPr>
        <p:spPr>
          <a:xfrm>
            <a:off x="866216" y="2743200"/>
            <a:ext cx="2894409" cy="1028700"/>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solidFill>
                  <a:srgbClr val="EE52A4"/>
                </a:solidFill>
              </a:defRPr>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61" name="Google Shape;161;p22"/>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2" name="Google Shape;162;p22"/>
          <p:cNvSpPr txBox="1"/>
          <p:nvPr>
            <p:ph idx="11" type="ftr"/>
          </p:nvPr>
        </p:nvSpPr>
        <p:spPr>
          <a:xfrm>
            <a:off x="420833" y="4793878"/>
            <a:ext cx="2894846" cy="2286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3" name="Google Shape;163;p22"/>
          <p:cNvSpPr/>
          <p:nvPr/>
        </p:nvSpPr>
        <p:spPr>
          <a:xfrm>
            <a:off x="7828359" y="0"/>
            <a:ext cx="514350" cy="85725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4" name="Google Shape;164;p22"/>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65" name="Shape 165"/>
        <p:cNvGrpSpPr/>
        <p:nvPr/>
      </p:nvGrpSpPr>
      <p:grpSpPr>
        <a:xfrm>
          <a:off x="0" y="0"/>
          <a:ext cx="0" cy="0"/>
          <a:chOff x="0" y="0"/>
          <a:chExt cx="0" cy="0"/>
        </a:xfrm>
      </p:grpSpPr>
      <p:grpSp>
        <p:nvGrpSpPr>
          <p:cNvPr id="166" name="Google Shape;166;p23"/>
          <p:cNvGrpSpPr/>
          <p:nvPr/>
        </p:nvGrpSpPr>
        <p:grpSpPr>
          <a:xfrm>
            <a:off x="0" y="0"/>
            <a:ext cx="9144000" cy="5143500"/>
            <a:chOff x="0" y="0"/>
            <a:chExt cx="12192000" cy="6858000"/>
          </a:xfrm>
        </p:grpSpPr>
        <p:sp>
          <p:nvSpPr>
            <p:cNvPr id="167" name="Google Shape;167;p2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8" name="Google Shape;168;p2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9" name="Google Shape;169;p2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0" name="Google Shape;170;p2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1" name="Google Shape;171;p2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2" name="Google Shape;172;p2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3" name="Google Shape;173;p23"/>
            <p:cNvSpPr/>
            <p:nvPr/>
          </p:nvSpPr>
          <p:spPr>
            <a:xfrm rot="10371525">
              <a:off x="263767" y="443825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4" name="Google Shape;174;p23"/>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75" name="Google Shape;175;p2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76" name="Google Shape;176;p23"/>
          <p:cNvSpPr txBox="1"/>
          <p:nvPr>
            <p:ph type="title"/>
          </p:nvPr>
        </p:nvSpPr>
        <p:spPr>
          <a:xfrm>
            <a:off x="866216" y="3727445"/>
            <a:ext cx="6619244" cy="425053"/>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lt2"/>
              </a:buClr>
              <a:buSzPts val="1800"/>
              <a:buFont typeface="Century Gothic"/>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7" name="Google Shape;177;p23"/>
          <p:cNvSpPr/>
          <p:nvPr>
            <p:ph idx="2" type="pic"/>
          </p:nvPr>
        </p:nvSpPr>
        <p:spPr>
          <a:xfrm>
            <a:off x="866216" y="514350"/>
            <a:ext cx="6619244" cy="257175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noAutofit/>
          </a:bodyPr>
          <a:lstStyle>
            <a:lvl1pPr lvl="0" marR="0" rtl="0" algn="ctr">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1pPr>
            <a:lvl2pPr lvl="1"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2pPr>
            <a:lvl3pPr lvl="2"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3pPr>
            <a:lvl4pPr lvl="3"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4pPr>
            <a:lvl5pPr lvl="4"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5pPr>
            <a:lvl6pPr lvl="5"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6pPr>
            <a:lvl7pPr lvl="6"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7pPr>
            <a:lvl8pPr lvl="7"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8pPr>
            <a:lvl9pPr lvl="8"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9pPr>
          </a:lstStyle>
          <a:p/>
        </p:txBody>
      </p:sp>
      <p:sp>
        <p:nvSpPr>
          <p:cNvPr id="178" name="Google Shape;178;p23"/>
          <p:cNvSpPr txBox="1"/>
          <p:nvPr>
            <p:ph idx="1" type="body"/>
          </p:nvPr>
        </p:nvSpPr>
        <p:spPr>
          <a:xfrm>
            <a:off x="866216" y="4152499"/>
            <a:ext cx="6619243" cy="370284"/>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700"/>
              <a:buNone/>
              <a:defRPr sz="900">
                <a:solidFill>
                  <a:srgbClr val="EE52A4"/>
                </a:solidFill>
              </a:defRPr>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79" name="Google Shape;179;p23"/>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0" name="Google Shape;180;p23"/>
          <p:cNvSpPr txBox="1"/>
          <p:nvPr>
            <p:ph idx="11" type="ftr"/>
          </p:nvPr>
        </p:nvSpPr>
        <p:spPr>
          <a:xfrm>
            <a:off x="420833" y="4793878"/>
            <a:ext cx="2894846" cy="2286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1" name="Google Shape;181;p23"/>
          <p:cNvSpPr/>
          <p:nvPr/>
        </p:nvSpPr>
        <p:spPr>
          <a:xfrm>
            <a:off x="7828359" y="0"/>
            <a:ext cx="514350" cy="85725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2" name="Google Shape;182;p23"/>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183" name="Shape 183"/>
        <p:cNvGrpSpPr/>
        <p:nvPr/>
      </p:nvGrpSpPr>
      <p:grpSpPr>
        <a:xfrm>
          <a:off x="0" y="0"/>
          <a:ext cx="0" cy="0"/>
          <a:chOff x="0" y="0"/>
          <a:chExt cx="0" cy="0"/>
        </a:xfrm>
      </p:grpSpPr>
      <p:grpSp>
        <p:nvGrpSpPr>
          <p:cNvPr id="184" name="Google Shape;184;p24"/>
          <p:cNvGrpSpPr/>
          <p:nvPr/>
        </p:nvGrpSpPr>
        <p:grpSpPr>
          <a:xfrm>
            <a:off x="0" y="0"/>
            <a:ext cx="9144000" cy="5143500"/>
            <a:chOff x="0" y="0"/>
            <a:chExt cx="12192000" cy="6858000"/>
          </a:xfrm>
        </p:grpSpPr>
        <p:sp>
          <p:nvSpPr>
            <p:cNvPr id="185" name="Google Shape;185;p2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6" name="Google Shape;186;p2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7" name="Google Shape;187;p2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8" name="Google Shape;188;p2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9" name="Google Shape;189;p2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0" name="Google Shape;190;p2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1" name="Google Shape;191;p24"/>
            <p:cNvSpPr/>
            <p:nvPr/>
          </p:nvSpPr>
          <p:spPr>
            <a:xfrm rot="-589932">
              <a:off x="8490951" y="271487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2" name="Google Shape;192;p24"/>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93" name="Google Shape;193;p2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94" name="Google Shape;194;p24"/>
          <p:cNvSpPr txBox="1"/>
          <p:nvPr>
            <p:ph type="title"/>
          </p:nvPr>
        </p:nvSpPr>
        <p:spPr>
          <a:xfrm>
            <a:off x="861599" y="797563"/>
            <a:ext cx="6623862" cy="102973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2"/>
              </a:buClr>
              <a:buSzPts val="3000"/>
              <a:buFont typeface="Century Gothic"/>
              <a:buNone/>
              <a:defRPr sz="30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5" name="Google Shape;195;p24"/>
          <p:cNvSpPr txBox="1"/>
          <p:nvPr>
            <p:ph idx="1" type="body"/>
          </p:nvPr>
        </p:nvSpPr>
        <p:spPr>
          <a:xfrm>
            <a:off x="866216" y="2657475"/>
            <a:ext cx="6619244" cy="1857375"/>
          </a:xfrm>
          <a:prstGeom prst="rect">
            <a:avLst/>
          </a:prstGeom>
          <a:noFill/>
          <a:ln>
            <a:noFill/>
          </a:ln>
        </p:spPr>
        <p:txBody>
          <a:bodyPr anchorCtr="0" anchor="ctr" bIns="34275" lIns="68575" spcFirstLastPara="1" rIns="68575" wrap="square" tIns="34275">
            <a:normAutofit/>
          </a:bodyPr>
          <a:lstStyle>
            <a:lvl1pPr indent="-228600" lvl="0" marL="457200" algn="l">
              <a:spcBef>
                <a:spcPts val="800"/>
              </a:spcBef>
              <a:spcAft>
                <a:spcPts val="0"/>
              </a:spcAft>
              <a:buSzPts val="1100"/>
              <a:buNone/>
              <a:defRPr sz="14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96" name="Google Shape;196;p24"/>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7" name="Google Shape;197;p24"/>
          <p:cNvSpPr txBox="1"/>
          <p:nvPr>
            <p:ph idx="11" type="ftr"/>
          </p:nvPr>
        </p:nvSpPr>
        <p:spPr>
          <a:xfrm>
            <a:off x="420833" y="4793878"/>
            <a:ext cx="2894846" cy="2286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8" name="Google Shape;198;p24"/>
          <p:cNvSpPr/>
          <p:nvPr/>
        </p:nvSpPr>
        <p:spPr>
          <a:xfrm>
            <a:off x="7828359" y="0"/>
            <a:ext cx="514350" cy="85725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9" name="Google Shape;199;p24"/>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200" name="Shape 200"/>
        <p:cNvGrpSpPr/>
        <p:nvPr/>
      </p:nvGrpSpPr>
      <p:grpSpPr>
        <a:xfrm>
          <a:off x="0" y="0"/>
          <a:ext cx="0" cy="0"/>
          <a:chOff x="0" y="0"/>
          <a:chExt cx="0" cy="0"/>
        </a:xfrm>
      </p:grpSpPr>
      <p:grpSp>
        <p:nvGrpSpPr>
          <p:cNvPr id="201" name="Google Shape;201;p25"/>
          <p:cNvGrpSpPr/>
          <p:nvPr/>
        </p:nvGrpSpPr>
        <p:grpSpPr>
          <a:xfrm>
            <a:off x="0" y="0"/>
            <a:ext cx="9144000" cy="5143500"/>
            <a:chOff x="0" y="0"/>
            <a:chExt cx="12192000" cy="6858000"/>
          </a:xfrm>
        </p:grpSpPr>
        <p:sp>
          <p:nvSpPr>
            <p:cNvPr id="202" name="Google Shape;202;p2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3" name="Google Shape;203;p25"/>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4" name="Google Shape;204;p25"/>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5" name="Google Shape;205;p25"/>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6" name="Google Shape;206;p25"/>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7" name="Google Shape;207;p25"/>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8" name="Google Shape;208;p25"/>
            <p:cNvSpPr/>
            <p:nvPr/>
          </p:nvSpPr>
          <p:spPr>
            <a:xfrm rot="-589932">
              <a:off x="8490951" y="41851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9" name="Google Shape;209;p25"/>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10" name="Google Shape;210;p25"/>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11" name="Google Shape;211;p25"/>
          <p:cNvSpPr txBox="1"/>
          <p:nvPr/>
        </p:nvSpPr>
        <p:spPr>
          <a:xfrm>
            <a:off x="661175" y="455502"/>
            <a:ext cx="601434" cy="1177245"/>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0" i="0" lang="en" sz="7200">
                <a:solidFill>
                  <a:srgbClr val="EE52A4"/>
                </a:solidFill>
                <a:latin typeface="Arial"/>
                <a:ea typeface="Arial"/>
                <a:cs typeface="Arial"/>
                <a:sym typeface="Arial"/>
              </a:rPr>
              <a:t>“</a:t>
            </a:r>
            <a:endParaRPr sz="1100"/>
          </a:p>
        </p:txBody>
      </p:sp>
      <p:sp>
        <p:nvSpPr>
          <p:cNvPr id="212" name="Google Shape;212;p25"/>
          <p:cNvSpPr txBox="1"/>
          <p:nvPr/>
        </p:nvSpPr>
        <p:spPr>
          <a:xfrm>
            <a:off x="7413343" y="1960340"/>
            <a:ext cx="489572" cy="1177245"/>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0" i="0" lang="en" sz="7200">
                <a:solidFill>
                  <a:srgbClr val="EE52A4"/>
                </a:solidFill>
                <a:latin typeface="Arial"/>
                <a:ea typeface="Arial"/>
                <a:cs typeface="Arial"/>
                <a:sym typeface="Arial"/>
              </a:rPr>
              <a:t>”</a:t>
            </a:r>
            <a:endParaRPr sz="1100"/>
          </a:p>
        </p:txBody>
      </p:sp>
      <p:sp>
        <p:nvSpPr>
          <p:cNvPr id="213" name="Google Shape;213;p25"/>
          <p:cNvSpPr txBox="1"/>
          <p:nvPr>
            <p:ph type="title"/>
          </p:nvPr>
        </p:nvSpPr>
        <p:spPr>
          <a:xfrm>
            <a:off x="1186409" y="736600"/>
            <a:ext cx="6340429" cy="202247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2"/>
              </a:buClr>
              <a:buSzPts val="3000"/>
              <a:buFont typeface="Century Gothic"/>
              <a:buNone/>
              <a:defRPr sz="30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4" name="Google Shape;214;p25"/>
          <p:cNvSpPr txBox="1"/>
          <p:nvPr>
            <p:ph idx="1" type="body"/>
          </p:nvPr>
        </p:nvSpPr>
        <p:spPr>
          <a:xfrm>
            <a:off x="1459459" y="2759075"/>
            <a:ext cx="5798414" cy="256631"/>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b="0" i="0" sz="1100" cap="small">
                <a:solidFill>
                  <a:srgbClr val="EE52A4"/>
                </a:solidFill>
                <a:latin typeface="Century Gothic"/>
                <a:ea typeface="Century Gothic"/>
                <a:cs typeface="Century Gothic"/>
                <a:sym typeface="Century Gothic"/>
              </a:defRPr>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215" name="Google Shape;215;p25"/>
          <p:cNvSpPr txBox="1"/>
          <p:nvPr>
            <p:ph idx="2" type="body"/>
          </p:nvPr>
        </p:nvSpPr>
        <p:spPr>
          <a:xfrm>
            <a:off x="866216" y="3771899"/>
            <a:ext cx="6933673" cy="748393"/>
          </a:xfrm>
          <a:prstGeom prst="rect">
            <a:avLst/>
          </a:prstGeom>
          <a:noFill/>
          <a:ln>
            <a:noFill/>
          </a:ln>
        </p:spPr>
        <p:txBody>
          <a:bodyPr anchorCtr="0" anchor="ctr"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216" name="Google Shape;216;p25"/>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7" name="Google Shape;217;p25"/>
          <p:cNvSpPr txBox="1"/>
          <p:nvPr>
            <p:ph idx="11" type="ftr"/>
          </p:nvPr>
        </p:nvSpPr>
        <p:spPr>
          <a:xfrm>
            <a:off x="420833" y="4793878"/>
            <a:ext cx="2894846" cy="2286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8" name="Google Shape;218;p25"/>
          <p:cNvSpPr/>
          <p:nvPr/>
        </p:nvSpPr>
        <p:spPr>
          <a:xfrm>
            <a:off x="7828359" y="0"/>
            <a:ext cx="514350" cy="85725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9" name="Google Shape;219;p25"/>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220" name="Shape 220"/>
        <p:cNvGrpSpPr/>
        <p:nvPr/>
      </p:nvGrpSpPr>
      <p:grpSpPr>
        <a:xfrm>
          <a:off x="0" y="0"/>
          <a:ext cx="0" cy="0"/>
          <a:chOff x="0" y="0"/>
          <a:chExt cx="0" cy="0"/>
        </a:xfrm>
      </p:grpSpPr>
      <p:grpSp>
        <p:nvGrpSpPr>
          <p:cNvPr id="221" name="Google Shape;221;p26"/>
          <p:cNvGrpSpPr/>
          <p:nvPr/>
        </p:nvGrpSpPr>
        <p:grpSpPr>
          <a:xfrm>
            <a:off x="0" y="0"/>
            <a:ext cx="9144000" cy="5143500"/>
            <a:chOff x="0" y="0"/>
            <a:chExt cx="12192000" cy="6858000"/>
          </a:xfrm>
        </p:grpSpPr>
        <p:sp>
          <p:nvSpPr>
            <p:cNvPr id="222" name="Google Shape;222;p2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3" name="Google Shape;223;p26"/>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4" name="Google Shape;224;p26"/>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5" name="Google Shape;225;p26"/>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6" name="Google Shape;226;p26"/>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7" name="Google Shape;227;p26"/>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8" name="Google Shape;228;p26"/>
            <p:cNvSpPr/>
            <p:nvPr/>
          </p:nvSpPr>
          <p:spPr>
            <a:xfrm rot="-589932">
              <a:off x="8490951" y="4193583"/>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9" name="Google Shape;229;p26"/>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0" name="Google Shape;230;p26"/>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1" name="Google Shape;231;p26"/>
          <p:cNvSpPr txBox="1"/>
          <p:nvPr>
            <p:ph type="title"/>
          </p:nvPr>
        </p:nvSpPr>
        <p:spPr>
          <a:xfrm>
            <a:off x="866216" y="1778000"/>
            <a:ext cx="6619245" cy="1366885"/>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2"/>
              </a:buClr>
              <a:buSzPts val="3000"/>
              <a:buFont typeface="Century Gothic"/>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2" name="Google Shape;232;p26"/>
          <p:cNvSpPr txBox="1"/>
          <p:nvPr>
            <p:ph idx="1" type="body"/>
          </p:nvPr>
        </p:nvSpPr>
        <p:spPr>
          <a:xfrm>
            <a:off x="866216" y="3768725"/>
            <a:ext cx="6619244" cy="645300"/>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200"/>
              <a:buNone/>
              <a:defRPr sz="1500" cap="none">
                <a:solidFill>
                  <a:srgbClr val="EE52A4"/>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233" name="Google Shape;233;p26"/>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4" name="Google Shape;234;p26"/>
          <p:cNvSpPr txBox="1"/>
          <p:nvPr>
            <p:ph idx="11" type="ftr"/>
          </p:nvPr>
        </p:nvSpPr>
        <p:spPr>
          <a:xfrm>
            <a:off x="420833" y="4793878"/>
            <a:ext cx="2894846" cy="2286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5" name="Google Shape;235;p26"/>
          <p:cNvSpPr/>
          <p:nvPr/>
        </p:nvSpPr>
        <p:spPr>
          <a:xfrm>
            <a:off x="7828359" y="0"/>
            <a:ext cx="514350" cy="85725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6" name="Google Shape;236;p26"/>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237" name="Shape 237"/>
        <p:cNvGrpSpPr/>
        <p:nvPr/>
      </p:nvGrpSpPr>
      <p:grpSpPr>
        <a:xfrm>
          <a:off x="0" y="0"/>
          <a:ext cx="0" cy="0"/>
          <a:chOff x="0" y="0"/>
          <a:chExt cx="0" cy="0"/>
        </a:xfrm>
      </p:grpSpPr>
      <p:sp>
        <p:nvSpPr>
          <p:cNvPr id="238" name="Google Shape;238;p27"/>
          <p:cNvSpPr txBox="1"/>
          <p:nvPr>
            <p:ph type="title"/>
          </p:nvPr>
        </p:nvSpPr>
        <p:spPr>
          <a:xfrm>
            <a:off x="866216" y="730251"/>
            <a:ext cx="6619244" cy="530223"/>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2"/>
              </a:buClr>
              <a:buSzPts val="2700"/>
              <a:buFont typeface="Century Gothic"/>
              <a:buNone/>
              <a:defRPr sz="2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9" name="Google Shape;239;p27"/>
          <p:cNvSpPr txBox="1"/>
          <p:nvPr>
            <p:ph idx="1" type="body"/>
          </p:nvPr>
        </p:nvSpPr>
        <p:spPr>
          <a:xfrm>
            <a:off x="866216" y="1952626"/>
            <a:ext cx="2356409"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rgbClr val="EE52A4"/>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240" name="Google Shape;240;p27"/>
          <p:cNvSpPr txBox="1"/>
          <p:nvPr>
            <p:ph idx="2" type="body"/>
          </p:nvPr>
        </p:nvSpPr>
        <p:spPr>
          <a:xfrm>
            <a:off x="866215" y="2384823"/>
            <a:ext cx="2356409" cy="2135470"/>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241" name="Google Shape;241;p27"/>
          <p:cNvSpPr txBox="1"/>
          <p:nvPr>
            <p:ph idx="3" type="body"/>
          </p:nvPr>
        </p:nvSpPr>
        <p:spPr>
          <a:xfrm>
            <a:off x="3384541" y="1952625"/>
            <a:ext cx="2360257"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rgbClr val="EE52A4"/>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242" name="Google Shape;242;p27"/>
          <p:cNvSpPr txBox="1"/>
          <p:nvPr>
            <p:ph idx="4" type="body"/>
          </p:nvPr>
        </p:nvSpPr>
        <p:spPr>
          <a:xfrm>
            <a:off x="3384541" y="2384822"/>
            <a:ext cx="2360257" cy="2135470"/>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243" name="Google Shape;243;p27"/>
          <p:cNvSpPr txBox="1"/>
          <p:nvPr>
            <p:ph idx="5" type="body"/>
          </p:nvPr>
        </p:nvSpPr>
        <p:spPr>
          <a:xfrm>
            <a:off x="5916101" y="1952626"/>
            <a:ext cx="2359298"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rgbClr val="EE52A4"/>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244" name="Google Shape;244;p27"/>
          <p:cNvSpPr txBox="1"/>
          <p:nvPr>
            <p:ph idx="6" type="body"/>
          </p:nvPr>
        </p:nvSpPr>
        <p:spPr>
          <a:xfrm>
            <a:off x="5916247" y="2384821"/>
            <a:ext cx="2359152" cy="2135470"/>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cxnSp>
        <p:nvCxnSpPr>
          <p:cNvPr id="245" name="Google Shape;245;p27"/>
          <p:cNvCxnSpPr/>
          <p:nvPr/>
        </p:nvCxnSpPr>
        <p:spPr>
          <a:xfrm>
            <a:off x="3302978" y="1927225"/>
            <a:ext cx="0" cy="2619374"/>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46" name="Google Shape;246;p27"/>
          <p:cNvCxnSpPr/>
          <p:nvPr/>
        </p:nvCxnSpPr>
        <p:spPr>
          <a:xfrm>
            <a:off x="5829301" y="1927225"/>
            <a:ext cx="0" cy="2619374"/>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47" name="Google Shape;247;p27"/>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8" name="Google Shape;248;p27"/>
          <p:cNvSpPr txBox="1"/>
          <p:nvPr>
            <p:ph idx="11" type="ftr"/>
          </p:nvPr>
        </p:nvSpPr>
        <p:spPr>
          <a:xfrm>
            <a:off x="420833" y="4793878"/>
            <a:ext cx="2894846" cy="2286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9" name="Google Shape;249;p27"/>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50" name="Shape 250"/>
        <p:cNvGrpSpPr/>
        <p:nvPr/>
      </p:nvGrpSpPr>
      <p:grpSpPr>
        <a:xfrm>
          <a:off x="0" y="0"/>
          <a:ext cx="0" cy="0"/>
          <a:chOff x="0" y="0"/>
          <a:chExt cx="0" cy="0"/>
        </a:xfrm>
      </p:grpSpPr>
      <p:sp>
        <p:nvSpPr>
          <p:cNvPr id="251" name="Google Shape;251;p28"/>
          <p:cNvSpPr txBox="1"/>
          <p:nvPr>
            <p:ph type="title"/>
          </p:nvPr>
        </p:nvSpPr>
        <p:spPr>
          <a:xfrm>
            <a:off x="866216" y="730251"/>
            <a:ext cx="6619244" cy="530223"/>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2"/>
              </a:buClr>
              <a:buSzPts val="2700"/>
              <a:buFont typeface="Century Gothic"/>
              <a:buNone/>
              <a:defRPr sz="2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2" name="Google Shape;252;p28"/>
          <p:cNvSpPr txBox="1"/>
          <p:nvPr>
            <p:ph idx="1" type="body"/>
          </p:nvPr>
        </p:nvSpPr>
        <p:spPr>
          <a:xfrm>
            <a:off x="866216" y="3399633"/>
            <a:ext cx="2287829"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rgbClr val="EE52A4"/>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253" name="Google Shape;253;p28"/>
          <p:cNvSpPr/>
          <p:nvPr>
            <p:ph idx="2" type="pic"/>
          </p:nvPr>
        </p:nvSpPr>
        <p:spPr>
          <a:xfrm>
            <a:off x="1000915" y="1952625"/>
            <a:ext cx="2018431" cy="1193632"/>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noAutofit/>
          </a:bodyPr>
          <a:lstStyle>
            <a:lvl1pPr lvl="0" marR="0" rtl="0" algn="ctr">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1pPr>
            <a:lvl2pPr lvl="1"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2pPr>
            <a:lvl3pPr lvl="2"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3pPr>
            <a:lvl4pPr lvl="3"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4pPr>
            <a:lvl5pPr lvl="4"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5pPr>
            <a:lvl6pPr lvl="5"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6pPr>
            <a:lvl7pPr lvl="6"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7pPr>
            <a:lvl8pPr lvl="7"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8pPr>
            <a:lvl9pPr lvl="8"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9pPr>
          </a:lstStyle>
          <a:p/>
        </p:txBody>
      </p:sp>
      <p:sp>
        <p:nvSpPr>
          <p:cNvPr id="254" name="Google Shape;254;p28"/>
          <p:cNvSpPr txBox="1"/>
          <p:nvPr>
            <p:ph idx="3" type="body"/>
          </p:nvPr>
        </p:nvSpPr>
        <p:spPr>
          <a:xfrm>
            <a:off x="866216" y="3831829"/>
            <a:ext cx="2287829" cy="688464"/>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255" name="Google Shape;255;p28"/>
          <p:cNvSpPr txBox="1"/>
          <p:nvPr>
            <p:ph idx="4" type="body"/>
          </p:nvPr>
        </p:nvSpPr>
        <p:spPr>
          <a:xfrm>
            <a:off x="3426649" y="3399633"/>
            <a:ext cx="2287829"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rgbClr val="EE52A4"/>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256" name="Google Shape;256;p28"/>
          <p:cNvSpPr/>
          <p:nvPr>
            <p:ph idx="5" type="pic"/>
          </p:nvPr>
        </p:nvSpPr>
        <p:spPr>
          <a:xfrm>
            <a:off x="3561347" y="1952625"/>
            <a:ext cx="2018432" cy="1193632"/>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noAutofit/>
          </a:bodyPr>
          <a:lstStyle>
            <a:lvl1pPr lvl="0" marR="0" rtl="0" algn="ctr">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1pPr>
            <a:lvl2pPr lvl="1"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2pPr>
            <a:lvl3pPr lvl="2"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3pPr>
            <a:lvl4pPr lvl="3"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4pPr>
            <a:lvl5pPr lvl="4"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5pPr>
            <a:lvl6pPr lvl="5"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6pPr>
            <a:lvl7pPr lvl="6"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7pPr>
            <a:lvl8pPr lvl="7"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8pPr>
            <a:lvl9pPr lvl="8"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9pPr>
          </a:lstStyle>
          <a:p/>
        </p:txBody>
      </p:sp>
      <p:sp>
        <p:nvSpPr>
          <p:cNvPr id="257" name="Google Shape;257;p28"/>
          <p:cNvSpPr txBox="1"/>
          <p:nvPr>
            <p:ph idx="6" type="body"/>
          </p:nvPr>
        </p:nvSpPr>
        <p:spPr>
          <a:xfrm>
            <a:off x="3427629" y="3831829"/>
            <a:ext cx="2287829" cy="688464"/>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258" name="Google Shape;258;p28"/>
          <p:cNvSpPr txBox="1"/>
          <p:nvPr>
            <p:ph idx="7" type="body"/>
          </p:nvPr>
        </p:nvSpPr>
        <p:spPr>
          <a:xfrm>
            <a:off x="5987081" y="3399634"/>
            <a:ext cx="2288321"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rgbClr val="EE52A4"/>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259" name="Google Shape;259;p28"/>
          <p:cNvSpPr/>
          <p:nvPr>
            <p:ph idx="8" type="pic"/>
          </p:nvPr>
        </p:nvSpPr>
        <p:spPr>
          <a:xfrm>
            <a:off x="6122273" y="1952625"/>
            <a:ext cx="2018431" cy="1193632"/>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noAutofit/>
          </a:bodyPr>
          <a:lstStyle>
            <a:lvl1pPr lvl="0" marR="0" rtl="0" algn="ctr">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1pPr>
            <a:lvl2pPr lvl="1"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2pPr>
            <a:lvl3pPr lvl="2"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3pPr>
            <a:lvl4pPr lvl="3"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4pPr>
            <a:lvl5pPr lvl="4"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5pPr>
            <a:lvl6pPr lvl="5"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6pPr>
            <a:lvl7pPr lvl="6"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7pPr>
            <a:lvl8pPr lvl="7"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8pPr>
            <a:lvl9pPr lvl="8" marR="0" rtl="0" algn="l">
              <a:spcBef>
                <a:spcPts val="800"/>
              </a:spcBef>
              <a:spcAft>
                <a:spcPts val="0"/>
              </a:spcAft>
              <a:buClr>
                <a:schemeClr val="accent1"/>
              </a:buClr>
              <a:buSzPts val="1000"/>
              <a:buFont typeface="Noto Sans Symbols"/>
              <a:buNone/>
              <a:defRPr b="0" i="0" sz="1200" u="none" cap="none" strike="noStrike">
                <a:solidFill>
                  <a:srgbClr val="3F3F3F"/>
                </a:solidFill>
                <a:latin typeface="Century Gothic"/>
                <a:ea typeface="Century Gothic"/>
                <a:cs typeface="Century Gothic"/>
                <a:sym typeface="Century Gothic"/>
              </a:defRPr>
            </a:lvl9pPr>
          </a:lstStyle>
          <a:p/>
        </p:txBody>
      </p:sp>
      <p:sp>
        <p:nvSpPr>
          <p:cNvPr id="260" name="Google Shape;260;p28"/>
          <p:cNvSpPr txBox="1"/>
          <p:nvPr>
            <p:ph idx="9" type="body"/>
          </p:nvPr>
        </p:nvSpPr>
        <p:spPr>
          <a:xfrm>
            <a:off x="5987081" y="3831828"/>
            <a:ext cx="2288322" cy="688464"/>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cxnSp>
        <p:nvCxnSpPr>
          <p:cNvPr id="261" name="Google Shape;261;p28"/>
          <p:cNvCxnSpPr/>
          <p:nvPr/>
        </p:nvCxnSpPr>
        <p:spPr>
          <a:xfrm>
            <a:off x="3304373" y="1927225"/>
            <a:ext cx="0" cy="2619374"/>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62" name="Google Shape;262;p28"/>
          <p:cNvCxnSpPr/>
          <p:nvPr/>
        </p:nvCxnSpPr>
        <p:spPr>
          <a:xfrm>
            <a:off x="5848352" y="1927225"/>
            <a:ext cx="0" cy="2619374"/>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63" name="Google Shape;263;p28"/>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4" name="Google Shape;264;p28"/>
          <p:cNvSpPr txBox="1"/>
          <p:nvPr>
            <p:ph idx="11" type="ftr"/>
          </p:nvPr>
        </p:nvSpPr>
        <p:spPr>
          <a:xfrm>
            <a:off x="420833" y="4793878"/>
            <a:ext cx="2733211" cy="2286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5" name="Google Shape;265;p28"/>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66" name="Shape 266"/>
        <p:cNvGrpSpPr/>
        <p:nvPr/>
      </p:nvGrpSpPr>
      <p:grpSpPr>
        <a:xfrm>
          <a:off x="0" y="0"/>
          <a:ext cx="0" cy="0"/>
          <a:chOff x="0" y="0"/>
          <a:chExt cx="0" cy="0"/>
        </a:xfrm>
      </p:grpSpPr>
      <p:sp>
        <p:nvSpPr>
          <p:cNvPr id="267" name="Google Shape;267;p29"/>
          <p:cNvSpPr txBox="1"/>
          <p:nvPr>
            <p:ph type="title"/>
          </p:nvPr>
        </p:nvSpPr>
        <p:spPr>
          <a:xfrm>
            <a:off x="866216" y="730251"/>
            <a:ext cx="6619244" cy="530223"/>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8" name="Google Shape;268;p29"/>
          <p:cNvSpPr txBox="1"/>
          <p:nvPr>
            <p:ph idx="1" type="body"/>
          </p:nvPr>
        </p:nvSpPr>
        <p:spPr>
          <a:xfrm rot="5400000">
            <a:off x="2894725" y="-75885"/>
            <a:ext cx="2562225" cy="6619244"/>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269" name="Google Shape;269;p29"/>
          <p:cNvSpPr txBox="1"/>
          <p:nvPr>
            <p:ph idx="10" type="dt"/>
          </p:nvPr>
        </p:nvSpPr>
        <p:spPr>
          <a:xfrm>
            <a:off x="8021579" y="4793878"/>
            <a:ext cx="742949" cy="22859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0" name="Google Shape;270;p29"/>
          <p:cNvSpPr txBox="1"/>
          <p:nvPr>
            <p:ph idx="11" type="ftr"/>
          </p:nvPr>
        </p:nvSpPr>
        <p:spPr>
          <a:xfrm>
            <a:off x="420833" y="4793878"/>
            <a:ext cx="2894846" cy="2286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1" name="Google Shape;271;p29"/>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72" name="Shape 272"/>
        <p:cNvGrpSpPr/>
        <p:nvPr/>
      </p:nvGrpSpPr>
      <p:grpSpPr>
        <a:xfrm>
          <a:off x="0" y="0"/>
          <a:ext cx="0" cy="0"/>
          <a:chOff x="0" y="0"/>
          <a:chExt cx="0" cy="0"/>
        </a:xfrm>
      </p:grpSpPr>
      <p:grpSp>
        <p:nvGrpSpPr>
          <p:cNvPr id="273" name="Google Shape;273;p30"/>
          <p:cNvGrpSpPr/>
          <p:nvPr/>
        </p:nvGrpSpPr>
        <p:grpSpPr>
          <a:xfrm>
            <a:off x="0" y="0"/>
            <a:ext cx="9144000" cy="5143500"/>
            <a:chOff x="0" y="0"/>
            <a:chExt cx="12192000" cy="6858000"/>
          </a:xfrm>
        </p:grpSpPr>
        <p:sp>
          <p:nvSpPr>
            <p:cNvPr id="274" name="Google Shape;274;p3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5" name="Google Shape;275;p3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6" name="Google Shape;276;p30"/>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7" name="Google Shape;277;p3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8" name="Google Shape;278;p30"/>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9" name="Google Shape;279;p30"/>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0" name="Google Shape;280;p30"/>
            <p:cNvSpPr/>
            <p:nvPr/>
          </p:nvSpPr>
          <p:spPr>
            <a:xfrm>
              <a:off x="414867" y="402165"/>
              <a:ext cx="6510866" cy="6053670"/>
            </a:xfrm>
            <a:prstGeom prst="rect">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1" name="Google Shape;281;p30"/>
            <p:cNvSpPr/>
            <p:nvPr/>
          </p:nvSpPr>
          <p:spPr>
            <a:xfrm rot="5101749">
              <a:off x="6294738" y="457773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2" name="Google Shape;282;p30"/>
            <p:cNvSpPr/>
            <p:nvPr/>
          </p:nvSpPr>
          <p:spPr>
            <a:xfrm rot="5400000">
              <a:off x="44492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83" name="Google Shape;283;p30"/>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84" name="Google Shape;284;p30"/>
          <p:cNvSpPr txBox="1"/>
          <p:nvPr>
            <p:ph type="title"/>
          </p:nvPr>
        </p:nvSpPr>
        <p:spPr>
          <a:xfrm rot="5400000">
            <a:off x="5186942" y="2210835"/>
            <a:ext cx="3561442" cy="105747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5" name="Google Shape;285;p30"/>
          <p:cNvSpPr txBox="1"/>
          <p:nvPr>
            <p:ph idx="1" type="body"/>
          </p:nvPr>
        </p:nvSpPr>
        <p:spPr>
          <a:xfrm rot="5400000">
            <a:off x="1431504" y="393562"/>
            <a:ext cx="3561442" cy="4692019"/>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286" name="Google Shape;286;p30"/>
          <p:cNvSpPr txBox="1"/>
          <p:nvPr>
            <p:ph idx="10" type="dt"/>
          </p:nvPr>
        </p:nvSpPr>
        <p:spPr>
          <a:xfrm>
            <a:off x="7989828" y="4793878"/>
            <a:ext cx="744101" cy="22859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7" name="Google Shape;287;p30"/>
          <p:cNvSpPr txBox="1"/>
          <p:nvPr>
            <p:ph idx="11" type="ftr"/>
          </p:nvPr>
        </p:nvSpPr>
        <p:spPr>
          <a:xfrm>
            <a:off x="420833" y="4793878"/>
            <a:ext cx="2894846" cy="2286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8" name="Google Shape;288;p30"/>
          <p:cNvSpPr/>
          <p:nvPr/>
        </p:nvSpPr>
        <p:spPr>
          <a:xfrm>
            <a:off x="7828359" y="0"/>
            <a:ext cx="514350" cy="85725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9" name="Google Shape;289;p30"/>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7" name="Shape 307"/>
        <p:cNvGrpSpPr/>
        <p:nvPr/>
      </p:nvGrpSpPr>
      <p:grpSpPr>
        <a:xfrm>
          <a:off x="0" y="0"/>
          <a:ext cx="0" cy="0"/>
          <a:chOff x="0" y="0"/>
          <a:chExt cx="0" cy="0"/>
        </a:xfrm>
      </p:grpSpPr>
      <p:sp>
        <p:nvSpPr>
          <p:cNvPr id="308" name="Google Shape;308;p32"/>
          <p:cNvSpPr txBox="1"/>
          <p:nvPr>
            <p:ph type="title"/>
          </p:nvPr>
        </p:nvSpPr>
        <p:spPr>
          <a:xfrm>
            <a:off x="866216" y="730251"/>
            <a:ext cx="6571060" cy="530223"/>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dk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9" name="Google Shape;309;p32"/>
          <p:cNvSpPr txBox="1"/>
          <p:nvPr>
            <p:ph idx="1" type="body"/>
          </p:nvPr>
        </p:nvSpPr>
        <p:spPr>
          <a:xfrm>
            <a:off x="866216" y="1952625"/>
            <a:ext cx="6619244" cy="2562225"/>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310" name="Google Shape;310;p32"/>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1" name="Google Shape;311;p32"/>
          <p:cNvSpPr txBox="1"/>
          <p:nvPr>
            <p:ph idx="11" type="ftr"/>
          </p:nvPr>
        </p:nvSpPr>
        <p:spPr>
          <a:xfrm>
            <a:off x="420833" y="4793878"/>
            <a:ext cx="2894846" cy="2286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2" name="Google Shape;312;p32"/>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5.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19" Type="http://schemas.openxmlformats.org/officeDocument/2006/relationships/theme" Target="../theme/theme3.xml"/><Relationship Id="rId6" Type="http://schemas.openxmlformats.org/officeDocument/2006/relationships/slideLayout" Target="../slideLayouts/slideLayout16.xml"/><Relationship Id="rId18" Type="http://schemas.openxmlformats.org/officeDocument/2006/relationships/slideLayout" Target="../slideLayouts/slideLayout28.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9.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grpSp>
        <p:nvGrpSpPr>
          <p:cNvPr id="51" name="Google Shape;51;p13"/>
          <p:cNvGrpSpPr/>
          <p:nvPr/>
        </p:nvGrpSpPr>
        <p:grpSpPr>
          <a:xfrm>
            <a:off x="0" y="0"/>
            <a:ext cx="9144000" cy="5143500"/>
            <a:chOff x="0" y="0"/>
            <a:chExt cx="12192000" cy="6858000"/>
          </a:xfrm>
        </p:grpSpPr>
        <p:sp>
          <p:nvSpPr>
            <p:cNvPr id="52" name="Google Shape;52;p13"/>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 name="Google Shape;53;p1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4" name="Google Shape;54;p1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5" name="Google Shape;55;p1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6" name="Google Shape;56;p1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 name="Google Shape;57;p1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 name="Google Shape;58;p13"/>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9" name="Google Shape;59;p13"/>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60" name="Google Shape;60;p1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61" name="Google Shape;61;p13"/>
          <p:cNvSpPr txBox="1"/>
          <p:nvPr>
            <p:ph type="title"/>
          </p:nvPr>
        </p:nvSpPr>
        <p:spPr>
          <a:xfrm>
            <a:off x="866216" y="730251"/>
            <a:ext cx="6571060" cy="530223"/>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Clr>
                <a:schemeClr val="lt2"/>
              </a:buClr>
              <a:buSzPts val="2700"/>
              <a:buFont typeface="Century Gothic"/>
              <a:buNone/>
              <a:defRPr b="0" i="0" sz="27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62" name="Google Shape;62;p13"/>
          <p:cNvSpPr txBox="1"/>
          <p:nvPr>
            <p:ph idx="1" type="body"/>
          </p:nvPr>
        </p:nvSpPr>
        <p:spPr>
          <a:xfrm>
            <a:off x="866216" y="1952625"/>
            <a:ext cx="6571060" cy="2562225"/>
          </a:xfrm>
          <a:prstGeom prst="rect">
            <a:avLst/>
          </a:prstGeom>
          <a:noFill/>
          <a:ln>
            <a:noFill/>
          </a:ln>
        </p:spPr>
        <p:txBody>
          <a:bodyPr anchorCtr="0" anchor="t" bIns="34275" lIns="68575" spcFirstLastPara="1" rIns="68575" wrap="square" tIns="34275">
            <a:normAutofit/>
          </a:bodyPr>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3F3F3F"/>
                </a:solidFill>
                <a:latin typeface="Century Gothic"/>
                <a:ea typeface="Century Gothic"/>
                <a:cs typeface="Century Gothic"/>
                <a:sym typeface="Century Gothic"/>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63" name="Google Shape;63;p13"/>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64" name="Google Shape;64;p13"/>
          <p:cNvSpPr txBox="1"/>
          <p:nvPr>
            <p:ph idx="11" type="ftr"/>
          </p:nvPr>
        </p:nvSpPr>
        <p:spPr>
          <a:xfrm>
            <a:off x="420833" y="4793878"/>
            <a:ext cx="2894846" cy="228601"/>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65" name="Google Shape;65;p13"/>
          <p:cNvSpPr/>
          <p:nvPr/>
        </p:nvSpPr>
        <p:spPr>
          <a:xfrm>
            <a:off x="7828359" y="0"/>
            <a:ext cx="514350" cy="85725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6" name="Google Shape;66;p13"/>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rtl="0" algn="ctr">
              <a:spcBef>
                <a:spcPts val="0"/>
              </a:spcBef>
              <a:buNone/>
              <a:defRPr b="0" i="0" sz="21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1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1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1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1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1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1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1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0" name="Shape 290"/>
        <p:cNvGrpSpPr/>
        <p:nvPr/>
      </p:nvGrpSpPr>
      <p:grpSpPr>
        <a:xfrm>
          <a:off x="0" y="0"/>
          <a:ext cx="0" cy="0"/>
          <a:chOff x="0" y="0"/>
          <a:chExt cx="0" cy="0"/>
        </a:xfrm>
      </p:grpSpPr>
      <p:grpSp>
        <p:nvGrpSpPr>
          <p:cNvPr id="291" name="Google Shape;291;p31"/>
          <p:cNvGrpSpPr/>
          <p:nvPr/>
        </p:nvGrpSpPr>
        <p:grpSpPr>
          <a:xfrm>
            <a:off x="0" y="0"/>
            <a:ext cx="9144000" cy="5143500"/>
            <a:chOff x="0" y="0"/>
            <a:chExt cx="12192000" cy="6858000"/>
          </a:xfrm>
        </p:grpSpPr>
        <p:sp>
          <p:nvSpPr>
            <p:cNvPr id="292" name="Google Shape;292;p31"/>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3" name="Google Shape;293;p3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4" name="Google Shape;294;p3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5" name="Google Shape;295;p3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6" name="Google Shape;296;p3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7" name="Google Shape;297;p3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8" name="Google Shape;298;p31"/>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dk1">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9" name="Google Shape;299;p31"/>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dk1"/>
            </a:solidFill>
            <a:ln>
              <a:noFill/>
            </a:ln>
          </p:spPr>
        </p:sp>
        <p:sp>
          <p:nvSpPr>
            <p:cNvPr id="300" name="Google Shape;300;p3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dk1"/>
            </a:solidFill>
            <a:ln>
              <a:noFill/>
            </a:ln>
          </p:spPr>
        </p:sp>
      </p:grpSp>
      <p:sp>
        <p:nvSpPr>
          <p:cNvPr id="301" name="Google Shape;301;p31"/>
          <p:cNvSpPr txBox="1"/>
          <p:nvPr>
            <p:ph type="title"/>
          </p:nvPr>
        </p:nvSpPr>
        <p:spPr>
          <a:xfrm>
            <a:off x="866216" y="730251"/>
            <a:ext cx="6571060" cy="530223"/>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Clr>
                <a:schemeClr val="dk2"/>
              </a:buClr>
              <a:buSzPts val="2700"/>
              <a:buFont typeface="Century Gothic"/>
              <a:buNone/>
              <a:defRPr b="0" i="0" sz="2700" u="none" cap="none" strike="noStrike">
                <a:solidFill>
                  <a:schemeClr val="dk2"/>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302" name="Google Shape;302;p31"/>
          <p:cNvSpPr txBox="1"/>
          <p:nvPr>
            <p:ph idx="1" type="body"/>
          </p:nvPr>
        </p:nvSpPr>
        <p:spPr>
          <a:xfrm>
            <a:off x="866216" y="1952625"/>
            <a:ext cx="6571060" cy="2562225"/>
          </a:xfrm>
          <a:prstGeom prst="rect">
            <a:avLst/>
          </a:prstGeom>
          <a:noFill/>
          <a:ln>
            <a:noFill/>
          </a:ln>
        </p:spPr>
        <p:txBody>
          <a:bodyPr anchorCtr="0" anchor="t" bIns="34275" lIns="68575" spcFirstLastPara="1" rIns="68575" wrap="square" tIns="34275">
            <a:normAutofit/>
          </a:bodyPr>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FEFEFE"/>
                </a:solidFill>
                <a:latin typeface="Century Gothic"/>
                <a:ea typeface="Century Gothic"/>
                <a:cs typeface="Century Gothic"/>
                <a:sym typeface="Century Gothic"/>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FEFEFE"/>
                </a:solidFill>
                <a:latin typeface="Century Gothic"/>
                <a:ea typeface="Century Gothic"/>
                <a:cs typeface="Century Gothic"/>
                <a:sym typeface="Century Gothic"/>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FEFEFE"/>
                </a:solidFill>
                <a:latin typeface="Century Gothic"/>
                <a:ea typeface="Century Gothic"/>
                <a:cs typeface="Century Gothic"/>
                <a:sym typeface="Century Gothic"/>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Century Gothic"/>
                <a:ea typeface="Century Gothic"/>
                <a:cs typeface="Century Gothic"/>
                <a:sym typeface="Century Gothic"/>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Century Gothic"/>
                <a:ea typeface="Century Gothic"/>
                <a:cs typeface="Century Gothic"/>
                <a:sym typeface="Century Gothic"/>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Century Gothic"/>
                <a:ea typeface="Century Gothic"/>
                <a:cs typeface="Century Gothic"/>
                <a:sym typeface="Century Gothic"/>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Century Gothic"/>
                <a:ea typeface="Century Gothic"/>
                <a:cs typeface="Century Gothic"/>
                <a:sym typeface="Century Gothic"/>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Century Gothic"/>
                <a:ea typeface="Century Gothic"/>
                <a:cs typeface="Century Gothic"/>
                <a:sym typeface="Century Gothic"/>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FEFEFE"/>
                </a:solidFill>
                <a:latin typeface="Century Gothic"/>
                <a:ea typeface="Century Gothic"/>
                <a:cs typeface="Century Gothic"/>
                <a:sym typeface="Century Gothic"/>
              </a:defRPr>
            </a:lvl9pPr>
          </a:lstStyle>
          <a:p/>
        </p:txBody>
      </p:sp>
      <p:sp>
        <p:nvSpPr>
          <p:cNvPr id="303" name="Google Shape;303;p31"/>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1" i="0" sz="800">
                <a:solidFill>
                  <a:schemeClr val="accen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304" name="Google Shape;304;p31"/>
          <p:cNvSpPr txBox="1"/>
          <p:nvPr>
            <p:ph idx="11" type="ftr"/>
          </p:nvPr>
        </p:nvSpPr>
        <p:spPr>
          <a:xfrm>
            <a:off x="420833" y="4793878"/>
            <a:ext cx="2894846" cy="228601"/>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1" i="0" sz="800">
                <a:solidFill>
                  <a:schemeClr val="accen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305" name="Google Shape;305;p31"/>
          <p:cNvSpPr/>
          <p:nvPr/>
        </p:nvSpPr>
        <p:spPr>
          <a:xfrm>
            <a:off x="7828359" y="0"/>
            <a:ext cx="514350" cy="85725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6" name="Google Shape;306;p31"/>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rtl="0" algn="ctr">
              <a:spcBef>
                <a:spcPts val="0"/>
              </a:spcBef>
              <a:buNone/>
              <a:defRPr b="0" i="0" sz="2100" u="none">
                <a:solidFill>
                  <a:schemeClr val="dk1"/>
                </a:solidFill>
                <a:latin typeface="Century Gothic"/>
                <a:ea typeface="Century Gothic"/>
                <a:cs typeface="Century Gothic"/>
                <a:sym typeface="Century Gothic"/>
              </a:defRPr>
            </a:lvl1pPr>
            <a:lvl2pPr indent="0" lvl="1" marL="0" marR="0" rtl="0" algn="ctr">
              <a:spcBef>
                <a:spcPts val="0"/>
              </a:spcBef>
              <a:buNone/>
              <a:defRPr b="0" i="0" sz="2100" u="none">
                <a:solidFill>
                  <a:schemeClr val="dk1"/>
                </a:solidFill>
                <a:latin typeface="Century Gothic"/>
                <a:ea typeface="Century Gothic"/>
                <a:cs typeface="Century Gothic"/>
                <a:sym typeface="Century Gothic"/>
              </a:defRPr>
            </a:lvl2pPr>
            <a:lvl3pPr indent="0" lvl="2" marL="0" marR="0" rtl="0" algn="ctr">
              <a:spcBef>
                <a:spcPts val="0"/>
              </a:spcBef>
              <a:buNone/>
              <a:defRPr b="0" i="0" sz="2100" u="none">
                <a:solidFill>
                  <a:schemeClr val="dk1"/>
                </a:solidFill>
                <a:latin typeface="Century Gothic"/>
                <a:ea typeface="Century Gothic"/>
                <a:cs typeface="Century Gothic"/>
                <a:sym typeface="Century Gothic"/>
              </a:defRPr>
            </a:lvl3pPr>
            <a:lvl4pPr indent="0" lvl="3" marL="0" marR="0" rtl="0" algn="ctr">
              <a:spcBef>
                <a:spcPts val="0"/>
              </a:spcBef>
              <a:buNone/>
              <a:defRPr b="0" i="0" sz="2100" u="none">
                <a:solidFill>
                  <a:schemeClr val="dk1"/>
                </a:solidFill>
                <a:latin typeface="Century Gothic"/>
                <a:ea typeface="Century Gothic"/>
                <a:cs typeface="Century Gothic"/>
                <a:sym typeface="Century Gothic"/>
              </a:defRPr>
            </a:lvl4pPr>
            <a:lvl5pPr indent="0" lvl="4" marL="0" marR="0" rtl="0" algn="ctr">
              <a:spcBef>
                <a:spcPts val="0"/>
              </a:spcBef>
              <a:buNone/>
              <a:defRPr b="0" i="0" sz="2100" u="none">
                <a:solidFill>
                  <a:schemeClr val="dk1"/>
                </a:solidFill>
                <a:latin typeface="Century Gothic"/>
                <a:ea typeface="Century Gothic"/>
                <a:cs typeface="Century Gothic"/>
                <a:sym typeface="Century Gothic"/>
              </a:defRPr>
            </a:lvl5pPr>
            <a:lvl6pPr indent="0" lvl="5" marL="0" marR="0" rtl="0" algn="ctr">
              <a:spcBef>
                <a:spcPts val="0"/>
              </a:spcBef>
              <a:buNone/>
              <a:defRPr b="0" i="0" sz="2100" u="none">
                <a:solidFill>
                  <a:schemeClr val="dk1"/>
                </a:solidFill>
                <a:latin typeface="Century Gothic"/>
                <a:ea typeface="Century Gothic"/>
                <a:cs typeface="Century Gothic"/>
                <a:sym typeface="Century Gothic"/>
              </a:defRPr>
            </a:lvl6pPr>
            <a:lvl7pPr indent="0" lvl="6" marL="0" marR="0" rtl="0" algn="ctr">
              <a:spcBef>
                <a:spcPts val="0"/>
              </a:spcBef>
              <a:buNone/>
              <a:defRPr b="0" i="0" sz="2100" u="none">
                <a:solidFill>
                  <a:schemeClr val="dk1"/>
                </a:solidFill>
                <a:latin typeface="Century Gothic"/>
                <a:ea typeface="Century Gothic"/>
                <a:cs typeface="Century Gothic"/>
                <a:sym typeface="Century Gothic"/>
              </a:defRPr>
            </a:lvl7pPr>
            <a:lvl8pPr indent="0" lvl="7" marL="0" marR="0" rtl="0" algn="ctr">
              <a:spcBef>
                <a:spcPts val="0"/>
              </a:spcBef>
              <a:buNone/>
              <a:defRPr b="0" i="0" sz="2100" u="none">
                <a:solidFill>
                  <a:schemeClr val="dk1"/>
                </a:solidFill>
                <a:latin typeface="Century Gothic"/>
                <a:ea typeface="Century Gothic"/>
                <a:cs typeface="Century Gothic"/>
                <a:sym typeface="Century Gothic"/>
              </a:defRPr>
            </a:lvl8pPr>
            <a:lvl9pPr indent="0" lvl="8" marL="0" marR="0" rtl="0" algn="ctr">
              <a:spcBef>
                <a:spcPts val="0"/>
              </a:spcBef>
              <a:buNone/>
              <a:defRPr b="0" i="0" sz="2100" u="none">
                <a:solidFill>
                  <a:schemeClr val="dk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6"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7" name="Shape 317"/>
        <p:cNvGrpSpPr/>
        <p:nvPr/>
      </p:nvGrpSpPr>
      <p:grpSpPr>
        <a:xfrm>
          <a:off x="0" y="0"/>
          <a:ext cx="0" cy="0"/>
          <a:chOff x="0" y="0"/>
          <a:chExt cx="0" cy="0"/>
        </a:xfrm>
      </p:grpSpPr>
      <p:sp>
        <p:nvSpPr>
          <p:cNvPr id="318" name="Google Shape;318;p33"/>
          <p:cNvSpPr txBox="1"/>
          <p:nvPr>
            <p:ph type="ctrTitle"/>
          </p:nvPr>
        </p:nvSpPr>
        <p:spPr>
          <a:xfrm>
            <a:off x="4491989" y="432197"/>
            <a:ext cx="3790647" cy="2225705"/>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2"/>
              </a:buClr>
              <a:buSzPts val="3600"/>
              <a:buFont typeface="Century Gothic"/>
              <a:buNone/>
            </a:pPr>
            <a:r>
              <a:rPr lang="en" sz="3600"/>
              <a:t>NewsChord</a:t>
            </a:r>
            <a:endParaRPr sz="1100"/>
          </a:p>
        </p:txBody>
      </p:sp>
      <p:sp>
        <p:nvSpPr>
          <p:cNvPr id="319" name="Google Shape;319;p33"/>
          <p:cNvSpPr txBox="1"/>
          <p:nvPr>
            <p:ph idx="1" type="subTitle"/>
          </p:nvPr>
        </p:nvSpPr>
        <p:spPr>
          <a:xfrm>
            <a:off x="4491989" y="2823731"/>
            <a:ext cx="3790647" cy="1644512"/>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300"/>
              <a:buNone/>
            </a:pPr>
            <a:r>
              <a:rPr lang="en" sz="1700"/>
              <a:t>We can ease your online news reading </a:t>
            </a:r>
            <a:endParaRPr sz="1100"/>
          </a:p>
        </p:txBody>
      </p:sp>
      <p:pic>
        <p:nvPicPr>
          <p:cNvPr id="320" name="Google Shape;320;p33"/>
          <p:cNvPicPr preferRelativeResize="0"/>
          <p:nvPr/>
        </p:nvPicPr>
        <p:blipFill rotWithShape="1">
          <a:blip r:embed="rId3">
            <a:alphaModFix/>
          </a:blip>
          <a:srcRect b="0" l="28269" r="16330" t="0"/>
          <a:stretch/>
        </p:blipFill>
        <p:spPr>
          <a:xfrm>
            <a:off x="-4854" y="8"/>
            <a:ext cx="4114796" cy="5143486"/>
          </a:xfrm>
          <a:prstGeom prst="rect">
            <a:avLst/>
          </a:prstGeom>
          <a:noFill/>
          <a:ln>
            <a:noFill/>
          </a:ln>
        </p:spPr>
      </p:pic>
      <p:pic>
        <p:nvPicPr>
          <p:cNvPr descr="Logo, company name&#10;&#10;Description automatically generated" id="321" name="Google Shape;321;p33"/>
          <p:cNvPicPr preferRelativeResize="0"/>
          <p:nvPr/>
        </p:nvPicPr>
        <p:blipFill rotWithShape="1">
          <a:blip r:embed="rId4">
            <a:alphaModFix/>
          </a:blip>
          <a:srcRect b="26435" l="0" r="0" t="0"/>
          <a:stretch/>
        </p:blipFill>
        <p:spPr>
          <a:xfrm>
            <a:off x="420291" y="679678"/>
            <a:ext cx="3438525" cy="173074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3" name="Shape 403"/>
        <p:cNvGrpSpPr/>
        <p:nvPr/>
      </p:nvGrpSpPr>
      <p:grpSpPr>
        <a:xfrm>
          <a:off x="0" y="0"/>
          <a:ext cx="0" cy="0"/>
          <a:chOff x="0" y="0"/>
          <a:chExt cx="0" cy="0"/>
        </a:xfrm>
      </p:grpSpPr>
      <p:grpSp>
        <p:nvGrpSpPr>
          <p:cNvPr id="404" name="Google Shape;404;p42"/>
          <p:cNvGrpSpPr/>
          <p:nvPr/>
        </p:nvGrpSpPr>
        <p:grpSpPr>
          <a:xfrm>
            <a:off x="0" y="0"/>
            <a:ext cx="9144000" cy="5143500"/>
            <a:chOff x="0" y="0"/>
            <a:chExt cx="12192000" cy="6858000"/>
          </a:xfrm>
        </p:grpSpPr>
        <p:sp>
          <p:nvSpPr>
            <p:cNvPr id="405" name="Google Shape;405;p42"/>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06" name="Google Shape;406;p4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407" name="Google Shape;407;p42"/>
          <p:cNvSpPr/>
          <p:nvPr/>
        </p:nvSpPr>
        <p:spPr>
          <a:xfrm>
            <a:off x="7828359" y="0"/>
            <a:ext cx="514350" cy="85725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08" name="Google Shape;408;p42"/>
          <p:cNvSpPr txBox="1"/>
          <p:nvPr>
            <p:ph type="title"/>
          </p:nvPr>
        </p:nvSpPr>
        <p:spPr>
          <a:xfrm>
            <a:off x="866216" y="3883799"/>
            <a:ext cx="6619243" cy="439785"/>
          </a:xfrm>
          <a:prstGeom prst="rect">
            <a:avLst/>
          </a:prstGeom>
          <a:noFill/>
          <a:ln>
            <a:noFill/>
          </a:ln>
        </p:spPr>
        <p:txBody>
          <a:bodyPr anchorCtr="0" anchor="b" bIns="34275" lIns="68575" spcFirstLastPara="1" rIns="68575" wrap="square" tIns="34275">
            <a:normAutofit fontScale="90000"/>
          </a:bodyPr>
          <a:lstStyle/>
          <a:p>
            <a:pPr indent="0" lvl="0" marL="0" rtl="0" algn="l">
              <a:spcBef>
                <a:spcPts val="0"/>
              </a:spcBef>
              <a:spcAft>
                <a:spcPts val="0"/>
              </a:spcAft>
              <a:buClr>
                <a:schemeClr val="lt2"/>
              </a:buClr>
              <a:buSzPct val="245454"/>
              <a:buFont typeface="Century Gothic"/>
              <a:buNone/>
            </a:pPr>
            <a:r>
              <a:rPr lang="en" sz="1100"/>
              <a:t>Market Segmentation </a:t>
            </a:r>
            <a:endParaRPr sz="1100"/>
          </a:p>
        </p:txBody>
      </p:sp>
      <p:pic>
        <p:nvPicPr>
          <p:cNvPr descr="Diagram&#10;&#10;Description automatically generated" id="409" name="Google Shape;409;p42"/>
          <p:cNvPicPr preferRelativeResize="0"/>
          <p:nvPr/>
        </p:nvPicPr>
        <p:blipFill rotWithShape="1">
          <a:blip r:embed="rId4">
            <a:alphaModFix/>
          </a:blip>
          <a:srcRect b="7549" l="0" r="-1" t="0"/>
          <a:stretch/>
        </p:blipFill>
        <p:spPr>
          <a:xfrm>
            <a:off x="528900" y="1645613"/>
            <a:ext cx="5483350" cy="2547376"/>
          </a:xfrm>
          <a:prstGeom prst="rect">
            <a:avLst/>
          </a:prstGeom>
          <a:noFill/>
          <a:ln cap="flat" cmpd="sng" w="127000">
            <a:solidFill>
              <a:schemeClr val="lt1"/>
            </a:solidFill>
            <a:prstDash val="solid"/>
            <a:round/>
            <a:headEnd len="sm" w="sm" type="none"/>
            <a:tailEnd len="sm" w="sm" type="none"/>
          </a:ln>
          <a:effectLst>
            <a:outerShdw blurRad="50800" rotWithShape="0" algn="tl" dir="5400000" dist="50800">
              <a:srgbClr val="000000">
                <a:alpha val="42745"/>
              </a:srgbClr>
            </a:outerShdw>
          </a:effectLst>
        </p:spPr>
      </p:pic>
      <p:sp>
        <p:nvSpPr>
          <p:cNvPr id="410" name="Google Shape;410;p42"/>
          <p:cNvSpPr txBox="1"/>
          <p:nvPr>
            <p:ph type="title"/>
          </p:nvPr>
        </p:nvSpPr>
        <p:spPr>
          <a:xfrm>
            <a:off x="866216" y="730251"/>
            <a:ext cx="6571200" cy="5301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Marketing and Sales Strategy</a:t>
            </a:r>
            <a:endParaRPr/>
          </a:p>
        </p:txBody>
      </p:sp>
      <p:sp>
        <p:nvSpPr>
          <p:cNvPr id="411" name="Google Shape;411;p42"/>
          <p:cNvSpPr txBox="1"/>
          <p:nvPr/>
        </p:nvSpPr>
        <p:spPr>
          <a:xfrm>
            <a:off x="6259675" y="1260350"/>
            <a:ext cx="2368200" cy="332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FFFFFF"/>
                </a:solidFill>
              </a:rPr>
              <a:t>Our biggest advantage in marketing is being college students. We will use this as leverage to market our product in the initial stages. From there we can reach out to professore and attend events on campus to increase marketing. Once a strong enough following has been established our marketing will be tailored to user retention through the use of surprising customers with free gifts or discounts and address customer complaints in a time effective manner.</a:t>
            </a:r>
            <a:endParaRPr>
              <a:solidFill>
                <a:srgbClr val="FFFFFF"/>
              </a:solidFill>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3"/>
          <p:cNvSpPr txBox="1"/>
          <p:nvPr>
            <p:ph type="title"/>
          </p:nvPr>
        </p:nvSpPr>
        <p:spPr>
          <a:xfrm>
            <a:off x="866216" y="730251"/>
            <a:ext cx="6571060" cy="530223"/>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2"/>
              </a:buClr>
              <a:buSzPts val="2700"/>
              <a:buFont typeface="Century Gothic"/>
              <a:buNone/>
            </a:pPr>
            <a:r>
              <a:rPr lang="en"/>
              <a:t>Revenue models and Business models</a:t>
            </a:r>
            <a:endParaRPr/>
          </a:p>
        </p:txBody>
      </p:sp>
      <p:sp>
        <p:nvSpPr>
          <p:cNvPr id="418" name="Google Shape;418;p43"/>
          <p:cNvSpPr txBox="1"/>
          <p:nvPr>
            <p:ph idx="1" type="body"/>
          </p:nvPr>
        </p:nvSpPr>
        <p:spPr>
          <a:xfrm>
            <a:off x="657573" y="1860386"/>
            <a:ext cx="3618900" cy="2562300"/>
          </a:xfrm>
          <a:prstGeom prst="rect">
            <a:avLst/>
          </a:prstGeom>
          <a:noFill/>
          <a:ln>
            <a:noFill/>
          </a:ln>
        </p:spPr>
        <p:txBody>
          <a:bodyPr anchorCtr="0" anchor="t" bIns="34275" lIns="68575" spcFirstLastPara="1" rIns="68575" wrap="square" tIns="34275">
            <a:normAutofit fontScale="77500" lnSpcReduction="10000"/>
          </a:bodyPr>
          <a:lstStyle/>
          <a:p>
            <a:pPr indent="-233997" lvl="0" marL="254000" rtl="0" algn="l">
              <a:spcBef>
                <a:spcPts val="800"/>
              </a:spcBef>
              <a:spcAft>
                <a:spcPts val="0"/>
              </a:spcAft>
              <a:buSzPct val="77777"/>
              <a:buChar char="❏"/>
            </a:pPr>
            <a:r>
              <a:rPr b="1" lang="en" sz="1800"/>
              <a:t>Free User - </a:t>
            </a:r>
            <a:r>
              <a:rPr lang="en" sz="1800"/>
              <a:t>Ads</a:t>
            </a:r>
            <a:endParaRPr sz="1800"/>
          </a:p>
          <a:p>
            <a:pPr indent="-221297" lvl="1" marL="558800" rtl="0" algn="l">
              <a:spcBef>
                <a:spcPts val="800"/>
              </a:spcBef>
              <a:spcAft>
                <a:spcPts val="0"/>
              </a:spcAft>
              <a:buSzPct val="77777"/>
              <a:buChar char="❏"/>
            </a:pPr>
            <a:r>
              <a:rPr lang="en" sz="1800"/>
              <a:t>I.e. Native</a:t>
            </a:r>
            <a:r>
              <a:rPr b="1" lang="en" sz="1800"/>
              <a:t> </a:t>
            </a:r>
            <a:r>
              <a:rPr lang="en" sz="1800"/>
              <a:t>ads, Corporate and Social </a:t>
            </a:r>
            <a:r>
              <a:rPr lang="en" sz="1800"/>
              <a:t>responsibility</a:t>
            </a:r>
            <a:r>
              <a:rPr lang="en" sz="1800"/>
              <a:t>(CSR) ads</a:t>
            </a:r>
            <a:endParaRPr sz="1800"/>
          </a:p>
          <a:p>
            <a:pPr indent="-221297" lvl="1" marL="558800" rtl="0" algn="l">
              <a:spcBef>
                <a:spcPts val="800"/>
              </a:spcBef>
              <a:spcAft>
                <a:spcPts val="0"/>
              </a:spcAft>
              <a:buSzPct val="77777"/>
              <a:buChar char="❏"/>
            </a:pPr>
            <a:r>
              <a:rPr lang="en" sz="1800"/>
              <a:t>Ads will be enough to sustain 100% NewsChord’s fixed costs</a:t>
            </a:r>
            <a:endParaRPr sz="1800"/>
          </a:p>
          <a:p>
            <a:pPr indent="-279082" lvl="0" marL="254000" rtl="0" algn="l">
              <a:spcBef>
                <a:spcPts val="800"/>
              </a:spcBef>
              <a:spcAft>
                <a:spcPts val="0"/>
              </a:spcAft>
              <a:buSzPct val="100000"/>
              <a:buChar char="❏"/>
            </a:pPr>
            <a:r>
              <a:rPr b="1" lang="en" sz="1800"/>
              <a:t>Paid User </a:t>
            </a:r>
            <a:r>
              <a:rPr lang="en" sz="1800"/>
              <a:t>– Paid </a:t>
            </a:r>
            <a:r>
              <a:rPr lang="en" sz="1800"/>
              <a:t>subscription</a:t>
            </a:r>
            <a:endParaRPr sz="1800"/>
          </a:p>
          <a:p>
            <a:pPr indent="-230740" lvl="1" marL="558800" rtl="0" algn="l">
              <a:spcBef>
                <a:spcPts val="800"/>
              </a:spcBef>
              <a:spcAft>
                <a:spcPts val="0"/>
              </a:spcAft>
              <a:buSzPct val="100000"/>
              <a:buChar char="❏"/>
            </a:pPr>
            <a:r>
              <a:rPr lang="en" sz="1591"/>
              <a:t>Benefits: advanced features</a:t>
            </a:r>
            <a:endParaRPr sz="1591"/>
          </a:p>
          <a:p>
            <a:pPr indent="-230740" lvl="1" marL="558800" rtl="0" algn="l">
              <a:spcBef>
                <a:spcPts val="800"/>
              </a:spcBef>
              <a:spcAft>
                <a:spcPts val="0"/>
              </a:spcAft>
              <a:buSzPct val="100000"/>
              <a:buChar char="❏"/>
            </a:pPr>
            <a:r>
              <a:rPr lang="en" sz="1591"/>
              <a:t>Target: organizations and Individuals</a:t>
            </a:r>
            <a:endParaRPr sz="1591"/>
          </a:p>
          <a:p>
            <a:pPr indent="-230740" lvl="1" marL="558800" rtl="0" algn="l">
              <a:spcBef>
                <a:spcPts val="800"/>
              </a:spcBef>
              <a:spcAft>
                <a:spcPts val="0"/>
              </a:spcAft>
              <a:buSzPct val="100000"/>
              <a:buChar char="❏"/>
            </a:pPr>
            <a:r>
              <a:rPr lang="en" sz="1591"/>
              <a:t>Individual pricing: starting $5 per user</a:t>
            </a:r>
            <a:endParaRPr sz="1591"/>
          </a:p>
          <a:p>
            <a:pPr indent="-190500" lvl="0" marL="254000" rtl="0" algn="l">
              <a:spcBef>
                <a:spcPts val="800"/>
              </a:spcBef>
              <a:spcAft>
                <a:spcPts val="0"/>
              </a:spcAft>
              <a:buSzPct val="100000"/>
              <a:buNone/>
            </a:pPr>
            <a:r>
              <a:t/>
            </a:r>
            <a:endParaRPr sz="1100"/>
          </a:p>
        </p:txBody>
      </p:sp>
      <p:sp>
        <p:nvSpPr>
          <p:cNvPr id="419" name="Google Shape;419;p43"/>
          <p:cNvSpPr txBox="1"/>
          <p:nvPr>
            <p:ph idx="2" type="body"/>
          </p:nvPr>
        </p:nvSpPr>
        <p:spPr>
          <a:xfrm>
            <a:off x="4656534" y="1952625"/>
            <a:ext cx="3618869" cy="2562225"/>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SzPts val="2200"/>
              <a:buNone/>
            </a:pPr>
            <a:r>
              <a:rPr lang="en" sz="2700"/>
              <a:t>Freemium </a:t>
            </a:r>
            <a:endParaRPr sz="1100"/>
          </a:p>
          <a:p>
            <a:pPr indent="0" lvl="0" marL="0" rtl="0" algn="ctr">
              <a:spcBef>
                <a:spcPts val="800"/>
              </a:spcBef>
              <a:spcAft>
                <a:spcPts val="0"/>
              </a:spcAft>
              <a:buSzPts val="2200"/>
              <a:buNone/>
            </a:pPr>
            <a:r>
              <a:t/>
            </a:r>
            <a:endParaRPr sz="2700"/>
          </a:p>
          <a:p>
            <a:pPr indent="0" lvl="0" marL="0" rtl="0" algn="ctr">
              <a:spcBef>
                <a:spcPts val="800"/>
              </a:spcBef>
              <a:spcAft>
                <a:spcPts val="0"/>
              </a:spcAft>
              <a:buSzPts val="2200"/>
              <a:buNone/>
            </a:pPr>
            <a:r>
              <a:t/>
            </a:r>
            <a:endParaRPr sz="2700"/>
          </a:p>
        </p:txBody>
      </p:sp>
      <p:pic>
        <p:nvPicPr>
          <p:cNvPr descr="Icon&#10;&#10;Description automatically generated" id="420" name="Google Shape;420;p43"/>
          <p:cNvPicPr preferRelativeResize="0"/>
          <p:nvPr/>
        </p:nvPicPr>
        <p:blipFill rotWithShape="1">
          <a:blip r:embed="rId3">
            <a:alphaModFix/>
          </a:blip>
          <a:srcRect b="0" l="0" r="0" t="0"/>
          <a:stretch/>
        </p:blipFill>
        <p:spPr>
          <a:xfrm>
            <a:off x="5475474" y="2571750"/>
            <a:ext cx="2270032" cy="2124250"/>
          </a:xfrm>
          <a:prstGeom prst="rect">
            <a:avLst/>
          </a:prstGeom>
          <a:noFill/>
          <a:ln>
            <a:noFill/>
          </a:ln>
        </p:spPr>
      </p:pic>
      <p:sp>
        <p:nvSpPr>
          <p:cNvPr id="421" name="Google Shape;421;p43"/>
          <p:cNvSpPr txBox="1"/>
          <p:nvPr/>
        </p:nvSpPr>
        <p:spPr>
          <a:xfrm>
            <a:off x="263750" y="4334300"/>
            <a:ext cx="534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entury Gothic"/>
                <a:ea typeface="Century Gothic"/>
                <a:cs typeface="Century Gothic"/>
                <a:sym typeface="Century Gothic"/>
              </a:rPr>
              <a:t>NewsChord’s Benefit:</a:t>
            </a:r>
            <a:r>
              <a:rPr lang="en">
                <a:latin typeface="Century Gothic"/>
                <a:ea typeface="Century Gothic"/>
                <a:cs typeface="Century Gothic"/>
                <a:sym typeface="Century Gothic"/>
              </a:rPr>
              <a:t> As a web business we have the benefits of high scalability and </a:t>
            </a:r>
            <a:r>
              <a:rPr lang="en">
                <a:latin typeface="Century Gothic"/>
                <a:ea typeface="Century Gothic"/>
                <a:cs typeface="Century Gothic"/>
                <a:sym typeface="Century Gothic"/>
              </a:rPr>
              <a:t>potential</a:t>
            </a:r>
            <a:r>
              <a:rPr lang="en">
                <a:latin typeface="Century Gothic"/>
                <a:ea typeface="Century Gothic"/>
                <a:cs typeface="Century Gothic"/>
                <a:sym typeface="Century Gothic"/>
              </a:rPr>
              <a:t> for high </a:t>
            </a:r>
            <a:r>
              <a:rPr lang="en">
                <a:latin typeface="Century Gothic"/>
                <a:ea typeface="Century Gothic"/>
                <a:cs typeface="Century Gothic"/>
                <a:sym typeface="Century Gothic"/>
              </a:rPr>
              <a:t>profitability</a:t>
            </a:r>
            <a:r>
              <a:rPr lang="en">
                <a:latin typeface="Century Gothic"/>
                <a:ea typeface="Century Gothic"/>
                <a:cs typeface="Century Gothic"/>
                <a:sym typeface="Century Gothic"/>
              </a:rPr>
              <a:t> </a:t>
            </a:r>
            <a:endParaRPr>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4"/>
          <p:cNvSpPr txBox="1"/>
          <p:nvPr>
            <p:ph type="title"/>
          </p:nvPr>
        </p:nvSpPr>
        <p:spPr>
          <a:xfrm>
            <a:off x="866216" y="730251"/>
            <a:ext cx="6571200" cy="5301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Financials</a:t>
            </a:r>
            <a:r>
              <a:rPr lang="en"/>
              <a:t> and Projections</a:t>
            </a:r>
            <a:endParaRPr/>
          </a:p>
        </p:txBody>
      </p:sp>
      <p:sp>
        <p:nvSpPr>
          <p:cNvPr id="427" name="Google Shape;427;p44"/>
          <p:cNvSpPr txBox="1"/>
          <p:nvPr>
            <p:ph idx="1" type="body"/>
          </p:nvPr>
        </p:nvSpPr>
        <p:spPr>
          <a:xfrm>
            <a:off x="250900" y="1677900"/>
            <a:ext cx="8718900" cy="3543900"/>
          </a:xfrm>
          <a:prstGeom prst="rect">
            <a:avLst/>
          </a:prstGeom>
        </p:spPr>
        <p:txBody>
          <a:bodyPr anchorCtr="0" anchor="t" bIns="34275" lIns="68575" spcFirstLastPara="1" rIns="68575" wrap="square" tIns="34275">
            <a:normAutofit fontScale="55000" lnSpcReduction="10000"/>
          </a:bodyPr>
          <a:lstStyle/>
          <a:p>
            <a:pPr indent="0" lvl="0" marL="0" rtl="0" algn="l">
              <a:lnSpc>
                <a:spcPct val="115000"/>
              </a:lnSpc>
              <a:spcBef>
                <a:spcPts val="0"/>
              </a:spcBef>
              <a:spcAft>
                <a:spcPts val="0"/>
              </a:spcAft>
              <a:buNone/>
            </a:pPr>
            <a:r>
              <a:rPr b="1" lang="en" sz="3891">
                <a:solidFill>
                  <a:schemeClr val="dk1"/>
                </a:solidFill>
                <a:latin typeface="Arial"/>
                <a:ea typeface="Arial"/>
                <a:cs typeface="Arial"/>
                <a:sym typeface="Arial"/>
              </a:rPr>
              <a:t>Costs</a:t>
            </a:r>
            <a:endParaRPr b="1" sz="3891">
              <a:solidFill>
                <a:schemeClr val="dk1"/>
              </a:solidFill>
              <a:latin typeface="Arial"/>
              <a:ea typeface="Arial"/>
              <a:cs typeface="Arial"/>
              <a:sym typeface="Arial"/>
            </a:endParaRPr>
          </a:p>
          <a:p>
            <a:pPr indent="0" lvl="0" marL="0" rtl="0" algn="l">
              <a:lnSpc>
                <a:spcPct val="115000"/>
              </a:lnSpc>
              <a:spcBef>
                <a:spcPts val="0"/>
              </a:spcBef>
              <a:spcAft>
                <a:spcPts val="0"/>
              </a:spcAft>
              <a:buNone/>
            </a:pPr>
            <a:r>
              <a:t/>
            </a:r>
            <a:endParaRPr b="1" sz="1050">
              <a:solidFill>
                <a:schemeClr val="dk1"/>
              </a:solidFill>
              <a:latin typeface="Arial"/>
              <a:ea typeface="Arial"/>
              <a:cs typeface="Arial"/>
              <a:sym typeface="Arial"/>
            </a:endParaRPr>
          </a:p>
          <a:p>
            <a:pPr indent="-320400" lvl="0" marL="457200" rtl="0" algn="l">
              <a:lnSpc>
                <a:spcPct val="115000"/>
              </a:lnSpc>
              <a:spcBef>
                <a:spcPts val="0"/>
              </a:spcBef>
              <a:spcAft>
                <a:spcPts val="0"/>
              </a:spcAft>
              <a:buClr>
                <a:schemeClr val="dk1"/>
              </a:buClr>
              <a:buSzPct val="100000"/>
              <a:buFont typeface="Arial"/>
              <a:buChar char="-"/>
            </a:pPr>
            <a:r>
              <a:rPr b="1" lang="en" sz="2628">
                <a:solidFill>
                  <a:schemeClr val="dk1"/>
                </a:solidFill>
                <a:latin typeface="Arial"/>
                <a:ea typeface="Arial"/>
                <a:cs typeface="Arial"/>
                <a:sym typeface="Arial"/>
              </a:rPr>
              <a:t>Fixed expenses</a:t>
            </a:r>
            <a:r>
              <a:rPr lang="en" sz="2628">
                <a:solidFill>
                  <a:schemeClr val="dk1"/>
                </a:solidFill>
                <a:latin typeface="Arial"/>
                <a:ea typeface="Arial"/>
                <a:cs typeface="Arial"/>
                <a:sym typeface="Arial"/>
              </a:rPr>
              <a:t> are for hosting, domain fees, and etc. They total out to $200 annually ($10/month for hosting, $20/year for the domain and etc..)</a:t>
            </a:r>
            <a:endParaRPr sz="2628">
              <a:solidFill>
                <a:schemeClr val="dk1"/>
              </a:solidFill>
              <a:latin typeface="Arial"/>
              <a:ea typeface="Arial"/>
              <a:cs typeface="Arial"/>
              <a:sym typeface="Arial"/>
            </a:endParaRPr>
          </a:p>
          <a:p>
            <a:pPr indent="-320400" lvl="0" marL="457200" rtl="0" algn="l">
              <a:lnSpc>
                <a:spcPct val="115000"/>
              </a:lnSpc>
              <a:spcBef>
                <a:spcPts val="0"/>
              </a:spcBef>
              <a:spcAft>
                <a:spcPts val="0"/>
              </a:spcAft>
              <a:buClr>
                <a:schemeClr val="dk1"/>
              </a:buClr>
              <a:buSzPct val="100000"/>
              <a:buFont typeface="Arial"/>
              <a:buChar char="-"/>
            </a:pPr>
            <a:r>
              <a:rPr b="1" lang="en" sz="2628">
                <a:solidFill>
                  <a:schemeClr val="dk1"/>
                </a:solidFill>
                <a:latin typeface="Arial"/>
                <a:ea typeface="Arial"/>
                <a:cs typeface="Arial"/>
                <a:sym typeface="Arial"/>
              </a:rPr>
              <a:t>V</a:t>
            </a:r>
            <a:r>
              <a:rPr b="1" lang="en" sz="2628">
                <a:solidFill>
                  <a:schemeClr val="dk1"/>
                </a:solidFill>
                <a:latin typeface="Arial"/>
                <a:ea typeface="Arial"/>
                <a:cs typeface="Arial"/>
                <a:sym typeface="Arial"/>
              </a:rPr>
              <a:t>ariable costs</a:t>
            </a:r>
            <a:r>
              <a:rPr lang="en" sz="2628">
                <a:solidFill>
                  <a:schemeClr val="dk1"/>
                </a:solidFill>
                <a:latin typeface="Arial"/>
                <a:ea typeface="Arial"/>
                <a:cs typeface="Arial"/>
                <a:sym typeface="Arial"/>
              </a:rPr>
              <a:t> are for licensing, web infrastructure, and etc.. They are estimated to be $4 per user. These numbers represent initial startup and will decrease as our company ages. </a:t>
            </a:r>
            <a:endParaRPr sz="2628">
              <a:solidFill>
                <a:schemeClr val="dk1"/>
              </a:solidFill>
              <a:latin typeface="Arial"/>
              <a:ea typeface="Arial"/>
              <a:cs typeface="Arial"/>
              <a:sym typeface="Arial"/>
            </a:endParaRPr>
          </a:p>
          <a:p>
            <a:pPr indent="0" lvl="0" marL="0" rtl="0" algn="l">
              <a:lnSpc>
                <a:spcPct val="115000"/>
              </a:lnSpc>
              <a:spcBef>
                <a:spcPts val="0"/>
              </a:spcBef>
              <a:spcAft>
                <a:spcPts val="0"/>
              </a:spcAft>
              <a:buNone/>
            </a:pPr>
            <a:r>
              <a:t/>
            </a:r>
            <a:endParaRPr sz="2628">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b="1" lang="en" sz="3891">
                <a:solidFill>
                  <a:schemeClr val="dk1"/>
                </a:solidFill>
                <a:latin typeface="Arial"/>
                <a:ea typeface="Arial"/>
                <a:cs typeface="Arial"/>
                <a:sym typeface="Arial"/>
              </a:rPr>
              <a:t>Projections</a:t>
            </a:r>
            <a:r>
              <a:rPr lang="en" sz="2628">
                <a:solidFill>
                  <a:schemeClr val="dk1"/>
                </a:solidFill>
                <a:latin typeface="Arial"/>
                <a:ea typeface="Arial"/>
                <a:cs typeface="Arial"/>
                <a:sym typeface="Arial"/>
              </a:rPr>
              <a:t> </a:t>
            </a:r>
            <a:r>
              <a:rPr lang="en" sz="3049">
                <a:solidFill>
                  <a:srgbClr val="000000"/>
                </a:solidFill>
                <a:latin typeface="Arial"/>
                <a:ea typeface="Arial"/>
                <a:cs typeface="Arial"/>
                <a:sym typeface="Arial"/>
              </a:rPr>
              <a:t>for annual revenue can’t be fully determined as profit depends on traffic to the site and number of user subscriptions. However estimated projections are…... </a:t>
            </a:r>
            <a:endParaRPr sz="3049">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154">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786">
              <a:solidFill>
                <a:schemeClr val="dk1"/>
              </a:solidFill>
              <a:latin typeface="Arial"/>
              <a:ea typeface="Arial"/>
              <a:cs typeface="Arial"/>
              <a:sym typeface="Arial"/>
            </a:endParaRPr>
          </a:p>
          <a:p>
            <a:pPr indent="-320400" lvl="0" marL="457200" rtl="0" algn="l">
              <a:lnSpc>
                <a:spcPct val="115000"/>
              </a:lnSpc>
              <a:spcBef>
                <a:spcPts val="0"/>
              </a:spcBef>
              <a:spcAft>
                <a:spcPts val="0"/>
              </a:spcAft>
              <a:buClr>
                <a:schemeClr val="dk1"/>
              </a:buClr>
              <a:buSzPct val="100000"/>
              <a:buFont typeface="Arial"/>
              <a:buChar char="-"/>
            </a:pPr>
            <a:r>
              <a:rPr lang="en" sz="2628">
                <a:solidFill>
                  <a:schemeClr val="dk1"/>
                </a:solidFill>
                <a:latin typeface="Arial"/>
                <a:ea typeface="Arial"/>
                <a:cs typeface="Arial"/>
                <a:sym typeface="Arial"/>
              </a:rPr>
              <a:t>Our initial estimated freemium conversion rate is 5%, while our monetization through ads is $3 per thousand visits. </a:t>
            </a:r>
            <a:r>
              <a:rPr lang="en" sz="2628">
                <a:solidFill>
                  <a:schemeClr val="dk1"/>
                </a:solidFill>
                <a:latin typeface="Arial"/>
                <a:ea typeface="Arial"/>
                <a:cs typeface="Arial"/>
                <a:sym typeface="Arial"/>
              </a:rPr>
              <a:t>Assuming</a:t>
            </a:r>
            <a:r>
              <a:rPr lang="en" sz="2628">
                <a:solidFill>
                  <a:schemeClr val="dk1"/>
                </a:solidFill>
                <a:latin typeface="Arial"/>
                <a:ea typeface="Arial"/>
                <a:cs typeface="Arial"/>
                <a:sym typeface="Arial"/>
              </a:rPr>
              <a:t> 1 million unique users and 75 million site visits for a projected year 2 (numbers estimated modestly from growth of Axios). Our revenue would be would be $500,000.</a:t>
            </a:r>
            <a:r>
              <a:rPr lang="en" sz="2628">
                <a:solidFill>
                  <a:schemeClr val="dk1"/>
                </a:solidFill>
                <a:latin typeface="Arial"/>
                <a:ea typeface="Arial"/>
                <a:cs typeface="Arial"/>
                <a:sym typeface="Arial"/>
              </a:rPr>
              <a:t>Projected average monthly user growth rate is modest 10-20%.</a:t>
            </a:r>
            <a:endParaRPr sz="17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5"/>
          <p:cNvSpPr txBox="1"/>
          <p:nvPr>
            <p:ph type="title"/>
          </p:nvPr>
        </p:nvSpPr>
        <p:spPr>
          <a:xfrm>
            <a:off x="866216" y="730251"/>
            <a:ext cx="6571200" cy="5301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Current traction &amp; Use of Funds</a:t>
            </a:r>
            <a:endParaRPr/>
          </a:p>
        </p:txBody>
      </p:sp>
      <p:sp>
        <p:nvSpPr>
          <p:cNvPr id="433" name="Google Shape;433;p45"/>
          <p:cNvSpPr txBox="1"/>
          <p:nvPr>
            <p:ph idx="1" type="body"/>
          </p:nvPr>
        </p:nvSpPr>
        <p:spPr>
          <a:xfrm>
            <a:off x="562047" y="1986700"/>
            <a:ext cx="8345400" cy="2562300"/>
          </a:xfrm>
          <a:prstGeom prst="rect">
            <a:avLst/>
          </a:prstGeom>
        </p:spPr>
        <p:txBody>
          <a:bodyPr anchorCtr="0" anchor="t" bIns="34275" lIns="68575" spcFirstLastPara="1" rIns="68575" wrap="square" tIns="34275">
            <a:normAutofit fontScale="77500" lnSpcReduction="20000"/>
          </a:bodyPr>
          <a:lstStyle/>
          <a:p>
            <a:pPr indent="0" lvl="0" marL="0" rtl="0" algn="l">
              <a:lnSpc>
                <a:spcPct val="115000"/>
              </a:lnSpc>
              <a:spcBef>
                <a:spcPts val="0"/>
              </a:spcBef>
              <a:spcAft>
                <a:spcPts val="0"/>
              </a:spcAft>
              <a:buClr>
                <a:schemeClr val="dk1"/>
              </a:buClr>
              <a:buSzPct val="64705"/>
              <a:buFont typeface="Arial"/>
              <a:buNone/>
            </a:pPr>
            <a:r>
              <a:rPr lang="en" sz="1700">
                <a:solidFill>
                  <a:schemeClr val="dk1"/>
                </a:solidFill>
                <a:latin typeface="Arial"/>
                <a:ea typeface="Arial"/>
                <a:cs typeface="Arial"/>
                <a:sym typeface="Arial"/>
              </a:rPr>
              <a:t>Current traction:</a:t>
            </a:r>
            <a:endParaRPr sz="1700">
              <a:solidFill>
                <a:schemeClr val="dk1"/>
              </a:solidFill>
              <a:latin typeface="Arial"/>
              <a:ea typeface="Arial"/>
              <a:cs typeface="Arial"/>
              <a:sym typeface="Arial"/>
            </a:endParaRPr>
          </a:p>
          <a:p>
            <a:pPr indent="-312261" lvl="0" marL="457200" rtl="0" algn="l">
              <a:lnSpc>
                <a:spcPct val="115000"/>
              </a:lnSpc>
              <a:spcBef>
                <a:spcPts val="0"/>
              </a:spcBef>
              <a:spcAft>
                <a:spcPts val="0"/>
              </a:spcAft>
              <a:buClr>
                <a:schemeClr val="dk1"/>
              </a:buClr>
              <a:buSzPct val="100000"/>
              <a:buFont typeface="Arial"/>
              <a:buChar char="-"/>
            </a:pPr>
            <a:r>
              <a:rPr lang="en" sz="1700">
                <a:solidFill>
                  <a:schemeClr val="dk1"/>
                </a:solidFill>
                <a:latin typeface="Arial"/>
                <a:ea typeface="Arial"/>
                <a:cs typeface="Arial"/>
                <a:sym typeface="Arial"/>
              </a:rPr>
              <a:t>Own the domain name</a:t>
            </a:r>
            <a:endParaRPr sz="1700">
              <a:solidFill>
                <a:schemeClr val="dk1"/>
              </a:solidFill>
              <a:latin typeface="Arial"/>
              <a:ea typeface="Arial"/>
              <a:cs typeface="Arial"/>
              <a:sym typeface="Arial"/>
            </a:endParaRPr>
          </a:p>
          <a:p>
            <a:pPr indent="-312261" lvl="0" marL="457200" rtl="0" algn="l">
              <a:lnSpc>
                <a:spcPct val="115000"/>
              </a:lnSpc>
              <a:spcBef>
                <a:spcPts val="0"/>
              </a:spcBef>
              <a:spcAft>
                <a:spcPts val="0"/>
              </a:spcAft>
              <a:buClr>
                <a:schemeClr val="dk1"/>
              </a:buClr>
              <a:buSzPct val="100000"/>
              <a:buFont typeface="Arial"/>
              <a:buChar char="-"/>
            </a:pPr>
            <a:r>
              <a:rPr lang="en" sz="1700">
                <a:solidFill>
                  <a:schemeClr val="dk1"/>
                </a:solidFill>
                <a:latin typeface="Arial"/>
                <a:ea typeface="Arial"/>
                <a:cs typeface="Arial"/>
                <a:sym typeface="Arial"/>
              </a:rPr>
              <a:t>Have a basic website framework with basic functionality.</a:t>
            </a:r>
            <a:endParaRPr sz="1700">
              <a:solidFill>
                <a:schemeClr val="dk1"/>
              </a:solidFill>
              <a:latin typeface="Arial"/>
              <a:ea typeface="Arial"/>
              <a:cs typeface="Arial"/>
              <a:sym typeface="Arial"/>
            </a:endParaRPr>
          </a:p>
          <a:p>
            <a:pPr indent="-312261" lvl="0" marL="457200" rtl="0" algn="l">
              <a:lnSpc>
                <a:spcPct val="115000"/>
              </a:lnSpc>
              <a:spcBef>
                <a:spcPts val="0"/>
              </a:spcBef>
              <a:spcAft>
                <a:spcPts val="0"/>
              </a:spcAft>
              <a:buClr>
                <a:schemeClr val="dk1"/>
              </a:buClr>
              <a:buSzPct val="100000"/>
              <a:buFont typeface="Arial"/>
              <a:buChar char="-"/>
            </a:pPr>
            <a:r>
              <a:rPr lang="en" sz="1700">
                <a:solidFill>
                  <a:schemeClr val="dk1"/>
                </a:solidFill>
                <a:latin typeface="Arial"/>
                <a:ea typeface="Arial"/>
                <a:cs typeface="Arial"/>
                <a:sym typeface="Arial"/>
              </a:rPr>
              <a:t>Have proof of concept and compilation of feedback on this proof of concept</a:t>
            </a:r>
            <a:endParaRPr sz="1700">
              <a:solidFill>
                <a:schemeClr val="dk1"/>
              </a:solidFill>
              <a:latin typeface="Arial"/>
              <a:ea typeface="Arial"/>
              <a:cs typeface="Arial"/>
              <a:sym typeface="Arial"/>
            </a:endParaRPr>
          </a:p>
          <a:p>
            <a:pPr indent="0" lvl="0" marL="0" rtl="0" algn="l">
              <a:lnSpc>
                <a:spcPct val="115000"/>
              </a:lnSpc>
              <a:spcBef>
                <a:spcPts val="0"/>
              </a:spcBef>
              <a:spcAft>
                <a:spcPts val="0"/>
              </a:spcAft>
              <a:buNone/>
            </a:pPr>
            <a:r>
              <a:t/>
            </a:r>
            <a:endParaRPr sz="17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ct val="64705"/>
              <a:buFont typeface="Arial"/>
              <a:buNone/>
            </a:pPr>
            <a:r>
              <a:rPr lang="en" sz="1700">
                <a:solidFill>
                  <a:schemeClr val="dk1"/>
                </a:solidFill>
                <a:latin typeface="Arial"/>
                <a:ea typeface="Arial"/>
                <a:cs typeface="Arial"/>
                <a:sym typeface="Arial"/>
              </a:rPr>
              <a:t>Funds to start our idea: </a:t>
            </a:r>
            <a:endParaRPr sz="1700">
              <a:solidFill>
                <a:schemeClr val="dk1"/>
              </a:solidFill>
              <a:latin typeface="Arial"/>
              <a:ea typeface="Arial"/>
              <a:cs typeface="Arial"/>
              <a:sym typeface="Arial"/>
            </a:endParaRPr>
          </a:p>
          <a:p>
            <a:pPr indent="-312261" lvl="0" marL="457200" rtl="0" algn="l">
              <a:lnSpc>
                <a:spcPct val="115000"/>
              </a:lnSpc>
              <a:spcBef>
                <a:spcPts val="0"/>
              </a:spcBef>
              <a:spcAft>
                <a:spcPts val="0"/>
              </a:spcAft>
              <a:buClr>
                <a:schemeClr val="dk1"/>
              </a:buClr>
              <a:buSzPct val="100000"/>
              <a:buFont typeface="Arial"/>
              <a:buChar char="-"/>
            </a:pPr>
            <a:r>
              <a:rPr lang="en" sz="1700">
                <a:solidFill>
                  <a:schemeClr val="dk1"/>
                </a:solidFill>
                <a:latin typeface="Arial"/>
                <a:ea typeface="Arial"/>
                <a:cs typeface="Arial"/>
                <a:sym typeface="Arial"/>
              </a:rPr>
              <a:t>Hire software engineers to help with development of the website and infrastructure. </a:t>
            </a:r>
            <a:endParaRPr sz="1700">
              <a:solidFill>
                <a:schemeClr val="dk1"/>
              </a:solidFill>
              <a:latin typeface="Arial"/>
              <a:ea typeface="Arial"/>
              <a:cs typeface="Arial"/>
              <a:sym typeface="Arial"/>
            </a:endParaRPr>
          </a:p>
          <a:p>
            <a:pPr indent="-312261" lvl="0" marL="457200" rtl="0" algn="l">
              <a:lnSpc>
                <a:spcPct val="115000"/>
              </a:lnSpc>
              <a:spcBef>
                <a:spcPts val="0"/>
              </a:spcBef>
              <a:spcAft>
                <a:spcPts val="0"/>
              </a:spcAft>
              <a:buClr>
                <a:schemeClr val="dk1"/>
              </a:buClr>
              <a:buSzPct val="100000"/>
              <a:buFont typeface="Arial"/>
              <a:buChar char="-"/>
            </a:pPr>
            <a:r>
              <a:rPr lang="en" sz="1700">
                <a:solidFill>
                  <a:schemeClr val="dk1"/>
                </a:solidFill>
                <a:latin typeface="Arial"/>
                <a:ea typeface="Arial"/>
                <a:cs typeface="Arial"/>
                <a:sym typeface="Arial"/>
              </a:rPr>
              <a:t>Reach out to more users via outreach</a:t>
            </a:r>
            <a:endParaRPr sz="1700">
              <a:solidFill>
                <a:schemeClr val="dk1"/>
              </a:solidFill>
              <a:latin typeface="Arial"/>
              <a:ea typeface="Arial"/>
              <a:cs typeface="Arial"/>
              <a:sym typeface="Arial"/>
            </a:endParaRPr>
          </a:p>
          <a:p>
            <a:pPr indent="-312261" lvl="0" marL="457200" rtl="0" algn="l">
              <a:lnSpc>
                <a:spcPct val="115000"/>
              </a:lnSpc>
              <a:spcBef>
                <a:spcPts val="0"/>
              </a:spcBef>
              <a:spcAft>
                <a:spcPts val="0"/>
              </a:spcAft>
              <a:buClr>
                <a:schemeClr val="dk1"/>
              </a:buClr>
              <a:buSzPct val="100000"/>
              <a:buFont typeface="Arial"/>
              <a:buChar char="-"/>
            </a:pPr>
            <a:r>
              <a:rPr lang="en" sz="1700">
                <a:solidFill>
                  <a:schemeClr val="dk1"/>
                </a:solidFill>
                <a:latin typeface="Arial"/>
                <a:ea typeface="Arial"/>
                <a:cs typeface="Arial"/>
                <a:sym typeface="Arial"/>
              </a:rPr>
              <a:t>I</a:t>
            </a:r>
            <a:r>
              <a:rPr lang="en" sz="1700">
                <a:solidFill>
                  <a:schemeClr val="dk1"/>
                </a:solidFill>
                <a:latin typeface="Arial"/>
                <a:ea typeface="Arial"/>
                <a:cs typeface="Arial"/>
                <a:sym typeface="Arial"/>
              </a:rPr>
              <a:t>ncrease server capacity/functionality for the growing client base.</a:t>
            </a:r>
            <a:endParaRPr sz="1700">
              <a:solidFill>
                <a:schemeClr val="dk1"/>
              </a:solidFill>
              <a:latin typeface="Arial"/>
              <a:ea typeface="Arial"/>
              <a:cs typeface="Arial"/>
              <a:sym typeface="Arial"/>
            </a:endParaRPr>
          </a:p>
          <a:p>
            <a:pPr indent="-312261" lvl="0" marL="457200" rtl="0" algn="l">
              <a:lnSpc>
                <a:spcPct val="115000"/>
              </a:lnSpc>
              <a:spcBef>
                <a:spcPts val="0"/>
              </a:spcBef>
              <a:spcAft>
                <a:spcPts val="0"/>
              </a:spcAft>
              <a:buClr>
                <a:schemeClr val="dk1"/>
              </a:buClr>
              <a:buSzPct val="100000"/>
              <a:buFont typeface="Arial"/>
              <a:buChar char="-"/>
            </a:pPr>
            <a:r>
              <a:rPr lang="en" sz="1700">
                <a:solidFill>
                  <a:schemeClr val="dk1"/>
                </a:solidFill>
                <a:latin typeface="Arial"/>
                <a:ea typeface="Arial"/>
                <a:cs typeface="Arial"/>
                <a:sym typeface="Arial"/>
              </a:rPr>
              <a:t>more….</a:t>
            </a:r>
            <a:endParaRPr sz="1700">
              <a:solidFill>
                <a:schemeClr val="dk1"/>
              </a:solidFill>
              <a:latin typeface="Arial"/>
              <a:ea typeface="Arial"/>
              <a:cs typeface="Arial"/>
              <a:sym typeface="Arial"/>
            </a:endParaRPr>
          </a:p>
          <a:p>
            <a:pPr indent="0" lvl="0" marL="457200" rtl="0" algn="l">
              <a:lnSpc>
                <a:spcPct val="115000"/>
              </a:lnSpc>
              <a:spcBef>
                <a:spcPts val="0"/>
              </a:spcBef>
              <a:spcAft>
                <a:spcPts val="0"/>
              </a:spcAft>
              <a:buClr>
                <a:schemeClr val="dk1"/>
              </a:buClr>
              <a:buSzPct val="64705"/>
              <a:buFont typeface="Arial"/>
              <a:buNone/>
            </a:pPr>
            <a:r>
              <a:t/>
            </a:r>
            <a:endParaRPr sz="1700">
              <a:solidFill>
                <a:schemeClr val="dk1"/>
              </a:solidFill>
              <a:latin typeface="Arial"/>
              <a:ea typeface="Arial"/>
              <a:cs typeface="Arial"/>
              <a:sym typeface="Arial"/>
            </a:endParaRPr>
          </a:p>
          <a:p>
            <a:pPr indent="0" lvl="0" marL="457200" rtl="0" algn="l">
              <a:lnSpc>
                <a:spcPct val="115000"/>
              </a:lnSpc>
              <a:spcBef>
                <a:spcPts val="0"/>
              </a:spcBef>
              <a:spcAft>
                <a:spcPts val="0"/>
              </a:spcAft>
              <a:buClr>
                <a:schemeClr val="dk1"/>
              </a:buClr>
              <a:buSzPct val="55000"/>
              <a:buFont typeface="Arial"/>
              <a:buNone/>
            </a:pPr>
            <a:r>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7" name="Shape 437"/>
        <p:cNvGrpSpPr/>
        <p:nvPr/>
      </p:nvGrpSpPr>
      <p:grpSpPr>
        <a:xfrm>
          <a:off x="0" y="0"/>
          <a:ext cx="0" cy="0"/>
          <a:chOff x="0" y="0"/>
          <a:chExt cx="0" cy="0"/>
        </a:xfrm>
      </p:grpSpPr>
      <p:sp>
        <p:nvSpPr>
          <p:cNvPr id="438" name="Google Shape;438;p46"/>
          <p:cNvSpPr txBox="1"/>
          <p:nvPr>
            <p:ph type="ctrTitle"/>
          </p:nvPr>
        </p:nvSpPr>
        <p:spPr>
          <a:xfrm>
            <a:off x="6286541" y="930950"/>
            <a:ext cx="2370762" cy="2365315"/>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rgbClr val="EBEBEB"/>
              </a:buClr>
              <a:buSzPts val="4100"/>
              <a:buFont typeface="Century Gothic"/>
              <a:buNone/>
            </a:pPr>
            <a:r>
              <a:rPr lang="en" sz="1100">
                <a:solidFill>
                  <a:srgbClr val="EBEBEB"/>
                </a:solidFill>
              </a:rPr>
              <a:t>The End</a:t>
            </a:r>
            <a:endParaRPr sz="1100"/>
          </a:p>
        </p:txBody>
      </p:sp>
      <p:sp>
        <p:nvSpPr>
          <p:cNvPr id="439" name="Google Shape;439;p46"/>
          <p:cNvSpPr txBox="1"/>
          <p:nvPr>
            <p:ph idx="1" type="subTitle"/>
          </p:nvPr>
        </p:nvSpPr>
        <p:spPr>
          <a:xfrm>
            <a:off x="6286541" y="3443749"/>
            <a:ext cx="2370762" cy="1216741"/>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100"/>
              <a:buNone/>
            </a:pPr>
            <a:r>
              <a:rPr lang="en" sz="1100"/>
              <a:t>WE CAN EASE YOUR ONLINE NEWS READING</a:t>
            </a:r>
            <a:endParaRPr sz="1100"/>
          </a:p>
        </p:txBody>
      </p:sp>
      <p:grpSp>
        <p:nvGrpSpPr>
          <p:cNvPr id="440" name="Google Shape;440;p46"/>
          <p:cNvGrpSpPr/>
          <p:nvPr/>
        </p:nvGrpSpPr>
        <p:grpSpPr>
          <a:xfrm>
            <a:off x="317499" y="288324"/>
            <a:ext cx="6029230" cy="4553553"/>
            <a:chOff x="423332" y="384432"/>
            <a:chExt cx="8038974" cy="6071404"/>
          </a:xfrm>
        </p:grpSpPr>
        <p:sp>
          <p:nvSpPr>
            <p:cNvPr id="441" name="Google Shape;441;p46"/>
            <p:cNvSpPr/>
            <p:nvPr/>
          </p:nvSpPr>
          <p:spPr>
            <a:xfrm flipH="1">
              <a:off x="423332" y="402165"/>
              <a:ext cx="6785133" cy="6053670"/>
            </a:xfrm>
            <a:prstGeom prst="rect">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2" name="Google Shape;442;p46"/>
            <p:cNvSpPr/>
            <p:nvPr/>
          </p:nvSpPr>
          <p:spPr>
            <a:xfrm flipH="1" rot="5400000">
              <a:off x="4616676" y="2801722"/>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443" name="Google Shape;443;p46"/>
            <p:cNvSpPr/>
            <p:nvPr/>
          </p:nvSpPr>
          <p:spPr>
            <a:xfrm flipH="1" rot="5677511">
              <a:off x="6459831" y="1826079"/>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pic>
        <p:nvPicPr>
          <p:cNvPr descr="Logo, company name&#10;&#10;Description automatically generated" id="444" name="Google Shape;444;p46"/>
          <p:cNvPicPr preferRelativeResize="0"/>
          <p:nvPr/>
        </p:nvPicPr>
        <p:blipFill rotWithShape="1">
          <a:blip r:embed="rId3">
            <a:alphaModFix/>
          </a:blip>
          <a:srcRect b="15267" l="0" r="0" t="0"/>
          <a:stretch/>
        </p:blipFill>
        <p:spPr>
          <a:xfrm>
            <a:off x="837703" y="835966"/>
            <a:ext cx="4821623" cy="294155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4"/>
          <p:cNvSpPr txBox="1"/>
          <p:nvPr>
            <p:ph type="title"/>
          </p:nvPr>
        </p:nvSpPr>
        <p:spPr>
          <a:xfrm>
            <a:off x="866216" y="730251"/>
            <a:ext cx="6619200" cy="5301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The Team </a:t>
            </a:r>
            <a:endParaRPr/>
          </a:p>
        </p:txBody>
      </p:sp>
      <p:pic>
        <p:nvPicPr>
          <p:cNvPr id="327" name="Google Shape;327;p34"/>
          <p:cNvPicPr preferRelativeResize="0"/>
          <p:nvPr/>
        </p:nvPicPr>
        <p:blipFill>
          <a:blip r:embed="rId3">
            <a:alphaModFix/>
          </a:blip>
          <a:stretch>
            <a:fillRect/>
          </a:stretch>
        </p:blipFill>
        <p:spPr>
          <a:xfrm>
            <a:off x="5492750" y="2241250"/>
            <a:ext cx="3431126" cy="1985050"/>
          </a:xfrm>
          <a:prstGeom prst="rect">
            <a:avLst/>
          </a:prstGeom>
          <a:noFill/>
          <a:ln>
            <a:noFill/>
          </a:ln>
        </p:spPr>
      </p:pic>
      <p:sp>
        <p:nvSpPr>
          <p:cNvPr id="328" name="Google Shape;328;p34"/>
          <p:cNvSpPr txBox="1"/>
          <p:nvPr/>
        </p:nvSpPr>
        <p:spPr>
          <a:xfrm>
            <a:off x="654300" y="1890200"/>
            <a:ext cx="49617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entury Gothic"/>
                <a:ea typeface="Century Gothic"/>
                <a:cs typeface="Century Gothic"/>
                <a:sym typeface="Century Gothic"/>
              </a:rPr>
              <a:t>Rick Kakanou &amp; Parth Patel</a:t>
            </a:r>
            <a:endParaRPr>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Char char="-"/>
            </a:pPr>
            <a:r>
              <a:rPr lang="en">
                <a:latin typeface="Century Gothic"/>
                <a:ea typeface="Century Gothic"/>
                <a:cs typeface="Century Gothic"/>
                <a:sym typeface="Century Gothic"/>
              </a:rPr>
              <a:t>Two students that noticed the amount of </a:t>
            </a:r>
            <a:r>
              <a:rPr lang="en">
                <a:latin typeface="Century Gothic"/>
                <a:ea typeface="Century Gothic"/>
                <a:cs typeface="Century Gothic"/>
                <a:sym typeface="Century Gothic"/>
              </a:rPr>
              <a:t>misinformation</a:t>
            </a:r>
            <a:r>
              <a:rPr lang="en">
                <a:latin typeface="Century Gothic"/>
                <a:ea typeface="Century Gothic"/>
                <a:cs typeface="Century Gothic"/>
                <a:sym typeface="Century Gothic"/>
              </a:rPr>
              <a:t> present during COVID and the inherent lack of easy-access to balanced information.</a:t>
            </a:r>
            <a:endParaRPr>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Char char="-"/>
            </a:pPr>
            <a:r>
              <a:rPr lang="en">
                <a:latin typeface="Century Gothic"/>
                <a:ea typeface="Century Gothic"/>
                <a:cs typeface="Century Gothic"/>
                <a:sym typeface="Century Gothic"/>
              </a:rPr>
              <a:t>Only happened to be engineers with the ability to build a product to solve the issue.</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rPr b="1" lang="en">
                <a:latin typeface="Century Gothic"/>
                <a:ea typeface="Century Gothic"/>
                <a:cs typeface="Century Gothic"/>
                <a:sym typeface="Century Gothic"/>
              </a:rPr>
              <a:t>Semyon Fast</a:t>
            </a:r>
            <a:endParaRPr b="1">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Char char="-"/>
            </a:pPr>
            <a:r>
              <a:rPr lang="en">
                <a:latin typeface="Century Gothic"/>
                <a:ea typeface="Century Gothic"/>
                <a:cs typeface="Century Gothic"/>
                <a:sym typeface="Century Gothic"/>
              </a:rPr>
              <a:t>A computer science college student from halfway across the world in Russia. He was fed up with media propaganda in this country. </a:t>
            </a:r>
            <a:endParaRPr>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Char char="-"/>
            </a:pPr>
            <a:r>
              <a:rPr lang="en">
                <a:latin typeface="Century Gothic"/>
                <a:ea typeface="Century Gothic"/>
                <a:cs typeface="Century Gothic"/>
                <a:sym typeface="Century Gothic"/>
              </a:rPr>
              <a:t>Wanted to make a solution, but needed help. </a:t>
            </a:r>
            <a:endParaRPr>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3" name="Shape 333"/>
        <p:cNvGrpSpPr/>
        <p:nvPr/>
      </p:nvGrpSpPr>
      <p:grpSpPr>
        <a:xfrm>
          <a:off x="0" y="0"/>
          <a:ext cx="0" cy="0"/>
          <a:chOff x="0" y="0"/>
          <a:chExt cx="0" cy="0"/>
        </a:xfrm>
      </p:grpSpPr>
      <p:sp>
        <p:nvSpPr>
          <p:cNvPr id="334" name="Google Shape;334;p35"/>
          <p:cNvSpPr/>
          <p:nvPr/>
        </p:nvSpPr>
        <p:spPr>
          <a:xfrm>
            <a:off x="7828359" y="0"/>
            <a:ext cx="5142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35" name="Google Shape;335;p35"/>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336" name="Google Shape;336;p35"/>
          <p:cNvSpPr/>
          <p:nvPr/>
        </p:nvSpPr>
        <p:spPr>
          <a:xfrm>
            <a:off x="482600" y="601345"/>
            <a:ext cx="8250300" cy="39363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337" name="Google Shape;337;p35"/>
          <p:cNvSpPr/>
          <p:nvPr/>
        </p:nvSpPr>
        <p:spPr>
          <a:xfrm>
            <a:off x="7828359" y="0"/>
            <a:ext cx="5142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descr="A person sitting in front of a fire&#10;&#10;Description automatically generated with medium confidence" id="338" name="Google Shape;338;p35"/>
          <p:cNvPicPr preferRelativeResize="0"/>
          <p:nvPr>
            <p:ph idx="1" type="body"/>
          </p:nvPr>
        </p:nvPicPr>
        <p:blipFill rotWithShape="1">
          <a:blip r:embed="rId4">
            <a:alphaModFix/>
          </a:blip>
          <a:srcRect b="0" l="0" r="0" t="0"/>
          <a:stretch/>
        </p:blipFill>
        <p:spPr>
          <a:xfrm>
            <a:off x="4988250" y="1139680"/>
            <a:ext cx="3354300" cy="1752600"/>
          </a:xfrm>
          <a:prstGeom prst="rect">
            <a:avLst/>
          </a:prstGeom>
          <a:noFill/>
          <a:ln>
            <a:noFill/>
          </a:ln>
        </p:spPr>
      </p:pic>
      <p:sp>
        <p:nvSpPr>
          <p:cNvPr id="339" name="Google Shape;339;p35"/>
          <p:cNvSpPr txBox="1"/>
          <p:nvPr/>
        </p:nvSpPr>
        <p:spPr>
          <a:xfrm>
            <a:off x="653750" y="1465025"/>
            <a:ext cx="7908000" cy="304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entury Gothic"/>
                <a:ea typeface="Century Gothic"/>
                <a:cs typeface="Century Gothic"/>
                <a:sym typeface="Century Gothic"/>
              </a:rPr>
              <a:t>Pros</a:t>
            </a:r>
            <a:r>
              <a:rPr lang="en">
                <a:latin typeface="Century Gothic"/>
                <a:ea typeface="Century Gothic"/>
                <a:cs typeface="Century Gothic"/>
                <a:sym typeface="Century Gothic"/>
              </a:rPr>
              <a:t>: </a:t>
            </a:r>
            <a:endParaRPr>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Char char="-"/>
            </a:pPr>
            <a:r>
              <a:rPr lang="en">
                <a:latin typeface="Century Gothic"/>
                <a:ea typeface="Century Gothic"/>
                <a:cs typeface="Century Gothic"/>
                <a:sym typeface="Century Gothic"/>
              </a:rPr>
              <a:t>Quick, short, easy access,</a:t>
            </a:r>
            <a:endParaRPr>
              <a:latin typeface="Century Gothic"/>
              <a:ea typeface="Century Gothic"/>
              <a:cs typeface="Century Gothic"/>
              <a:sym typeface="Century Gothic"/>
            </a:endParaRPr>
          </a:p>
          <a:p>
            <a:pPr indent="0" lvl="0" marL="0" rtl="0" algn="l">
              <a:spcBef>
                <a:spcPts val="0"/>
              </a:spcBef>
              <a:spcAft>
                <a:spcPts val="0"/>
              </a:spcAft>
              <a:buNone/>
            </a:pPr>
            <a:r>
              <a:rPr b="1" lang="en">
                <a:latin typeface="Century Gothic"/>
                <a:ea typeface="Century Gothic"/>
                <a:cs typeface="Century Gothic"/>
                <a:sym typeface="Century Gothic"/>
              </a:rPr>
              <a:t>Cons</a:t>
            </a:r>
            <a:r>
              <a:rPr lang="en">
                <a:latin typeface="Century Gothic"/>
                <a:ea typeface="Century Gothic"/>
                <a:cs typeface="Century Gothic"/>
                <a:sym typeface="Century Gothic"/>
              </a:rPr>
              <a:t>: </a:t>
            </a:r>
            <a:endParaRPr>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Char char="-"/>
            </a:pPr>
            <a:r>
              <a:rPr lang="en">
                <a:latin typeface="Century Gothic"/>
                <a:ea typeface="Century Gothic"/>
                <a:cs typeface="Century Gothic"/>
                <a:sym typeface="Century Gothic"/>
              </a:rPr>
              <a:t>Higher chance for biased slanted stories</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rPr b="1" lang="en">
                <a:latin typeface="Century Gothic"/>
                <a:ea typeface="Century Gothic"/>
                <a:cs typeface="Century Gothic"/>
                <a:sym typeface="Century Gothic"/>
              </a:rPr>
              <a:t>With Online Articles you have two choices:</a:t>
            </a:r>
            <a:endParaRPr b="1">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Char char="-"/>
            </a:pPr>
            <a:r>
              <a:rPr lang="en">
                <a:latin typeface="Century Gothic"/>
                <a:ea typeface="Century Gothic"/>
                <a:cs typeface="Century Gothic"/>
                <a:sym typeface="Century Gothic"/>
              </a:rPr>
              <a:t>Go with a single source (knowing that there is probably an inherent bias)</a:t>
            </a:r>
            <a:endParaRPr>
              <a:latin typeface="Century Gothic"/>
              <a:ea typeface="Century Gothic"/>
              <a:cs typeface="Century Gothic"/>
              <a:sym typeface="Century Gothic"/>
            </a:endParaRPr>
          </a:p>
          <a:p>
            <a:pPr indent="-317500" lvl="0" marL="457200" rtl="0" algn="l">
              <a:spcBef>
                <a:spcPts val="0"/>
              </a:spcBef>
              <a:spcAft>
                <a:spcPts val="0"/>
              </a:spcAft>
              <a:buSzPts val="1400"/>
              <a:buFont typeface="Century Gothic"/>
              <a:buChar char="-"/>
            </a:pPr>
            <a:r>
              <a:rPr lang="en">
                <a:latin typeface="Century Gothic"/>
                <a:ea typeface="Century Gothic"/>
                <a:cs typeface="Century Gothic"/>
                <a:sym typeface="Century Gothic"/>
              </a:rPr>
              <a:t>D</a:t>
            </a:r>
            <a:r>
              <a:rPr lang="en">
                <a:latin typeface="Century Gothic"/>
                <a:ea typeface="Century Gothic"/>
                <a:cs typeface="Century Gothic"/>
                <a:sym typeface="Century Gothic"/>
              </a:rPr>
              <a:t>ig, sort, and  read a bunch of articles yourself to formulate a balanced view of the news</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ctr">
              <a:spcBef>
                <a:spcPts val="0"/>
              </a:spcBef>
              <a:spcAft>
                <a:spcPts val="0"/>
              </a:spcAft>
              <a:buNone/>
            </a:pPr>
            <a:r>
              <a:rPr b="1" lang="en" sz="1800">
                <a:latin typeface="Century Gothic"/>
                <a:ea typeface="Century Gothic"/>
                <a:cs typeface="Century Gothic"/>
                <a:sym typeface="Century Gothic"/>
              </a:rPr>
              <a:t>There is no easy way to get balanced news! </a:t>
            </a:r>
            <a:endParaRPr b="1" sz="1800">
              <a:latin typeface="Century Gothic"/>
              <a:ea typeface="Century Gothic"/>
              <a:cs typeface="Century Gothic"/>
              <a:sym typeface="Century Gothic"/>
            </a:endParaRPr>
          </a:p>
        </p:txBody>
      </p:sp>
      <p:sp>
        <p:nvSpPr>
          <p:cNvPr id="340" name="Google Shape;340;p35"/>
          <p:cNvSpPr txBox="1"/>
          <p:nvPr/>
        </p:nvSpPr>
        <p:spPr>
          <a:xfrm>
            <a:off x="482600" y="428875"/>
            <a:ext cx="48648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200">
                <a:latin typeface="Calibri"/>
                <a:ea typeface="Calibri"/>
                <a:cs typeface="Calibri"/>
                <a:sym typeface="Calibri"/>
              </a:rPr>
              <a:t>Online article news reading sucks!</a:t>
            </a:r>
            <a:endParaRPr b="1" sz="32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5" name="Shape 345"/>
        <p:cNvGrpSpPr/>
        <p:nvPr/>
      </p:nvGrpSpPr>
      <p:grpSpPr>
        <a:xfrm>
          <a:off x="0" y="0"/>
          <a:ext cx="0" cy="0"/>
          <a:chOff x="0" y="0"/>
          <a:chExt cx="0" cy="0"/>
        </a:xfrm>
      </p:grpSpPr>
      <p:sp>
        <p:nvSpPr>
          <p:cNvPr id="346" name="Google Shape;346;p36"/>
          <p:cNvSpPr/>
          <p:nvPr/>
        </p:nvSpPr>
        <p:spPr>
          <a:xfrm>
            <a:off x="0" y="0"/>
            <a:ext cx="9144000" cy="5143500"/>
          </a:xfrm>
          <a:prstGeom prst="rect">
            <a:avLst/>
          </a:prstGeom>
          <a:blipFill rotWithShape="1">
            <a:blip r:embed="rId3">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47" name="Google Shape;347;p36"/>
          <p:cNvSpPr/>
          <p:nvPr/>
        </p:nvSpPr>
        <p:spPr>
          <a:xfrm rot="-5677511">
            <a:off x="3523764" y="1369559"/>
            <a:ext cx="2474555" cy="330693"/>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48" name="Google Shape;348;p36"/>
          <p:cNvSpPr/>
          <p:nvPr/>
        </p:nvSpPr>
        <p:spPr>
          <a:xfrm rot="-5400000">
            <a:off x="4463174" y="478550"/>
            <a:ext cx="4540252" cy="4186399"/>
          </a:xfrm>
          <a:custGeom>
            <a:rect b="b" l="l" r="r" t="t"/>
            <a:pathLst>
              <a:path extrusionOk="0" h="5581866" w="6053670">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lt1"/>
          </a:solidFill>
          <a:ln>
            <a:noFill/>
          </a:ln>
        </p:spPr>
      </p:sp>
      <p:sp>
        <p:nvSpPr>
          <p:cNvPr id="349" name="Google Shape;349;p36"/>
          <p:cNvSpPr/>
          <p:nvPr/>
        </p:nvSpPr>
        <p:spPr>
          <a:xfrm>
            <a:off x="0" y="1190"/>
            <a:ext cx="9144000" cy="5142310"/>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sp>
        <p:nvSpPr>
          <p:cNvPr id="350" name="Google Shape;350;p36"/>
          <p:cNvSpPr txBox="1"/>
          <p:nvPr>
            <p:ph type="title"/>
          </p:nvPr>
        </p:nvSpPr>
        <p:spPr>
          <a:xfrm>
            <a:off x="479323" y="471949"/>
            <a:ext cx="3849329" cy="1216741"/>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rgbClr val="EBEBEB"/>
              </a:buClr>
              <a:buSzPts val="3300"/>
              <a:buFont typeface="Century Gothic"/>
              <a:buNone/>
            </a:pPr>
            <a:r>
              <a:rPr b="1" i="0" lang="en" sz="3300">
                <a:solidFill>
                  <a:srgbClr val="EBEBEB"/>
                </a:solidFill>
                <a:latin typeface="Century Gothic"/>
                <a:ea typeface="Century Gothic"/>
                <a:cs typeface="Century Gothic"/>
                <a:sym typeface="Century Gothic"/>
              </a:rPr>
              <a:t>Mission and Vision</a:t>
            </a:r>
            <a:endParaRPr sz="1100"/>
          </a:p>
        </p:txBody>
      </p:sp>
      <p:pic>
        <p:nvPicPr>
          <p:cNvPr descr="Logo, company name&#10;&#10;Description automatically generated" id="351" name="Google Shape;351;p36"/>
          <p:cNvPicPr preferRelativeResize="0"/>
          <p:nvPr>
            <p:ph idx="1" type="body"/>
          </p:nvPr>
        </p:nvPicPr>
        <p:blipFill rotWithShape="1">
          <a:blip r:embed="rId4">
            <a:alphaModFix/>
          </a:blip>
          <a:srcRect b="0" l="0" r="0" t="0"/>
          <a:stretch/>
        </p:blipFill>
        <p:spPr>
          <a:xfrm>
            <a:off x="5025627" y="471942"/>
            <a:ext cx="3621600" cy="2607600"/>
          </a:xfrm>
          <a:prstGeom prst="rect">
            <a:avLst/>
          </a:prstGeom>
          <a:noFill/>
          <a:ln>
            <a:noFill/>
          </a:ln>
        </p:spPr>
      </p:pic>
      <p:sp>
        <p:nvSpPr>
          <p:cNvPr id="352" name="Google Shape;352;p36"/>
          <p:cNvSpPr/>
          <p:nvPr/>
        </p:nvSpPr>
        <p:spPr>
          <a:xfrm>
            <a:off x="7828359" y="0"/>
            <a:ext cx="514350" cy="85725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53" name="Google Shape;353;p36"/>
          <p:cNvSpPr txBox="1"/>
          <p:nvPr/>
        </p:nvSpPr>
        <p:spPr>
          <a:xfrm>
            <a:off x="455098" y="1352083"/>
            <a:ext cx="3849329" cy="2858806"/>
          </a:xfrm>
          <a:prstGeom prst="rect">
            <a:avLst/>
          </a:prstGeom>
          <a:noFill/>
          <a:ln>
            <a:noFill/>
          </a:ln>
        </p:spPr>
        <p:txBody>
          <a:bodyPr anchorCtr="0" anchor="ctr" bIns="34275" lIns="68575" spcFirstLastPara="1" rIns="68575" wrap="square" tIns="34275">
            <a:normAutofit/>
          </a:bodyPr>
          <a:lstStyle/>
          <a:p>
            <a:pPr indent="-222250" lvl="0" marL="215900" marR="0" rtl="0" algn="l">
              <a:spcBef>
                <a:spcPts val="0"/>
              </a:spcBef>
              <a:spcAft>
                <a:spcPts val="0"/>
              </a:spcAft>
              <a:buClr>
                <a:schemeClr val="accent1"/>
              </a:buClr>
              <a:buSzPts val="1100"/>
              <a:buFont typeface="Noto Sans Symbols"/>
              <a:buChar char="►"/>
            </a:pPr>
            <a:r>
              <a:rPr b="1" lang="en" sz="1400">
                <a:solidFill>
                  <a:srgbClr val="FFFFFF"/>
                </a:solidFill>
                <a:latin typeface="Century Gothic"/>
                <a:ea typeface="Century Gothic"/>
                <a:cs typeface="Century Gothic"/>
                <a:sym typeface="Century Gothic"/>
              </a:rPr>
              <a:t>Vision</a:t>
            </a:r>
            <a:r>
              <a:rPr lang="en" sz="1400">
                <a:solidFill>
                  <a:srgbClr val="FFFFFF"/>
                </a:solidFill>
                <a:latin typeface="Century Gothic"/>
                <a:ea typeface="Century Gothic"/>
                <a:cs typeface="Century Gothic"/>
                <a:sym typeface="Century Gothic"/>
              </a:rPr>
              <a:t>: To ease the news article reading experience. </a:t>
            </a:r>
            <a:endParaRPr sz="1100"/>
          </a:p>
          <a:p>
            <a:pPr indent="-152400" lvl="0" marL="215900" marR="0" rtl="0" algn="l">
              <a:spcBef>
                <a:spcPts val="800"/>
              </a:spcBef>
              <a:spcAft>
                <a:spcPts val="0"/>
              </a:spcAft>
              <a:buClr>
                <a:schemeClr val="accent1"/>
              </a:buClr>
              <a:buSzPts val="1100"/>
              <a:buFont typeface="Noto Sans Symbols"/>
              <a:buNone/>
            </a:pPr>
            <a:r>
              <a:t/>
            </a:r>
            <a:endParaRPr sz="1400">
              <a:solidFill>
                <a:srgbClr val="FFFFFF"/>
              </a:solidFill>
              <a:latin typeface="Century Gothic"/>
              <a:ea typeface="Century Gothic"/>
              <a:cs typeface="Century Gothic"/>
              <a:sym typeface="Century Gothic"/>
            </a:endParaRPr>
          </a:p>
          <a:p>
            <a:pPr indent="-222250" lvl="0" marL="215900" marR="0" rtl="0" algn="l">
              <a:spcBef>
                <a:spcPts val="800"/>
              </a:spcBef>
              <a:spcAft>
                <a:spcPts val="0"/>
              </a:spcAft>
              <a:buClr>
                <a:schemeClr val="accent1"/>
              </a:buClr>
              <a:buSzPts val="1100"/>
              <a:buFont typeface="Noto Sans Symbols"/>
              <a:buChar char="►"/>
            </a:pPr>
            <a:r>
              <a:rPr b="1" lang="en" sz="1400">
                <a:solidFill>
                  <a:srgbClr val="FFFFFF"/>
                </a:solidFill>
                <a:latin typeface="Century Gothic"/>
                <a:ea typeface="Century Gothic"/>
                <a:cs typeface="Century Gothic"/>
                <a:sym typeface="Century Gothic"/>
              </a:rPr>
              <a:t>Mission</a:t>
            </a:r>
            <a:r>
              <a:rPr lang="en" sz="1400">
                <a:solidFill>
                  <a:srgbClr val="FFFFFF"/>
                </a:solidFill>
                <a:latin typeface="Century Gothic"/>
                <a:ea typeface="Century Gothic"/>
                <a:cs typeface="Century Gothic"/>
                <a:sym typeface="Century Gothic"/>
              </a:rPr>
              <a:t>: To allow users to view all the  different perspectives to a news headline to collectively provide balanced news. </a:t>
            </a:r>
            <a:endParaRPr sz="1100"/>
          </a:p>
        </p:txBody>
      </p:sp>
      <p:sp>
        <p:nvSpPr>
          <p:cNvPr id="354" name="Google Shape;354;p36"/>
          <p:cNvSpPr txBox="1"/>
          <p:nvPr/>
        </p:nvSpPr>
        <p:spPr>
          <a:xfrm>
            <a:off x="4923975" y="3202675"/>
            <a:ext cx="4084800" cy="1639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Clr>
                <a:schemeClr val="dk1"/>
              </a:buClr>
              <a:buSzPts val="1100"/>
              <a:buFont typeface="Arial"/>
              <a:buNone/>
            </a:pPr>
            <a:r>
              <a:rPr lang="en">
                <a:solidFill>
                  <a:schemeClr val="dk1"/>
                </a:solidFill>
                <a:latin typeface="Century Gothic"/>
                <a:ea typeface="Century Gothic"/>
                <a:cs typeface="Century Gothic"/>
                <a:sym typeface="Century Gothic"/>
              </a:rPr>
              <a:t>We are a website that acts as a search engine for news. Allowing users to see the news coverage of a headline from a vast array of sources. Users have the power to filter results, customize organization, customize a search. </a:t>
            </a:r>
            <a:endParaRPr>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9" name="Shape 359"/>
        <p:cNvGrpSpPr/>
        <p:nvPr/>
      </p:nvGrpSpPr>
      <p:grpSpPr>
        <a:xfrm>
          <a:off x="0" y="0"/>
          <a:ext cx="0" cy="0"/>
          <a:chOff x="0" y="0"/>
          <a:chExt cx="0" cy="0"/>
        </a:xfrm>
      </p:grpSpPr>
      <p:sp>
        <p:nvSpPr>
          <p:cNvPr id="360" name="Google Shape;360;p37"/>
          <p:cNvSpPr/>
          <p:nvPr/>
        </p:nvSpPr>
        <p:spPr>
          <a:xfrm>
            <a:off x="0" y="0"/>
            <a:ext cx="9144000" cy="51435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pic>
        <p:nvPicPr>
          <p:cNvPr descr="Graphical user interface, application, Teams&#10;&#10;Description automatically generated" id="361" name="Google Shape;361;p37"/>
          <p:cNvPicPr preferRelativeResize="0"/>
          <p:nvPr/>
        </p:nvPicPr>
        <p:blipFill rotWithShape="1">
          <a:blip r:embed="rId3">
            <a:alphaModFix/>
          </a:blip>
          <a:srcRect b="0" l="0" r="0" t="0"/>
          <a:stretch/>
        </p:blipFill>
        <p:spPr>
          <a:xfrm>
            <a:off x="1229900" y="361603"/>
            <a:ext cx="6974240" cy="5143500"/>
          </a:xfrm>
          <a:prstGeom prst="rect">
            <a:avLst/>
          </a:prstGeom>
          <a:noFill/>
          <a:ln cap="flat" cmpd="sng" w="9525">
            <a:solidFill>
              <a:schemeClr val="dk1"/>
            </a:solidFill>
            <a:prstDash val="solid"/>
            <a:round/>
            <a:headEnd len="sm" w="sm" type="none"/>
            <a:tailEnd len="sm" w="sm" type="none"/>
          </a:ln>
        </p:spPr>
      </p:pic>
      <p:sp>
        <p:nvSpPr>
          <p:cNvPr id="362" name="Google Shape;362;p37"/>
          <p:cNvSpPr txBox="1"/>
          <p:nvPr/>
        </p:nvSpPr>
        <p:spPr>
          <a:xfrm>
            <a:off x="2955175" y="498764"/>
            <a:ext cx="265938" cy="34624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highlight>
                  <a:srgbClr val="FFFF00"/>
                </a:highlight>
                <a:latin typeface="Century Gothic"/>
                <a:ea typeface="Century Gothic"/>
                <a:cs typeface="Century Gothic"/>
                <a:sym typeface="Century Gothic"/>
              </a:rPr>
              <a:t>1</a:t>
            </a:r>
            <a:endParaRPr sz="1400">
              <a:solidFill>
                <a:schemeClr val="dk1"/>
              </a:solidFill>
              <a:highlight>
                <a:srgbClr val="FFFF00"/>
              </a:highlight>
              <a:latin typeface="Century Gothic"/>
              <a:ea typeface="Century Gothic"/>
              <a:cs typeface="Century Gothic"/>
              <a:sym typeface="Century Gothic"/>
            </a:endParaRPr>
          </a:p>
        </p:txBody>
      </p:sp>
      <p:sp>
        <p:nvSpPr>
          <p:cNvPr id="363" name="Google Shape;363;p37"/>
          <p:cNvSpPr txBox="1"/>
          <p:nvPr/>
        </p:nvSpPr>
        <p:spPr>
          <a:xfrm>
            <a:off x="7082443" y="2459090"/>
            <a:ext cx="234679"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highlight>
                  <a:srgbClr val="FFFF00"/>
                </a:highlight>
                <a:latin typeface="Century Gothic"/>
                <a:ea typeface="Century Gothic"/>
                <a:cs typeface="Century Gothic"/>
                <a:sym typeface="Century Gothic"/>
              </a:rPr>
              <a:t>2</a:t>
            </a:r>
            <a:endParaRPr sz="1100"/>
          </a:p>
        </p:txBody>
      </p:sp>
      <p:sp>
        <p:nvSpPr>
          <p:cNvPr id="364" name="Google Shape;364;p37"/>
          <p:cNvSpPr txBox="1"/>
          <p:nvPr/>
        </p:nvSpPr>
        <p:spPr>
          <a:xfrm>
            <a:off x="6321830" y="1982585"/>
            <a:ext cx="234679"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highlight>
                  <a:srgbClr val="FFFF00"/>
                </a:highlight>
                <a:latin typeface="Century Gothic"/>
                <a:ea typeface="Century Gothic"/>
                <a:cs typeface="Century Gothic"/>
                <a:sym typeface="Century Gothic"/>
              </a:rPr>
              <a:t>3</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9" name="Shape 369"/>
        <p:cNvGrpSpPr/>
        <p:nvPr/>
      </p:nvGrpSpPr>
      <p:grpSpPr>
        <a:xfrm>
          <a:off x="0" y="0"/>
          <a:ext cx="0" cy="0"/>
          <a:chOff x="0" y="0"/>
          <a:chExt cx="0" cy="0"/>
        </a:xfrm>
      </p:grpSpPr>
      <p:sp>
        <p:nvSpPr>
          <p:cNvPr id="370" name="Google Shape;370;p38"/>
          <p:cNvSpPr/>
          <p:nvPr/>
        </p:nvSpPr>
        <p:spPr>
          <a:xfrm>
            <a:off x="0" y="0"/>
            <a:ext cx="9144000" cy="51435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pic>
        <p:nvPicPr>
          <p:cNvPr descr="Graphical user interface, application, Teams&#10;&#10;Description automatically generated" id="371" name="Google Shape;371;p38"/>
          <p:cNvPicPr preferRelativeResize="0"/>
          <p:nvPr/>
        </p:nvPicPr>
        <p:blipFill rotWithShape="1">
          <a:blip r:embed="rId3">
            <a:alphaModFix/>
          </a:blip>
          <a:srcRect b="1939" l="0" r="0" t="12678"/>
          <a:stretch/>
        </p:blipFill>
        <p:spPr>
          <a:xfrm>
            <a:off x="1714714" y="0"/>
            <a:ext cx="5714571" cy="5143499"/>
          </a:xfrm>
          <a:prstGeom prst="rect">
            <a:avLst/>
          </a:prstGeom>
          <a:solidFill>
            <a:srgbClr val="ECECEC"/>
          </a:solidFill>
          <a:ln cap="sq" cmpd="sng" w="9525">
            <a:solidFill>
              <a:schemeClr val="dk1"/>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372" name="Google Shape;372;p38"/>
          <p:cNvSpPr txBox="1"/>
          <p:nvPr/>
        </p:nvSpPr>
        <p:spPr>
          <a:xfrm>
            <a:off x="2431473" y="1795550"/>
            <a:ext cx="211837"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highlight>
                  <a:srgbClr val="FFFF00"/>
                </a:highlight>
                <a:latin typeface="Century Gothic"/>
                <a:ea typeface="Century Gothic"/>
                <a:cs typeface="Century Gothic"/>
                <a:sym typeface="Century Gothic"/>
              </a:rPr>
              <a:t>*</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pic>
        <p:nvPicPr>
          <p:cNvPr descr="Graphical user interface, application, Teams&#10;&#10;Description automatically generated" id="378" name="Google Shape;378;p39"/>
          <p:cNvPicPr preferRelativeResize="0"/>
          <p:nvPr/>
        </p:nvPicPr>
        <p:blipFill rotWithShape="1">
          <a:blip r:embed="rId3">
            <a:alphaModFix/>
          </a:blip>
          <a:srcRect b="0" l="0" r="0" t="0"/>
          <a:stretch/>
        </p:blipFill>
        <p:spPr>
          <a:xfrm>
            <a:off x="659353" y="0"/>
            <a:ext cx="7825293" cy="51435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0"/>
          <p:cNvSpPr txBox="1"/>
          <p:nvPr>
            <p:ph type="title"/>
          </p:nvPr>
        </p:nvSpPr>
        <p:spPr>
          <a:xfrm>
            <a:off x="866216" y="730251"/>
            <a:ext cx="6571200" cy="5301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Target Market and Opportunity</a:t>
            </a:r>
            <a:endParaRPr/>
          </a:p>
        </p:txBody>
      </p:sp>
      <p:sp>
        <p:nvSpPr>
          <p:cNvPr id="384" name="Google Shape;384;p40"/>
          <p:cNvSpPr txBox="1"/>
          <p:nvPr>
            <p:ph idx="1" type="body"/>
          </p:nvPr>
        </p:nvSpPr>
        <p:spPr>
          <a:xfrm>
            <a:off x="130250" y="1833675"/>
            <a:ext cx="8345400" cy="3132000"/>
          </a:xfrm>
          <a:prstGeom prst="rect">
            <a:avLst/>
          </a:prstGeom>
        </p:spPr>
        <p:txBody>
          <a:bodyPr anchorCtr="0" anchor="t" bIns="34275" lIns="68575" spcFirstLastPara="1" rIns="68575" wrap="square" tIns="34275">
            <a:normAutofit fontScale="47500" lnSpcReduction="10000"/>
          </a:bodyPr>
          <a:lstStyle/>
          <a:p>
            <a:pPr indent="0" lvl="0" marL="0" rtl="0" algn="ctr">
              <a:lnSpc>
                <a:spcPct val="115000"/>
              </a:lnSpc>
              <a:spcBef>
                <a:spcPts val="0"/>
              </a:spcBef>
              <a:spcAft>
                <a:spcPts val="0"/>
              </a:spcAft>
              <a:buNone/>
            </a:pPr>
            <a:r>
              <a:rPr b="1" lang="en" sz="2667">
                <a:solidFill>
                  <a:schemeClr val="dk1"/>
                </a:solidFill>
                <a:latin typeface="Arial"/>
                <a:ea typeface="Arial"/>
                <a:cs typeface="Arial"/>
                <a:sym typeface="Arial"/>
              </a:rPr>
              <a:t>Our target </a:t>
            </a:r>
            <a:r>
              <a:rPr b="1" lang="en" sz="2667">
                <a:solidFill>
                  <a:schemeClr val="dk1"/>
                </a:solidFill>
                <a:latin typeface="Arial"/>
                <a:ea typeface="Arial"/>
                <a:cs typeface="Arial"/>
                <a:sym typeface="Arial"/>
              </a:rPr>
              <a:t>market</a:t>
            </a:r>
            <a:r>
              <a:rPr b="1" lang="en" sz="2667">
                <a:solidFill>
                  <a:schemeClr val="dk1"/>
                </a:solidFill>
                <a:latin typeface="Arial"/>
                <a:ea typeface="Arial"/>
                <a:cs typeface="Arial"/>
                <a:sym typeface="Arial"/>
              </a:rPr>
              <a:t> is a term we call the “educated news reader”. </a:t>
            </a:r>
            <a:endParaRPr b="1" sz="2667">
              <a:solidFill>
                <a:schemeClr val="dk1"/>
              </a:solidFill>
              <a:latin typeface="Arial"/>
              <a:ea typeface="Arial"/>
              <a:cs typeface="Arial"/>
              <a:sym typeface="Arial"/>
            </a:endParaRPr>
          </a:p>
          <a:p>
            <a:pPr indent="0" lvl="0" marL="0" rtl="0" algn="l">
              <a:lnSpc>
                <a:spcPct val="115000"/>
              </a:lnSpc>
              <a:spcBef>
                <a:spcPts val="0"/>
              </a:spcBef>
              <a:spcAft>
                <a:spcPts val="0"/>
              </a:spcAft>
              <a:buNone/>
            </a:pPr>
            <a:r>
              <a:t/>
            </a:r>
            <a:endParaRPr sz="1825">
              <a:solidFill>
                <a:schemeClr val="dk1"/>
              </a:solidFill>
              <a:latin typeface="Arial"/>
              <a:ea typeface="Arial"/>
              <a:cs typeface="Arial"/>
              <a:sym typeface="Arial"/>
            </a:endParaRPr>
          </a:p>
          <a:p>
            <a:pPr indent="0" lvl="0" marL="0" rtl="0" algn="l">
              <a:lnSpc>
                <a:spcPct val="115000"/>
              </a:lnSpc>
              <a:spcBef>
                <a:spcPts val="0"/>
              </a:spcBef>
              <a:spcAft>
                <a:spcPts val="0"/>
              </a:spcAft>
              <a:buNone/>
            </a:pPr>
            <a:r>
              <a:t/>
            </a:r>
            <a:endParaRPr sz="1825">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lang="en" sz="2457">
                <a:solidFill>
                  <a:schemeClr val="dk1"/>
                </a:solidFill>
                <a:latin typeface="Arial"/>
                <a:ea typeface="Arial"/>
                <a:cs typeface="Arial"/>
                <a:sym typeface="Arial"/>
              </a:rPr>
              <a:t>Our early adopters will be die-hard “educated news readers” </a:t>
            </a:r>
            <a:endParaRPr sz="2457">
              <a:solidFill>
                <a:schemeClr val="dk1"/>
              </a:solidFill>
              <a:latin typeface="Arial"/>
              <a:ea typeface="Arial"/>
              <a:cs typeface="Arial"/>
              <a:sym typeface="Arial"/>
            </a:endParaRPr>
          </a:p>
          <a:p>
            <a:pPr indent="-283669" lvl="0" marL="457200" rtl="0" algn="l">
              <a:lnSpc>
                <a:spcPct val="115000"/>
              </a:lnSpc>
              <a:spcBef>
                <a:spcPts val="0"/>
              </a:spcBef>
              <a:spcAft>
                <a:spcPts val="0"/>
              </a:spcAft>
              <a:buClr>
                <a:schemeClr val="dk1"/>
              </a:buClr>
              <a:buSzPct val="100000"/>
              <a:buFont typeface="Arial"/>
              <a:buChar char="-"/>
            </a:pPr>
            <a:r>
              <a:rPr lang="en" sz="1825">
                <a:solidFill>
                  <a:schemeClr val="dk1"/>
                </a:solidFill>
                <a:latin typeface="Arial"/>
                <a:ea typeface="Arial"/>
                <a:cs typeface="Arial"/>
                <a:sym typeface="Arial"/>
              </a:rPr>
              <a:t>They care about where their news comes from. </a:t>
            </a:r>
            <a:r>
              <a:rPr lang="en" sz="1825">
                <a:solidFill>
                  <a:schemeClr val="dk1"/>
                </a:solidFill>
                <a:latin typeface="Arial"/>
                <a:ea typeface="Arial"/>
                <a:cs typeface="Arial"/>
                <a:sym typeface="Arial"/>
              </a:rPr>
              <a:t>Reputable</a:t>
            </a:r>
            <a:r>
              <a:rPr lang="en" sz="1825">
                <a:solidFill>
                  <a:schemeClr val="dk1"/>
                </a:solidFill>
                <a:latin typeface="Arial"/>
                <a:ea typeface="Arial"/>
                <a:cs typeface="Arial"/>
                <a:sym typeface="Arial"/>
              </a:rPr>
              <a:t> sources instead of reading news from facebook</a:t>
            </a:r>
            <a:endParaRPr sz="1825">
              <a:solidFill>
                <a:schemeClr val="dk1"/>
              </a:solidFill>
              <a:latin typeface="Arial"/>
              <a:ea typeface="Arial"/>
              <a:cs typeface="Arial"/>
              <a:sym typeface="Arial"/>
            </a:endParaRPr>
          </a:p>
          <a:p>
            <a:pPr indent="-283669" lvl="0" marL="457200" rtl="0" algn="l">
              <a:lnSpc>
                <a:spcPct val="115000"/>
              </a:lnSpc>
              <a:spcBef>
                <a:spcPts val="0"/>
              </a:spcBef>
              <a:spcAft>
                <a:spcPts val="0"/>
              </a:spcAft>
              <a:buClr>
                <a:schemeClr val="dk1"/>
              </a:buClr>
              <a:buSzPct val="100000"/>
              <a:buFont typeface="Arial"/>
              <a:buChar char="-"/>
            </a:pPr>
            <a:r>
              <a:rPr lang="en" sz="1825">
                <a:solidFill>
                  <a:schemeClr val="dk1"/>
                </a:solidFill>
                <a:latin typeface="Arial"/>
                <a:ea typeface="Arial"/>
                <a:cs typeface="Arial"/>
                <a:sym typeface="Arial"/>
              </a:rPr>
              <a:t>They usually go the extra step and research to find out the unbiased truth story behind a headline </a:t>
            </a:r>
            <a:endParaRPr sz="1825">
              <a:solidFill>
                <a:schemeClr val="dk1"/>
              </a:solidFill>
              <a:latin typeface="Arial"/>
              <a:ea typeface="Arial"/>
              <a:cs typeface="Arial"/>
              <a:sym typeface="Arial"/>
            </a:endParaRPr>
          </a:p>
          <a:p>
            <a:pPr indent="-283669" lvl="0" marL="457200" rtl="0" algn="l">
              <a:lnSpc>
                <a:spcPct val="115000"/>
              </a:lnSpc>
              <a:spcBef>
                <a:spcPts val="0"/>
              </a:spcBef>
              <a:spcAft>
                <a:spcPts val="0"/>
              </a:spcAft>
              <a:buClr>
                <a:schemeClr val="dk1"/>
              </a:buClr>
              <a:buSzPct val="100000"/>
              <a:buFont typeface="Arial"/>
              <a:buChar char="-"/>
            </a:pPr>
            <a:r>
              <a:rPr lang="en" sz="1825">
                <a:solidFill>
                  <a:schemeClr val="dk1"/>
                </a:solidFill>
                <a:latin typeface="Arial"/>
                <a:ea typeface="Arial"/>
                <a:cs typeface="Arial"/>
                <a:sym typeface="Arial"/>
              </a:rPr>
              <a:t>They aren’t glued to a specific news source</a:t>
            </a:r>
            <a:endParaRPr sz="1825">
              <a:solidFill>
                <a:schemeClr val="dk1"/>
              </a:solidFill>
              <a:latin typeface="Arial"/>
              <a:ea typeface="Arial"/>
              <a:cs typeface="Arial"/>
              <a:sym typeface="Arial"/>
            </a:endParaRPr>
          </a:p>
          <a:p>
            <a:pPr indent="-283669" lvl="0" marL="457200" rtl="0" algn="l">
              <a:lnSpc>
                <a:spcPct val="115000"/>
              </a:lnSpc>
              <a:spcBef>
                <a:spcPts val="0"/>
              </a:spcBef>
              <a:spcAft>
                <a:spcPts val="0"/>
              </a:spcAft>
              <a:buClr>
                <a:schemeClr val="dk1"/>
              </a:buClr>
              <a:buSzPct val="100000"/>
              <a:buFont typeface="Arial"/>
              <a:buChar char="-"/>
            </a:pPr>
            <a:r>
              <a:rPr lang="en" sz="1825">
                <a:solidFill>
                  <a:schemeClr val="dk1"/>
                </a:solidFill>
                <a:latin typeface="Arial"/>
                <a:ea typeface="Arial"/>
                <a:cs typeface="Arial"/>
                <a:sym typeface="Arial"/>
              </a:rPr>
              <a:t>They hate having to do the manual research themselves and are </a:t>
            </a:r>
            <a:r>
              <a:rPr lang="en" sz="1825">
                <a:solidFill>
                  <a:schemeClr val="dk1"/>
                </a:solidFill>
                <a:latin typeface="Arial"/>
                <a:ea typeface="Arial"/>
                <a:cs typeface="Arial"/>
                <a:sym typeface="Arial"/>
              </a:rPr>
              <a:t>skeptical</a:t>
            </a:r>
            <a:r>
              <a:rPr lang="en" sz="1825">
                <a:solidFill>
                  <a:schemeClr val="dk1"/>
                </a:solidFill>
                <a:latin typeface="Arial"/>
                <a:ea typeface="Arial"/>
                <a:cs typeface="Arial"/>
                <a:sym typeface="Arial"/>
              </a:rPr>
              <a:t> about trusting a single source</a:t>
            </a:r>
            <a:endParaRPr sz="1825">
              <a:solidFill>
                <a:schemeClr val="dk1"/>
              </a:solidFill>
              <a:latin typeface="Arial"/>
              <a:ea typeface="Arial"/>
              <a:cs typeface="Arial"/>
              <a:sym typeface="Arial"/>
            </a:endParaRPr>
          </a:p>
          <a:p>
            <a:pPr indent="0" lvl="0" marL="0" rtl="0" algn="l">
              <a:lnSpc>
                <a:spcPct val="115000"/>
              </a:lnSpc>
              <a:spcBef>
                <a:spcPts val="0"/>
              </a:spcBef>
              <a:spcAft>
                <a:spcPts val="0"/>
              </a:spcAft>
              <a:buNone/>
            </a:pPr>
            <a:r>
              <a:t/>
            </a:r>
            <a:endParaRPr sz="8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lang="en" sz="2457">
                <a:solidFill>
                  <a:schemeClr val="dk1"/>
                </a:solidFill>
                <a:latin typeface="Arial"/>
                <a:ea typeface="Arial"/>
                <a:cs typeface="Arial"/>
                <a:sym typeface="Arial"/>
              </a:rPr>
              <a:t>Target market</a:t>
            </a:r>
            <a:endParaRPr sz="2457">
              <a:solidFill>
                <a:schemeClr val="dk1"/>
              </a:solidFill>
              <a:latin typeface="Arial"/>
              <a:ea typeface="Arial"/>
              <a:cs typeface="Arial"/>
              <a:sym typeface="Arial"/>
            </a:endParaRPr>
          </a:p>
          <a:p>
            <a:pPr indent="-283669" lvl="0" marL="457200" rtl="0" algn="l">
              <a:lnSpc>
                <a:spcPct val="115000"/>
              </a:lnSpc>
              <a:spcBef>
                <a:spcPts val="0"/>
              </a:spcBef>
              <a:spcAft>
                <a:spcPts val="0"/>
              </a:spcAft>
              <a:buClr>
                <a:schemeClr val="dk1"/>
              </a:buClr>
              <a:buSzPct val="100000"/>
              <a:buFont typeface="Arial"/>
              <a:buChar char="-"/>
            </a:pPr>
            <a:r>
              <a:rPr lang="en" sz="1825">
                <a:solidFill>
                  <a:schemeClr val="dk1"/>
                </a:solidFill>
                <a:latin typeface="Arial"/>
                <a:ea typeface="Arial"/>
                <a:cs typeface="Arial"/>
                <a:sym typeface="Arial"/>
              </a:rPr>
              <a:t>Can be anyone that reads the news from the internet in the manner of an “educated news reader”</a:t>
            </a:r>
            <a:endParaRPr sz="1825">
              <a:solidFill>
                <a:schemeClr val="dk1"/>
              </a:solidFill>
              <a:latin typeface="Arial"/>
              <a:ea typeface="Arial"/>
              <a:cs typeface="Arial"/>
              <a:sym typeface="Arial"/>
            </a:endParaRPr>
          </a:p>
          <a:p>
            <a:pPr indent="-281384" lvl="0" marL="457200" rtl="0" algn="l">
              <a:lnSpc>
                <a:spcPct val="115000"/>
              </a:lnSpc>
              <a:spcBef>
                <a:spcPts val="0"/>
              </a:spcBef>
              <a:spcAft>
                <a:spcPts val="0"/>
              </a:spcAft>
              <a:buClr>
                <a:schemeClr val="dk1"/>
              </a:buClr>
              <a:buSzPct val="100000"/>
              <a:buFont typeface="Arial"/>
              <a:buChar char="-"/>
            </a:pPr>
            <a:r>
              <a:rPr lang="en" sz="1750">
                <a:solidFill>
                  <a:schemeClr val="dk1"/>
                </a:solidFill>
                <a:latin typeface="Arial"/>
                <a:ea typeface="Arial"/>
                <a:cs typeface="Arial"/>
                <a:sym typeface="Arial"/>
              </a:rPr>
              <a:t>Estimate quantification: </a:t>
            </a:r>
            <a:r>
              <a:rPr lang="en" sz="1750">
                <a:solidFill>
                  <a:schemeClr val="dk1"/>
                </a:solidFill>
                <a:latin typeface="Arial"/>
                <a:ea typeface="Arial"/>
                <a:cs typeface="Arial"/>
                <a:sym typeface="Arial"/>
              </a:rPr>
              <a:t>In the USA (our initial market) 86% of people read news online. Crossed with 30% of americans who hold a bachelor degree (“educated news readers”). Our rough low-balled market in the USA is 15% of the population, roughly 50 million people. </a:t>
            </a:r>
            <a:endParaRPr sz="1750">
              <a:solidFill>
                <a:schemeClr val="dk1"/>
              </a:solidFill>
              <a:latin typeface="Arial"/>
              <a:ea typeface="Arial"/>
              <a:cs typeface="Arial"/>
              <a:sym typeface="Arial"/>
            </a:endParaRPr>
          </a:p>
          <a:p>
            <a:pPr indent="-281384" lvl="0" marL="457200" rtl="0" algn="l">
              <a:lnSpc>
                <a:spcPct val="115000"/>
              </a:lnSpc>
              <a:spcBef>
                <a:spcPts val="0"/>
              </a:spcBef>
              <a:spcAft>
                <a:spcPts val="0"/>
              </a:spcAft>
              <a:buClr>
                <a:schemeClr val="dk1"/>
              </a:buClr>
              <a:buSzPct val="100000"/>
              <a:buFont typeface="Arial"/>
              <a:buChar char="-"/>
            </a:pPr>
            <a:r>
              <a:rPr lang="en" sz="1750">
                <a:solidFill>
                  <a:schemeClr val="dk1"/>
                </a:solidFill>
                <a:latin typeface="Arial"/>
                <a:ea typeface="Arial"/>
                <a:cs typeface="Arial"/>
                <a:sym typeface="Arial"/>
              </a:rPr>
              <a:t>Intended initial market: University atmosphere, news analysts, schools teachers that give “news reading assignments”, and similar personas. Market validated by talking to 20 potential users within a university atmosphere. Consisted of 10 professors and 10 students. </a:t>
            </a:r>
            <a:endParaRPr sz="1750">
              <a:solidFill>
                <a:schemeClr val="dk1"/>
              </a:solidFill>
              <a:latin typeface="Arial"/>
              <a:ea typeface="Arial"/>
              <a:cs typeface="Arial"/>
              <a:sym typeface="Arial"/>
            </a:endParaRPr>
          </a:p>
          <a:p>
            <a:pPr indent="0" lvl="0" marL="0" rtl="0" algn="l">
              <a:lnSpc>
                <a:spcPct val="115000"/>
              </a:lnSpc>
              <a:spcBef>
                <a:spcPts val="0"/>
              </a:spcBef>
              <a:spcAft>
                <a:spcPts val="0"/>
              </a:spcAft>
              <a:buNone/>
            </a:pPr>
            <a:r>
              <a:t/>
            </a:r>
            <a:endParaRPr sz="8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lang="en" sz="2457">
                <a:solidFill>
                  <a:schemeClr val="dk1"/>
                </a:solidFill>
                <a:latin typeface="Arial"/>
                <a:ea typeface="Arial"/>
                <a:cs typeface="Arial"/>
                <a:sym typeface="Arial"/>
              </a:rPr>
              <a:t>Opportunity</a:t>
            </a:r>
            <a:r>
              <a:rPr lang="en" sz="1825">
                <a:solidFill>
                  <a:schemeClr val="dk1"/>
                </a:solidFill>
                <a:latin typeface="Arial"/>
                <a:ea typeface="Arial"/>
                <a:cs typeface="Arial"/>
                <a:sym typeface="Arial"/>
              </a:rPr>
              <a:t>:</a:t>
            </a:r>
            <a:endParaRPr sz="1825">
              <a:solidFill>
                <a:schemeClr val="dk1"/>
              </a:solidFill>
              <a:latin typeface="Arial"/>
              <a:ea typeface="Arial"/>
              <a:cs typeface="Arial"/>
              <a:sym typeface="Arial"/>
            </a:endParaRPr>
          </a:p>
          <a:p>
            <a:pPr indent="-283669" lvl="0" marL="457200" rtl="0" algn="l">
              <a:lnSpc>
                <a:spcPct val="115000"/>
              </a:lnSpc>
              <a:spcBef>
                <a:spcPts val="0"/>
              </a:spcBef>
              <a:spcAft>
                <a:spcPts val="0"/>
              </a:spcAft>
              <a:buClr>
                <a:schemeClr val="dk1"/>
              </a:buClr>
              <a:buSzPct val="100000"/>
              <a:buFont typeface="Arial"/>
              <a:buChar char="-"/>
            </a:pPr>
            <a:r>
              <a:rPr lang="en" sz="1825">
                <a:solidFill>
                  <a:schemeClr val="dk1"/>
                </a:solidFill>
                <a:latin typeface="Arial"/>
                <a:ea typeface="Arial"/>
                <a:cs typeface="Arial"/>
                <a:sym typeface="Arial"/>
              </a:rPr>
              <a:t>This is the best time for an idea for NewsChord given that the dangers of sticking to a single source of information were made evident to everyone during the COVID19 pandemic, racial unrest movements, and events surrounded the presidential election. During these major events, there was so much polarization in the news outlets that to the avid news reader a need for a source of balanced information was made very clear. And this need is addressed by NewsChord</a:t>
            </a:r>
            <a:endParaRPr sz="1825">
              <a:solidFill>
                <a:schemeClr val="dk1"/>
              </a:solidFill>
              <a:latin typeface="Arial"/>
              <a:ea typeface="Arial"/>
              <a:cs typeface="Arial"/>
              <a:sym typeface="Arial"/>
            </a:endParaRPr>
          </a:p>
          <a:p>
            <a:pPr indent="0" lvl="0" marL="457200" rtl="0" algn="l">
              <a:lnSpc>
                <a:spcPct val="115000"/>
              </a:lnSpc>
              <a:spcBef>
                <a:spcPts val="0"/>
              </a:spcBef>
              <a:spcAft>
                <a:spcPts val="0"/>
              </a:spcAft>
              <a:buNone/>
            </a:pPr>
            <a:r>
              <a:t/>
            </a:r>
            <a:endParaRPr sz="1700">
              <a:solidFill>
                <a:schemeClr val="dk1"/>
              </a:solidFill>
              <a:latin typeface="Arial"/>
              <a:ea typeface="Arial"/>
              <a:cs typeface="Arial"/>
              <a:sym typeface="Arial"/>
            </a:endParaRPr>
          </a:p>
        </p:txBody>
      </p:sp>
      <p:pic>
        <p:nvPicPr>
          <p:cNvPr descr="Diagram&#10;&#10;Description automatically generated" id="385" name="Google Shape;385;p40"/>
          <p:cNvPicPr preferRelativeResize="0"/>
          <p:nvPr/>
        </p:nvPicPr>
        <p:blipFill rotWithShape="1">
          <a:blip r:embed="rId3">
            <a:alphaModFix/>
          </a:blip>
          <a:srcRect b="0" l="0" r="0" t="0"/>
          <a:stretch/>
        </p:blipFill>
        <p:spPr>
          <a:xfrm>
            <a:off x="5969000" y="2022225"/>
            <a:ext cx="3175001" cy="133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1"/>
          <p:cNvSpPr txBox="1"/>
          <p:nvPr>
            <p:ph type="title"/>
          </p:nvPr>
        </p:nvSpPr>
        <p:spPr>
          <a:xfrm>
            <a:off x="735002" y="688548"/>
            <a:ext cx="6571200" cy="5301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2"/>
              </a:buClr>
              <a:buSzPts val="3000"/>
              <a:buFont typeface="Century Gothic"/>
              <a:buNone/>
            </a:pPr>
            <a:r>
              <a:rPr b="1" lang="en" sz="3300"/>
              <a:t>               Competitors</a:t>
            </a:r>
            <a:endParaRPr b="1" sz="3300"/>
          </a:p>
        </p:txBody>
      </p:sp>
      <p:pic>
        <p:nvPicPr>
          <p:cNvPr descr="Logo, company name&#10;&#10;Description automatically generated" id="392" name="Google Shape;392;p41"/>
          <p:cNvPicPr preferRelativeResize="0"/>
          <p:nvPr/>
        </p:nvPicPr>
        <p:blipFill rotWithShape="1">
          <a:blip r:embed="rId3">
            <a:alphaModFix/>
          </a:blip>
          <a:srcRect b="21054" l="0" r="0" t="0"/>
          <a:stretch/>
        </p:blipFill>
        <p:spPr>
          <a:xfrm>
            <a:off x="1894013" y="2290313"/>
            <a:ext cx="1980176" cy="842625"/>
          </a:xfrm>
          <a:prstGeom prst="rect">
            <a:avLst/>
          </a:prstGeom>
          <a:noFill/>
          <a:ln>
            <a:noFill/>
          </a:ln>
        </p:spPr>
      </p:pic>
      <p:pic>
        <p:nvPicPr>
          <p:cNvPr descr="Text&#10;&#10;Description automatically generated with medium confidence" id="393" name="Google Shape;393;p41"/>
          <p:cNvPicPr preferRelativeResize="0"/>
          <p:nvPr/>
        </p:nvPicPr>
        <p:blipFill rotWithShape="1">
          <a:blip r:embed="rId4">
            <a:alphaModFix/>
          </a:blip>
          <a:srcRect b="37304" l="8519" r="-8520" t="0"/>
          <a:stretch/>
        </p:blipFill>
        <p:spPr>
          <a:xfrm>
            <a:off x="1552838" y="3132950"/>
            <a:ext cx="4048050" cy="842613"/>
          </a:xfrm>
          <a:prstGeom prst="rect">
            <a:avLst/>
          </a:prstGeom>
          <a:noFill/>
          <a:ln>
            <a:noFill/>
          </a:ln>
        </p:spPr>
      </p:pic>
      <p:pic>
        <p:nvPicPr>
          <p:cNvPr descr="Logo&#10;&#10;Description automatically generated" id="394" name="Google Shape;394;p41"/>
          <p:cNvPicPr preferRelativeResize="0"/>
          <p:nvPr/>
        </p:nvPicPr>
        <p:blipFill rotWithShape="1">
          <a:blip r:embed="rId5">
            <a:alphaModFix/>
          </a:blip>
          <a:srcRect b="28181" l="0" r="0" t="19571"/>
          <a:stretch/>
        </p:blipFill>
        <p:spPr>
          <a:xfrm>
            <a:off x="734988" y="1800986"/>
            <a:ext cx="2050850" cy="530225"/>
          </a:xfrm>
          <a:prstGeom prst="rect">
            <a:avLst/>
          </a:prstGeom>
          <a:noFill/>
          <a:ln>
            <a:noFill/>
          </a:ln>
        </p:spPr>
      </p:pic>
      <p:pic>
        <p:nvPicPr>
          <p:cNvPr descr="A picture containing text&#10;&#10;Description automatically generated" id="395" name="Google Shape;395;p41"/>
          <p:cNvPicPr preferRelativeResize="0"/>
          <p:nvPr/>
        </p:nvPicPr>
        <p:blipFill rotWithShape="1">
          <a:blip r:embed="rId6">
            <a:alphaModFix/>
          </a:blip>
          <a:srcRect b="20603" l="0" r="0" t="0"/>
          <a:stretch/>
        </p:blipFill>
        <p:spPr>
          <a:xfrm>
            <a:off x="595900" y="4015299"/>
            <a:ext cx="2329024" cy="1128200"/>
          </a:xfrm>
          <a:prstGeom prst="rect">
            <a:avLst/>
          </a:prstGeom>
          <a:noFill/>
          <a:ln>
            <a:noFill/>
          </a:ln>
        </p:spPr>
      </p:pic>
      <p:pic>
        <p:nvPicPr>
          <p:cNvPr descr="A picture containing icon&#10;&#10;Description automatically generated" id="396" name="Google Shape;396;p41"/>
          <p:cNvPicPr preferRelativeResize="0"/>
          <p:nvPr/>
        </p:nvPicPr>
        <p:blipFill rotWithShape="1">
          <a:blip r:embed="rId7">
            <a:alphaModFix/>
          </a:blip>
          <a:srcRect b="11016" l="0" r="0" t="0"/>
          <a:stretch/>
        </p:blipFill>
        <p:spPr>
          <a:xfrm>
            <a:off x="0" y="2384425"/>
            <a:ext cx="1793650" cy="1630875"/>
          </a:xfrm>
          <a:prstGeom prst="rect">
            <a:avLst/>
          </a:prstGeom>
          <a:noFill/>
          <a:ln>
            <a:noFill/>
          </a:ln>
        </p:spPr>
      </p:pic>
      <p:sp>
        <p:nvSpPr>
          <p:cNvPr id="397" name="Google Shape;397;p41"/>
          <p:cNvSpPr txBox="1"/>
          <p:nvPr/>
        </p:nvSpPr>
        <p:spPr>
          <a:xfrm>
            <a:off x="4782850" y="1675500"/>
            <a:ext cx="41712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Century Gothic"/>
                <a:ea typeface="Century Gothic"/>
                <a:cs typeface="Century Gothic"/>
                <a:sym typeface="Century Gothic"/>
              </a:rPr>
              <a:t>Competitor shortcomings:</a:t>
            </a:r>
            <a:endParaRPr b="1" sz="1700">
              <a:latin typeface="Century Gothic"/>
              <a:ea typeface="Century Gothic"/>
              <a:cs typeface="Century Gothic"/>
              <a:sym typeface="Century Gothic"/>
            </a:endParaRPr>
          </a:p>
          <a:p>
            <a:pPr indent="-323850" lvl="0" marL="457200" rtl="0" algn="l">
              <a:spcBef>
                <a:spcPts val="0"/>
              </a:spcBef>
              <a:spcAft>
                <a:spcPts val="0"/>
              </a:spcAft>
              <a:buSzPts val="1500"/>
              <a:buFont typeface="Century Gothic"/>
              <a:buChar char="-"/>
            </a:pPr>
            <a:r>
              <a:rPr lang="en" sz="1500">
                <a:latin typeface="Century Gothic"/>
                <a:ea typeface="Century Gothic"/>
                <a:cs typeface="Century Gothic"/>
                <a:sym typeface="Century Gothic"/>
              </a:rPr>
              <a:t>Poor User Interface</a:t>
            </a:r>
            <a:endParaRPr sz="1500">
              <a:latin typeface="Century Gothic"/>
              <a:ea typeface="Century Gothic"/>
              <a:cs typeface="Century Gothic"/>
              <a:sym typeface="Century Gothic"/>
            </a:endParaRPr>
          </a:p>
          <a:p>
            <a:pPr indent="-323850" lvl="0" marL="457200" rtl="0" algn="l">
              <a:spcBef>
                <a:spcPts val="0"/>
              </a:spcBef>
              <a:spcAft>
                <a:spcPts val="0"/>
              </a:spcAft>
              <a:buSzPts val="1500"/>
              <a:buFont typeface="Century Gothic"/>
              <a:buChar char="-"/>
            </a:pPr>
            <a:r>
              <a:rPr lang="en" sz="1500">
                <a:latin typeface="Century Gothic"/>
                <a:ea typeface="Century Gothic"/>
                <a:cs typeface="Century Gothic"/>
                <a:sym typeface="Century Gothic"/>
              </a:rPr>
              <a:t>Poor User experience</a:t>
            </a:r>
            <a:endParaRPr sz="1500">
              <a:latin typeface="Century Gothic"/>
              <a:ea typeface="Century Gothic"/>
              <a:cs typeface="Century Gothic"/>
              <a:sym typeface="Century Gothic"/>
            </a:endParaRPr>
          </a:p>
          <a:p>
            <a:pPr indent="-323850" lvl="0" marL="457200" rtl="0" algn="l">
              <a:spcBef>
                <a:spcPts val="0"/>
              </a:spcBef>
              <a:spcAft>
                <a:spcPts val="0"/>
              </a:spcAft>
              <a:buSzPts val="1500"/>
              <a:buFont typeface="Century Gothic"/>
              <a:buChar char="-"/>
            </a:pPr>
            <a:r>
              <a:rPr lang="en" sz="1500">
                <a:latin typeface="Century Gothic"/>
                <a:ea typeface="Century Gothic"/>
                <a:cs typeface="Century Gothic"/>
                <a:sym typeface="Century Gothic"/>
              </a:rPr>
              <a:t>Not Intuitive for users</a:t>
            </a:r>
            <a:endParaRPr sz="1500">
              <a:latin typeface="Century Gothic"/>
              <a:ea typeface="Century Gothic"/>
              <a:cs typeface="Century Gothic"/>
              <a:sym typeface="Century Gothic"/>
            </a:endParaRPr>
          </a:p>
          <a:p>
            <a:pPr indent="-323850" lvl="0" marL="457200" rtl="0" algn="l">
              <a:spcBef>
                <a:spcPts val="0"/>
              </a:spcBef>
              <a:spcAft>
                <a:spcPts val="0"/>
              </a:spcAft>
              <a:buSzPts val="1500"/>
              <a:buFont typeface="Century Gothic"/>
              <a:buChar char="-"/>
            </a:pPr>
            <a:r>
              <a:rPr lang="en" sz="1500">
                <a:latin typeface="Century Gothic"/>
                <a:ea typeface="Century Gothic"/>
                <a:cs typeface="Century Gothic"/>
                <a:sym typeface="Century Gothic"/>
              </a:rPr>
              <a:t>Product/site doesn’t solve the root problem, </a:t>
            </a:r>
            <a:endParaRPr sz="1500">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rPr b="1" lang="en" sz="1700">
                <a:latin typeface="Century Gothic"/>
                <a:ea typeface="Century Gothic"/>
                <a:cs typeface="Century Gothic"/>
                <a:sym typeface="Century Gothic"/>
              </a:rPr>
              <a:t>NewsChord’s speciality:</a:t>
            </a:r>
            <a:endParaRPr b="1" sz="1700">
              <a:latin typeface="Century Gothic"/>
              <a:ea typeface="Century Gothic"/>
              <a:cs typeface="Century Gothic"/>
              <a:sym typeface="Century Gothic"/>
            </a:endParaRPr>
          </a:p>
          <a:p>
            <a:pPr indent="-323850" lvl="0" marL="457200" rtl="0" algn="l">
              <a:spcBef>
                <a:spcPts val="0"/>
              </a:spcBef>
              <a:spcAft>
                <a:spcPts val="0"/>
              </a:spcAft>
              <a:buSzPts val="1500"/>
              <a:buFont typeface="Century Gothic"/>
              <a:buChar char="-"/>
            </a:pPr>
            <a:r>
              <a:rPr lang="en" sz="1500">
                <a:latin typeface="Century Gothic"/>
                <a:ea typeface="Century Gothic"/>
                <a:cs typeface="Century Gothic"/>
                <a:sym typeface="Century Gothic"/>
              </a:rPr>
              <a:t>“Finding News by Headline”</a:t>
            </a:r>
            <a:endParaRPr sz="1500">
              <a:latin typeface="Century Gothic"/>
              <a:ea typeface="Century Gothic"/>
              <a:cs typeface="Century Gothic"/>
              <a:sym typeface="Century Gothic"/>
            </a:endParaRPr>
          </a:p>
          <a:p>
            <a:pPr indent="-323850" lvl="0" marL="457200" rtl="0" algn="l">
              <a:spcBef>
                <a:spcPts val="0"/>
              </a:spcBef>
              <a:spcAft>
                <a:spcPts val="0"/>
              </a:spcAft>
              <a:buSzPts val="1500"/>
              <a:buFont typeface="Century Gothic"/>
              <a:buChar char="-"/>
            </a:pPr>
            <a:r>
              <a:rPr lang="en" sz="1500">
                <a:latin typeface="Century Gothic"/>
                <a:ea typeface="Century Gothic"/>
                <a:cs typeface="Century Gothic"/>
                <a:sym typeface="Century Gothic"/>
              </a:rPr>
              <a:t>Organizational focus of EASING news article searching and reading </a:t>
            </a:r>
            <a:endParaRPr sz="1500">
              <a:latin typeface="Century Gothic"/>
              <a:ea typeface="Century Gothic"/>
              <a:cs typeface="Century Gothic"/>
              <a:sym typeface="Century Gothic"/>
            </a:endParaRPr>
          </a:p>
        </p:txBody>
      </p:sp>
      <p:sp>
        <p:nvSpPr>
          <p:cNvPr id="398" name="Google Shape;398;p41"/>
          <p:cNvSpPr txBox="1"/>
          <p:nvPr/>
        </p:nvSpPr>
        <p:spPr>
          <a:xfrm>
            <a:off x="3057750" y="4446000"/>
            <a:ext cx="5410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latin typeface="Comic Sans MS"/>
                <a:ea typeface="Comic Sans MS"/>
                <a:cs typeface="Comic Sans MS"/>
                <a:sym typeface="Comic Sans MS"/>
              </a:rPr>
              <a:t>All of our direct competitors are smaller companies. There are no big players tackling this problem </a:t>
            </a:r>
            <a:endParaRPr sz="1500">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