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6"/>
  </p:notesMasterIdLst>
  <p:sldIdLst>
    <p:sldId id="256" r:id="rId2"/>
    <p:sldId id="269" r:id="rId3"/>
    <p:sldId id="257" r:id="rId4"/>
    <p:sldId id="259" r:id="rId5"/>
    <p:sldId id="260" r:id="rId6"/>
    <p:sldId id="262" r:id="rId7"/>
    <p:sldId id="268" r:id="rId8"/>
    <p:sldId id="271" r:id="rId9"/>
    <p:sldId id="272" r:id="rId10"/>
    <p:sldId id="264" r:id="rId11"/>
    <p:sldId id="265" r:id="rId12"/>
    <p:sldId id="266"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2856"/>
    <a:srgbClr val="321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2"/>
    <p:restoredTop sz="73126"/>
  </p:normalViewPr>
  <p:slideViewPr>
    <p:cSldViewPr snapToGrid="0" snapToObjects="1">
      <p:cViewPr varScale="1">
        <p:scale>
          <a:sx n="77" d="100"/>
          <a:sy n="77" d="100"/>
        </p:scale>
        <p:origin x="1752" y="184"/>
      </p:cViewPr>
      <p:guideLst/>
    </p:cSldViewPr>
  </p:slideViewPr>
  <p:notesTextViewPr>
    <p:cViewPr>
      <p:scale>
        <a:sx n="110" d="100"/>
        <a:sy n="11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3E9E8-E850-E646-B465-F21C51748B6D}" type="datetimeFigureOut">
              <a:rPr lang="en-US" smtClean="0"/>
              <a:t>3/22/21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37BDC-DEFA-6D48-8AAC-32F8461D49F2}" type="slidenum">
              <a:rPr lang="en-US" smtClean="0"/>
              <a:t>‹#›</a:t>
            </a:fld>
            <a:endParaRPr lang="en-US"/>
          </a:p>
        </p:txBody>
      </p:sp>
    </p:spTree>
    <p:extLst>
      <p:ext uri="{BB962C8B-B14F-4D97-AF65-F5344CB8AC3E}">
        <p14:creationId xmlns:p14="http://schemas.microsoft.com/office/powerpoint/2010/main" val="383566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I’ve always hated how to figure out the real unbiased story behind a headline, I had to jump from article to article and piece together the right information. But I never bothered to fix this, as it was what every educated news reader should do and its what was taught to me in school.</a:t>
            </a:r>
            <a:r>
              <a:rPr lang="en-US" dirty="0">
                <a:effectLst/>
              </a:rPr>
              <a:t> </a:t>
            </a:r>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1</a:t>
            </a:fld>
            <a:endParaRPr lang="en-US"/>
          </a:p>
        </p:txBody>
      </p:sp>
    </p:spTree>
    <p:extLst>
      <p:ext uri="{BB962C8B-B14F-4D97-AF65-F5344CB8AC3E}">
        <p14:creationId xmlns:p14="http://schemas.microsoft.com/office/powerpoint/2010/main" val="1643405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noting that there are different news consumer groups. They may have different motives for reading the news, different news reading habits, different preferred sections, and different levels of sensitivity to the news. Through research and development, we’ve learnt that the demand or niche for NewsChord is as an educational product. Our ideal users are people that care about where their news comes from and are educated news readers. (To give you a better grasp of what I mean, the polar opposite group would be the nonchalant news reader that consumes news from </a:t>
            </a:r>
            <a:r>
              <a:rPr lang="en-US" dirty="0" err="1"/>
              <a:t>facebook</a:t>
            </a:r>
            <a:r>
              <a:rPr lang="en-US" dirty="0"/>
              <a:t> or social media).</a:t>
            </a:r>
            <a:br>
              <a:rPr lang="en-US" dirty="0"/>
            </a:br>
            <a:endParaRPr lang="en-US" dirty="0"/>
          </a:p>
          <a:p>
            <a:r>
              <a:rPr lang="en-US" dirty="0"/>
              <a:t>This group holds the most potential as they will be people that “love” or product as opposed to simply “liking” it. Which should allow us to gain the most traction, as they won’t require extensive customer retention strategies, will provide detailed user feedback, and also provide word-of-mouth marketing</a:t>
            </a:r>
          </a:p>
        </p:txBody>
      </p:sp>
      <p:sp>
        <p:nvSpPr>
          <p:cNvPr id="4" name="Slide Number Placeholder 3"/>
          <p:cNvSpPr>
            <a:spLocks noGrp="1"/>
          </p:cNvSpPr>
          <p:nvPr>
            <p:ph type="sldNum" sz="quarter" idx="5"/>
          </p:nvPr>
        </p:nvSpPr>
        <p:spPr/>
        <p:txBody>
          <a:bodyPr/>
          <a:lstStyle/>
          <a:p>
            <a:fld id="{9C037BDC-DEFA-6D48-8AAC-32F8461D49F2}" type="slidenum">
              <a:rPr lang="en-US" smtClean="0"/>
              <a:t>10</a:t>
            </a:fld>
            <a:endParaRPr lang="en-US"/>
          </a:p>
        </p:txBody>
      </p:sp>
    </p:spTree>
    <p:extLst>
      <p:ext uri="{BB962C8B-B14F-4D97-AF65-F5344CB8AC3E}">
        <p14:creationId xmlns:p14="http://schemas.microsoft.com/office/powerpoint/2010/main" val="4081042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11</a:t>
            </a:fld>
            <a:endParaRPr lang="en-US"/>
          </a:p>
        </p:txBody>
      </p:sp>
    </p:spTree>
    <p:extLst>
      <p:ext uri="{BB962C8B-B14F-4D97-AF65-F5344CB8AC3E}">
        <p14:creationId xmlns:p14="http://schemas.microsoft.com/office/powerpoint/2010/main" val="423146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everything back around, the fact that an idea must be monetizable cannot be ignored. NewsChord is essentially a software business. This allows not only high scalability but high profitability.</a:t>
            </a:r>
            <a:br>
              <a:rPr lang="en-US" dirty="0"/>
            </a:br>
            <a:r>
              <a:rPr lang="en-US" dirty="0"/>
              <a:t>The base business model is a freemium model. Where users can use basic functionality with ads or use advanced functionality without ads. Examples of advanced functionality would be access to advanced filters, newsletter subscriptions, or tracking analytics of news consumption.</a:t>
            </a:r>
          </a:p>
          <a:p>
            <a:endParaRPr lang="en-US" dirty="0"/>
          </a:p>
          <a:p>
            <a:r>
              <a:rPr lang="en-US" dirty="0"/>
              <a:t>The revenue source from free users will be ads. Or more specifically native advertisement AND Corporate and Social responsibility advertisement (CSR) advertisement.</a:t>
            </a:r>
          </a:p>
          <a:p>
            <a:br>
              <a:rPr lang="en-US" dirty="0"/>
            </a:br>
            <a:r>
              <a:rPr lang="en-US" dirty="0"/>
              <a:t>The revenue sources from paid users obviously be the paid subscription. There will be two divisions of paid users: organizational users and individual users. Organizational users will have the added benefit of bulk pricing, and backend management and analytics. </a:t>
            </a:r>
          </a:p>
          <a:p>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12</a:t>
            </a:fld>
            <a:endParaRPr lang="en-US"/>
          </a:p>
        </p:txBody>
      </p:sp>
    </p:spTree>
    <p:extLst>
      <p:ext uri="{BB962C8B-B14F-4D97-AF65-F5344CB8AC3E}">
        <p14:creationId xmlns:p14="http://schemas.microsoft.com/office/powerpoint/2010/main" val="583315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but not least, the associated costs with </a:t>
            </a:r>
            <a:r>
              <a:rPr lang="en-US" dirty="0" err="1"/>
              <a:t>NewsChord.com</a:t>
            </a:r>
            <a:r>
              <a:rPr lang="en-US" dirty="0"/>
              <a:t> are shown here. Currently, </a:t>
            </a:r>
            <a:r>
              <a:rPr lang="en-US" dirty="0" err="1"/>
              <a:t>NewsChord.com</a:t>
            </a:r>
            <a:r>
              <a:rPr lang="en-US" dirty="0"/>
              <a:t> is still in development and requires roughly $10 a month. However, these costs reflect the steady-state costs expected in the next 1-2 months. </a:t>
            </a:r>
          </a:p>
          <a:p>
            <a:endParaRPr lang="en-US" dirty="0"/>
          </a:p>
          <a:p>
            <a:r>
              <a:rPr lang="en-US" dirty="0"/>
              <a:t>I hope the judges have questions for me, because I was forced to simplify this presentation to fit within a timeframe. </a:t>
            </a:r>
          </a:p>
        </p:txBody>
      </p:sp>
      <p:sp>
        <p:nvSpPr>
          <p:cNvPr id="4" name="Slide Number Placeholder 3"/>
          <p:cNvSpPr>
            <a:spLocks noGrp="1"/>
          </p:cNvSpPr>
          <p:nvPr>
            <p:ph type="sldNum" sz="quarter" idx="5"/>
          </p:nvPr>
        </p:nvSpPr>
        <p:spPr/>
        <p:txBody>
          <a:bodyPr/>
          <a:lstStyle/>
          <a:p>
            <a:fld id="{9C037BDC-DEFA-6D48-8AAC-32F8461D49F2}" type="slidenum">
              <a:rPr lang="en-US" smtClean="0"/>
              <a:t>14</a:t>
            </a:fld>
            <a:endParaRPr lang="en-US"/>
          </a:p>
        </p:txBody>
      </p:sp>
    </p:spTree>
    <p:extLst>
      <p:ext uri="{BB962C8B-B14F-4D97-AF65-F5344CB8AC3E}">
        <p14:creationId xmlns:p14="http://schemas.microsoft.com/office/powerpoint/2010/main" val="34310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the last 12 months has been some of the most transformative times for me along with many other people. Since March 2020, The nation has experienced many textbook Historical events such the COVID Pandemic, Racial unrest movements, and presidential election events. If there’s one piece of grandfather wisdom I gathered, it's that "out of crisis comes clarity". There are moments in time when a problem that was always there doesn’t become crystal clear until there’s a triggering circumstance. The problem for me that finally flashed in front of my eyes was not having easy access to balanced information. There was </a:t>
            </a:r>
            <a:r>
              <a:rPr lang="en-US" sz="1200" kern="1200" dirty="0" err="1">
                <a:solidFill>
                  <a:schemeClr val="tx1"/>
                </a:solidFill>
                <a:effectLst/>
                <a:latin typeface="+mn-lt"/>
                <a:ea typeface="+mn-ea"/>
                <a:cs typeface="+mn-cs"/>
              </a:rPr>
              <a:t>alot</a:t>
            </a:r>
            <a:r>
              <a:rPr lang="en-US" sz="1200" kern="1200" dirty="0">
                <a:solidFill>
                  <a:schemeClr val="tx1"/>
                </a:solidFill>
                <a:effectLst/>
                <a:latin typeface="+mn-lt"/>
                <a:ea typeface="+mn-ea"/>
                <a:cs typeface="+mn-cs"/>
              </a:rPr>
              <a:t> of polarization in the news, and my only options were to piece together the story myself or just stick with a single source's perspective.</a:t>
            </a:r>
          </a:p>
          <a:p>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2</a:t>
            </a:fld>
            <a:endParaRPr lang="en-US"/>
          </a:p>
        </p:txBody>
      </p:sp>
    </p:spTree>
    <p:extLst>
      <p:ext uri="{BB962C8B-B14F-4D97-AF65-F5344CB8AC3E}">
        <p14:creationId xmlns:p14="http://schemas.microsoft.com/office/powerpoint/2010/main" val="155205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October 2020, I’ve been working on solution and developed what I’d like to introduce as NewsChord. NewsChord aims to change the news article reading experience by emphasizing news reading by headline. Across platforms, Giving you the direct information you want instead of you having to click around, scroll and find it on your own. The overall vision being to ease the News Article reading experience.</a:t>
            </a:r>
          </a:p>
          <a:p>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3</a:t>
            </a:fld>
            <a:endParaRPr lang="en-US"/>
          </a:p>
        </p:txBody>
      </p:sp>
    </p:spTree>
    <p:extLst>
      <p:ext uri="{BB962C8B-B14F-4D97-AF65-F5344CB8AC3E}">
        <p14:creationId xmlns:p14="http://schemas.microsoft.com/office/powerpoint/2010/main" val="34656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its infancy, NewsChord is a website that acts as a search engine for sensitive news. Upon arriving to the site, this is the page first rendered. Users have the option to digging for a headline via our “explore” menu, select a trending quick search headline or directly search a headline themselves</a:t>
            </a:r>
          </a:p>
        </p:txBody>
      </p:sp>
      <p:sp>
        <p:nvSpPr>
          <p:cNvPr id="4" name="Slide Number Placeholder 3"/>
          <p:cNvSpPr>
            <a:spLocks noGrp="1"/>
          </p:cNvSpPr>
          <p:nvPr>
            <p:ph type="sldNum" sz="quarter" idx="5"/>
          </p:nvPr>
        </p:nvSpPr>
        <p:spPr/>
        <p:txBody>
          <a:bodyPr/>
          <a:lstStyle/>
          <a:p>
            <a:fld id="{9C037BDC-DEFA-6D48-8AAC-32F8461D49F2}" type="slidenum">
              <a:rPr lang="en-US" smtClean="0"/>
              <a:t>4</a:t>
            </a:fld>
            <a:endParaRPr lang="en-US"/>
          </a:p>
        </p:txBody>
      </p:sp>
    </p:spTree>
    <p:extLst>
      <p:ext uri="{BB962C8B-B14F-4D97-AF65-F5344CB8AC3E}">
        <p14:creationId xmlns:p14="http://schemas.microsoft.com/office/powerpoint/2010/main" val="195417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of a search is a table format organizing various articles from various sources. Allowing users to see the spread of coverage. By-default articles that are depicted in each column are the most popular articles on that headline. However, there is are </a:t>
            </a:r>
            <a:r>
              <a:rPr lang="en-US" dirty="0" err="1"/>
              <a:t>alot</a:t>
            </a:r>
            <a:r>
              <a:rPr lang="en-US" dirty="0"/>
              <a:t> of customized search options available via the filter menu. Where the organization and filtering of articles can be tweaked.</a:t>
            </a:r>
          </a:p>
        </p:txBody>
      </p:sp>
      <p:sp>
        <p:nvSpPr>
          <p:cNvPr id="4" name="Slide Number Placeholder 3"/>
          <p:cNvSpPr>
            <a:spLocks noGrp="1"/>
          </p:cNvSpPr>
          <p:nvPr>
            <p:ph type="sldNum" sz="quarter" idx="5"/>
          </p:nvPr>
        </p:nvSpPr>
        <p:spPr/>
        <p:txBody>
          <a:bodyPr/>
          <a:lstStyle/>
          <a:p>
            <a:fld id="{9C037BDC-DEFA-6D48-8AAC-32F8461D49F2}" type="slidenum">
              <a:rPr lang="en-US" smtClean="0"/>
              <a:t>5</a:t>
            </a:fld>
            <a:endParaRPr lang="en-US"/>
          </a:p>
        </p:txBody>
      </p:sp>
    </p:spTree>
    <p:extLst>
      <p:ext uri="{BB962C8B-B14F-4D97-AF65-F5344CB8AC3E}">
        <p14:creationId xmlns:p14="http://schemas.microsoft.com/office/powerpoint/2010/main" val="362126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article, User can open up a pop-up menu. The pop-up will provide additional information about the news source and the article. Moreover, see in-depth stats and ratings of leaning and reliability. These ratings are an aggregate of news source data created by media research organizations which is combined with machine learning analysis of the article itself.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forced to simplify ourselves to look for competitors, NewsChord is a google search bar for news</a:t>
            </a:r>
          </a:p>
          <a:p>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6</a:t>
            </a:fld>
            <a:endParaRPr lang="en-US"/>
          </a:p>
        </p:txBody>
      </p:sp>
    </p:spTree>
    <p:extLst>
      <p:ext uri="{BB962C8B-B14F-4D97-AF65-F5344CB8AC3E}">
        <p14:creationId xmlns:p14="http://schemas.microsoft.com/office/powerpoint/2010/main" val="194880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If forced to categorize, NewsChord is both a news aggregator with an emphasized search engine (a google search bar for news) AND a website that provides news stats. </a:t>
            </a:r>
          </a:p>
          <a:p>
            <a:endParaRPr lang="en-US" dirty="0"/>
          </a:p>
          <a:p>
            <a:r>
              <a:rPr lang="en-US" dirty="0"/>
              <a:t>Other competitors we found have critical shortcomings. Whether it be the UI, the experience, or intuitiveness. We are different from others because we place emphasis on “Finding News by Headline.” All of the articles outputted by our search engine will be about the respective headline. Additionally, our interface is intuitive. NewsChord adheres to a focus of easing the news article searching and reading experience.  </a:t>
            </a:r>
          </a:p>
        </p:txBody>
      </p:sp>
      <p:sp>
        <p:nvSpPr>
          <p:cNvPr id="4" name="Slide Number Placeholder 3"/>
          <p:cNvSpPr>
            <a:spLocks noGrp="1"/>
          </p:cNvSpPr>
          <p:nvPr>
            <p:ph type="sldNum" sz="quarter" idx="5"/>
          </p:nvPr>
        </p:nvSpPr>
        <p:spPr/>
        <p:txBody>
          <a:bodyPr/>
          <a:lstStyle/>
          <a:p>
            <a:fld id="{9C037BDC-DEFA-6D48-8AAC-32F8461D49F2}" type="slidenum">
              <a:rPr lang="en-US" smtClean="0"/>
              <a:t>7</a:t>
            </a:fld>
            <a:endParaRPr lang="en-US"/>
          </a:p>
        </p:txBody>
      </p:sp>
    </p:spTree>
    <p:extLst>
      <p:ext uri="{BB962C8B-B14F-4D97-AF65-F5344CB8AC3E}">
        <p14:creationId xmlns:p14="http://schemas.microsoft.com/office/powerpoint/2010/main" val="221393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8</a:t>
            </a:fld>
            <a:endParaRPr lang="en-US"/>
          </a:p>
        </p:txBody>
      </p:sp>
    </p:spTree>
    <p:extLst>
      <p:ext uri="{BB962C8B-B14F-4D97-AF65-F5344CB8AC3E}">
        <p14:creationId xmlns:p14="http://schemas.microsoft.com/office/powerpoint/2010/main" val="683485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into the specifics, in regards to the User market.</a:t>
            </a:r>
          </a:p>
          <a:p>
            <a:endParaRPr lang="en-US" dirty="0"/>
          </a:p>
          <a:p>
            <a:r>
              <a:rPr lang="en-US" dirty="0"/>
              <a:t>It is worth noting that there are different news consumer groups. They may have different motives for reading the news, different news reading habits, different preferred sections, and different levels of sensitivity to the news. Through research and development, we’ve learnt that the demand or niche for NewsChord is as an educational product. Our ideal users are people that care about where their news comes from and are educated news readers. They won’t read news off of </a:t>
            </a:r>
            <a:r>
              <a:rPr lang="en-US" dirty="0" err="1"/>
              <a:t>facebook</a:t>
            </a:r>
            <a:r>
              <a:rPr lang="en-US" dirty="0"/>
              <a:t> or social media and take it at face value.</a:t>
            </a:r>
          </a:p>
          <a:p>
            <a:r>
              <a:rPr lang="en-US" sz="1200" b="0" i="0" u="none" strike="noStrike" kern="1200" dirty="0">
                <a:solidFill>
                  <a:schemeClr val="tx1"/>
                </a:solidFill>
                <a:effectLst/>
                <a:latin typeface="+mn-lt"/>
                <a:ea typeface="+mn-ea"/>
                <a:cs typeface="+mn-cs"/>
              </a:rPr>
              <a:t>	However, even with highly educated people, we noticed that some news readers fall into a comfort zone where they tend to stick to a specific news source. This may be a barrier for adoption. Which is why our initial users are those that don’t have a specific go-to source, those that have an occupational pressure to use NewsChord, or those that refuse to fall into that comfort zone. Examples would be college students, Academia professors, or small-time news analysts. </a:t>
            </a:r>
            <a:endParaRPr lang="en-US" dirty="0"/>
          </a:p>
          <a:p>
            <a:r>
              <a:rPr lang="en-US" dirty="0"/>
              <a:t>This group holds the most potential as they will be people that “love” or product as opposed to simply “liking” it. Which should allow us to gain the most traction, as they won’t require extensive customer retention strategies, will provide detailed user feedback, and also provide word-of-mouth marketing. </a:t>
            </a:r>
          </a:p>
          <a:p>
            <a:endParaRPr lang="en-US" dirty="0"/>
          </a:p>
        </p:txBody>
      </p:sp>
      <p:sp>
        <p:nvSpPr>
          <p:cNvPr id="4" name="Slide Number Placeholder 3"/>
          <p:cNvSpPr>
            <a:spLocks noGrp="1"/>
          </p:cNvSpPr>
          <p:nvPr>
            <p:ph type="sldNum" sz="quarter" idx="5"/>
          </p:nvPr>
        </p:nvSpPr>
        <p:spPr/>
        <p:txBody>
          <a:bodyPr/>
          <a:lstStyle/>
          <a:p>
            <a:fld id="{9C037BDC-DEFA-6D48-8AAC-32F8461D49F2}" type="slidenum">
              <a:rPr lang="en-US" smtClean="0"/>
              <a:t>9</a:t>
            </a:fld>
            <a:endParaRPr lang="en-US"/>
          </a:p>
        </p:txBody>
      </p:sp>
    </p:spTree>
    <p:extLst>
      <p:ext uri="{BB962C8B-B14F-4D97-AF65-F5344CB8AC3E}">
        <p14:creationId xmlns:p14="http://schemas.microsoft.com/office/powerpoint/2010/main" val="2070799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3CB87E-4591-47A1-9046-CF63F17215EF}" type="datetime2">
              <a:rPr lang="en-US" smtClean="0"/>
              <a:t>Monday, March 22, 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138320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Monday, March 22, 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761098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March 22,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7328989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March 22,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6499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March 22,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479053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352ED3-3C46-4C9A-9738-67B2D875E7E2}" type="datetime2">
              <a:rPr lang="en-US" smtClean="0"/>
              <a:pPr/>
              <a:t>Monday, March 22, 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222582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352ED3-3C46-4C9A-9738-67B2D875E7E2}" type="datetime2">
              <a:rPr lang="en-US" smtClean="0"/>
              <a:pPr/>
              <a:t>Monday, March 22, 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411133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A17F0E-8070-4DFE-A821-9A699EDBAD7E}" type="datetime2">
              <a:rPr lang="en-US" smtClean="0"/>
              <a:t>Monday, March 22,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92931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8D34AE-C7BF-46E5-A968-01C6641F6476}" type="datetime2">
              <a:rPr lang="en-US" smtClean="0"/>
              <a:t>Monday, March 22,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630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Monday, March 22,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60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Monday, March 22,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4101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Monday, March 22,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6624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Monday, March 22, 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72791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Monday, March 22,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01051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Monday, March 22,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3446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Monday, March 22,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9236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Monday, March 22,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4311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352ED3-3C46-4C9A-9738-67B2D875E7E2}" type="datetime2">
              <a:rPr lang="en-US" smtClean="0"/>
              <a:pPr/>
              <a:t>Monday, March 22, 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7401347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jpe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F2B0-0BF7-A74B-BD65-9D171E7553BB}"/>
              </a:ext>
            </a:extLst>
          </p:cNvPr>
          <p:cNvSpPr>
            <a:spLocks noGrp="1"/>
          </p:cNvSpPr>
          <p:nvPr>
            <p:ph type="ctrTitle"/>
          </p:nvPr>
        </p:nvSpPr>
        <p:spPr>
          <a:xfrm>
            <a:off x="5989319" y="576263"/>
            <a:ext cx="5054196" cy="2967606"/>
          </a:xfrm>
        </p:spPr>
        <p:txBody>
          <a:bodyPr anchor="b">
            <a:normAutofit/>
          </a:bodyPr>
          <a:lstStyle/>
          <a:p>
            <a:pPr algn="l"/>
            <a:r>
              <a:rPr lang="en-US" sz="4800" dirty="0"/>
              <a:t>NewsChord</a:t>
            </a:r>
          </a:p>
        </p:txBody>
      </p:sp>
      <p:sp>
        <p:nvSpPr>
          <p:cNvPr id="3" name="Subtitle 2">
            <a:extLst>
              <a:ext uri="{FF2B5EF4-FFF2-40B4-BE49-F238E27FC236}">
                <a16:creationId xmlns:a16="http://schemas.microsoft.com/office/drawing/2014/main" id="{A5ED9904-0DD6-E541-AB6F-C59115AB69BC}"/>
              </a:ext>
            </a:extLst>
          </p:cNvPr>
          <p:cNvSpPr>
            <a:spLocks noGrp="1"/>
          </p:cNvSpPr>
          <p:nvPr>
            <p:ph type="subTitle" idx="1"/>
          </p:nvPr>
        </p:nvSpPr>
        <p:spPr>
          <a:xfrm>
            <a:off x="5989319" y="3764975"/>
            <a:ext cx="5054196" cy="2192683"/>
          </a:xfrm>
        </p:spPr>
        <p:txBody>
          <a:bodyPr>
            <a:normAutofit/>
          </a:bodyPr>
          <a:lstStyle/>
          <a:p>
            <a:pPr algn="l"/>
            <a:r>
              <a:rPr lang="en-US" sz="2200" dirty="0"/>
              <a:t>Clemson Team: PArth Patel (</a:t>
            </a:r>
            <a:r>
              <a:rPr lang="en-US" dirty="0"/>
              <a:t>Project Leader</a:t>
            </a:r>
            <a:r>
              <a:rPr lang="en-US" sz="2200" dirty="0"/>
              <a:t>)</a:t>
            </a:r>
          </a:p>
        </p:txBody>
      </p:sp>
      <p:pic>
        <p:nvPicPr>
          <p:cNvPr id="4" name="Picture 3">
            <a:extLst>
              <a:ext uri="{FF2B5EF4-FFF2-40B4-BE49-F238E27FC236}">
                <a16:creationId xmlns:a16="http://schemas.microsoft.com/office/drawing/2014/main" id="{B06CCF7A-B058-426B-ADBD-966051359EB9}"/>
              </a:ext>
            </a:extLst>
          </p:cNvPr>
          <p:cNvPicPr>
            <a:picLocks noChangeAspect="1"/>
          </p:cNvPicPr>
          <p:nvPr/>
        </p:nvPicPr>
        <p:blipFill rotWithShape="1">
          <a:blip r:embed="rId3"/>
          <a:srcRect l="28269" r="16330"/>
          <a:stretch/>
        </p:blipFill>
        <p:spPr>
          <a:xfrm>
            <a:off x="-6472" y="10"/>
            <a:ext cx="5486394" cy="6857982"/>
          </a:xfrm>
          <a:prstGeom prst="rect">
            <a:avLst/>
          </a:prstGeom>
        </p:spPr>
      </p:pic>
      <p:pic>
        <p:nvPicPr>
          <p:cNvPr id="6" name="Picture 5" descr="Logo, company name&#10;&#10;Description automatically generated">
            <a:extLst>
              <a:ext uri="{FF2B5EF4-FFF2-40B4-BE49-F238E27FC236}">
                <a16:creationId xmlns:a16="http://schemas.microsoft.com/office/drawing/2014/main" id="{DAE2AC11-8B46-B94A-840D-E6901A87AE09}"/>
              </a:ext>
            </a:extLst>
          </p:cNvPr>
          <p:cNvPicPr>
            <a:picLocks noChangeAspect="1"/>
          </p:cNvPicPr>
          <p:nvPr/>
        </p:nvPicPr>
        <p:blipFill rotWithShape="1">
          <a:blip r:embed="rId4"/>
          <a:srcRect b="26435"/>
          <a:stretch/>
        </p:blipFill>
        <p:spPr>
          <a:xfrm>
            <a:off x="560388" y="906238"/>
            <a:ext cx="4584700" cy="2307656"/>
          </a:xfrm>
          <a:prstGeom prst="rect">
            <a:avLst/>
          </a:prstGeom>
        </p:spPr>
      </p:pic>
    </p:spTree>
    <p:extLst>
      <p:ext uri="{BB962C8B-B14F-4D97-AF65-F5344CB8AC3E}">
        <p14:creationId xmlns:p14="http://schemas.microsoft.com/office/powerpoint/2010/main" val="1636070861"/>
      </p:ext>
    </p:extLst>
  </p:cSld>
  <p:clrMapOvr>
    <a:masterClrMapping/>
  </p:clrMapOvr>
  <mc:AlternateContent xmlns:mc="http://schemas.openxmlformats.org/markup-compatibility/2006" xmlns:p14="http://schemas.microsoft.com/office/powerpoint/2010/main">
    <mc:Choice Requires="p14">
      <p:transition spd="slow" p14:dur="2000" advTm="19987"/>
    </mc:Choice>
    <mc:Fallback xmlns="">
      <p:transition spd="slow" advTm="19987"/>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B4660A-5F05-CA42-912C-0A67A32F25E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br>
              <a:rPr lang="en-US" sz="4600" b="0" i="0" kern="1200">
                <a:solidFill>
                  <a:srgbClr val="EBEBEB"/>
                </a:solidFill>
                <a:latin typeface="+mj-lt"/>
                <a:ea typeface="+mj-ea"/>
                <a:cs typeface="+mj-cs"/>
              </a:rPr>
            </a:br>
            <a:r>
              <a:rPr lang="en-US" sz="4600" b="0" i="0" kern="1200">
                <a:solidFill>
                  <a:srgbClr val="EBEBEB"/>
                </a:solidFill>
                <a:latin typeface="+mj-lt"/>
                <a:ea typeface="+mj-ea"/>
                <a:cs typeface="+mj-cs"/>
              </a:rPr>
              <a:t>Idea</a:t>
            </a:r>
            <a:br>
              <a:rPr lang="en-US" sz="4600" b="0" i="0" kern="1200">
                <a:solidFill>
                  <a:srgbClr val="EBEBEB"/>
                </a:solidFill>
                <a:latin typeface="+mj-lt"/>
                <a:ea typeface="+mj-ea"/>
                <a:cs typeface="+mj-cs"/>
              </a:rPr>
            </a:br>
            <a:r>
              <a:rPr lang="en-US" sz="4600" b="0" i="0" kern="1200">
                <a:solidFill>
                  <a:srgbClr val="EBEBEB"/>
                </a:solidFill>
                <a:latin typeface="+mj-lt"/>
                <a:ea typeface="+mj-ea"/>
                <a:cs typeface="+mj-cs"/>
              </a:rPr>
              <a:t>Feedback</a:t>
            </a:r>
          </a:p>
        </p:txBody>
      </p:sp>
      <p:grpSp>
        <p:nvGrpSpPr>
          <p:cNvPr id="31" name="Group 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2" name="Rectangle 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descr="Diagram&#10;&#10;Description automatically generated">
            <a:extLst>
              <a:ext uri="{FF2B5EF4-FFF2-40B4-BE49-F238E27FC236}">
                <a16:creationId xmlns:a16="http://schemas.microsoft.com/office/drawing/2014/main" id="{E1749DD7-740B-D340-AFDE-F1FB8B9E7308}"/>
              </a:ext>
            </a:extLst>
          </p:cNvPr>
          <p:cNvPicPr>
            <a:picLocks noChangeAspect="1"/>
          </p:cNvPicPr>
          <p:nvPr/>
        </p:nvPicPr>
        <p:blipFill>
          <a:blip r:embed="rId4"/>
          <a:stretch>
            <a:fillRect/>
          </a:stretch>
        </p:blipFill>
        <p:spPr>
          <a:xfrm>
            <a:off x="648929" y="1990598"/>
            <a:ext cx="7203471" cy="3025457"/>
          </a:xfrm>
          <a:prstGeom prst="rect">
            <a:avLst/>
          </a:prstGeom>
        </p:spPr>
      </p:pic>
    </p:spTree>
    <p:extLst>
      <p:ext uri="{BB962C8B-B14F-4D97-AF65-F5344CB8AC3E}">
        <p14:creationId xmlns:p14="http://schemas.microsoft.com/office/powerpoint/2010/main" val="42604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B548A0-124A-9F49-B6BF-0043E4561392}"/>
              </a:ext>
            </a:extLst>
          </p:cNvPr>
          <p:cNvSpPr>
            <a:spLocks noGrp="1"/>
          </p:cNvSpPr>
          <p:nvPr>
            <p:ph type="title"/>
          </p:nvPr>
        </p:nvSpPr>
        <p:spPr>
          <a:xfrm>
            <a:off x="1154955" y="5178399"/>
            <a:ext cx="8825658" cy="586380"/>
          </a:xfrm>
        </p:spPr>
        <p:txBody>
          <a:bodyPr vert="horz" lIns="91440" tIns="45720" rIns="91440" bIns="45720" rtlCol="0" anchor="b">
            <a:normAutofit fontScale="90000"/>
          </a:bodyPr>
          <a:lstStyle/>
          <a:p>
            <a:r>
              <a:rPr lang="en-US" dirty="0"/>
              <a:t>Market Segmentation </a:t>
            </a:r>
          </a:p>
        </p:txBody>
      </p:sp>
      <p:pic>
        <p:nvPicPr>
          <p:cNvPr id="4" name="Picture 3" descr="Diagram&#10;&#10;Description automatically generated">
            <a:extLst>
              <a:ext uri="{FF2B5EF4-FFF2-40B4-BE49-F238E27FC236}">
                <a16:creationId xmlns:a16="http://schemas.microsoft.com/office/drawing/2014/main" id="{A6A7AE55-CD0F-DF42-8042-F594A63CA1FD}"/>
              </a:ext>
            </a:extLst>
          </p:cNvPr>
          <p:cNvPicPr>
            <a:picLocks noChangeAspect="1"/>
          </p:cNvPicPr>
          <p:nvPr/>
        </p:nvPicPr>
        <p:blipFill rotWithShape="1">
          <a:blip r:embed="rId4"/>
          <a:srcRect r="-1" b="7549"/>
          <a:stretch/>
        </p:blipFill>
        <p:spPr>
          <a:xfrm>
            <a:off x="705130" y="679076"/>
            <a:ext cx="8825659" cy="4100058"/>
          </a:xfrm>
          <a:prstGeom prst="rect">
            <a:avLst/>
          </a:prstGeom>
          <a:ln w="127000">
            <a:solidFill>
              <a:schemeClr val="bg1"/>
            </a:solidFill>
          </a:ln>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82455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9A76-CFA9-3C4E-AB28-2DAAB5A69C84}"/>
              </a:ext>
            </a:extLst>
          </p:cNvPr>
          <p:cNvSpPr>
            <a:spLocks noGrp="1"/>
          </p:cNvSpPr>
          <p:nvPr>
            <p:ph type="title"/>
          </p:nvPr>
        </p:nvSpPr>
        <p:spPr/>
        <p:txBody>
          <a:bodyPr/>
          <a:lstStyle/>
          <a:p>
            <a:r>
              <a:rPr lang="en-US" dirty="0"/>
              <a:t>Business models</a:t>
            </a:r>
          </a:p>
        </p:txBody>
      </p:sp>
      <p:sp>
        <p:nvSpPr>
          <p:cNvPr id="3" name="Content Placeholder 2">
            <a:extLst>
              <a:ext uri="{FF2B5EF4-FFF2-40B4-BE49-F238E27FC236}">
                <a16:creationId xmlns:a16="http://schemas.microsoft.com/office/drawing/2014/main" id="{C0D7FB2B-A752-1741-8114-F05EACB6FC0C}"/>
              </a:ext>
            </a:extLst>
          </p:cNvPr>
          <p:cNvSpPr>
            <a:spLocks noGrp="1"/>
          </p:cNvSpPr>
          <p:nvPr>
            <p:ph sz="half" idx="1"/>
          </p:nvPr>
        </p:nvSpPr>
        <p:spPr>
          <a:xfrm>
            <a:off x="1158131" y="3137015"/>
            <a:ext cx="4825158" cy="3416301"/>
          </a:xfrm>
        </p:spPr>
        <p:txBody>
          <a:bodyPr/>
          <a:lstStyle/>
          <a:p>
            <a:pPr fontAlgn="base"/>
            <a:r>
              <a:rPr lang="en-US" sz="2400" b="1" dirty="0"/>
              <a:t>Free User </a:t>
            </a:r>
            <a:r>
              <a:rPr lang="en-US" sz="2400" dirty="0"/>
              <a:t>- Ads (labeled ads)</a:t>
            </a:r>
          </a:p>
          <a:p>
            <a:pPr marL="0" indent="0" fontAlgn="base">
              <a:buNone/>
            </a:pPr>
            <a:endParaRPr lang="en-US" sz="2400" dirty="0"/>
          </a:p>
          <a:p>
            <a:pPr fontAlgn="base"/>
            <a:r>
              <a:rPr lang="en-US" sz="2400" b="1" dirty="0"/>
              <a:t>Paid User </a:t>
            </a:r>
            <a:r>
              <a:rPr lang="en-US" sz="2400" dirty="0"/>
              <a:t>– Organizational and individual</a:t>
            </a:r>
          </a:p>
          <a:p>
            <a:endParaRPr lang="en-US" dirty="0"/>
          </a:p>
        </p:txBody>
      </p:sp>
      <p:sp>
        <p:nvSpPr>
          <p:cNvPr id="4" name="Content Placeholder 3">
            <a:extLst>
              <a:ext uri="{FF2B5EF4-FFF2-40B4-BE49-F238E27FC236}">
                <a16:creationId xmlns:a16="http://schemas.microsoft.com/office/drawing/2014/main" id="{5644C34E-68EB-A84B-863E-E98188DA353B}"/>
              </a:ext>
            </a:extLst>
          </p:cNvPr>
          <p:cNvSpPr>
            <a:spLocks noGrp="1"/>
          </p:cNvSpPr>
          <p:nvPr>
            <p:ph sz="half" idx="2"/>
          </p:nvPr>
        </p:nvSpPr>
        <p:spPr/>
        <p:txBody>
          <a:bodyPr>
            <a:normAutofit/>
          </a:bodyPr>
          <a:lstStyle/>
          <a:p>
            <a:pPr marL="0" indent="0" algn="ctr">
              <a:buNone/>
            </a:pPr>
            <a:r>
              <a:rPr lang="en-US" sz="3600" dirty="0"/>
              <a:t>Freemium </a:t>
            </a:r>
          </a:p>
          <a:p>
            <a:pPr marL="0" indent="0" algn="ctr">
              <a:buNone/>
            </a:pPr>
            <a:endParaRPr lang="en-US" sz="3600" dirty="0"/>
          </a:p>
          <a:p>
            <a:pPr marL="0" indent="0" algn="ctr">
              <a:buNone/>
            </a:pPr>
            <a:endParaRPr lang="en-US" sz="3600" dirty="0"/>
          </a:p>
        </p:txBody>
      </p:sp>
      <p:pic>
        <p:nvPicPr>
          <p:cNvPr id="6" name="Picture 5" descr="Icon&#10;&#10;Description automatically generated">
            <a:extLst>
              <a:ext uri="{FF2B5EF4-FFF2-40B4-BE49-F238E27FC236}">
                <a16:creationId xmlns:a16="http://schemas.microsoft.com/office/drawing/2014/main" id="{C0DE8CA5-81CB-964D-B93D-887847B1D009}"/>
              </a:ext>
            </a:extLst>
          </p:cNvPr>
          <p:cNvPicPr>
            <a:picLocks noChangeAspect="1"/>
          </p:cNvPicPr>
          <p:nvPr/>
        </p:nvPicPr>
        <p:blipFill>
          <a:blip r:embed="rId3"/>
          <a:stretch>
            <a:fillRect/>
          </a:stretch>
        </p:blipFill>
        <p:spPr>
          <a:xfrm>
            <a:off x="7300632" y="3429000"/>
            <a:ext cx="3026709" cy="2832333"/>
          </a:xfrm>
          <a:prstGeom prst="rect">
            <a:avLst/>
          </a:prstGeom>
        </p:spPr>
      </p:pic>
    </p:spTree>
    <p:extLst>
      <p:ext uri="{BB962C8B-B14F-4D97-AF65-F5344CB8AC3E}">
        <p14:creationId xmlns:p14="http://schemas.microsoft.com/office/powerpoint/2010/main" val="1928209483"/>
      </p:ext>
    </p:extLst>
  </p:cSld>
  <p:clrMapOvr>
    <a:masterClrMapping/>
  </p:clrMapOvr>
  <mc:AlternateContent xmlns:mc="http://schemas.openxmlformats.org/markup-compatibility/2006" xmlns:p14="http://schemas.microsoft.com/office/powerpoint/2010/main">
    <mc:Choice Requires="p14">
      <p:transition spd="slow" p14:dur="2000" advTm="34159"/>
    </mc:Choice>
    <mc:Fallback xmlns="">
      <p:transition spd="slow" advTm="341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688D-7666-8B4A-A9A0-3933AB1CE005}"/>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The End</a:t>
            </a:r>
          </a:p>
        </p:txBody>
      </p:sp>
      <p:sp>
        <p:nvSpPr>
          <p:cNvPr id="3" name="Subtitle 2">
            <a:extLst>
              <a:ext uri="{FF2B5EF4-FFF2-40B4-BE49-F238E27FC236}">
                <a16:creationId xmlns:a16="http://schemas.microsoft.com/office/drawing/2014/main" id="{C8749CCA-6F90-7D45-8E56-654F32F2FAC0}"/>
              </a:ext>
            </a:extLst>
          </p:cNvPr>
          <p:cNvSpPr>
            <a:spLocks noGrp="1"/>
          </p:cNvSpPr>
          <p:nvPr>
            <p:ph type="subTitle" idx="1"/>
          </p:nvPr>
        </p:nvSpPr>
        <p:spPr>
          <a:xfrm>
            <a:off x="8382055" y="4591665"/>
            <a:ext cx="3161016" cy="1622322"/>
          </a:xfrm>
        </p:spPr>
        <p:txBody>
          <a:bodyPr>
            <a:normAutofit/>
          </a:bodyPr>
          <a:lstStyle/>
          <a:p>
            <a:r>
              <a:rPr lang="en-US" dirty="0"/>
              <a:t>We Can Ease your Online News reading</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4" name="Content Placeholder 4" descr="Logo, company name&#10;&#10;Description automatically generated">
            <a:extLst>
              <a:ext uri="{FF2B5EF4-FFF2-40B4-BE49-F238E27FC236}">
                <a16:creationId xmlns:a16="http://schemas.microsoft.com/office/drawing/2014/main" id="{A41E332D-E135-B64B-AAB2-7C8E636E6887}"/>
              </a:ext>
            </a:extLst>
          </p:cNvPr>
          <p:cNvPicPr>
            <a:picLocks noChangeAspect="1"/>
          </p:cNvPicPr>
          <p:nvPr/>
        </p:nvPicPr>
        <p:blipFill rotWithShape="1">
          <a:blip r:embed="rId2"/>
          <a:srcRect b="15267"/>
          <a:stretch/>
        </p:blipFill>
        <p:spPr bwMode="gray">
          <a:xfrm>
            <a:off x="1116937" y="1114622"/>
            <a:ext cx="6428831" cy="3922074"/>
          </a:xfrm>
          <a:prstGeom prst="rect">
            <a:avLst/>
          </a:prstGeom>
        </p:spPr>
      </p:pic>
    </p:spTree>
    <p:extLst>
      <p:ext uri="{BB962C8B-B14F-4D97-AF65-F5344CB8AC3E}">
        <p14:creationId xmlns:p14="http://schemas.microsoft.com/office/powerpoint/2010/main" val="350519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D9DB44F3-FD86-4345-8E8B-14A04ACC40AD}"/>
              </a:ext>
            </a:extLst>
          </p:cNvPr>
          <p:cNvPicPr>
            <a:picLocks noChangeAspect="1"/>
          </p:cNvPicPr>
          <p:nvPr/>
        </p:nvPicPr>
        <p:blipFill>
          <a:blip r:embed="rId3"/>
          <a:stretch>
            <a:fillRect/>
          </a:stretch>
        </p:blipFill>
        <p:spPr>
          <a:xfrm>
            <a:off x="8908737" y="3660776"/>
            <a:ext cx="2015259" cy="1931522"/>
          </a:xfrm>
          <a:prstGeom prst="rect">
            <a:avLst/>
          </a:prstGeom>
        </p:spPr>
      </p:pic>
      <p:sp>
        <p:nvSpPr>
          <p:cNvPr id="2" name="Title 1">
            <a:extLst>
              <a:ext uri="{FF2B5EF4-FFF2-40B4-BE49-F238E27FC236}">
                <a16:creationId xmlns:a16="http://schemas.microsoft.com/office/drawing/2014/main" id="{FC491FD5-E430-3C4E-B270-0984805FD619}"/>
              </a:ext>
            </a:extLst>
          </p:cNvPr>
          <p:cNvSpPr>
            <a:spLocks noGrp="1"/>
          </p:cNvSpPr>
          <p:nvPr>
            <p:ph type="title"/>
          </p:nvPr>
        </p:nvSpPr>
        <p:spPr/>
        <p:txBody>
          <a:bodyPr/>
          <a:lstStyle/>
          <a:p>
            <a:pPr algn="ctr"/>
            <a:r>
              <a:rPr lang="en-US" b="1" dirty="0"/>
              <a:t>Costs</a:t>
            </a:r>
          </a:p>
        </p:txBody>
      </p:sp>
      <p:sp>
        <p:nvSpPr>
          <p:cNvPr id="3" name="Content Placeholder 2">
            <a:extLst>
              <a:ext uri="{FF2B5EF4-FFF2-40B4-BE49-F238E27FC236}">
                <a16:creationId xmlns:a16="http://schemas.microsoft.com/office/drawing/2014/main" id="{55A32F94-C879-3441-A9B6-BD7A2562FE40}"/>
              </a:ext>
            </a:extLst>
          </p:cNvPr>
          <p:cNvSpPr>
            <a:spLocks noGrp="1"/>
          </p:cNvSpPr>
          <p:nvPr>
            <p:ph sz="half" idx="1"/>
          </p:nvPr>
        </p:nvSpPr>
        <p:spPr>
          <a:xfrm>
            <a:off x="1506816" y="3660776"/>
            <a:ext cx="4825158" cy="2359024"/>
          </a:xfrm>
          <a:ln>
            <a:noFill/>
          </a:ln>
        </p:spPr>
        <p:txBody>
          <a:bodyPr/>
          <a:lstStyle/>
          <a:p>
            <a:pPr marL="0" indent="0" algn="ctr">
              <a:buNone/>
            </a:pPr>
            <a:r>
              <a:rPr lang="en-US" sz="4000" dirty="0"/>
              <a:t>Variable </a:t>
            </a:r>
          </a:p>
          <a:p>
            <a:pPr marL="0" indent="0" algn="ctr">
              <a:buNone/>
            </a:pPr>
            <a:endParaRPr lang="en-US" sz="1000" dirty="0"/>
          </a:p>
          <a:p>
            <a:pPr>
              <a:buFont typeface="Wingdings" pitchFamily="2" charset="2"/>
              <a:buChar char="v"/>
            </a:pPr>
            <a:r>
              <a:rPr lang="en-US" b="1" dirty="0"/>
              <a:t>Other</a:t>
            </a:r>
            <a:r>
              <a:rPr lang="en-US" dirty="0"/>
              <a:t>: Average                                     $4 per month per user </a:t>
            </a:r>
          </a:p>
        </p:txBody>
      </p:sp>
      <p:sp>
        <p:nvSpPr>
          <p:cNvPr id="4" name="Content Placeholder 3">
            <a:extLst>
              <a:ext uri="{FF2B5EF4-FFF2-40B4-BE49-F238E27FC236}">
                <a16:creationId xmlns:a16="http://schemas.microsoft.com/office/drawing/2014/main" id="{DC7780A1-4BCD-444B-AF51-EC490DC8FCA5}"/>
              </a:ext>
            </a:extLst>
          </p:cNvPr>
          <p:cNvSpPr>
            <a:spLocks noGrp="1"/>
          </p:cNvSpPr>
          <p:nvPr>
            <p:ph sz="half" idx="2"/>
          </p:nvPr>
        </p:nvSpPr>
        <p:spPr>
          <a:ln>
            <a:solidFill>
              <a:schemeClr val="tx1"/>
            </a:solidFill>
          </a:ln>
        </p:spPr>
        <p:txBody>
          <a:bodyPr/>
          <a:lstStyle/>
          <a:p>
            <a:pPr marL="0" indent="0" algn="ctr">
              <a:buNone/>
            </a:pPr>
            <a:r>
              <a:rPr lang="en-US" sz="4000" dirty="0"/>
              <a:t>Flat</a:t>
            </a:r>
          </a:p>
          <a:p>
            <a:pPr marL="0" indent="0" algn="ctr">
              <a:buNone/>
            </a:pPr>
            <a:endParaRPr lang="en-US" sz="2000" dirty="0"/>
          </a:p>
          <a:p>
            <a:pPr>
              <a:buFont typeface="Wingdings" pitchFamily="2" charset="2"/>
              <a:buChar char="v"/>
            </a:pPr>
            <a:r>
              <a:rPr lang="en-US" b="1" dirty="0"/>
              <a:t>Hosting</a:t>
            </a:r>
            <a:r>
              <a:rPr lang="en-US" dirty="0"/>
              <a:t>: $10 monthly  </a:t>
            </a:r>
          </a:p>
          <a:p>
            <a:pPr>
              <a:buFont typeface="Wingdings" pitchFamily="2" charset="2"/>
              <a:buChar char="v"/>
            </a:pPr>
            <a:r>
              <a:rPr lang="en-US" b="1" dirty="0"/>
              <a:t>Domain</a:t>
            </a:r>
            <a:r>
              <a:rPr lang="en-US" dirty="0"/>
              <a:t>: $30 annually</a:t>
            </a:r>
          </a:p>
        </p:txBody>
      </p:sp>
      <p:pic>
        <p:nvPicPr>
          <p:cNvPr id="10" name="Picture 9" descr="A black and white logo&#10;&#10;Description automatically generated with low confidence">
            <a:extLst>
              <a:ext uri="{FF2B5EF4-FFF2-40B4-BE49-F238E27FC236}">
                <a16:creationId xmlns:a16="http://schemas.microsoft.com/office/drawing/2014/main" id="{753980E7-7DAC-8742-9978-6B958C3B9EFC}"/>
              </a:ext>
            </a:extLst>
          </p:cNvPr>
          <p:cNvPicPr>
            <a:picLocks noChangeAspect="1"/>
          </p:cNvPicPr>
          <p:nvPr/>
        </p:nvPicPr>
        <p:blipFill>
          <a:blip r:embed="rId4"/>
          <a:stretch>
            <a:fillRect/>
          </a:stretch>
        </p:blipFill>
        <p:spPr>
          <a:xfrm>
            <a:off x="0" y="2210377"/>
            <a:ext cx="2670984" cy="2101273"/>
          </a:xfrm>
          <a:prstGeom prst="rect">
            <a:avLst/>
          </a:prstGeom>
        </p:spPr>
      </p:pic>
    </p:spTree>
    <p:extLst>
      <p:ext uri="{BB962C8B-B14F-4D97-AF65-F5344CB8AC3E}">
        <p14:creationId xmlns:p14="http://schemas.microsoft.com/office/powerpoint/2010/main" val="2972135428"/>
      </p:ext>
    </p:extLst>
  </p:cSld>
  <p:clrMapOvr>
    <a:masterClrMapping/>
  </p:clrMapOvr>
  <mc:AlternateContent xmlns:mc="http://schemas.openxmlformats.org/markup-compatibility/2006" xmlns:p14="http://schemas.microsoft.com/office/powerpoint/2010/main">
    <mc:Choice Requires="p14">
      <p:transition spd="slow" p14:dur="2000" advTm="14853"/>
    </mc:Choice>
    <mc:Fallback xmlns="">
      <p:transition spd="slow" advTm="148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person sitting in front of a fire&#10;&#10;Description automatically generated with medium confidence">
            <a:extLst>
              <a:ext uri="{FF2B5EF4-FFF2-40B4-BE49-F238E27FC236}">
                <a16:creationId xmlns:a16="http://schemas.microsoft.com/office/drawing/2014/main" id="{F57896E3-A079-444C-AAB6-6AD52A2F43BB}"/>
              </a:ext>
            </a:extLst>
          </p:cNvPr>
          <p:cNvPicPr>
            <a:picLocks noGrp="1" noChangeAspect="1"/>
          </p:cNvPicPr>
          <p:nvPr>
            <p:ph idx="1"/>
          </p:nvPr>
        </p:nvPicPr>
        <p:blipFill>
          <a:blip r:embed="rId3"/>
          <a:stretch>
            <a:fillRect/>
          </a:stretch>
        </p:blipFill>
        <p:spPr>
          <a:xfrm>
            <a:off x="643466" y="546911"/>
            <a:ext cx="11020157" cy="5758032"/>
          </a:xfrm>
          <a:prstGeom prst="rect">
            <a:avLst/>
          </a:prstGeom>
        </p:spPr>
      </p:pic>
    </p:spTree>
    <p:extLst>
      <p:ext uri="{BB962C8B-B14F-4D97-AF65-F5344CB8AC3E}">
        <p14:creationId xmlns:p14="http://schemas.microsoft.com/office/powerpoint/2010/main" val="3905472761"/>
      </p:ext>
    </p:extLst>
  </p:cSld>
  <p:clrMapOvr>
    <a:masterClrMapping/>
  </p:clrMapOvr>
  <mc:AlternateContent xmlns:mc="http://schemas.openxmlformats.org/markup-compatibility/2006" xmlns:p14="http://schemas.microsoft.com/office/powerpoint/2010/main">
    <mc:Choice Requires="p14">
      <p:transition spd="slow" p14:dur="2000" advTm="51876"/>
    </mc:Choice>
    <mc:Fallback xmlns="">
      <p:transition spd="slow" advTm="518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0"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2" name="Freeform: Shape 31">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4"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ED2B9F9-45F3-204C-806B-64ABA3565716}"/>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sz="4400" b="1" i="0" kern="1200" dirty="0">
                <a:solidFill>
                  <a:srgbClr val="EBEBEB"/>
                </a:solidFill>
                <a:latin typeface="+mj-lt"/>
                <a:ea typeface="+mj-ea"/>
                <a:cs typeface="+mj-cs"/>
              </a:rPr>
              <a:t>Mission and Vision</a:t>
            </a:r>
          </a:p>
        </p:txBody>
      </p:sp>
      <p:pic>
        <p:nvPicPr>
          <p:cNvPr id="5" name="Content Placeholder 4" descr="Logo, company name&#10;&#10;Description automatically generated">
            <a:extLst>
              <a:ext uri="{FF2B5EF4-FFF2-40B4-BE49-F238E27FC236}">
                <a16:creationId xmlns:a16="http://schemas.microsoft.com/office/drawing/2014/main" id="{7B36D9CD-CAD5-E24E-9815-F47CB27A2389}"/>
              </a:ext>
            </a:extLst>
          </p:cNvPr>
          <p:cNvPicPr>
            <a:picLocks noGrp="1" noChangeAspect="1"/>
          </p:cNvPicPr>
          <p:nvPr>
            <p:ph idx="1"/>
          </p:nvPr>
        </p:nvPicPr>
        <p:blipFill>
          <a:blip r:embed="rId3"/>
          <a:stretch>
            <a:fillRect/>
          </a:stretch>
        </p:blipFill>
        <p:spPr>
          <a:xfrm>
            <a:off x="6714836" y="1699456"/>
            <a:ext cx="4828707" cy="3476668"/>
          </a:xfrm>
          <a:prstGeom prst="rect">
            <a:avLst/>
          </a:prstGeom>
        </p:spPr>
      </p:pic>
      <p:sp>
        <p:nvSpPr>
          <p:cNvPr id="36" name="Rectangle 35">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89D4248-2330-774B-B408-480941265043}"/>
              </a:ext>
            </a:extLst>
          </p:cNvPr>
          <p:cNvSpPr txBox="1"/>
          <p:nvPr/>
        </p:nvSpPr>
        <p:spPr>
          <a:xfrm>
            <a:off x="606797" y="1802778"/>
            <a:ext cx="5132439" cy="3811742"/>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b="1" dirty="0">
                <a:solidFill>
                  <a:srgbClr val="FFFFFF"/>
                </a:solidFill>
              </a:rPr>
              <a:t>Vision</a:t>
            </a:r>
            <a:r>
              <a:rPr lang="en-US" dirty="0">
                <a:solidFill>
                  <a:srgbClr val="FFFFFF"/>
                </a:solidFill>
              </a:rPr>
              <a:t>: To ease the news article reading experience. </a:t>
            </a:r>
          </a:p>
          <a:p>
            <a:pPr marL="285750" indent="-285750">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3" charset="2"/>
              <a:buChar char=""/>
            </a:pPr>
            <a:r>
              <a:rPr lang="en-US" b="1" dirty="0">
                <a:solidFill>
                  <a:srgbClr val="FFFFFF"/>
                </a:solidFill>
              </a:rPr>
              <a:t>Mission</a:t>
            </a:r>
            <a:r>
              <a:rPr lang="en-US" dirty="0">
                <a:solidFill>
                  <a:srgbClr val="FFFFFF"/>
                </a:solidFill>
              </a:rPr>
              <a:t>: To allow users to view all the  different perspectives to a news headline to collectively provide balanced news. </a:t>
            </a:r>
          </a:p>
        </p:txBody>
      </p:sp>
    </p:spTree>
    <p:extLst>
      <p:ext uri="{BB962C8B-B14F-4D97-AF65-F5344CB8AC3E}">
        <p14:creationId xmlns:p14="http://schemas.microsoft.com/office/powerpoint/2010/main" val="41135607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0825"/>
    </mc:Choice>
    <mc:Fallback xmlns="">
      <p:transition spd="slow" advTm="308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 Teams&#10;&#10;Description automatically generated">
            <a:extLst>
              <a:ext uri="{FF2B5EF4-FFF2-40B4-BE49-F238E27FC236}">
                <a16:creationId xmlns:a16="http://schemas.microsoft.com/office/drawing/2014/main" id="{6F1B4DDA-6743-2145-A795-ACE02610F557}"/>
              </a:ext>
            </a:extLst>
          </p:cNvPr>
          <p:cNvPicPr>
            <a:picLocks noChangeAspect="1"/>
          </p:cNvPicPr>
          <p:nvPr/>
        </p:nvPicPr>
        <p:blipFill>
          <a:blip r:embed="rId3"/>
          <a:stretch>
            <a:fillRect/>
          </a:stretch>
        </p:blipFill>
        <p:spPr>
          <a:xfrm>
            <a:off x="1639867" y="482138"/>
            <a:ext cx="9298986" cy="6858000"/>
          </a:xfrm>
          <a:prstGeom prst="rect">
            <a:avLst/>
          </a:prstGeom>
          <a:ln>
            <a:solidFill>
              <a:schemeClr val="tx1"/>
            </a:solidFill>
          </a:ln>
        </p:spPr>
      </p:pic>
      <p:sp>
        <p:nvSpPr>
          <p:cNvPr id="2" name="TextBox 1">
            <a:extLst>
              <a:ext uri="{FF2B5EF4-FFF2-40B4-BE49-F238E27FC236}">
                <a16:creationId xmlns:a16="http://schemas.microsoft.com/office/drawing/2014/main" id="{01994B65-D583-6E46-B9DB-EA67E6E7354E}"/>
              </a:ext>
            </a:extLst>
          </p:cNvPr>
          <p:cNvSpPr txBox="1"/>
          <p:nvPr/>
        </p:nvSpPr>
        <p:spPr>
          <a:xfrm>
            <a:off x="3940233" y="665018"/>
            <a:ext cx="354584" cy="461665"/>
          </a:xfrm>
          <a:prstGeom prst="rect">
            <a:avLst/>
          </a:prstGeom>
          <a:noFill/>
        </p:spPr>
        <p:txBody>
          <a:bodyPr wrap="none" rtlCol="0">
            <a:spAutoFit/>
          </a:bodyPr>
          <a:lstStyle/>
          <a:p>
            <a:r>
              <a:rPr lang="en-US" sz="2400" dirty="0">
                <a:highlight>
                  <a:srgbClr val="FFFF00"/>
                </a:highlight>
              </a:rPr>
              <a:t>1</a:t>
            </a:r>
            <a:endParaRPr lang="en-US" dirty="0">
              <a:highlight>
                <a:srgbClr val="FFFF00"/>
              </a:highlight>
            </a:endParaRPr>
          </a:p>
        </p:txBody>
      </p:sp>
      <p:sp>
        <p:nvSpPr>
          <p:cNvPr id="4" name="TextBox 3">
            <a:extLst>
              <a:ext uri="{FF2B5EF4-FFF2-40B4-BE49-F238E27FC236}">
                <a16:creationId xmlns:a16="http://schemas.microsoft.com/office/drawing/2014/main" id="{12E18308-CBBC-D044-9598-1F960AAE86A4}"/>
              </a:ext>
            </a:extLst>
          </p:cNvPr>
          <p:cNvSpPr txBox="1"/>
          <p:nvPr/>
        </p:nvSpPr>
        <p:spPr>
          <a:xfrm>
            <a:off x="9443258" y="3278787"/>
            <a:ext cx="312906" cy="369332"/>
          </a:xfrm>
          <a:prstGeom prst="rect">
            <a:avLst/>
          </a:prstGeom>
          <a:noFill/>
        </p:spPr>
        <p:txBody>
          <a:bodyPr wrap="none" rtlCol="0">
            <a:spAutoFit/>
          </a:bodyPr>
          <a:lstStyle/>
          <a:p>
            <a:r>
              <a:rPr lang="en-US" dirty="0">
                <a:highlight>
                  <a:srgbClr val="FFFF00"/>
                </a:highlight>
              </a:rPr>
              <a:t>2</a:t>
            </a:r>
          </a:p>
        </p:txBody>
      </p:sp>
      <p:sp>
        <p:nvSpPr>
          <p:cNvPr id="5" name="TextBox 4">
            <a:extLst>
              <a:ext uri="{FF2B5EF4-FFF2-40B4-BE49-F238E27FC236}">
                <a16:creationId xmlns:a16="http://schemas.microsoft.com/office/drawing/2014/main" id="{926F72BD-E29D-A647-AB61-125C27DC760C}"/>
              </a:ext>
            </a:extLst>
          </p:cNvPr>
          <p:cNvSpPr txBox="1"/>
          <p:nvPr/>
        </p:nvSpPr>
        <p:spPr>
          <a:xfrm>
            <a:off x="8429106" y="2643447"/>
            <a:ext cx="312906" cy="369332"/>
          </a:xfrm>
          <a:prstGeom prst="rect">
            <a:avLst/>
          </a:prstGeom>
          <a:noFill/>
        </p:spPr>
        <p:txBody>
          <a:bodyPr wrap="none" rtlCol="0">
            <a:spAutoFit/>
          </a:bodyPr>
          <a:lstStyle/>
          <a:p>
            <a:r>
              <a:rPr lang="en-US" dirty="0">
                <a:highlight>
                  <a:srgbClr val="FFFF00"/>
                </a:highlight>
              </a:rPr>
              <a:t>3</a:t>
            </a:r>
          </a:p>
        </p:txBody>
      </p:sp>
    </p:spTree>
    <p:extLst>
      <p:ext uri="{BB962C8B-B14F-4D97-AF65-F5344CB8AC3E}">
        <p14:creationId xmlns:p14="http://schemas.microsoft.com/office/powerpoint/2010/main" val="655126863"/>
      </p:ext>
    </p:extLst>
  </p:cSld>
  <p:clrMapOvr>
    <a:masterClrMapping/>
  </p:clrMapOvr>
  <mc:AlternateContent xmlns:mc="http://schemas.openxmlformats.org/markup-compatibility/2006" xmlns:p14="http://schemas.microsoft.com/office/powerpoint/2010/main">
    <mc:Choice Requires="p14">
      <p:transition spd="slow" p14:dur="2000" advTm="24461"/>
    </mc:Choice>
    <mc:Fallback xmlns="">
      <p:transition spd="slow" advTm="244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application, Teams&#10;&#10;Description automatically generated">
            <a:extLst>
              <a:ext uri="{FF2B5EF4-FFF2-40B4-BE49-F238E27FC236}">
                <a16:creationId xmlns:a16="http://schemas.microsoft.com/office/drawing/2014/main" id="{AA02EE9E-213C-BC4F-A449-76F138DE4E58}"/>
              </a:ext>
            </a:extLst>
          </p:cNvPr>
          <p:cNvPicPr>
            <a:picLocks noChangeAspect="1"/>
          </p:cNvPicPr>
          <p:nvPr/>
        </p:nvPicPr>
        <p:blipFill rotWithShape="1">
          <a:blip r:embed="rId3"/>
          <a:srcRect t="12678" b="1940"/>
          <a:stretch/>
        </p:blipFill>
        <p:spPr>
          <a:xfrm>
            <a:off x="2286286" y="0"/>
            <a:ext cx="7619428" cy="6857999"/>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7A8083F5-7611-DF43-B84E-C0C9F1534F2B}"/>
              </a:ext>
            </a:extLst>
          </p:cNvPr>
          <p:cNvSpPr txBox="1"/>
          <p:nvPr/>
        </p:nvSpPr>
        <p:spPr>
          <a:xfrm>
            <a:off x="3241964" y="2394066"/>
            <a:ext cx="282450" cy="369332"/>
          </a:xfrm>
          <a:prstGeom prst="rect">
            <a:avLst/>
          </a:prstGeom>
          <a:noFill/>
        </p:spPr>
        <p:txBody>
          <a:bodyPr wrap="none" rtlCol="0">
            <a:spAutoFit/>
          </a:bodyPr>
          <a:lstStyle/>
          <a:p>
            <a:r>
              <a:rPr lang="en-US" dirty="0">
                <a:highlight>
                  <a:srgbClr val="FFFF00"/>
                </a:highlight>
              </a:rPr>
              <a:t>*</a:t>
            </a:r>
          </a:p>
        </p:txBody>
      </p:sp>
    </p:spTree>
    <p:extLst>
      <p:ext uri="{BB962C8B-B14F-4D97-AF65-F5344CB8AC3E}">
        <p14:creationId xmlns:p14="http://schemas.microsoft.com/office/powerpoint/2010/main" val="3542266427"/>
      </p:ext>
    </p:extLst>
  </p:cSld>
  <p:clrMapOvr>
    <a:masterClrMapping/>
  </p:clrMapOvr>
  <mc:AlternateContent xmlns:mc="http://schemas.openxmlformats.org/markup-compatibility/2006" xmlns:p14="http://schemas.microsoft.com/office/powerpoint/2010/main">
    <mc:Choice Requires="p14">
      <p:transition spd="slow" p14:dur="2000" advTm="25979"/>
    </mc:Choice>
    <mc:Fallback xmlns="">
      <p:transition spd="slow" advTm="259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307AF5F1-A142-F04F-8283-70AB79FA2D19}"/>
              </a:ext>
            </a:extLst>
          </p:cNvPr>
          <p:cNvPicPr>
            <a:picLocks noChangeAspect="1"/>
          </p:cNvPicPr>
          <p:nvPr/>
        </p:nvPicPr>
        <p:blipFill>
          <a:blip r:embed="rId3"/>
          <a:stretch>
            <a:fillRect/>
          </a:stretch>
        </p:blipFill>
        <p:spPr>
          <a:xfrm>
            <a:off x="879138" y="0"/>
            <a:ext cx="10433724" cy="6858000"/>
          </a:xfrm>
          <a:prstGeom prst="rect">
            <a:avLst/>
          </a:prstGeom>
          <a:ln>
            <a:solidFill>
              <a:schemeClr val="tx1"/>
            </a:solidFill>
          </a:ln>
        </p:spPr>
      </p:pic>
    </p:spTree>
    <p:extLst>
      <p:ext uri="{BB962C8B-B14F-4D97-AF65-F5344CB8AC3E}">
        <p14:creationId xmlns:p14="http://schemas.microsoft.com/office/powerpoint/2010/main" val="2558912248"/>
      </p:ext>
    </p:extLst>
  </p:cSld>
  <p:clrMapOvr>
    <a:masterClrMapping/>
  </p:clrMapOvr>
  <mc:AlternateContent xmlns:mc="http://schemas.openxmlformats.org/markup-compatibility/2006" xmlns:p14="http://schemas.microsoft.com/office/powerpoint/2010/main">
    <mc:Choice Requires="p14">
      <p:transition spd="slow" p14:dur="2000" advTm="49101"/>
    </mc:Choice>
    <mc:Fallback xmlns="">
      <p:transition spd="slow" advTm="4910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08AC-2FBC-7544-9749-D0BF427A8176}"/>
              </a:ext>
            </a:extLst>
          </p:cNvPr>
          <p:cNvSpPr>
            <a:spLocks noGrp="1"/>
          </p:cNvSpPr>
          <p:nvPr>
            <p:ph type="title"/>
          </p:nvPr>
        </p:nvSpPr>
        <p:spPr>
          <a:xfrm>
            <a:off x="636502" y="625364"/>
            <a:ext cx="8761413" cy="706964"/>
          </a:xfrm>
        </p:spPr>
        <p:txBody>
          <a:bodyPr/>
          <a:lstStyle/>
          <a:p>
            <a:r>
              <a:rPr lang="en-US" sz="4000" b="1" dirty="0"/>
              <a:t>               Competitors</a:t>
            </a:r>
            <a:endParaRPr lang="en-US" b="1" dirty="0"/>
          </a:p>
        </p:txBody>
      </p:sp>
      <p:pic>
        <p:nvPicPr>
          <p:cNvPr id="6" name="Picture 5" descr="Logo, company name&#10;&#10;Description automatically generated">
            <a:extLst>
              <a:ext uri="{FF2B5EF4-FFF2-40B4-BE49-F238E27FC236}">
                <a16:creationId xmlns:a16="http://schemas.microsoft.com/office/drawing/2014/main" id="{77974892-61D1-2D4F-9323-6455F17D2D98}"/>
              </a:ext>
            </a:extLst>
          </p:cNvPr>
          <p:cNvPicPr>
            <a:picLocks noChangeAspect="1"/>
          </p:cNvPicPr>
          <p:nvPr/>
        </p:nvPicPr>
        <p:blipFill>
          <a:blip r:embed="rId3"/>
          <a:stretch>
            <a:fillRect/>
          </a:stretch>
        </p:blipFill>
        <p:spPr>
          <a:xfrm>
            <a:off x="5010469" y="2948276"/>
            <a:ext cx="4091589" cy="2205395"/>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BD882404-A78A-1748-B04B-33A0CEC3584B}"/>
              </a:ext>
            </a:extLst>
          </p:cNvPr>
          <p:cNvPicPr>
            <a:picLocks noChangeAspect="1"/>
          </p:cNvPicPr>
          <p:nvPr/>
        </p:nvPicPr>
        <p:blipFill>
          <a:blip r:embed="rId4"/>
          <a:stretch>
            <a:fillRect/>
          </a:stretch>
        </p:blipFill>
        <p:spPr>
          <a:xfrm>
            <a:off x="472728" y="1542100"/>
            <a:ext cx="5397416" cy="1791884"/>
          </a:xfrm>
          <a:prstGeom prst="rect">
            <a:avLst/>
          </a:prstGeom>
          <a:ln>
            <a:noFill/>
          </a:ln>
        </p:spPr>
      </p:pic>
      <p:pic>
        <p:nvPicPr>
          <p:cNvPr id="8" name="Picture 7" descr="Logo&#10;&#10;Description automatically generated">
            <a:extLst>
              <a:ext uri="{FF2B5EF4-FFF2-40B4-BE49-F238E27FC236}">
                <a16:creationId xmlns:a16="http://schemas.microsoft.com/office/drawing/2014/main" id="{955B28C2-098E-BE4B-9DF8-5A32DDEE73AF}"/>
              </a:ext>
            </a:extLst>
          </p:cNvPr>
          <p:cNvPicPr>
            <a:picLocks noChangeAspect="1"/>
          </p:cNvPicPr>
          <p:nvPr/>
        </p:nvPicPr>
        <p:blipFill>
          <a:blip r:embed="rId5"/>
          <a:stretch>
            <a:fillRect/>
          </a:stretch>
        </p:blipFill>
        <p:spPr>
          <a:xfrm>
            <a:off x="8604604" y="4938551"/>
            <a:ext cx="3518477" cy="1741102"/>
          </a:xfrm>
          <a:prstGeom prst="rect">
            <a:avLst/>
          </a:prstGeom>
          <a:ln>
            <a:noFill/>
          </a:ln>
        </p:spPr>
      </p:pic>
      <p:pic>
        <p:nvPicPr>
          <p:cNvPr id="10" name="Picture 9" descr="A picture containing text&#10;&#10;Description automatically generated">
            <a:extLst>
              <a:ext uri="{FF2B5EF4-FFF2-40B4-BE49-F238E27FC236}">
                <a16:creationId xmlns:a16="http://schemas.microsoft.com/office/drawing/2014/main" id="{5B621C83-3893-8C49-A9F4-CAB59DB8865E}"/>
              </a:ext>
            </a:extLst>
          </p:cNvPr>
          <p:cNvPicPr>
            <a:picLocks noChangeAspect="1"/>
          </p:cNvPicPr>
          <p:nvPr/>
        </p:nvPicPr>
        <p:blipFill>
          <a:blip r:embed="rId6"/>
          <a:stretch>
            <a:fillRect/>
          </a:stretch>
        </p:blipFill>
        <p:spPr>
          <a:xfrm>
            <a:off x="135384" y="3827390"/>
            <a:ext cx="4875085" cy="2974382"/>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E4B97D2B-E4B5-D947-B18F-53DF1EDFA722}"/>
              </a:ext>
            </a:extLst>
          </p:cNvPr>
          <p:cNvPicPr>
            <a:picLocks noChangeAspect="1"/>
          </p:cNvPicPr>
          <p:nvPr/>
        </p:nvPicPr>
        <p:blipFill>
          <a:blip r:embed="rId7"/>
          <a:stretch>
            <a:fillRect/>
          </a:stretch>
        </p:blipFill>
        <p:spPr>
          <a:xfrm>
            <a:off x="8535686" y="0"/>
            <a:ext cx="3656314" cy="3736115"/>
          </a:xfrm>
          <a:prstGeom prst="rect">
            <a:avLst/>
          </a:prstGeom>
        </p:spPr>
      </p:pic>
      <p:sp>
        <p:nvSpPr>
          <p:cNvPr id="13" name="Rectangle 12">
            <a:extLst>
              <a:ext uri="{FF2B5EF4-FFF2-40B4-BE49-F238E27FC236}">
                <a16:creationId xmlns:a16="http://schemas.microsoft.com/office/drawing/2014/main" id="{A2DF75B7-BC0B-1E4C-B129-1AFD3444CA99}"/>
              </a:ext>
            </a:extLst>
          </p:cNvPr>
          <p:cNvSpPr/>
          <p:nvPr/>
        </p:nvSpPr>
        <p:spPr>
          <a:xfrm>
            <a:off x="5870144" y="1542100"/>
            <a:ext cx="2734460" cy="760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134972"/>
      </p:ext>
    </p:extLst>
  </p:cSld>
  <p:clrMapOvr>
    <a:masterClrMapping/>
  </p:clrMapOvr>
  <mc:AlternateContent xmlns:mc="http://schemas.openxmlformats.org/markup-compatibility/2006" xmlns:p14="http://schemas.microsoft.com/office/powerpoint/2010/main">
    <mc:Choice Requires="p14">
      <p:transition spd="slow" p14:dur="2000" advTm="47708"/>
    </mc:Choice>
    <mc:Fallback xmlns="">
      <p:transition spd="slow" advTm="47708"/>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lumMod val="50000"/>
            <a:lumOff val="50000"/>
            <a:alpha val="45000"/>
          </a:schemeClr>
        </a:solidFill>
        <a:effectLst/>
      </p:bgPr>
    </p:bg>
    <p:spTree>
      <p:nvGrpSpPr>
        <p:cNvPr id="1" name=""/>
        <p:cNvGrpSpPr/>
        <p:nvPr/>
      </p:nvGrpSpPr>
      <p:grpSpPr>
        <a:xfrm>
          <a:off x="0" y="0"/>
          <a:ext cx="0" cy="0"/>
          <a:chOff x="0" y="0"/>
          <a:chExt cx="0" cy="0"/>
        </a:xfrm>
      </p:grpSpPr>
      <p:pic>
        <p:nvPicPr>
          <p:cNvPr id="2" name="Picture 1" descr="A picture containing text, outdoor, blue, sign&#10;&#10;Description automatically generated">
            <a:extLst>
              <a:ext uri="{FF2B5EF4-FFF2-40B4-BE49-F238E27FC236}">
                <a16:creationId xmlns:a16="http://schemas.microsoft.com/office/drawing/2014/main" id="{4810D888-029A-6F42-BEA0-200A551B1C96}"/>
              </a:ext>
            </a:extLst>
          </p:cNvPr>
          <p:cNvPicPr>
            <a:picLocks noChangeAspect="1"/>
          </p:cNvPicPr>
          <p:nvPr/>
        </p:nvPicPr>
        <p:blipFill>
          <a:blip r:embed="rId3"/>
          <a:stretch>
            <a:fillRect/>
          </a:stretch>
        </p:blipFill>
        <p:spPr>
          <a:xfrm>
            <a:off x="-6070" y="4370422"/>
            <a:ext cx="4388358" cy="2475484"/>
          </a:xfrm>
          <a:prstGeom prst="rect">
            <a:avLst/>
          </a:prstGeom>
        </p:spPr>
      </p:pic>
      <p:pic>
        <p:nvPicPr>
          <p:cNvPr id="3" name="Picture 2" descr="Graphical user interface, text, website, calendar&#10;&#10;Description automatically generated">
            <a:extLst>
              <a:ext uri="{FF2B5EF4-FFF2-40B4-BE49-F238E27FC236}">
                <a16:creationId xmlns:a16="http://schemas.microsoft.com/office/drawing/2014/main" id="{58870D2F-E8CF-8A44-A645-F7078CFE40CB}"/>
              </a:ext>
            </a:extLst>
          </p:cNvPr>
          <p:cNvPicPr>
            <a:picLocks noChangeAspect="1"/>
          </p:cNvPicPr>
          <p:nvPr/>
        </p:nvPicPr>
        <p:blipFill>
          <a:blip r:embed="rId4"/>
          <a:stretch>
            <a:fillRect/>
          </a:stretch>
        </p:blipFill>
        <p:spPr>
          <a:xfrm>
            <a:off x="-18574" y="31392"/>
            <a:ext cx="4400861" cy="2475484"/>
          </a:xfrm>
          <a:prstGeom prst="rect">
            <a:avLst/>
          </a:prstGeom>
        </p:spPr>
      </p:pic>
      <p:pic>
        <p:nvPicPr>
          <p:cNvPr id="15" name="Picture 14" descr="Logo&#10;&#10;Description automatically generated">
            <a:extLst>
              <a:ext uri="{FF2B5EF4-FFF2-40B4-BE49-F238E27FC236}">
                <a16:creationId xmlns:a16="http://schemas.microsoft.com/office/drawing/2014/main" id="{7591E25A-C4A3-E745-837C-E64F75D60F51}"/>
              </a:ext>
            </a:extLst>
          </p:cNvPr>
          <p:cNvPicPr>
            <a:picLocks noChangeAspect="1"/>
          </p:cNvPicPr>
          <p:nvPr/>
        </p:nvPicPr>
        <p:blipFill>
          <a:blip r:embed="rId5"/>
          <a:stretch>
            <a:fillRect/>
          </a:stretch>
        </p:blipFill>
        <p:spPr>
          <a:xfrm>
            <a:off x="-18574" y="2361136"/>
            <a:ext cx="4400861" cy="2449698"/>
          </a:xfrm>
          <a:prstGeom prst="rect">
            <a:avLst/>
          </a:prstGeom>
        </p:spPr>
      </p:pic>
      <p:cxnSp>
        <p:nvCxnSpPr>
          <p:cNvPr id="17" name="Straight Connector 16">
            <a:extLst>
              <a:ext uri="{FF2B5EF4-FFF2-40B4-BE49-F238E27FC236}">
                <a16:creationId xmlns:a16="http://schemas.microsoft.com/office/drawing/2014/main" id="{52BD8025-4D34-984F-BEB6-96351F039333}"/>
              </a:ext>
            </a:extLst>
          </p:cNvPr>
          <p:cNvCxnSpPr/>
          <p:nvPr/>
        </p:nvCxnSpPr>
        <p:spPr>
          <a:xfrm>
            <a:off x="4689797" y="313006"/>
            <a:ext cx="0" cy="6231987"/>
          </a:xfrm>
          <a:prstGeom prst="line">
            <a:avLst/>
          </a:prstGeom>
          <a:ln w="10160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with low confidence">
            <a:extLst>
              <a:ext uri="{FF2B5EF4-FFF2-40B4-BE49-F238E27FC236}">
                <a16:creationId xmlns:a16="http://schemas.microsoft.com/office/drawing/2014/main" id="{204E4743-F070-8149-B0D9-BB4D97742D51}"/>
              </a:ext>
            </a:extLst>
          </p:cNvPr>
          <p:cNvPicPr>
            <a:picLocks noChangeAspect="1"/>
          </p:cNvPicPr>
          <p:nvPr/>
        </p:nvPicPr>
        <p:blipFill>
          <a:blip r:embed="rId6"/>
          <a:stretch>
            <a:fillRect/>
          </a:stretch>
        </p:blipFill>
        <p:spPr>
          <a:xfrm>
            <a:off x="5894679" y="4354810"/>
            <a:ext cx="5642569" cy="2103139"/>
          </a:xfrm>
          <a:prstGeom prst="rect">
            <a:avLst/>
          </a:prstGeom>
        </p:spPr>
      </p:pic>
      <p:pic>
        <p:nvPicPr>
          <p:cNvPr id="36" name="Picture 35" descr="Logo, company name&#10;&#10;Description automatically generated">
            <a:extLst>
              <a:ext uri="{FF2B5EF4-FFF2-40B4-BE49-F238E27FC236}">
                <a16:creationId xmlns:a16="http://schemas.microsoft.com/office/drawing/2014/main" id="{E1AA58B9-7CCD-7240-A6E1-D2B2CC2C5D28}"/>
              </a:ext>
            </a:extLst>
          </p:cNvPr>
          <p:cNvPicPr>
            <a:picLocks noChangeAspect="1"/>
          </p:cNvPicPr>
          <p:nvPr/>
        </p:nvPicPr>
        <p:blipFill rotWithShape="1">
          <a:blip r:embed="rId7"/>
          <a:srcRect l="7979" t="1" r="4302" b="1980"/>
          <a:stretch/>
        </p:blipFill>
        <p:spPr>
          <a:xfrm>
            <a:off x="4997307" y="1259997"/>
            <a:ext cx="3252069" cy="2486386"/>
          </a:xfrm>
          <a:prstGeom prst="rect">
            <a:avLst/>
          </a:prstGeom>
          <a:ln>
            <a:noFill/>
          </a:ln>
          <a:effectLst>
            <a:outerShdw blurRad="292100" dist="139700" dir="2700000" algn="tl" rotWithShape="0">
              <a:srgbClr val="333333">
                <a:alpha val="65000"/>
              </a:srgbClr>
            </a:outerShdw>
          </a:effectLst>
        </p:spPr>
      </p:pic>
      <p:pic>
        <p:nvPicPr>
          <p:cNvPr id="40" name="Graphic 39" descr="Radio with solid fill">
            <a:extLst>
              <a:ext uri="{FF2B5EF4-FFF2-40B4-BE49-F238E27FC236}">
                <a16:creationId xmlns:a16="http://schemas.microsoft.com/office/drawing/2014/main" id="{AABECEB0-C732-AD47-BB53-CFCE1F8AA4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18209" y="1395240"/>
            <a:ext cx="2190745" cy="2190745"/>
          </a:xfrm>
          <a:prstGeom prst="rect">
            <a:avLst/>
          </a:prstGeom>
        </p:spPr>
      </p:pic>
      <p:cxnSp>
        <p:nvCxnSpPr>
          <p:cNvPr id="42" name="Straight Connector 41">
            <a:extLst>
              <a:ext uri="{FF2B5EF4-FFF2-40B4-BE49-F238E27FC236}">
                <a16:creationId xmlns:a16="http://schemas.microsoft.com/office/drawing/2014/main" id="{A43873FD-188F-5C4F-A39F-C0B354392A95}"/>
              </a:ext>
            </a:extLst>
          </p:cNvPr>
          <p:cNvCxnSpPr>
            <a:cxnSpLocks/>
          </p:cNvCxnSpPr>
          <p:nvPr/>
        </p:nvCxnSpPr>
        <p:spPr>
          <a:xfrm flipH="1">
            <a:off x="8556885" y="1083352"/>
            <a:ext cx="1008482" cy="3070772"/>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56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0B870F-AD2B-4960-A146-712A43F0F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A724E19-CD8F-426C-BE70-7049BA89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480060"/>
            <a:ext cx="4980094" cy="3927687"/>
          </a:xfrm>
          <a:prstGeom prst="rect">
            <a:avLst/>
          </a:prstGeom>
          <a:solidFill>
            <a:srgbClr val="FFFFFF"/>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Graphical user interface, application&#10;&#10;Description automatically generated">
            <a:extLst>
              <a:ext uri="{FF2B5EF4-FFF2-40B4-BE49-F238E27FC236}">
                <a16:creationId xmlns:a16="http://schemas.microsoft.com/office/drawing/2014/main" id="{7D15B81A-C90C-294D-BDD6-4B63B3DEEF10}"/>
              </a:ext>
            </a:extLst>
          </p:cNvPr>
          <p:cNvPicPr>
            <a:picLocks noChangeAspect="1"/>
          </p:cNvPicPr>
          <p:nvPr/>
        </p:nvPicPr>
        <p:blipFill>
          <a:blip r:embed="rId3"/>
          <a:stretch>
            <a:fillRect/>
          </a:stretch>
        </p:blipFill>
        <p:spPr>
          <a:xfrm>
            <a:off x="1193699" y="497941"/>
            <a:ext cx="3536818" cy="3510292"/>
          </a:xfrm>
          <a:prstGeom prst="rect">
            <a:avLst/>
          </a:prstGeom>
          <a:ln>
            <a:noFill/>
          </a:ln>
          <a:effectLst>
            <a:softEdge rad="112500"/>
          </a:effectLst>
        </p:spPr>
      </p:pic>
      <p:sp>
        <p:nvSpPr>
          <p:cNvPr id="14" name="Rectangle 13">
            <a:extLst>
              <a:ext uri="{FF2B5EF4-FFF2-40B4-BE49-F238E27FC236}">
                <a16:creationId xmlns:a16="http://schemas.microsoft.com/office/drawing/2014/main" id="{D661C5D2-8711-46AB-9AFC-243849E6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3658" y="480060"/>
            <a:ext cx="6101331" cy="1298484"/>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C87F97-50F5-4D43-9B71-C1D6EBA8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4" y="4576875"/>
            <a:ext cx="4970189" cy="1812069"/>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7B0291-482C-4D02-AEC6-85BE052BE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3658" y="1939412"/>
            <a:ext cx="6101331" cy="4449533"/>
          </a:xfrm>
          <a:prstGeom prst="rect">
            <a:avLst/>
          </a:prstGeom>
          <a:solidFill>
            <a:srgbClr val="FFFFFF"/>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3" name="Picture 2" descr="A close-up of a flag&#10;&#10;Description automatically generated with low confidence">
            <a:extLst>
              <a:ext uri="{FF2B5EF4-FFF2-40B4-BE49-F238E27FC236}">
                <a16:creationId xmlns:a16="http://schemas.microsoft.com/office/drawing/2014/main" id="{AE969C8D-2CFF-694E-8BB9-4F31BFFDA54C}"/>
              </a:ext>
            </a:extLst>
          </p:cNvPr>
          <p:cNvPicPr>
            <a:picLocks noChangeAspect="1"/>
          </p:cNvPicPr>
          <p:nvPr/>
        </p:nvPicPr>
        <p:blipFill>
          <a:blip r:embed="rId4"/>
          <a:stretch>
            <a:fillRect/>
          </a:stretch>
        </p:blipFill>
        <p:spPr>
          <a:xfrm>
            <a:off x="5670081" y="2549411"/>
            <a:ext cx="5988484" cy="3368521"/>
          </a:xfrm>
          <a:prstGeom prst="rect">
            <a:avLst/>
          </a:prstGeom>
          <a:ln>
            <a:noFill/>
          </a:ln>
          <a:effectLst>
            <a:softEdge rad="112500"/>
          </a:effectLst>
        </p:spPr>
      </p:pic>
      <p:sp>
        <p:nvSpPr>
          <p:cNvPr id="6" name="TextBox 5">
            <a:extLst>
              <a:ext uri="{FF2B5EF4-FFF2-40B4-BE49-F238E27FC236}">
                <a16:creationId xmlns:a16="http://schemas.microsoft.com/office/drawing/2014/main" id="{F640A911-DBBA-224D-85D7-84696A045D4A}"/>
              </a:ext>
            </a:extLst>
          </p:cNvPr>
          <p:cNvSpPr txBox="1"/>
          <p:nvPr/>
        </p:nvSpPr>
        <p:spPr>
          <a:xfrm>
            <a:off x="922126" y="3979512"/>
            <a:ext cx="4079963" cy="369332"/>
          </a:xfrm>
          <a:prstGeom prst="rect">
            <a:avLst/>
          </a:prstGeom>
          <a:noFill/>
        </p:spPr>
        <p:txBody>
          <a:bodyPr wrap="none" rtlCol="0">
            <a:spAutoFit/>
          </a:bodyPr>
          <a:lstStyle/>
          <a:p>
            <a:pPr algn="ctr"/>
            <a:r>
              <a:rPr lang="en-US" b="1" dirty="0"/>
              <a:t>News consumer groups</a:t>
            </a:r>
            <a:r>
              <a:rPr lang="en-US" dirty="0"/>
              <a:t>: Too Many!</a:t>
            </a:r>
          </a:p>
        </p:txBody>
      </p:sp>
      <p:sp>
        <p:nvSpPr>
          <p:cNvPr id="7" name="TextBox 6">
            <a:extLst>
              <a:ext uri="{FF2B5EF4-FFF2-40B4-BE49-F238E27FC236}">
                <a16:creationId xmlns:a16="http://schemas.microsoft.com/office/drawing/2014/main" id="{B48E3A99-2ECE-0F4B-A6C5-769583B99D78}"/>
              </a:ext>
            </a:extLst>
          </p:cNvPr>
          <p:cNvSpPr txBox="1"/>
          <p:nvPr/>
        </p:nvSpPr>
        <p:spPr>
          <a:xfrm>
            <a:off x="6508053" y="2099645"/>
            <a:ext cx="4633000" cy="369332"/>
          </a:xfrm>
          <a:prstGeom prst="rect">
            <a:avLst/>
          </a:prstGeom>
          <a:noFill/>
        </p:spPr>
        <p:txBody>
          <a:bodyPr wrap="none" rtlCol="0">
            <a:spAutoFit/>
          </a:bodyPr>
          <a:lstStyle/>
          <a:p>
            <a:r>
              <a:rPr lang="en-US" b="1" dirty="0"/>
              <a:t>Target Market</a:t>
            </a:r>
            <a:r>
              <a:rPr lang="en-US" dirty="0"/>
              <a:t>: Educated News Readers</a:t>
            </a:r>
          </a:p>
        </p:txBody>
      </p:sp>
      <p:sp>
        <p:nvSpPr>
          <p:cNvPr id="8" name="Rectangle 7">
            <a:extLst>
              <a:ext uri="{FF2B5EF4-FFF2-40B4-BE49-F238E27FC236}">
                <a16:creationId xmlns:a16="http://schemas.microsoft.com/office/drawing/2014/main" id="{24F75233-7195-F148-990A-0335DBC1C56F}"/>
              </a:ext>
            </a:extLst>
          </p:cNvPr>
          <p:cNvSpPr/>
          <p:nvPr/>
        </p:nvSpPr>
        <p:spPr>
          <a:xfrm>
            <a:off x="5613658" y="480060"/>
            <a:ext cx="6101331" cy="1298484"/>
          </a:xfrm>
          <a:prstGeom prst="rect">
            <a:avLst/>
          </a:prstGeom>
          <a:solidFill>
            <a:srgbClr val="32195B"/>
          </a:solidFill>
          <a:ln>
            <a:solidFill>
              <a:srgbClr val="4A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1D63288C-C2A9-434A-BE3C-380873576416}"/>
              </a:ext>
            </a:extLst>
          </p:cNvPr>
          <p:cNvSpPr txBox="1">
            <a:spLocks/>
          </p:cNvSpPr>
          <p:nvPr/>
        </p:nvSpPr>
        <p:spPr>
          <a:xfrm>
            <a:off x="4283616" y="794402"/>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t>User Market</a:t>
            </a:r>
            <a:endParaRPr lang="en-US" b="1" dirty="0"/>
          </a:p>
        </p:txBody>
      </p:sp>
      <p:sp>
        <p:nvSpPr>
          <p:cNvPr id="11" name="Rectangle 10">
            <a:extLst>
              <a:ext uri="{FF2B5EF4-FFF2-40B4-BE49-F238E27FC236}">
                <a16:creationId xmlns:a16="http://schemas.microsoft.com/office/drawing/2014/main" id="{5F2A390E-C1D0-A642-A04B-05F80E7EB769}"/>
              </a:ext>
            </a:extLst>
          </p:cNvPr>
          <p:cNvSpPr/>
          <p:nvPr/>
        </p:nvSpPr>
        <p:spPr>
          <a:xfrm>
            <a:off x="346645" y="4621803"/>
            <a:ext cx="5230924" cy="1754326"/>
          </a:xfrm>
          <a:prstGeom prst="rect">
            <a:avLst/>
          </a:prstGeom>
          <a:noFill/>
        </p:spPr>
        <p:txBody>
          <a:bodyPr wrap="square" lIns="91440" tIns="45720" rIns="91440" bIns="45720">
            <a:spAutoFit/>
          </a:bodyPr>
          <a:lstStyle/>
          <a:p>
            <a:pPr algn="ctr"/>
            <a:r>
              <a:rPr lang="en-US" sz="5400" b="1" cap="none" spc="0" dirty="0">
                <a:ln w="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innerShdw blurRad="63500" dist="50800" dir="13500000">
                    <a:prstClr val="black">
                      <a:alpha val="50000"/>
                    </a:prstClr>
                  </a:innerShdw>
                </a:effectLst>
              </a:rPr>
              <a:t>Target Early Adopters!</a:t>
            </a:r>
          </a:p>
        </p:txBody>
      </p:sp>
    </p:spTree>
    <p:extLst>
      <p:ext uri="{BB962C8B-B14F-4D97-AF65-F5344CB8AC3E}">
        <p14:creationId xmlns:p14="http://schemas.microsoft.com/office/powerpoint/2010/main" val="221811647"/>
      </p:ext>
    </p:extLst>
  </p:cSld>
  <p:clrMapOvr>
    <a:masterClrMapping/>
  </p:clrMapOvr>
  <mc:AlternateContent xmlns:mc="http://schemas.openxmlformats.org/markup-compatibility/2006" xmlns:p14="http://schemas.microsoft.com/office/powerpoint/2010/main">
    <mc:Choice Requires="p14">
      <p:transition spd="slow" p14:dur="2000" advTm="78793"/>
    </mc:Choice>
    <mc:Fallback xmlns="">
      <p:transition spd="slow" advTm="7879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1365</Words>
  <Application>Microsoft Macintosh PowerPoint</Application>
  <PresentationFormat>Widescreen</PresentationFormat>
  <Paragraphs>70</Paragraphs>
  <Slides>14</Slides>
  <Notes>13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 Boardroom</vt:lpstr>
      <vt:lpstr>NewsChord</vt:lpstr>
      <vt:lpstr>PowerPoint Presentation</vt:lpstr>
      <vt:lpstr>Mission and Vision</vt:lpstr>
      <vt:lpstr>PowerPoint Presentation</vt:lpstr>
      <vt:lpstr>PowerPoint Presentation</vt:lpstr>
      <vt:lpstr>PowerPoint Presentation</vt:lpstr>
      <vt:lpstr>               Competitors</vt:lpstr>
      <vt:lpstr>PowerPoint Presentation</vt:lpstr>
      <vt:lpstr>PowerPoint Presentation</vt:lpstr>
      <vt:lpstr> Idea Feedback</vt:lpstr>
      <vt:lpstr>Market Segmentation </vt:lpstr>
      <vt:lpstr>Business models</vt:lpstr>
      <vt:lpstr>The End</vt:lpstr>
      <vt:lpstr>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NewsChord</dc:title>
  <dc:creator>Microsoft Office User</dc:creator>
  <cp:lastModifiedBy>Microsoft Office User</cp:lastModifiedBy>
  <cp:revision>3</cp:revision>
  <dcterms:created xsi:type="dcterms:W3CDTF">2021-03-23T00:36:06Z</dcterms:created>
  <dcterms:modified xsi:type="dcterms:W3CDTF">2021-03-23T21:29:30Z</dcterms:modified>
</cp:coreProperties>
</file>