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73" r:id="rId5"/>
    <p:sldId id="272" r:id="rId6"/>
    <p:sldId id="275" r:id="rId7"/>
    <p:sldId id="285" r:id="rId8"/>
    <p:sldId id="277" r:id="rId9"/>
    <p:sldId id="276" r:id="rId10"/>
    <p:sldId id="282" r:id="rId11"/>
    <p:sldId id="278" r:id="rId12"/>
    <p:sldId id="279" r:id="rId13"/>
    <p:sldId id="287" r:id="rId14"/>
    <p:sldId id="288" r:id="rId15"/>
    <p:sldId id="289" r:id="rId16"/>
    <p:sldId id="291" r:id="rId17"/>
    <p:sldId id="28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3526" autoAdjust="0"/>
  </p:normalViewPr>
  <p:slideViewPr>
    <p:cSldViewPr snapToGrid="0">
      <p:cViewPr>
        <p:scale>
          <a:sx n="76" d="100"/>
          <a:sy n="76" d="100"/>
        </p:scale>
        <p:origin x="34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 2 vs Age vs Market Cap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Category 3 Companies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Sheet1!$B$21:$B$22</c:f>
              <c:numCache>
                <c:formatCode>General</c:formatCode>
                <c:ptCount val="2"/>
                <c:pt idx="0">
                  <c:v>1849</c:v>
                </c:pt>
                <c:pt idx="1">
                  <c:v>2000</c:v>
                </c:pt>
              </c:numCache>
            </c:numRef>
          </c:xVal>
          <c:yVal>
            <c:numRef>
              <c:f>Sheet1!$C$21:$C$22</c:f>
              <c:numCache>
                <c:formatCode>General</c:formatCode>
                <c:ptCount val="2"/>
                <c:pt idx="0">
                  <c:v>198.18</c:v>
                </c:pt>
                <c:pt idx="1">
                  <c:v>133.69999999999999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E3-4430-912D-76119F212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355272"/>
        <c:axId val="550356912"/>
      </c:scatterChart>
      <c:valAx>
        <c:axId val="550355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 Founded</a:t>
                </a:r>
              </a:p>
            </c:rich>
          </c:tx>
          <c:layout>
            <c:manualLayout>
              <c:xMode val="edge"/>
              <c:yMode val="edge"/>
              <c:x val="0.4545056593519593"/>
              <c:y val="0.80014232998343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56912"/>
        <c:crosses val="autoZero"/>
        <c:crossBetween val="midCat"/>
      </c:valAx>
      <c:valAx>
        <c:axId val="55035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</a:t>
                </a:r>
                <a:r>
                  <a:rPr lang="en-US" baseline="0"/>
                  <a:t> Cap (Billions USD)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55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</a:t>
            </a:r>
            <a:r>
              <a:rPr lang="en-US" baseline="0"/>
              <a:t> 1 and 3 vs Age vs Funding/Market Cap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Category 1 Companies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(Sheet1!$B$14,Sheet1!$B$17:$B$18)</c:f>
              <c:numCache>
                <c:formatCode>General</c:formatCode>
                <c:ptCount val="3"/>
                <c:pt idx="0">
                  <c:v>2007</c:v>
                </c:pt>
                <c:pt idx="1">
                  <c:v>2005</c:v>
                </c:pt>
                <c:pt idx="2">
                  <c:v>2014</c:v>
                </c:pt>
              </c:numCache>
            </c:numRef>
          </c:xVal>
          <c:yVal>
            <c:numRef>
              <c:f>(Sheet1!$C$14,Sheet1!$C$17:$C$18)</c:f>
              <c:numCache>
                <c:formatCode>General</c:formatCode>
                <c:ptCount val="3"/>
                <c:pt idx="0">
                  <c:v>95.22</c:v>
                </c:pt>
                <c:pt idx="1">
                  <c:v>126.13</c:v>
                </c:pt>
                <c:pt idx="2">
                  <c:v>14.3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BD-4928-9DC5-0327F731301E}"/>
            </c:ext>
          </c:extLst>
        </c:ser>
        <c:ser>
          <c:idx val="2"/>
          <c:order val="2"/>
          <c:tx>
            <c:v>Category 3 Companies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Sheet1!$B$25:$B$28</c:f>
              <c:numCache>
                <c:formatCode>General</c:formatCode>
                <c:ptCount val="4"/>
                <c:pt idx="0">
                  <c:v>2014</c:v>
                </c:pt>
                <c:pt idx="1">
                  <c:v>2013</c:v>
                </c:pt>
                <c:pt idx="2">
                  <c:v>2013</c:v>
                </c:pt>
                <c:pt idx="3">
                  <c:v>2013</c:v>
                </c:pt>
              </c:numCache>
            </c:numRef>
          </c:xVal>
          <c:yVal>
            <c:numRef>
              <c:f>Sheet1!$C$25:$C$28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226.4</c:v>
                </c:pt>
                <c:pt idx="3">
                  <c:v>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BD-4928-9DC5-0327F731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350024"/>
        <c:axId val="55035396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Series 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Sheet1!$B$21:$B$22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1849</c:v>
                      </c:pt>
                      <c:pt idx="1">
                        <c:v>2000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Sheet1!$C$21:$C$22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198.18</c:v>
                      </c:pt>
                      <c:pt idx="1">
                        <c:v>133.69999999999999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8BBD-4928-9DC5-0327F731301E}"/>
                  </c:ext>
                </c:extLst>
              </c15:ser>
            </c15:filteredScatterSeries>
          </c:ext>
        </c:extLst>
      </c:scatterChart>
      <c:valAx>
        <c:axId val="55035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 Founded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53960"/>
        <c:crosses val="autoZero"/>
        <c:crossBetween val="midCat"/>
      </c:valAx>
      <c:valAx>
        <c:axId val="55035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Vlaue</a:t>
                </a:r>
                <a:r>
                  <a:rPr lang="en-US" baseline="0"/>
                  <a:t>/ Market Cap (Millions USD)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7777777777777776E-2"/>
              <c:y val="0.13004629629629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50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9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67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Sabrina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1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Sabrina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7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5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Sabrina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3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Sabrina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Sabrina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8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2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latin typeface="+mn-lt"/>
              </a:rPr>
              <a:t>Repurpose.ai Case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/>
              <a:t>Sabrina Manji	Caleb Hannon	</a:t>
            </a:r>
            <a:r>
              <a:rPr lang="en-US" dirty="0" err="1"/>
              <a:t>Parth</a:t>
            </a:r>
            <a:r>
              <a:rPr lang="en-US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vs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40C3-C09E-469F-8F4B-46779CD9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u="sng" dirty="0"/>
              <a:t>Category 2:</a:t>
            </a:r>
          </a:p>
          <a:p>
            <a:endParaRPr lang="en-US" dirty="0"/>
          </a:p>
          <a:p>
            <a:pPr lvl="1"/>
            <a:r>
              <a:rPr lang="en-US" b="1" dirty="0"/>
              <a:t>Pfizer: </a:t>
            </a:r>
          </a:p>
          <a:p>
            <a:pPr lvl="2">
              <a:buFontTx/>
              <a:buChar char="-"/>
            </a:pPr>
            <a:r>
              <a:rPr lang="en-US" dirty="0"/>
              <a:t>No in-house focus on AI</a:t>
            </a:r>
          </a:p>
          <a:p>
            <a:pPr lvl="2">
              <a:buFontTx/>
              <a:buChar char="-"/>
            </a:pPr>
            <a:r>
              <a:rPr lang="en-US" dirty="0"/>
              <a:t>Partner with smaller companies like those in Categories 1 and 3 in some AI driven initiatives</a:t>
            </a:r>
            <a:endParaRPr lang="en-US" b="1" dirty="0"/>
          </a:p>
          <a:p>
            <a:pPr marL="228600" lvl="1" indent="0">
              <a:buNone/>
            </a:pPr>
            <a:endParaRPr lang="en-US" b="1" dirty="0"/>
          </a:p>
          <a:p>
            <a:pPr lvl="1"/>
            <a:r>
              <a:rPr lang="en-US" b="1" dirty="0" err="1"/>
              <a:t>WuXi</a:t>
            </a:r>
            <a:r>
              <a:rPr lang="en-US" b="1" dirty="0"/>
              <a:t> </a:t>
            </a:r>
            <a:r>
              <a:rPr lang="en-US" b="1" dirty="0" err="1"/>
              <a:t>AppTec</a:t>
            </a:r>
            <a:r>
              <a:rPr lang="en-US" b="1" dirty="0"/>
              <a:t>:</a:t>
            </a:r>
          </a:p>
          <a:p>
            <a:pPr lvl="2">
              <a:buFontTx/>
              <a:buChar char="-"/>
            </a:pPr>
            <a:r>
              <a:rPr lang="en-US" dirty="0"/>
              <a:t>No in-house focus on AI</a:t>
            </a:r>
          </a:p>
          <a:p>
            <a:pPr lvl="2">
              <a:buFontTx/>
              <a:buChar char="-"/>
            </a:pPr>
            <a:r>
              <a:rPr lang="en-US" dirty="0"/>
              <a:t>Has branched out into partnerships with smaller companies in AI driven initiatives</a:t>
            </a:r>
          </a:p>
          <a:p>
            <a:pPr lvl="2">
              <a:buFontTx/>
              <a:buChar char="-"/>
            </a:pPr>
            <a:r>
              <a:rPr lang="en-US" dirty="0"/>
              <a:t>The lead investor in </a:t>
            </a:r>
            <a:r>
              <a:rPr lang="en-US" dirty="0" err="1"/>
              <a:t>Insilico</a:t>
            </a:r>
            <a:r>
              <a:rPr lang="en-US" dirty="0"/>
              <a:t> Medicine’s last round of funding</a:t>
            </a:r>
          </a:p>
          <a:p>
            <a:pPr lvl="2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2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vs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40C3-C09E-469F-8F4B-46779CD9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223537" cy="4660272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Category 3:</a:t>
            </a:r>
          </a:p>
          <a:p>
            <a:endParaRPr lang="en-US" sz="2300" dirty="0"/>
          </a:p>
          <a:p>
            <a:pPr lvl="1"/>
            <a:r>
              <a:rPr lang="en-US" sz="2300" b="1" dirty="0"/>
              <a:t>Cloud Pharmaceuticals: </a:t>
            </a:r>
          </a:p>
          <a:p>
            <a:pPr lvl="2">
              <a:buFontTx/>
              <a:buChar char="-"/>
            </a:pPr>
            <a:r>
              <a:rPr lang="en-US" sz="2000" dirty="0"/>
              <a:t>Utilize AI platform to design new molecules</a:t>
            </a:r>
          </a:p>
          <a:p>
            <a:pPr lvl="2">
              <a:buFontTx/>
              <a:buChar char="-"/>
            </a:pPr>
            <a:r>
              <a:rPr lang="en-US" sz="2000" dirty="0"/>
              <a:t>Predict characteristics like absorption behavior and toxicity</a:t>
            </a:r>
          </a:p>
          <a:p>
            <a:pPr lvl="2">
              <a:buFontTx/>
              <a:buChar char="-"/>
            </a:pPr>
            <a:r>
              <a:rPr lang="en-US" sz="2000" dirty="0"/>
              <a:t>Rely on partnerships with larger drug manufacturers, still retain ownership of IP</a:t>
            </a:r>
            <a:endParaRPr lang="en-US" sz="2000" b="1" dirty="0"/>
          </a:p>
          <a:p>
            <a:pPr lvl="1"/>
            <a:r>
              <a:rPr lang="en-US" sz="2300" b="1" dirty="0" err="1"/>
              <a:t>ReviveMed</a:t>
            </a:r>
            <a:r>
              <a:rPr lang="en-US" sz="2300" b="1" dirty="0"/>
              <a:t>: </a:t>
            </a:r>
          </a:p>
          <a:p>
            <a:pPr lvl="2">
              <a:buFontTx/>
              <a:buChar char="-"/>
            </a:pPr>
            <a:r>
              <a:rPr lang="en-US" sz="2000" dirty="0"/>
              <a:t>Utilize AI platform to narrow research paths</a:t>
            </a:r>
          </a:p>
          <a:p>
            <a:pPr lvl="2">
              <a:buFontTx/>
              <a:buChar char="-"/>
            </a:pPr>
            <a:r>
              <a:rPr lang="en-US" sz="2000" dirty="0"/>
              <a:t>Uses drugs that have already been certified and are on the market</a:t>
            </a:r>
          </a:p>
          <a:p>
            <a:pPr lvl="2">
              <a:buFontTx/>
              <a:buChar char="-"/>
            </a:pPr>
            <a:r>
              <a:rPr lang="en-US" sz="2000" dirty="0"/>
              <a:t>AI platform is main asset</a:t>
            </a:r>
          </a:p>
          <a:p>
            <a:pPr lvl="1"/>
            <a:r>
              <a:rPr lang="en-US" sz="2300" b="1" dirty="0"/>
              <a:t>Recursion Pharmaceuticals:</a:t>
            </a:r>
          </a:p>
          <a:p>
            <a:pPr lvl="2">
              <a:buFontTx/>
              <a:buChar char="-"/>
            </a:pPr>
            <a:r>
              <a:rPr lang="en-US" sz="2000" dirty="0"/>
              <a:t>Utilize AI platform to build a comprehensive database</a:t>
            </a:r>
          </a:p>
          <a:p>
            <a:pPr lvl="2">
              <a:buFontTx/>
              <a:buChar char="-"/>
            </a:pPr>
            <a:r>
              <a:rPr lang="en-US" sz="2000" dirty="0"/>
              <a:t>Can be applies to a variety of types of drugs</a:t>
            </a:r>
          </a:p>
          <a:p>
            <a:pPr lvl="2">
              <a:buFontTx/>
              <a:buChar char="-"/>
            </a:pPr>
            <a:r>
              <a:rPr lang="en-US" sz="2000" dirty="0"/>
              <a:t>No in-house program to manufacture drugs</a:t>
            </a:r>
            <a:endParaRPr lang="en-US" sz="2000" b="1" dirty="0"/>
          </a:p>
          <a:p>
            <a:pPr marL="228600" lvl="1" indent="0">
              <a:buNone/>
            </a:pPr>
            <a:r>
              <a:rPr lang="en-US" sz="2300" b="1" dirty="0" err="1"/>
              <a:t>BenevolentAI</a:t>
            </a:r>
            <a:r>
              <a:rPr lang="en-US" sz="2300" b="1" dirty="0"/>
              <a:t>:</a:t>
            </a:r>
          </a:p>
          <a:p>
            <a:pPr lvl="2">
              <a:buFontTx/>
              <a:buChar char="-"/>
            </a:pPr>
            <a:r>
              <a:rPr lang="en-US" sz="2000" dirty="0"/>
              <a:t>Utilize AI platform  for multiple purposes: Discover of new drugs and increasing the efficacy of existing drugs</a:t>
            </a:r>
          </a:p>
          <a:p>
            <a:pPr lvl="2">
              <a:buFontTx/>
              <a:buChar char="-"/>
            </a:pPr>
            <a:r>
              <a:rPr lang="en-US" sz="2000" dirty="0"/>
              <a:t>No in-house drug manufacturing program</a:t>
            </a:r>
          </a:p>
          <a:p>
            <a:pPr lvl="2">
              <a:buFontTx/>
              <a:buChar char="-"/>
            </a:pPr>
            <a:r>
              <a:rPr lang="en-US" sz="2000" dirty="0"/>
              <a:t>Currently in partnership with AstraZeneca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54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Evaluation of 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68B4F-ACB0-44B6-B7FA-DB837BF52F8A}"/>
              </a:ext>
            </a:extLst>
          </p:cNvPr>
          <p:cNvSpPr txBox="1"/>
          <p:nvPr/>
        </p:nvSpPr>
        <p:spPr>
          <a:xfrm>
            <a:off x="628644" y="2165716"/>
            <a:ext cx="60202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Lowest Floor: </a:t>
            </a:r>
          </a:p>
          <a:p>
            <a:r>
              <a:rPr lang="en-US" sz="2400" dirty="0" err="1"/>
              <a:t>Insilico</a:t>
            </a:r>
            <a:r>
              <a:rPr lang="en-US" sz="2400" dirty="0"/>
              <a:t> Medicines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One of the youngest in the group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Ratio of funding ($14.3 M) to estimated annual revenue ($5.5-6 M) might signal overvaluation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Utilizes AI platform in a singular way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6F7CD-9151-4C05-A440-77F7CA120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35" r="21986"/>
          <a:stretch/>
        </p:blipFill>
        <p:spPr>
          <a:xfrm>
            <a:off x="7277517" y="2274441"/>
            <a:ext cx="3877362" cy="40108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A407D-0B7A-4A5B-9D20-6C3F822A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34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Evaluation of 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68B4F-ACB0-44B6-B7FA-DB837BF52F8A}"/>
              </a:ext>
            </a:extLst>
          </p:cNvPr>
          <p:cNvSpPr txBox="1"/>
          <p:nvPr/>
        </p:nvSpPr>
        <p:spPr>
          <a:xfrm>
            <a:off x="628645" y="2165716"/>
            <a:ext cx="49437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Highest Ceiling: </a:t>
            </a:r>
          </a:p>
          <a:p>
            <a:r>
              <a:rPr lang="en-US" sz="2400" dirty="0" err="1"/>
              <a:t>BenevolentAI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Highest Estimated Annual Revenue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Funding is on par with that of other larger firms (late C stage)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Private Equity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Highest Valuation by significant amount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A407D-0B7A-4A5B-9D20-6C3F822A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097" y="2011680"/>
            <a:ext cx="8973901" cy="2723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F29EB-93A2-468D-B437-F91E9BEFE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610" y="3603917"/>
            <a:ext cx="5861162" cy="14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E308-4D91-4C82-A969-8356FE9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515862"/>
            <a:ext cx="9784080" cy="3702057"/>
          </a:xfrm>
        </p:spPr>
        <p:txBody>
          <a:bodyPr>
            <a:normAutofit fontScale="92500"/>
          </a:bodyPr>
          <a:lstStyle/>
          <a:p>
            <a:r>
              <a:rPr lang="en-US" dirty="0"/>
              <a:t>These companies all leverage their AI platforms or partnerships in AI in various ways</a:t>
            </a:r>
          </a:p>
          <a:p>
            <a:endParaRPr lang="en-US" dirty="0"/>
          </a:p>
          <a:p>
            <a:r>
              <a:rPr lang="en-US" dirty="0"/>
              <a:t>Within the categories, there is a large variety of types of companies from smaller, younger firms to those that are more well-established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results in a variety of types of revenue streams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sector has experienced exponential growth in the past decade, from the introduction of new companies in the market to the discovery of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14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E308-4D91-4C82-A969-8356FE9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515862"/>
            <a:ext cx="9784080" cy="370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6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3028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Companies in the market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AC75F4E-AE7A-4539-9A3F-4C4D91ABB6A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310996" y="2192538"/>
            <a:ext cx="1780493" cy="4334560"/>
          </a:xfrm>
        </p:spPr>
        <p:txBody>
          <a:bodyPr>
            <a:normAutofit fontScale="92500"/>
          </a:bodyPr>
          <a:lstStyle/>
          <a:p>
            <a:r>
              <a:rPr lang="en-US" dirty="0"/>
              <a:t>Category 1: Utilizes AI to repurpose drugs</a:t>
            </a:r>
          </a:p>
          <a:p>
            <a:r>
              <a:rPr lang="en-US" dirty="0"/>
              <a:t>Category 2: Utilizes traditional methods to repurpose drugs</a:t>
            </a:r>
          </a:p>
          <a:p>
            <a:r>
              <a:rPr lang="en-US" dirty="0"/>
              <a:t> Category 3: Utilizes AI to create new drugs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7DD275-F1BD-4703-96E8-1C09EF9BA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79509"/>
              </p:ext>
            </p:extLst>
          </p:nvPr>
        </p:nvGraphicFramePr>
        <p:xfrm>
          <a:off x="423863" y="2614375"/>
          <a:ext cx="9869638" cy="349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Worksheet" r:id="rId5" imgW="8496523" imgH="3005667" progId="Excel.Sheet.12">
                  <p:embed/>
                </p:oleObj>
              </mc:Choice>
              <mc:Fallback>
                <p:oleObj name="Worksheet" r:id="rId5" imgW="8496523" imgH="3005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863" y="2614375"/>
                        <a:ext cx="9869638" cy="3490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Intramarket</a:t>
            </a:r>
            <a:r>
              <a:rPr lang="en-US" dirty="0"/>
              <a:t> Relations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68B4F-ACB0-44B6-B7FA-DB837BF52F8A}"/>
              </a:ext>
            </a:extLst>
          </p:cNvPr>
          <p:cNvSpPr txBox="1"/>
          <p:nvPr/>
        </p:nvSpPr>
        <p:spPr>
          <a:xfrm>
            <a:off x="7018941" y="2638711"/>
            <a:ext cx="49844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-Intensity of color indicates age</a:t>
            </a:r>
          </a:p>
          <a:p>
            <a:pPr lvl="1"/>
            <a:r>
              <a:rPr lang="en-US" dirty="0"/>
              <a:t>(paler indicates younger)</a:t>
            </a:r>
          </a:p>
          <a:p>
            <a:pPr lvl="1"/>
            <a:endParaRPr lang="en-US" dirty="0"/>
          </a:p>
          <a:p>
            <a:r>
              <a:rPr lang="en-US" dirty="0"/>
              <a:t>-Pairs of smaller hexagons denote partnerships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6609D-C526-4BB7-99BB-01672D577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4481" y="2281622"/>
            <a:ext cx="6199622" cy="3940898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441FE11-55A7-49CA-BB1D-8C1B7BB2BB73}"/>
              </a:ext>
            </a:extLst>
          </p:cNvPr>
          <p:cNvGrpSpPr/>
          <p:nvPr/>
        </p:nvGrpSpPr>
        <p:grpSpPr>
          <a:xfrm>
            <a:off x="7216676" y="3180253"/>
            <a:ext cx="959266" cy="823476"/>
            <a:chOff x="4098667" y="469741"/>
            <a:chExt cx="959266" cy="823476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226F388-3FF7-43C8-B039-DB81DB2B41BA}"/>
                </a:ext>
              </a:extLst>
            </p:cNvPr>
            <p:cNvSpPr/>
            <p:nvPr/>
          </p:nvSpPr>
          <p:spPr>
            <a:xfrm>
              <a:off x="4098667" y="469741"/>
              <a:ext cx="959266" cy="8234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>
              <a:extLst>
                <a:ext uri="{FF2B5EF4-FFF2-40B4-BE49-F238E27FC236}">
                  <a16:creationId xmlns:a16="http://schemas.microsoft.com/office/drawing/2014/main" id="{B3004299-CB41-4A63-B4DA-824781F98C17}"/>
                </a:ext>
              </a:extLst>
            </p:cNvPr>
            <p:cNvSpPr txBox="1"/>
            <p:nvPr/>
          </p:nvSpPr>
          <p:spPr>
            <a:xfrm>
              <a:off x="4247229" y="597273"/>
              <a:ext cx="662142" cy="568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890" rIns="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Category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B6AA6D-6648-45A5-884A-B7DC0253C60F}"/>
              </a:ext>
            </a:extLst>
          </p:cNvPr>
          <p:cNvGrpSpPr/>
          <p:nvPr/>
        </p:nvGrpSpPr>
        <p:grpSpPr>
          <a:xfrm>
            <a:off x="8324504" y="3180253"/>
            <a:ext cx="959266" cy="823476"/>
            <a:chOff x="2457401" y="1386552"/>
            <a:chExt cx="959266" cy="823476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E27AF7EB-36CD-46D6-A971-A1AC9574C213}"/>
                </a:ext>
              </a:extLst>
            </p:cNvPr>
            <p:cNvSpPr/>
            <p:nvPr/>
          </p:nvSpPr>
          <p:spPr>
            <a:xfrm>
              <a:off x="2457401" y="1386552"/>
              <a:ext cx="959266" cy="82347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Hexagon 4">
              <a:extLst>
                <a:ext uri="{FF2B5EF4-FFF2-40B4-BE49-F238E27FC236}">
                  <a16:creationId xmlns:a16="http://schemas.microsoft.com/office/drawing/2014/main" id="{30A8F351-F8D8-44FF-806F-BF69515BFB06}"/>
                </a:ext>
              </a:extLst>
            </p:cNvPr>
            <p:cNvSpPr txBox="1"/>
            <p:nvPr/>
          </p:nvSpPr>
          <p:spPr>
            <a:xfrm>
              <a:off x="2605963" y="1514084"/>
              <a:ext cx="662142" cy="568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890" rIns="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Category 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922CE3-424C-40C3-8284-E439F9E0D0A1}"/>
              </a:ext>
            </a:extLst>
          </p:cNvPr>
          <p:cNvGrpSpPr/>
          <p:nvPr/>
        </p:nvGrpSpPr>
        <p:grpSpPr>
          <a:xfrm>
            <a:off x="9432332" y="3180253"/>
            <a:ext cx="959266" cy="823476"/>
            <a:chOff x="2469278" y="2293793"/>
            <a:chExt cx="959266" cy="823476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A10EB140-C301-4125-84B6-BD35350027FB}"/>
                </a:ext>
              </a:extLst>
            </p:cNvPr>
            <p:cNvSpPr/>
            <p:nvPr/>
          </p:nvSpPr>
          <p:spPr>
            <a:xfrm>
              <a:off x="2469278" y="2293793"/>
              <a:ext cx="959266" cy="8234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Hexagon 4">
              <a:extLst>
                <a:ext uri="{FF2B5EF4-FFF2-40B4-BE49-F238E27FC236}">
                  <a16:creationId xmlns:a16="http://schemas.microsoft.com/office/drawing/2014/main" id="{F4E148F8-0826-4B52-9F1B-3CA071D5BB23}"/>
                </a:ext>
              </a:extLst>
            </p:cNvPr>
            <p:cNvSpPr txBox="1"/>
            <p:nvPr/>
          </p:nvSpPr>
          <p:spPr>
            <a:xfrm>
              <a:off x="2617840" y="2421325"/>
              <a:ext cx="662142" cy="568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890" rIns="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Category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1308DF-93F1-4AE1-A058-04A4ED14348C}"/>
              </a:ext>
            </a:extLst>
          </p:cNvPr>
          <p:cNvGrpSpPr/>
          <p:nvPr/>
        </p:nvGrpSpPr>
        <p:grpSpPr>
          <a:xfrm>
            <a:off x="10540160" y="3180253"/>
            <a:ext cx="959266" cy="823476"/>
            <a:chOff x="38442" y="2726238"/>
            <a:chExt cx="959266" cy="82347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9DE92181-19A5-4193-A21E-5ABE8727267A}"/>
                </a:ext>
              </a:extLst>
            </p:cNvPr>
            <p:cNvSpPr/>
            <p:nvPr/>
          </p:nvSpPr>
          <p:spPr>
            <a:xfrm>
              <a:off x="38442" y="2726238"/>
              <a:ext cx="959266" cy="8234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Hexagon 4">
              <a:extLst>
                <a:ext uri="{FF2B5EF4-FFF2-40B4-BE49-F238E27FC236}">
                  <a16:creationId xmlns:a16="http://schemas.microsoft.com/office/drawing/2014/main" id="{A527802C-381F-4A8A-AEF6-9E788448459E}"/>
                </a:ext>
              </a:extLst>
            </p:cNvPr>
            <p:cNvSpPr txBox="1"/>
            <p:nvPr/>
          </p:nvSpPr>
          <p:spPr>
            <a:xfrm>
              <a:off x="187004" y="2853770"/>
              <a:ext cx="662142" cy="568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890" rIns="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20" kern="1200" dirty="0">
                  <a:solidFill>
                    <a:sysClr val="windowText" lastClr="000000"/>
                  </a:solidFill>
                </a:rPr>
                <a:t>Partner Companies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82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Company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26A3-D20C-4462-B92A-AD6C1B7E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9" y="5861172"/>
            <a:ext cx="11801317" cy="8056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Traditional companies in Category 2 have a much higher market cap/valuation when compared with their much younger and more adaptable competitors in Categories 1 and 3 due to their age and background in the market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DD2F6A6-F298-4194-9A6B-0DE5CC5C5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275347"/>
              </p:ext>
            </p:extLst>
          </p:nvPr>
        </p:nvGraphicFramePr>
        <p:xfrm>
          <a:off x="6817240" y="2220071"/>
          <a:ext cx="3783431" cy="315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070A49-8268-49EA-877B-6C5E397B2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29092"/>
              </p:ext>
            </p:extLst>
          </p:nvPr>
        </p:nvGraphicFramePr>
        <p:xfrm>
          <a:off x="4589293" y="2018005"/>
          <a:ext cx="2004586" cy="3657129"/>
        </p:xfrm>
        <a:graphic>
          <a:graphicData uri="http://schemas.openxmlformats.org/drawingml/2006/table">
            <a:tbl>
              <a:tblPr/>
              <a:tblGrid>
                <a:gridCol w="1006047">
                  <a:extLst>
                    <a:ext uri="{9D8B030D-6E8A-4147-A177-3AD203B41FA5}">
                      <a16:colId xmlns:a16="http://schemas.microsoft.com/office/drawing/2014/main" val="1444445149"/>
                    </a:ext>
                  </a:extLst>
                </a:gridCol>
                <a:gridCol w="998539">
                  <a:extLst>
                    <a:ext uri="{9D8B030D-6E8A-4147-A177-3AD203B41FA5}">
                      <a16:colId xmlns:a16="http://schemas.microsoft.com/office/drawing/2014/main" val="561206368"/>
                    </a:ext>
                  </a:extLst>
                </a:gridCol>
              </a:tblGrid>
              <a:tr h="228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247700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Funding/ Market Cap (Millions USD)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677254"/>
                  </a:ext>
                </a:extLst>
              </a:tr>
              <a:tr h="228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Pharnext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6257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BioXcel Therapeutic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126.13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475550"/>
                  </a:ext>
                </a:extLst>
              </a:tr>
              <a:tr h="228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Insilico Medicine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392201"/>
                  </a:ext>
                </a:extLst>
              </a:tr>
              <a:tr h="228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55493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Funding/ Market Cap (Millions USD)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44081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Pharmaceuticals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79405"/>
                  </a:ext>
                </a:extLst>
              </a:tr>
              <a:tr h="228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ReviveMed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002069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Recursion Pharmaceuticals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226.4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76945"/>
                  </a:ext>
                </a:extLst>
              </a:tr>
              <a:tr h="228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BenevolentAI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1074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6C4CDAE-FD05-461D-AE95-3F9222F47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54932"/>
              </p:ext>
            </p:extLst>
          </p:nvPr>
        </p:nvGraphicFramePr>
        <p:xfrm>
          <a:off x="10456815" y="2583712"/>
          <a:ext cx="1627410" cy="1790108"/>
        </p:xfrm>
        <a:graphic>
          <a:graphicData uri="http://schemas.openxmlformats.org/drawingml/2006/table">
            <a:tbl>
              <a:tblPr/>
              <a:tblGrid>
                <a:gridCol w="816753">
                  <a:extLst>
                    <a:ext uri="{9D8B030D-6E8A-4147-A177-3AD203B41FA5}">
                      <a16:colId xmlns:a16="http://schemas.microsoft.com/office/drawing/2014/main" val="2977879463"/>
                    </a:ext>
                  </a:extLst>
                </a:gridCol>
                <a:gridCol w="810657">
                  <a:extLst>
                    <a:ext uri="{9D8B030D-6E8A-4147-A177-3AD203B41FA5}">
                      <a16:colId xmlns:a16="http://schemas.microsoft.com/office/drawing/2014/main" val="3207479314"/>
                    </a:ext>
                  </a:extLst>
                </a:gridCol>
              </a:tblGrid>
              <a:tr h="44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778485"/>
                  </a:ext>
                </a:extLst>
              </a:tr>
              <a:tr h="44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Cap (Billions USD)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48322"/>
                  </a:ext>
                </a:extLst>
              </a:tr>
              <a:tr h="44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Pfizer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198.18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519"/>
                  </a:ext>
                </a:extLst>
              </a:tr>
              <a:tr h="44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WuXi AppTec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133.7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7299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F1B5FEF-4E87-4C5A-A1D0-8C75A99F9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511441"/>
              </p:ext>
            </p:extLst>
          </p:nvPr>
        </p:nvGraphicFramePr>
        <p:xfrm>
          <a:off x="332748" y="2178579"/>
          <a:ext cx="4256545" cy="315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7286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0" grpId="0">
        <p:bldAsOne/>
      </p:bldGraphic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Category 1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71CF-A09D-4ECA-A353-7AB5F74A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049" y="3448034"/>
            <a:ext cx="2312749" cy="322391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Strategy: </a:t>
            </a:r>
            <a:r>
              <a:rPr lang="en-US" dirty="0"/>
              <a:t>Utilizes AI to repurpose existing drugs</a:t>
            </a:r>
          </a:p>
          <a:p>
            <a:r>
              <a:rPr lang="en-US" b="1" dirty="0"/>
              <a:t>Estimated Annual Revenue: </a:t>
            </a:r>
            <a:r>
              <a:rPr lang="en-US" dirty="0"/>
              <a:t>~$4 million</a:t>
            </a:r>
          </a:p>
          <a:p>
            <a:pPr fontAlgn="base"/>
            <a:r>
              <a:rPr lang="en-US" b="1" dirty="0"/>
              <a:t>Investors: </a:t>
            </a:r>
            <a:r>
              <a:rPr lang="en-US" dirty="0"/>
              <a:t>Lead Investor - Truffle Capital (European Private Equity Firm)</a:t>
            </a:r>
          </a:p>
          <a:p>
            <a:pPr fontAlgn="base"/>
            <a:r>
              <a:rPr lang="en-US" b="1" dirty="0"/>
              <a:t>Total Funding: </a:t>
            </a:r>
            <a:r>
              <a:rPr lang="en-US" dirty="0"/>
              <a:t>$37 million (4 rounds)</a:t>
            </a:r>
          </a:p>
          <a:p>
            <a:pPr fontAlgn="base"/>
            <a:r>
              <a:rPr lang="en-US" dirty="0"/>
              <a:t>Major hit in revenue since last funding round ($7M 2018 Q3 → 5.2M 2019 Q3)</a:t>
            </a:r>
          </a:p>
          <a:p>
            <a:pPr fontAlgn="base"/>
            <a:r>
              <a:rPr lang="en-US" b="1" dirty="0"/>
              <a:t>Latest round: </a:t>
            </a:r>
            <a:r>
              <a:rPr lang="en-US" dirty="0"/>
              <a:t>$16.5 million (Post-IPO Equity)</a:t>
            </a:r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28ECF0D-48FD-4081-9F76-B1574D8DE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39134"/>
              </p:ext>
            </p:extLst>
          </p:nvPr>
        </p:nvGraphicFramePr>
        <p:xfrm>
          <a:off x="286375" y="1954084"/>
          <a:ext cx="11617168" cy="1371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Worksheet" r:id="rId5" imgW="8496523" imgH="1003523" progId="Excel.Sheet.12">
                  <p:embed/>
                </p:oleObj>
              </mc:Choice>
              <mc:Fallback>
                <p:oleObj name="Worksheet" r:id="rId5" imgW="8496523" imgH="1003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75" y="1954084"/>
                        <a:ext cx="11617168" cy="1371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CE8931-99BE-4466-8E84-9BB32724AC59}"/>
              </a:ext>
            </a:extLst>
          </p:cNvPr>
          <p:cNvSpPr txBox="1">
            <a:spLocks/>
          </p:cNvSpPr>
          <p:nvPr/>
        </p:nvSpPr>
        <p:spPr>
          <a:xfrm>
            <a:off x="4888847" y="3398970"/>
            <a:ext cx="2360872" cy="322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Strategy: </a:t>
            </a:r>
            <a:r>
              <a:rPr lang="en-US" sz="1400" dirty="0"/>
              <a:t>Utilizes AI to repurpose existing or late-stage drugs</a:t>
            </a:r>
          </a:p>
          <a:p>
            <a:r>
              <a:rPr lang="en-US" sz="1400" b="1" dirty="0"/>
              <a:t>Estimated Annual Revenue: </a:t>
            </a:r>
            <a:r>
              <a:rPr lang="en-US" sz="1400" dirty="0"/>
              <a:t>~$2.5-3.5 million</a:t>
            </a:r>
          </a:p>
          <a:p>
            <a:r>
              <a:rPr lang="en-US" sz="1400" b="1" dirty="0"/>
              <a:t>Investors: </a:t>
            </a:r>
            <a:r>
              <a:rPr lang="en-US" sz="1400" dirty="0"/>
              <a:t>Unknown</a:t>
            </a:r>
          </a:p>
          <a:p>
            <a:r>
              <a:rPr lang="en-US" sz="1400" b="1" dirty="0"/>
              <a:t>Total Funding:</a:t>
            </a:r>
            <a:r>
              <a:rPr lang="en-US" sz="1400" dirty="0"/>
              <a:t> roughly 2.2 million</a:t>
            </a:r>
          </a:p>
          <a:p>
            <a:r>
              <a:rPr lang="en-US" sz="1400" dirty="0"/>
              <a:t>Revenue seems to be constant or slight steady growth</a:t>
            </a:r>
          </a:p>
          <a:p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05C70-1211-45C8-81E0-38BE6E5F2188}"/>
              </a:ext>
            </a:extLst>
          </p:cNvPr>
          <p:cNvSpPr txBox="1">
            <a:spLocks/>
          </p:cNvSpPr>
          <p:nvPr/>
        </p:nvSpPr>
        <p:spPr>
          <a:xfrm>
            <a:off x="7300935" y="3396533"/>
            <a:ext cx="2360871" cy="322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Strategy: </a:t>
            </a:r>
            <a:r>
              <a:rPr lang="en-US" sz="1400" dirty="0"/>
              <a:t>Utilize AI to repurpose  existing or clinically validated drugs</a:t>
            </a:r>
          </a:p>
          <a:p>
            <a:r>
              <a:rPr lang="en-US" sz="1400" b="1" dirty="0"/>
              <a:t>Estimated Annual Revenue: </a:t>
            </a:r>
            <a:r>
              <a:rPr lang="en-US" sz="1400" dirty="0"/>
              <a:t>$33 million</a:t>
            </a:r>
          </a:p>
          <a:p>
            <a:pPr fontAlgn="base"/>
            <a:r>
              <a:rPr lang="en-US" sz="1400" b="1" dirty="0"/>
              <a:t>Investors: </a:t>
            </a:r>
            <a:r>
              <a:rPr lang="en-US" sz="1400" dirty="0"/>
              <a:t>Went Public in 2018 and raised $60 million</a:t>
            </a:r>
          </a:p>
          <a:p>
            <a:pPr fontAlgn="base"/>
            <a:r>
              <a:rPr lang="en-US" sz="1400" b="1" dirty="0"/>
              <a:t>Estimated Valuation:</a:t>
            </a:r>
            <a:r>
              <a:rPr lang="en-US" sz="1400" dirty="0"/>
              <a:t> $167 million</a:t>
            </a:r>
          </a:p>
          <a:p>
            <a:pPr fontAlgn="base"/>
            <a:r>
              <a:rPr lang="en-US" sz="1400" dirty="0"/>
              <a:t>Stock shares valued at $9.44 (NASDAQ)</a:t>
            </a:r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7280B5-B3B0-452E-81A9-3948B6953147}"/>
              </a:ext>
            </a:extLst>
          </p:cNvPr>
          <p:cNvSpPr txBox="1">
            <a:spLocks/>
          </p:cNvSpPr>
          <p:nvPr/>
        </p:nvSpPr>
        <p:spPr>
          <a:xfrm>
            <a:off x="9589200" y="3428995"/>
            <a:ext cx="2520285" cy="312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/>
              <a:t>Strategy: </a:t>
            </a:r>
            <a:r>
              <a:rPr lang="en-US" sz="5600" dirty="0"/>
              <a:t>Utilizes AI to analyze data existing and failed drugs </a:t>
            </a:r>
          </a:p>
          <a:p>
            <a:r>
              <a:rPr lang="en-US" sz="5600" b="1" dirty="0"/>
              <a:t>Estimated Annual Revenue: </a:t>
            </a:r>
            <a:r>
              <a:rPr lang="en-US" sz="5600" dirty="0"/>
              <a:t>~$5.5 - 6 million</a:t>
            </a:r>
          </a:p>
          <a:p>
            <a:r>
              <a:rPr lang="en-US" sz="5600" b="1" dirty="0"/>
              <a:t>Investors: </a:t>
            </a:r>
            <a:r>
              <a:rPr lang="en-US" sz="5600" dirty="0"/>
              <a:t>Lead Investor- </a:t>
            </a:r>
            <a:r>
              <a:rPr lang="en-US" sz="5600" dirty="0" err="1"/>
              <a:t>WuXi</a:t>
            </a:r>
            <a:r>
              <a:rPr lang="en-US" sz="5600" dirty="0"/>
              <a:t> </a:t>
            </a:r>
            <a:r>
              <a:rPr lang="en-US" sz="5600" dirty="0" err="1"/>
              <a:t>AppTech</a:t>
            </a:r>
            <a:r>
              <a:rPr lang="en-US" sz="5600" dirty="0"/>
              <a:t> (category 2 company)</a:t>
            </a:r>
          </a:p>
          <a:p>
            <a:r>
              <a:rPr lang="en-US" sz="5600" dirty="0"/>
              <a:t>Also backed by Google Ventures</a:t>
            </a:r>
          </a:p>
          <a:p>
            <a:r>
              <a:rPr lang="en-US" sz="5600" b="1" dirty="0"/>
              <a:t>Total Funding:</a:t>
            </a:r>
            <a:r>
              <a:rPr lang="en-US" sz="5600" dirty="0"/>
              <a:t> $14.3 million through 5 rounds</a:t>
            </a:r>
          </a:p>
          <a:p>
            <a:r>
              <a:rPr lang="en-US" sz="5600" b="1" dirty="0"/>
              <a:t>Latest Round: </a:t>
            </a:r>
            <a:r>
              <a:rPr lang="en-US" sz="5600" dirty="0" err="1"/>
              <a:t>WuXi</a:t>
            </a:r>
            <a:r>
              <a:rPr lang="en-US" sz="5600" dirty="0"/>
              <a:t> </a:t>
            </a:r>
            <a:r>
              <a:rPr lang="en-US" sz="5600" dirty="0" err="1"/>
              <a:t>AppTec</a:t>
            </a:r>
            <a:r>
              <a:rPr lang="en-US" sz="5600" dirty="0"/>
              <a:t> $6M contribution in Series A funding</a:t>
            </a:r>
          </a:p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9C421A-BBD6-4610-9111-A091D2833C38}"/>
              </a:ext>
            </a:extLst>
          </p:cNvPr>
          <p:cNvSpPr txBox="1">
            <a:spLocks/>
          </p:cNvSpPr>
          <p:nvPr/>
        </p:nvSpPr>
        <p:spPr>
          <a:xfrm>
            <a:off x="2604581" y="3045048"/>
            <a:ext cx="2360871" cy="324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Strategy: </a:t>
            </a:r>
            <a:r>
              <a:rPr lang="en-US" sz="1400" dirty="0"/>
              <a:t>Utilizes AI to repurpose existing and failed drugs</a:t>
            </a:r>
          </a:p>
          <a:p>
            <a:r>
              <a:rPr lang="en-US" sz="1400" b="1" dirty="0"/>
              <a:t>Estimated Annual Revenue: </a:t>
            </a:r>
            <a:r>
              <a:rPr lang="en-US" sz="1400" dirty="0"/>
              <a:t>Unknown</a:t>
            </a:r>
          </a:p>
          <a:p>
            <a:r>
              <a:rPr lang="en-US" sz="1400" b="1" dirty="0"/>
              <a:t>Investors: </a:t>
            </a:r>
            <a:r>
              <a:rPr lang="en-US" sz="1400" dirty="0"/>
              <a:t>Lead Investor- </a:t>
            </a:r>
            <a:r>
              <a:rPr lang="en-US" sz="1400" dirty="0" err="1"/>
              <a:t>Nex</a:t>
            </a:r>
            <a:r>
              <a:rPr lang="en-US" sz="1400" dirty="0"/>
              <a:t> Cubed (Investor and Accelerator)</a:t>
            </a:r>
          </a:p>
          <a:p>
            <a:r>
              <a:rPr lang="en-US" sz="1400" b="1" dirty="0"/>
              <a:t>Total Funding: </a:t>
            </a:r>
            <a:r>
              <a:rPr lang="en-US" sz="1400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6369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Category 2 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58B03-91C5-403A-842F-AEDD57714FBD}"/>
              </a:ext>
            </a:extLst>
          </p:cNvPr>
          <p:cNvSpPr txBox="1"/>
          <p:nvPr/>
        </p:nvSpPr>
        <p:spPr>
          <a:xfrm>
            <a:off x="805483" y="3122787"/>
            <a:ext cx="46425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2018 Fiscal Year Revenue:</a:t>
            </a:r>
          </a:p>
          <a:p>
            <a:r>
              <a:rPr lang="en-US" sz="1600" dirty="0"/>
              <a:t>$53.7 billion, overall 2% increase from 2017</a:t>
            </a:r>
          </a:p>
          <a:p>
            <a:r>
              <a:rPr lang="en-US" sz="1600" b="1" dirty="0"/>
              <a:t>2018 Net Cash Flow from Operations: </a:t>
            </a:r>
          </a:p>
          <a:p>
            <a:r>
              <a:rPr lang="en-US" sz="1600" dirty="0"/>
              <a:t>$15.8 billion, a 6% decrease from 2017</a:t>
            </a:r>
          </a:p>
          <a:p>
            <a:r>
              <a:rPr lang="en-US" sz="1600" b="1" dirty="0"/>
              <a:t>Current Strategy:</a:t>
            </a:r>
          </a:p>
          <a:p>
            <a:r>
              <a:rPr lang="en-US" sz="1600" dirty="0"/>
              <a:t>-Most of Pfizer’s revenue comes from existing drugs in the market (e.g. Viagra, Chantix)</a:t>
            </a:r>
          </a:p>
          <a:p>
            <a:r>
              <a:rPr lang="en-US" sz="1600" dirty="0"/>
              <a:t>-Realistically, Pfizer could allocate resources to repurposing drugs using AI if they saw potential</a:t>
            </a:r>
          </a:p>
          <a:p>
            <a:r>
              <a:rPr lang="en-US" sz="1600" b="1" dirty="0"/>
              <a:t>AI-Related Endeavors:</a:t>
            </a:r>
          </a:p>
          <a:p>
            <a:r>
              <a:rPr lang="en-US" sz="1600" dirty="0"/>
              <a:t>-Pfizer has collaborated with IBM (Watson) to attempt to enter into AI drug discovery</a:t>
            </a:r>
          </a:p>
          <a:p>
            <a:r>
              <a:rPr lang="en-US" sz="1600" dirty="0"/>
              <a:t>-Pfizer partnered with </a:t>
            </a:r>
            <a:r>
              <a:rPr lang="en-US" sz="1600" dirty="0" err="1"/>
              <a:t>XtalPi</a:t>
            </a:r>
            <a:r>
              <a:rPr lang="en-US" sz="1600" dirty="0"/>
              <a:t> in 2018 to research an AI platform for accurate molecular modeling</a:t>
            </a:r>
          </a:p>
          <a:p>
            <a:br>
              <a:rPr lang="en-US" dirty="0"/>
            </a:br>
            <a:endParaRPr lang="en-US" b="1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48A3D2-27B7-49D3-AB0B-23A59E943941}"/>
              </a:ext>
            </a:extLst>
          </p:cNvPr>
          <p:cNvSpPr txBox="1"/>
          <p:nvPr/>
        </p:nvSpPr>
        <p:spPr>
          <a:xfrm>
            <a:off x="7037344" y="3122787"/>
            <a:ext cx="47942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2018 Fiscal Year Revenue:</a:t>
            </a:r>
          </a:p>
          <a:p>
            <a:r>
              <a:rPr lang="en-US" sz="1600" dirty="0"/>
              <a:t>$1.7 billion, overall 23.8% increase from 2017</a:t>
            </a:r>
          </a:p>
          <a:p>
            <a:endParaRPr lang="en-US" sz="1600" dirty="0"/>
          </a:p>
          <a:p>
            <a:r>
              <a:rPr lang="en-US" sz="1600" b="1" dirty="0"/>
              <a:t>Current Strategy:</a:t>
            </a:r>
          </a:p>
          <a:p>
            <a:r>
              <a:rPr lang="en-US" sz="1600" dirty="0"/>
              <a:t>-Most of their revenue comes from research in small molecule drug research and development and gene therapy</a:t>
            </a:r>
          </a:p>
          <a:p>
            <a:endParaRPr lang="en-US" sz="1600" dirty="0"/>
          </a:p>
          <a:p>
            <a:r>
              <a:rPr lang="en-US" sz="1600" b="1" dirty="0"/>
              <a:t>AI-Related Endeavors: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WuXi</a:t>
            </a:r>
            <a:r>
              <a:rPr lang="en-US" sz="1600" dirty="0"/>
              <a:t> </a:t>
            </a:r>
            <a:r>
              <a:rPr lang="en-US" sz="1600" dirty="0" err="1"/>
              <a:t>AppTec</a:t>
            </a:r>
            <a:r>
              <a:rPr lang="en-US" sz="1600" dirty="0"/>
              <a:t> is the lead investor in </a:t>
            </a:r>
            <a:r>
              <a:rPr lang="en-US" sz="1600" dirty="0" err="1"/>
              <a:t>Insilico</a:t>
            </a:r>
            <a:r>
              <a:rPr lang="en-US" sz="1600" dirty="0"/>
              <a:t> Medicines</a:t>
            </a:r>
            <a:br>
              <a:rPr lang="en-US" dirty="0"/>
            </a:br>
            <a:endParaRPr lang="en-US" b="1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A17BA6-A28F-452E-AE4D-16D13C39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8005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6FAB9C7-93B1-4D76-BECB-303995D0C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977753"/>
              </p:ext>
            </p:extLst>
          </p:nvPr>
        </p:nvGraphicFramePr>
        <p:xfrm>
          <a:off x="805483" y="1909779"/>
          <a:ext cx="10578951" cy="124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Worksheet" r:id="rId5" imgW="8496523" imgH="1003523" progId="Excel.Sheet.12">
                  <p:embed/>
                </p:oleObj>
              </mc:Choice>
              <mc:Fallback>
                <p:oleObj name="Worksheet" r:id="rId5" imgW="8496523" imgH="1003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483" y="1909779"/>
                        <a:ext cx="10578951" cy="1249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814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Category 3 Revenue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206DD52-2A7B-434A-93EF-0FB6ACA0A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89905"/>
              </p:ext>
            </p:extLst>
          </p:nvPr>
        </p:nvGraphicFramePr>
        <p:xfrm>
          <a:off x="683605" y="1925643"/>
          <a:ext cx="10822708" cy="128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Worksheet" r:id="rId5" imgW="8496523" imgH="1007533" progId="Excel.Sheet.12">
                  <p:embed/>
                </p:oleObj>
              </mc:Choice>
              <mc:Fallback>
                <p:oleObj name="Worksheet" r:id="rId5" imgW="8496523" imgH="10075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605" y="1925643"/>
                        <a:ext cx="10822708" cy="128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841267-A955-41F4-9603-6865D1513AB0}"/>
              </a:ext>
            </a:extLst>
          </p:cNvPr>
          <p:cNvSpPr txBox="1">
            <a:spLocks/>
          </p:cNvSpPr>
          <p:nvPr/>
        </p:nvSpPr>
        <p:spPr>
          <a:xfrm>
            <a:off x="632529" y="3390667"/>
            <a:ext cx="2252125" cy="3223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/>
              <a:t>Strategy:</a:t>
            </a:r>
            <a:r>
              <a:rPr lang="en-US" sz="5600" dirty="0"/>
              <a:t> Utilizes AI to discover compounds for future drug creation</a:t>
            </a:r>
          </a:p>
          <a:p>
            <a:r>
              <a:rPr lang="en-US" sz="5600" b="1" dirty="0"/>
              <a:t>Estimated Annual Revenue: </a:t>
            </a:r>
            <a:r>
              <a:rPr lang="en-US" sz="5600" dirty="0"/>
              <a:t>~4 million</a:t>
            </a:r>
          </a:p>
          <a:p>
            <a:pPr fontAlgn="base"/>
            <a:r>
              <a:rPr lang="en-US" sz="5600" b="1" dirty="0"/>
              <a:t>Investors:</a:t>
            </a:r>
            <a:r>
              <a:rPr lang="en-US" sz="5600" dirty="0"/>
              <a:t> </a:t>
            </a:r>
          </a:p>
          <a:p>
            <a:pPr lvl="1" fontAlgn="base"/>
            <a:r>
              <a:rPr lang="en-US" sz="5600" dirty="0"/>
              <a:t>Seed round, grant: National Science Foundation</a:t>
            </a:r>
          </a:p>
          <a:p>
            <a:pPr lvl="1" fontAlgn="base"/>
            <a:r>
              <a:rPr lang="en-US" sz="5600" dirty="0"/>
              <a:t>Venture round (Private)</a:t>
            </a:r>
          </a:p>
          <a:p>
            <a:pPr fontAlgn="base"/>
            <a:r>
              <a:rPr lang="en-US" sz="5600" b="1" dirty="0"/>
              <a:t>Total Funding:</a:t>
            </a:r>
            <a:r>
              <a:rPr lang="en-US" sz="5600" dirty="0"/>
              <a:t> $1.5 million (3 rounds)</a:t>
            </a:r>
          </a:p>
          <a:p>
            <a:pPr fontAlgn="base"/>
            <a:r>
              <a:rPr lang="en-US" sz="5600" b="1" dirty="0"/>
              <a:t>Latest round: </a:t>
            </a:r>
            <a:r>
              <a:rPr lang="en-US" sz="5600" dirty="0"/>
              <a:t>$350k</a:t>
            </a:r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1D78B4-7DD6-4117-9731-6300DB8BA363}"/>
              </a:ext>
            </a:extLst>
          </p:cNvPr>
          <p:cNvSpPr txBox="1">
            <a:spLocks/>
          </p:cNvSpPr>
          <p:nvPr/>
        </p:nvSpPr>
        <p:spPr>
          <a:xfrm>
            <a:off x="2844087" y="3386435"/>
            <a:ext cx="2252125" cy="3223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/>
              <a:t>Strategy:</a:t>
            </a:r>
            <a:r>
              <a:rPr lang="en-US" sz="5600" dirty="0"/>
              <a:t> Utilize AI to target small molecules to discover therapeutics for metabolic diseases</a:t>
            </a:r>
          </a:p>
          <a:p>
            <a:r>
              <a:rPr lang="en-US" sz="5600" b="1" dirty="0"/>
              <a:t>Estimated Annual Revenue:</a:t>
            </a:r>
            <a:r>
              <a:rPr lang="en-US" sz="5600" dirty="0"/>
              <a:t> ~$4 million</a:t>
            </a:r>
          </a:p>
          <a:p>
            <a:r>
              <a:rPr lang="en-US" sz="5600" b="1" dirty="0"/>
              <a:t>Investors:</a:t>
            </a:r>
            <a:r>
              <a:rPr lang="en-US" sz="5600" dirty="0"/>
              <a:t> Private Venture Firms</a:t>
            </a:r>
          </a:p>
          <a:p>
            <a:r>
              <a:rPr lang="en-US" sz="5600" dirty="0"/>
              <a:t>Steady growth over fiscal year 2018, revenue plateaued in 2019 (Q2 to Q3)</a:t>
            </a:r>
          </a:p>
          <a:p>
            <a:r>
              <a:rPr lang="en-US" sz="5600" b="1" dirty="0"/>
              <a:t>Total funding:</a:t>
            </a:r>
            <a:r>
              <a:rPr lang="en-US" sz="5600" dirty="0"/>
              <a:t> $1.5 million (2 rounds)</a:t>
            </a:r>
          </a:p>
          <a:p>
            <a:r>
              <a:rPr lang="en-US" sz="5600" b="1" dirty="0"/>
              <a:t>Latest round: </a:t>
            </a:r>
            <a:r>
              <a:rPr lang="en-US" sz="5600" dirty="0"/>
              <a:t>$1.5 million (seed round)</a:t>
            </a:r>
          </a:p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F99F99-FC2F-405E-9689-EE8360160A11}"/>
              </a:ext>
            </a:extLst>
          </p:cNvPr>
          <p:cNvSpPr txBox="1">
            <a:spLocks/>
          </p:cNvSpPr>
          <p:nvPr/>
        </p:nvSpPr>
        <p:spPr>
          <a:xfrm>
            <a:off x="7113338" y="3386435"/>
            <a:ext cx="2252125" cy="3223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/>
              <a:t>Strategy:</a:t>
            </a:r>
            <a:r>
              <a:rPr lang="en-US" sz="5600" dirty="0"/>
              <a:t> Utilize AI data science to drug discovery and research</a:t>
            </a:r>
          </a:p>
          <a:p>
            <a:r>
              <a:rPr lang="en-US" sz="5600" dirty="0"/>
              <a:t>Series C, not at market cap</a:t>
            </a:r>
          </a:p>
          <a:p>
            <a:r>
              <a:rPr lang="en-US" sz="5600" b="1" dirty="0"/>
              <a:t>Estimated Annual Revenue: </a:t>
            </a:r>
            <a:r>
              <a:rPr lang="en-US" sz="5600" dirty="0"/>
              <a:t>~$40 million</a:t>
            </a:r>
          </a:p>
          <a:p>
            <a:r>
              <a:rPr lang="en-US" sz="5600" b="1" dirty="0"/>
              <a:t>Investors:</a:t>
            </a:r>
            <a:r>
              <a:rPr lang="en-US" sz="5600" dirty="0"/>
              <a:t> Lead Investor -Scottish Mortgage Investment Trust</a:t>
            </a:r>
          </a:p>
          <a:p>
            <a:r>
              <a:rPr lang="en-US" sz="5600" b="1" dirty="0"/>
              <a:t>Total funding :</a:t>
            </a:r>
            <a:r>
              <a:rPr lang="en-US" sz="5600" dirty="0"/>
              <a:t> $226 million (13 rounds)</a:t>
            </a:r>
          </a:p>
          <a:p>
            <a:r>
              <a:rPr lang="en-US" sz="5600" dirty="0"/>
              <a:t>Valuation of roughly $1 billion (based on most recent deal)</a:t>
            </a:r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19F96B6-2A78-40C3-9EA9-BA4B8C7C484D}"/>
              </a:ext>
            </a:extLst>
          </p:cNvPr>
          <p:cNvSpPr txBox="1">
            <a:spLocks/>
          </p:cNvSpPr>
          <p:nvPr/>
        </p:nvSpPr>
        <p:spPr>
          <a:xfrm>
            <a:off x="9365464" y="3390667"/>
            <a:ext cx="2334814" cy="3223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/>
              <a:t>Strategy:</a:t>
            </a:r>
            <a:r>
              <a:rPr lang="en-US" sz="5600" dirty="0"/>
              <a:t> Utilize AI to accelerate discovery by breaking down highly fragmented information</a:t>
            </a:r>
          </a:p>
          <a:p>
            <a:r>
              <a:rPr lang="en-US" sz="5600" b="1" dirty="0"/>
              <a:t>Estimate Annual Revenue: </a:t>
            </a:r>
            <a:r>
              <a:rPr lang="en-US" sz="5600" dirty="0"/>
              <a:t>~$50 million</a:t>
            </a:r>
          </a:p>
          <a:p>
            <a:r>
              <a:rPr lang="en-US" sz="5600" b="1" dirty="0"/>
              <a:t>Investors:</a:t>
            </a:r>
            <a:r>
              <a:rPr lang="en-US" sz="5600" dirty="0"/>
              <a:t> Private Equity Firms</a:t>
            </a:r>
          </a:p>
          <a:p>
            <a:r>
              <a:rPr lang="en-US" sz="5600" b="1" dirty="0"/>
              <a:t>Total funding</a:t>
            </a:r>
            <a:r>
              <a:rPr lang="en-US" sz="5600" dirty="0"/>
              <a:t> $215 million (2 rounds)</a:t>
            </a:r>
            <a:r>
              <a:rPr lang="en-US" sz="5600" b="1" dirty="0"/>
              <a:t>:</a:t>
            </a:r>
            <a:r>
              <a:rPr lang="en-US" sz="5600" dirty="0"/>
              <a:t> </a:t>
            </a:r>
          </a:p>
          <a:p>
            <a:r>
              <a:rPr lang="en-US" sz="5600" b="1" dirty="0"/>
              <a:t>Latest round: </a:t>
            </a:r>
            <a:r>
              <a:rPr lang="en-US" sz="5600" dirty="0"/>
              <a:t>$115 million</a:t>
            </a:r>
          </a:p>
          <a:p>
            <a:r>
              <a:rPr lang="en-US" sz="5600" dirty="0"/>
              <a:t>Valuation of roughly $2 billion (based on most recent deal)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53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Pre-New Drug Application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A3D3D-56E9-4F73-B27C-F88FA204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440" y="2014694"/>
            <a:ext cx="7819835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pre-NDA revenue occurs in companies that focus primarily on developing AI technology versus in house drug synthesis</a:t>
            </a:r>
          </a:p>
          <a:p>
            <a:r>
              <a:rPr lang="en-US" dirty="0"/>
              <a:t>Partnerships between Category 2 Companies and Category 1/3 Companies</a:t>
            </a:r>
          </a:p>
          <a:p>
            <a:pPr lvl="1"/>
            <a:r>
              <a:rPr lang="en-US" dirty="0"/>
              <a:t>What they usually look like</a:t>
            </a:r>
          </a:p>
          <a:p>
            <a:pPr lvl="1"/>
            <a:r>
              <a:rPr lang="en-US" dirty="0"/>
              <a:t>Who keeps what</a:t>
            </a:r>
          </a:p>
          <a:p>
            <a:r>
              <a:rPr lang="en-US" dirty="0"/>
              <a:t>Category 2: Reinvestment of Revenue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D4F26-5FC7-4372-9E4A-4A168DD4C3C7}"/>
              </a:ext>
            </a:extLst>
          </p:cNvPr>
          <p:cNvSpPr txBox="1"/>
          <p:nvPr/>
        </p:nvSpPr>
        <p:spPr>
          <a:xfrm>
            <a:off x="454674" y="2014694"/>
            <a:ext cx="3506042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Pre-NDA Revenue:</a:t>
            </a:r>
          </a:p>
          <a:p>
            <a:endParaRPr lang="en-US" sz="1700" dirty="0"/>
          </a:p>
          <a:p>
            <a:r>
              <a:rPr lang="en-US" sz="1700" b="1" dirty="0"/>
              <a:t>Category 1 – </a:t>
            </a:r>
            <a:r>
              <a:rPr lang="en-US" sz="1700" dirty="0"/>
              <a:t>Typically comes from a combination of partnerships already in place and licensing deals in which they retain ownership over the IP their platform generates</a:t>
            </a:r>
          </a:p>
          <a:p>
            <a:endParaRPr lang="en-US" sz="1700" dirty="0"/>
          </a:p>
          <a:p>
            <a:r>
              <a:rPr lang="en-US" sz="1700" b="1" dirty="0"/>
              <a:t>Category 2 – </a:t>
            </a:r>
            <a:r>
              <a:rPr lang="en-US" sz="1700" dirty="0"/>
              <a:t>Typically comes from revenue streams for their existing drugs on the market</a:t>
            </a:r>
          </a:p>
          <a:p>
            <a:endParaRPr lang="en-US" sz="1700" dirty="0"/>
          </a:p>
          <a:p>
            <a:r>
              <a:rPr lang="en-US" sz="1700" b="1" dirty="0"/>
              <a:t>Category 3 – </a:t>
            </a:r>
            <a:r>
              <a:rPr lang="en-US" sz="1700" dirty="0"/>
              <a:t>Typically comes from licensing deals and partnerships with drug manufacturers in which they retain ownership over the knowledge gained from their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17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vs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40C3-C09E-469F-8F4B-46779CD9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u="sng" dirty="0"/>
              <a:t>Category 1:</a:t>
            </a:r>
          </a:p>
          <a:p>
            <a:endParaRPr lang="en-US" dirty="0"/>
          </a:p>
          <a:p>
            <a:pPr lvl="1"/>
            <a:r>
              <a:rPr lang="en-US" b="1" dirty="0" err="1"/>
              <a:t>Pharnext</a:t>
            </a:r>
            <a:r>
              <a:rPr lang="en-US" b="1" dirty="0"/>
              <a:t>: </a:t>
            </a:r>
          </a:p>
          <a:p>
            <a:pPr lvl="2">
              <a:buFontTx/>
              <a:buChar char="-"/>
            </a:pPr>
            <a:r>
              <a:rPr lang="en-US" dirty="0"/>
              <a:t>AI complements normal process</a:t>
            </a:r>
          </a:p>
          <a:p>
            <a:pPr lvl="2">
              <a:buFontTx/>
              <a:buChar char="-"/>
            </a:pPr>
            <a:r>
              <a:rPr lang="en-US" dirty="0"/>
              <a:t>Uses existing drugs</a:t>
            </a:r>
          </a:p>
          <a:p>
            <a:pPr lvl="2">
              <a:buFontTx/>
              <a:buChar char="-"/>
            </a:pPr>
            <a:r>
              <a:rPr lang="en-US" dirty="0"/>
              <a:t>AI identifies patterns to narrow research paths</a:t>
            </a:r>
          </a:p>
          <a:p>
            <a:pPr lvl="2">
              <a:buFontTx/>
              <a:buChar char="-"/>
            </a:pPr>
            <a:endParaRPr lang="en-US" dirty="0"/>
          </a:p>
          <a:p>
            <a:pPr lvl="1"/>
            <a:r>
              <a:rPr lang="en-US" b="1" dirty="0"/>
              <a:t>Repurpose.ai: </a:t>
            </a:r>
          </a:p>
          <a:p>
            <a:pPr lvl="2">
              <a:buFontTx/>
              <a:buChar char="-"/>
            </a:pPr>
            <a:r>
              <a:rPr lang="en-US" dirty="0"/>
              <a:t>AI helps select specific groups of drugs</a:t>
            </a:r>
          </a:p>
          <a:p>
            <a:pPr lvl="2">
              <a:buFontTx/>
              <a:buChar char="-"/>
            </a:pPr>
            <a:r>
              <a:rPr lang="en-US" dirty="0"/>
              <a:t>Uses failed drugs</a:t>
            </a:r>
          </a:p>
          <a:p>
            <a:pPr lvl="2">
              <a:buFontTx/>
              <a:buChar char="-"/>
            </a:pPr>
            <a:r>
              <a:rPr lang="en-US" dirty="0"/>
              <a:t>AI identifies patterns to narrow research paths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Biovista</a:t>
            </a:r>
            <a:r>
              <a:rPr lang="en-US" b="1" dirty="0"/>
              <a:t>:</a:t>
            </a:r>
          </a:p>
          <a:p>
            <a:pPr lvl="2">
              <a:buFontTx/>
              <a:buChar char="-"/>
            </a:pPr>
            <a:r>
              <a:rPr lang="en-US" dirty="0"/>
              <a:t>AI is main asset</a:t>
            </a:r>
          </a:p>
          <a:p>
            <a:pPr lvl="2">
              <a:buFontTx/>
              <a:buChar char="-"/>
            </a:pPr>
            <a:r>
              <a:rPr lang="en-US" dirty="0"/>
              <a:t>Relies on partnerships with larger companies</a:t>
            </a:r>
          </a:p>
          <a:p>
            <a:pPr lvl="2">
              <a:buFontTx/>
              <a:buChar char="-"/>
            </a:pPr>
            <a:r>
              <a:rPr lang="en-US" dirty="0"/>
              <a:t>AI identifies patterns to narrow research paths</a:t>
            </a:r>
            <a:endParaRPr lang="en-US" b="1" dirty="0"/>
          </a:p>
          <a:p>
            <a:pPr lvl="1"/>
            <a:r>
              <a:rPr lang="en-US" b="1" dirty="0" err="1"/>
              <a:t>BioXcel</a:t>
            </a:r>
            <a:r>
              <a:rPr lang="en-US" b="1" dirty="0"/>
              <a:t> Therapeutics:</a:t>
            </a:r>
          </a:p>
          <a:p>
            <a:pPr lvl="2">
              <a:buFontTx/>
              <a:buChar char="-"/>
            </a:pPr>
            <a:r>
              <a:rPr lang="en-US" dirty="0"/>
              <a:t>AI is main asset</a:t>
            </a:r>
          </a:p>
          <a:p>
            <a:pPr lvl="2">
              <a:buFontTx/>
              <a:buChar char="-"/>
            </a:pPr>
            <a:r>
              <a:rPr lang="en-US" dirty="0"/>
              <a:t>Uses drugs that are already certified and </a:t>
            </a:r>
            <a:r>
              <a:rPr lang="en-US" dirty="0" err="1"/>
              <a:t>and</a:t>
            </a:r>
            <a:r>
              <a:rPr lang="en-US" dirty="0"/>
              <a:t> already available on the market</a:t>
            </a:r>
            <a:endParaRPr lang="en-US" b="1" dirty="0"/>
          </a:p>
          <a:p>
            <a:pPr lvl="1"/>
            <a:r>
              <a:rPr lang="en-US" b="1" dirty="0" err="1"/>
              <a:t>Insilico</a:t>
            </a:r>
            <a:r>
              <a:rPr lang="en-US" b="1" dirty="0"/>
              <a:t> Medicine:</a:t>
            </a:r>
          </a:p>
          <a:p>
            <a:pPr lvl="2">
              <a:buFontTx/>
              <a:buChar char="-"/>
            </a:pPr>
            <a:r>
              <a:rPr lang="en-US" dirty="0"/>
              <a:t>Uses AI to further molecular R&amp;D </a:t>
            </a:r>
          </a:p>
          <a:p>
            <a:pPr lvl="2">
              <a:buFontTx/>
              <a:buChar char="-"/>
            </a:pPr>
            <a:r>
              <a:rPr lang="en-US" dirty="0"/>
              <a:t>Relies on partnerships and licensing deals with larger companies</a:t>
            </a:r>
          </a:p>
          <a:p>
            <a:pPr marL="2286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734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 design</Template>
  <TotalTime>0</TotalTime>
  <Words>1366</Words>
  <Application>Microsoft Office PowerPoint</Application>
  <PresentationFormat>Widescreen</PresentationFormat>
  <Paragraphs>281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Worksheet</vt:lpstr>
      <vt:lpstr>Repurpose.ai Case</vt:lpstr>
      <vt:lpstr>Companies in the market</vt:lpstr>
      <vt:lpstr>Intramarket Relations</vt:lpstr>
      <vt:lpstr>Company Valuation</vt:lpstr>
      <vt:lpstr>Category 1 Revenue</vt:lpstr>
      <vt:lpstr>Category 2 Revenue</vt:lpstr>
      <vt:lpstr>Category 3 Revenue</vt:lpstr>
      <vt:lpstr>Pre-New Drug Application Revenue</vt:lpstr>
      <vt:lpstr>Artificial Intelligence vs Drugs</vt:lpstr>
      <vt:lpstr>Artificial Intelligence vs Drugs</vt:lpstr>
      <vt:lpstr>Artificial Intelligence vs Drugs</vt:lpstr>
      <vt:lpstr>Evaluation of Market</vt:lpstr>
      <vt:lpstr>Evaluation of Market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2019-09-05T03:33:38Z</dcterms:created>
  <dcterms:modified xsi:type="dcterms:W3CDTF">2019-09-06T15:57:18Z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