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
      <p:font typeface="Quattrocento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5.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regular.fntdata"/><Relationship Id="rId14" Type="http://schemas.openxmlformats.org/officeDocument/2006/relationships/font" Target="fonts/ProximaNova-boldItalic.fntdata"/><Relationship Id="rId17" Type="http://schemas.openxmlformats.org/officeDocument/2006/relationships/font" Target="fonts/QuattrocentoSans-italic.fntdata"/><Relationship Id="rId16" Type="http://schemas.openxmlformats.org/officeDocument/2006/relationships/font" Target="fonts/Quattrocento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Quattrocento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927ff491a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c927ff491a_0_4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927ff491a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927ff491a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927ff491a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927ff491a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927ff491a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927ff491a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cca0a55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cca0a55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sm" w="sm" type="none"/>
            <a:tailEnd len="sm" w="sm" type="none"/>
          </a:ln>
        </p:spPr>
      </p:cxnSp>
      <p:pic>
        <p:nvPicPr>
          <p:cNvPr descr="style3singlecolormid.png" id="14" name="Google Shape;14;p2"/>
          <p:cNvPicPr preferRelativeResize="0"/>
          <p:nvPr/>
        </p:nvPicPr>
        <p:blipFill rotWithShape="1">
          <a:blip r:embed="rId2">
            <a:alphaModFix/>
          </a:blip>
          <a:srcRect b="0" l="0" r="0" t="0"/>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rotWithShape="1">
          <a:blip r:embed="rId3">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F3F3F3"/>
              </a:buClr>
              <a:buSzPts val="1800"/>
              <a:buNone/>
              <a:defRPr>
                <a:solidFill>
                  <a:srgbClr val="F3F3F3"/>
                </a:solidFill>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 sz="12000" u="none" cap="none" strike="noStrike">
                <a:solidFill>
                  <a:srgbClr val="000000"/>
                </a:solidFill>
                <a:latin typeface="Arial"/>
                <a:ea typeface="Arial"/>
                <a:cs typeface="Arial"/>
                <a:sym typeface="Arial"/>
              </a:rPr>
              <a:t>xx%</a:t>
            </a:r>
            <a:endParaRPr b="1" i="0" sz="12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rotWithShape="1">
          <a:blip r:embed="rId2">
            <a:alphaModFix/>
          </a:blip>
          <a:srcRect b="0" l="0" r="0" t="0"/>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sm" w="sm" type="none"/>
            <a:tailEnd len="sm" w="sm" type="none"/>
          </a:ln>
        </p:spPr>
      </p:cxnSp>
      <p:sp>
        <p:nvSpPr>
          <p:cNvPr id="72" name="Google Shape;72;p14"/>
          <p:cNvSpPr txBox="1"/>
          <p:nvPr>
            <p:ph type="title"/>
          </p:nvPr>
        </p:nvSpPr>
        <p:spPr>
          <a:xfrm>
            <a:off x="658375" y="1389900"/>
            <a:ext cx="3423600" cy="5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4"/>
          <p:cNvSpPr txBox="1"/>
          <p:nvPr>
            <p:ph idx="1" type="subTitle"/>
          </p:nvPr>
        </p:nvSpPr>
        <p:spPr>
          <a:xfrm>
            <a:off x="658425" y="2574950"/>
            <a:ext cx="3423600" cy="178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0" name="Google Shape;20;p3"/>
          <p:cNvCxnSpPr/>
          <p:nvPr/>
        </p:nvCxnSpPr>
        <p:spPr>
          <a:xfrm>
            <a:off x="248725" y="848575"/>
            <a:ext cx="8602800" cy="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21" name="Shape 21"/>
        <p:cNvGrpSpPr/>
        <p:nvPr/>
      </p:nvGrpSpPr>
      <p:grpSpPr>
        <a:xfrm>
          <a:off x="0" y="0"/>
          <a:ext cx="0" cy="0"/>
          <a:chOff x="0" y="0"/>
          <a:chExt cx="0" cy="0"/>
        </a:xfrm>
      </p:grpSpPr>
      <p:sp>
        <p:nvSpPr>
          <p:cNvPr id="22" name="Google Shape;22;p4"/>
          <p:cNvSpPr txBox="1"/>
          <p:nvPr>
            <p:ph type="title"/>
          </p:nvPr>
        </p:nvSpPr>
        <p:spPr>
          <a:xfrm>
            <a:off x="311700" y="1041825"/>
            <a:ext cx="8520600" cy="8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latin typeface="Proxima Nova"/>
                <a:ea typeface="Proxima Nova"/>
                <a:cs typeface="Proxima Nova"/>
                <a:sym typeface="Proxima Nova"/>
              </a:defRPr>
            </a:lvl1pPr>
            <a:lvl2pPr lvl="1" algn="l">
              <a:lnSpc>
                <a:spcPct val="100000"/>
              </a:lnSpc>
              <a:spcBef>
                <a:spcPts val="0"/>
              </a:spcBef>
              <a:spcAft>
                <a:spcPts val="0"/>
              </a:spcAft>
              <a:buSzPts val="2800"/>
              <a:buNone/>
              <a:defRPr>
                <a:latin typeface="Proxima Nova"/>
                <a:ea typeface="Proxima Nova"/>
                <a:cs typeface="Proxima Nova"/>
                <a:sym typeface="Proxima Nova"/>
              </a:defRPr>
            </a:lvl2pPr>
            <a:lvl3pPr lvl="2" algn="l">
              <a:lnSpc>
                <a:spcPct val="100000"/>
              </a:lnSpc>
              <a:spcBef>
                <a:spcPts val="0"/>
              </a:spcBef>
              <a:spcAft>
                <a:spcPts val="0"/>
              </a:spcAft>
              <a:buSzPts val="2800"/>
              <a:buNone/>
              <a:defRPr>
                <a:latin typeface="Proxima Nova"/>
                <a:ea typeface="Proxima Nova"/>
                <a:cs typeface="Proxima Nova"/>
                <a:sym typeface="Proxima Nova"/>
              </a:defRPr>
            </a:lvl3pPr>
            <a:lvl4pPr lvl="3" algn="l">
              <a:lnSpc>
                <a:spcPct val="100000"/>
              </a:lnSpc>
              <a:spcBef>
                <a:spcPts val="0"/>
              </a:spcBef>
              <a:spcAft>
                <a:spcPts val="0"/>
              </a:spcAft>
              <a:buSzPts val="2800"/>
              <a:buNone/>
              <a:defRPr>
                <a:latin typeface="Proxima Nova"/>
                <a:ea typeface="Proxima Nova"/>
                <a:cs typeface="Proxima Nova"/>
                <a:sym typeface="Proxima Nova"/>
              </a:defRPr>
            </a:lvl4pPr>
            <a:lvl5pPr lvl="4" algn="l">
              <a:lnSpc>
                <a:spcPct val="100000"/>
              </a:lnSpc>
              <a:spcBef>
                <a:spcPts val="0"/>
              </a:spcBef>
              <a:spcAft>
                <a:spcPts val="0"/>
              </a:spcAft>
              <a:buSzPts val="2800"/>
              <a:buNone/>
              <a:defRPr>
                <a:latin typeface="Proxima Nova"/>
                <a:ea typeface="Proxima Nova"/>
                <a:cs typeface="Proxima Nova"/>
                <a:sym typeface="Proxima Nova"/>
              </a:defRPr>
            </a:lvl5pPr>
            <a:lvl6pPr lvl="5" algn="l">
              <a:lnSpc>
                <a:spcPct val="100000"/>
              </a:lnSpc>
              <a:spcBef>
                <a:spcPts val="0"/>
              </a:spcBef>
              <a:spcAft>
                <a:spcPts val="0"/>
              </a:spcAft>
              <a:buSzPts val="2800"/>
              <a:buNone/>
              <a:defRPr>
                <a:latin typeface="Proxima Nova"/>
                <a:ea typeface="Proxima Nova"/>
                <a:cs typeface="Proxima Nova"/>
                <a:sym typeface="Proxima Nova"/>
              </a:defRPr>
            </a:lvl6pPr>
            <a:lvl7pPr lvl="6" algn="l">
              <a:lnSpc>
                <a:spcPct val="100000"/>
              </a:lnSpc>
              <a:spcBef>
                <a:spcPts val="0"/>
              </a:spcBef>
              <a:spcAft>
                <a:spcPts val="0"/>
              </a:spcAft>
              <a:buSzPts val="2800"/>
              <a:buNone/>
              <a:defRPr>
                <a:latin typeface="Proxima Nova"/>
                <a:ea typeface="Proxima Nova"/>
                <a:cs typeface="Proxima Nova"/>
                <a:sym typeface="Proxima Nova"/>
              </a:defRPr>
            </a:lvl7pPr>
            <a:lvl8pPr lvl="7" algn="l">
              <a:lnSpc>
                <a:spcPct val="100000"/>
              </a:lnSpc>
              <a:spcBef>
                <a:spcPts val="0"/>
              </a:spcBef>
              <a:spcAft>
                <a:spcPts val="0"/>
              </a:spcAft>
              <a:buSzPts val="2800"/>
              <a:buNone/>
              <a:defRPr>
                <a:latin typeface="Proxima Nova"/>
                <a:ea typeface="Proxima Nova"/>
                <a:cs typeface="Proxima Nova"/>
                <a:sym typeface="Proxima Nova"/>
              </a:defRPr>
            </a:lvl8pPr>
            <a:lvl9pPr lvl="8" algn="l">
              <a:lnSpc>
                <a:spcPct val="100000"/>
              </a:lnSpc>
              <a:spcBef>
                <a:spcPts val="0"/>
              </a:spcBef>
              <a:spcAft>
                <a:spcPts val="0"/>
              </a:spcAft>
              <a:buSzPts val="2800"/>
              <a:buNone/>
              <a:defRPr>
                <a:latin typeface="Proxima Nova"/>
                <a:ea typeface="Proxima Nova"/>
                <a:cs typeface="Proxima Nova"/>
                <a:sym typeface="Proxima Nova"/>
              </a:defRPr>
            </a:lvl9pPr>
          </a:lstStyle>
          <a:p/>
        </p:txBody>
      </p:sp>
      <p:pic>
        <p:nvPicPr>
          <p:cNvPr descr="style3colormid.png" id="23" name="Google Shape;23;p4"/>
          <p:cNvPicPr preferRelativeResize="0"/>
          <p:nvPr/>
        </p:nvPicPr>
        <p:blipFill rotWithShape="1">
          <a:blip r:embed="rId2">
            <a:alphaModFix/>
          </a:blip>
          <a:srcRect b="0" l="0" r="0" t="0"/>
          <a:stretch/>
        </p:blipFill>
        <p:spPr>
          <a:xfrm>
            <a:off x="76200" y="4150625"/>
            <a:ext cx="4828025" cy="965600"/>
          </a:xfrm>
          <a:prstGeom prst="rect">
            <a:avLst/>
          </a:prstGeom>
          <a:noFill/>
          <a:ln>
            <a:noFill/>
          </a:ln>
        </p:spPr>
      </p:pic>
      <p:sp>
        <p:nvSpPr>
          <p:cNvPr id="24" name="Google Shape;24;p4"/>
          <p:cNvSpPr txBox="1"/>
          <p:nvPr>
            <p:ph idx="2" type="title"/>
          </p:nvPr>
        </p:nvSpPr>
        <p:spPr>
          <a:xfrm>
            <a:off x="311700" y="1841000"/>
            <a:ext cx="8520600" cy="8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400">
                <a:latin typeface="Proxima Nova"/>
                <a:ea typeface="Proxima Nova"/>
                <a:cs typeface="Proxima Nova"/>
                <a:sym typeface="Proxima Nova"/>
              </a:defRPr>
            </a:lvl1pPr>
            <a:lvl2pPr lvl="1" algn="l">
              <a:lnSpc>
                <a:spcPct val="100000"/>
              </a:lnSpc>
              <a:spcBef>
                <a:spcPts val="0"/>
              </a:spcBef>
              <a:spcAft>
                <a:spcPts val="0"/>
              </a:spcAft>
              <a:buSzPts val="2800"/>
              <a:buNone/>
              <a:defRPr sz="2400">
                <a:latin typeface="Proxima Nova"/>
                <a:ea typeface="Proxima Nova"/>
                <a:cs typeface="Proxima Nova"/>
                <a:sym typeface="Proxima Nova"/>
              </a:defRPr>
            </a:lvl2pPr>
            <a:lvl3pPr lvl="2" algn="l">
              <a:lnSpc>
                <a:spcPct val="100000"/>
              </a:lnSpc>
              <a:spcBef>
                <a:spcPts val="0"/>
              </a:spcBef>
              <a:spcAft>
                <a:spcPts val="0"/>
              </a:spcAft>
              <a:buSzPts val="2800"/>
              <a:buNone/>
              <a:defRPr sz="2400">
                <a:latin typeface="Proxima Nova"/>
                <a:ea typeface="Proxima Nova"/>
                <a:cs typeface="Proxima Nova"/>
                <a:sym typeface="Proxima Nova"/>
              </a:defRPr>
            </a:lvl3pPr>
            <a:lvl4pPr lvl="3" algn="l">
              <a:lnSpc>
                <a:spcPct val="100000"/>
              </a:lnSpc>
              <a:spcBef>
                <a:spcPts val="0"/>
              </a:spcBef>
              <a:spcAft>
                <a:spcPts val="0"/>
              </a:spcAft>
              <a:buSzPts val="2800"/>
              <a:buNone/>
              <a:defRPr sz="2400">
                <a:latin typeface="Proxima Nova"/>
                <a:ea typeface="Proxima Nova"/>
                <a:cs typeface="Proxima Nova"/>
                <a:sym typeface="Proxima Nova"/>
              </a:defRPr>
            </a:lvl4pPr>
            <a:lvl5pPr lvl="4" algn="l">
              <a:lnSpc>
                <a:spcPct val="100000"/>
              </a:lnSpc>
              <a:spcBef>
                <a:spcPts val="0"/>
              </a:spcBef>
              <a:spcAft>
                <a:spcPts val="0"/>
              </a:spcAft>
              <a:buSzPts val="2800"/>
              <a:buNone/>
              <a:defRPr sz="2400">
                <a:latin typeface="Proxima Nova"/>
                <a:ea typeface="Proxima Nova"/>
                <a:cs typeface="Proxima Nova"/>
                <a:sym typeface="Proxima Nova"/>
              </a:defRPr>
            </a:lvl5pPr>
            <a:lvl6pPr lvl="5" algn="l">
              <a:lnSpc>
                <a:spcPct val="100000"/>
              </a:lnSpc>
              <a:spcBef>
                <a:spcPts val="0"/>
              </a:spcBef>
              <a:spcAft>
                <a:spcPts val="0"/>
              </a:spcAft>
              <a:buSzPts val="2800"/>
              <a:buNone/>
              <a:defRPr sz="2400">
                <a:latin typeface="Proxima Nova"/>
                <a:ea typeface="Proxima Nova"/>
                <a:cs typeface="Proxima Nova"/>
                <a:sym typeface="Proxima Nova"/>
              </a:defRPr>
            </a:lvl6pPr>
            <a:lvl7pPr lvl="6" algn="l">
              <a:lnSpc>
                <a:spcPct val="100000"/>
              </a:lnSpc>
              <a:spcBef>
                <a:spcPts val="0"/>
              </a:spcBef>
              <a:spcAft>
                <a:spcPts val="0"/>
              </a:spcAft>
              <a:buSzPts val="2800"/>
              <a:buNone/>
              <a:defRPr sz="2400">
                <a:latin typeface="Proxima Nova"/>
                <a:ea typeface="Proxima Nova"/>
                <a:cs typeface="Proxima Nova"/>
                <a:sym typeface="Proxima Nova"/>
              </a:defRPr>
            </a:lvl7pPr>
            <a:lvl8pPr lvl="7" algn="l">
              <a:lnSpc>
                <a:spcPct val="100000"/>
              </a:lnSpc>
              <a:spcBef>
                <a:spcPts val="0"/>
              </a:spcBef>
              <a:spcAft>
                <a:spcPts val="0"/>
              </a:spcAft>
              <a:buSzPts val="2800"/>
              <a:buNone/>
              <a:defRPr sz="2400">
                <a:latin typeface="Proxima Nova"/>
                <a:ea typeface="Proxima Nova"/>
                <a:cs typeface="Proxima Nova"/>
                <a:sym typeface="Proxima Nova"/>
              </a:defRPr>
            </a:lvl8pPr>
            <a:lvl9pPr lvl="8" algn="l">
              <a:lnSpc>
                <a:spcPct val="100000"/>
              </a:lnSpc>
              <a:spcBef>
                <a:spcPts val="0"/>
              </a:spcBef>
              <a:spcAft>
                <a:spcPts val="0"/>
              </a:spcAft>
              <a:buSzPts val="2800"/>
              <a:buNone/>
              <a:defRPr sz="2400">
                <a:latin typeface="Proxima Nova"/>
                <a:ea typeface="Proxima Nova"/>
                <a:cs typeface="Proxima Nova"/>
                <a:sym typeface="Proxima Nova"/>
              </a:defRPr>
            </a:lvl9pPr>
          </a:lstStyle>
          <a:p/>
        </p:txBody>
      </p:sp>
      <p:cxnSp>
        <p:nvCxnSpPr>
          <p:cNvPr id="25" name="Google Shape;25;p4"/>
          <p:cNvCxnSpPr/>
          <p:nvPr/>
        </p:nvCxnSpPr>
        <p:spPr>
          <a:xfrm>
            <a:off x="380400" y="1799550"/>
            <a:ext cx="7929600" cy="43800"/>
          </a:xfrm>
          <a:prstGeom prst="straightConnector1">
            <a:avLst/>
          </a:prstGeom>
          <a:noFill/>
          <a:ln cap="flat" cmpd="sng" w="9525">
            <a:solidFill>
              <a:srgbClr val="3EADA7"/>
            </a:solidFill>
            <a:prstDash val="solid"/>
            <a:round/>
            <a:headEnd len="sm" w="sm" type="none"/>
            <a:tailEnd len="sm" w="sm" type="none"/>
          </a:ln>
        </p:spPr>
      </p:cxnSp>
      <p:pic>
        <p:nvPicPr>
          <p:cNvPr descr="strips_color.png" id="26" name="Google Shape;26;p4"/>
          <p:cNvPicPr preferRelativeResize="0"/>
          <p:nvPr/>
        </p:nvPicPr>
        <p:blipFill rotWithShape="1">
          <a:blip r:embed="rId3">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311700" y="20362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Proxima Nova"/>
              <a:buNone/>
              <a:defRPr sz="3600">
                <a:latin typeface="Proxima Nova"/>
                <a:ea typeface="Proxima Nova"/>
                <a:cs typeface="Proxima Nova"/>
                <a:sym typeface="Proxima Nova"/>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Proxima Nova"/>
              <a:buNone/>
              <a:defRPr>
                <a:latin typeface="Proxima Nova"/>
                <a:ea typeface="Proxima Nova"/>
                <a:cs typeface="Proxima Nova"/>
                <a:sym typeface="Proxima Nova"/>
              </a:defRPr>
            </a:lvl1pPr>
            <a:lvl2pPr lvl="1"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Proxima Nova"/>
              <a:buNone/>
              <a:defRPr sz="2400">
                <a:latin typeface="Proxima Nova"/>
                <a:ea typeface="Proxima Nova"/>
                <a:cs typeface="Proxima Nova"/>
                <a:sym typeface="Proxima Nova"/>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lgn="l">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sm" w="sm" type="none"/>
            <a:tailEnd len="sm" w="sm"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rotWithShape="1">
          <a:blip r:embed="rId2">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Font typeface="Proxima Nova"/>
              <a:buNone/>
              <a:defRPr sz="4200">
                <a:latin typeface="Proxima Nova"/>
                <a:ea typeface="Proxima Nova"/>
                <a:cs typeface="Proxima Nova"/>
                <a:sym typeface="Proxima Nova"/>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1086350"/>
            <a:ext cx="8769900" cy="79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lang="en" sz="3800"/>
              <a:t>Project 0: Encryption and Decryption using monoalphabetic Substitution</a:t>
            </a:r>
            <a:endParaRPr sz="3800"/>
          </a:p>
        </p:txBody>
      </p:sp>
      <p:sp>
        <p:nvSpPr>
          <p:cNvPr id="79" name="Google Shape;79;p15"/>
          <p:cNvSpPr txBox="1"/>
          <p:nvPr>
            <p:ph idx="1" type="subTitle"/>
          </p:nvPr>
        </p:nvSpPr>
        <p:spPr>
          <a:xfrm>
            <a:off x="382000" y="1878950"/>
            <a:ext cx="647670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Network Security</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sz="1600">
              <a:solidFill>
                <a:schemeClr val="lt1"/>
              </a:solidFill>
            </a:endParaRPr>
          </a:p>
          <a:p>
            <a:pPr indent="0" lvl="0" marL="0" rtl="0" algn="l">
              <a:lnSpc>
                <a:spcPct val="125000"/>
              </a:lnSpc>
              <a:spcBef>
                <a:spcPts val="1000"/>
              </a:spcBef>
              <a:spcAft>
                <a:spcPts val="0"/>
              </a:spcAft>
              <a:buClr>
                <a:schemeClr val="dk1"/>
              </a:buClr>
              <a:buSzPts val="1100"/>
              <a:buFont typeface="Arial"/>
              <a:buNone/>
            </a:pPr>
            <a:r>
              <a:rPr lang="en" sz="1600">
                <a:solidFill>
                  <a:schemeClr val="lt1"/>
                </a:solidFill>
              </a:rPr>
              <a:t>Udbhav Gupta 2017319 	 Parth Singh 2018356  </a:t>
            </a:r>
            <a:endParaRPr sz="1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Approach</a:t>
            </a:r>
            <a:endParaRPr/>
          </a:p>
        </p:txBody>
      </p:sp>
      <p:sp>
        <p:nvSpPr>
          <p:cNvPr id="85" name="Google Shape;85;p16"/>
          <p:cNvSpPr txBox="1"/>
          <p:nvPr>
            <p:ph idx="1" type="body"/>
          </p:nvPr>
        </p:nvSpPr>
        <p:spPr>
          <a:xfrm>
            <a:off x="-368675" y="1060475"/>
            <a:ext cx="5552400" cy="4083000"/>
          </a:xfrm>
          <a:prstGeom prst="rect">
            <a:avLst/>
          </a:prstGeom>
        </p:spPr>
        <p:txBody>
          <a:bodyPr anchorCtr="0" anchor="t" bIns="91425" lIns="91425" spcFirstLastPara="1" rIns="91425" wrap="square" tIns="91425">
            <a:noAutofit/>
          </a:bodyPr>
          <a:lstStyle/>
          <a:p>
            <a:pPr indent="-317500" lvl="0" marL="914400" rtl="0" algn="l">
              <a:lnSpc>
                <a:spcPct val="125000"/>
              </a:lnSpc>
              <a:spcBef>
                <a:spcPts val="0"/>
              </a:spcBef>
              <a:spcAft>
                <a:spcPts val="0"/>
              </a:spcAft>
              <a:buClr>
                <a:srgbClr val="0E101A"/>
              </a:buClr>
              <a:buSzPts val="1400"/>
              <a:buAutoNum type="arabicPeriod"/>
            </a:pPr>
            <a:r>
              <a:rPr lang="en" sz="1400">
                <a:solidFill>
                  <a:srgbClr val="0E101A"/>
                </a:solidFill>
              </a:rPr>
              <a:t>Removing all the lower cases from the input plain text and also removing upper cases alphabets except A,B,C. Also taking key(k) as input</a:t>
            </a:r>
            <a:endParaRPr sz="1400">
              <a:solidFill>
                <a:srgbClr val="0E101A"/>
              </a:solidFill>
            </a:endParaRPr>
          </a:p>
          <a:p>
            <a:pPr indent="-317500" lvl="0" marL="914400" rtl="0" algn="l">
              <a:lnSpc>
                <a:spcPct val="125000"/>
              </a:lnSpc>
              <a:spcBef>
                <a:spcPts val="0"/>
              </a:spcBef>
              <a:spcAft>
                <a:spcPts val="0"/>
              </a:spcAft>
              <a:buClr>
                <a:srgbClr val="0E101A"/>
              </a:buClr>
              <a:buSzPts val="1400"/>
              <a:buAutoNum type="arabicPeriod"/>
            </a:pPr>
            <a:r>
              <a:rPr lang="en" sz="1400">
                <a:solidFill>
                  <a:srgbClr val="0E101A"/>
                </a:solidFill>
              </a:rPr>
              <a:t>Making array(arr) which consists of pair of the plain text.</a:t>
            </a:r>
            <a:endParaRPr sz="1400">
              <a:solidFill>
                <a:srgbClr val="0E101A"/>
              </a:solidFill>
            </a:endParaRPr>
          </a:p>
          <a:p>
            <a:pPr indent="-317500" lvl="0" marL="914400" rtl="0" algn="l">
              <a:lnSpc>
                <a:spcPct val="125000"/>
              </a:lnSpc>
              <a:spcBef>
                <a:spcPts val="0"/>
              </a:spcBef>
              <a:spcAft>
                <a:spcPts val="0"/>
              </a:spcAft>
              <a:buClr>
                <a:srgbClr val="0E101A"/>
              </a:buClr>
              <a:buSzPts val="1400"/>
              <a:buAutoNum type="arabicPeriod"/>
            </a:pPr>
            <a:r>
              <a:rPr lang="en" sz="1400">
                <a:solidFill>
                  <a:srgbClr val="0E101A"/>
                </a:solidFill>
              </a:rPr>
              <a:t>Now initialising Dictionaries which is made with respect to the key value(k)</a:t>
            </a:r>
            <a:endParaRPr sz="1400">
              <a:solidFill>
                <a:srgbClr val="0E101A"/>
              </a:solidFill>
            </a:endParaRPr>
          </a:p>
          <a:p>
            <a:pPr indent="-317500" lvl="1" marL="1371600" rtl="0" algn="l">
              <a:lnSpc>
                <a:spcPct val="125000"/>
              </a:lnSpc>
              <a:spcBef>
                <a:spcPts val="0"/>
              </a:spcBef>
              <a:spcAft>
                <a:spcPts val="0"/>
              </a:spcAft>
              <a:buClr>
                <a:srgbClr val="0E101A"/>
              </a:buClr>
              <a:buSzPts val="1400"/>
              <a:buAutoNum type="alphaLcPeriod"/>
            </a:pPr>
            <a:r>
              <a:rPr lang="en">
                <a:solidFill>
                  <a:srgbClr val="0E101A"/>
                </a:solidFill>
              </a:rPr>
              <a:t>Like if the key is 1, so AB → BC, BC → CA</a:t>
            </a:r>
            <a:endParaRPr>
              <a:solidFill>
                <a:srgbClr val="0E101A"/>
              </a:solidFill>
            </a:endParaRPr>
          </a:p>
          <a:p>
            <a:pPr indent="-317500" lvl="1" marL="1371600" rtl="0" algn="l">
              <a:lnSpc>
                <a:spcPct val="125000"/>
              </a:lnSpc>
              <a:spcBef>
                <a:spcPts val="0"/>
              </a:spcBef>
              <a:spcAft>
                <a:spcPts val="0"/>
              </a:spcAft>
              <a:buClr>
                <a:srgbClr val="0E101A"/>
              </a:buClr>
              <a:buSzPts val="1400"/>
              <a:buAutoNum type="alphaLcPeriod"/>
            </a:pPr>
            <a:r>
              <a:rPr lang="en">
                <a:solidFill>
                  <a:srgbClr val="0E101A"/>
                </a:solidFill>
              </a:rPr>
              <a:t>But if key value is 0, then it will be, AB → AB, AA→ AA</a:t>
            </a:r>
            <a:endParaRPr>
              <a:solidFill>
                <a:srgbClr val="0E101A"/>
              </a:solidFill>
            </a:endParaRPr>
          </a:p>
          <a:p>
            <a:pPr indent="-317500" lvl="0" marL="914400" rtl="0" algn="l">
              <a:lnSpc>
                <a:spcPct val="125000"/>
              </a:lnSpc>
              <a:spcBef>
                <a:spcPts val="0"/>
              </a:spcBef>
              <a:spcAft>
                <a:spcPts val="0"/>
              </a:spcAft>
              <a:buClr>
                <a:srgbClr val="0E101A"/>
              </a:buClr>
              <a:buSzPts val="1400"/>
              <a:buAutoNum type="arabicPeriod"/>
            </a:pPr>
            <a:r>
              <a:rPr lang="en" sz="1400">
                <a:solidFill>
                  <a:srgbClr val="0E101A"/>
                </a:solidFill>
              </a:rPr>
              <a:t>After this we will make encryption function(encrypt) where we will be accessing the arr elements and finding corresponding elements in the dictionary as set according to the specified key values.</a:t>
            </a:r>
            <a:endParaRPr sz="1400">
              <a:solidFill>
                <a:srgbClr val="0E101A"/>
              </a:solidFill>
            </a:endParaRPr>
          </a:p>
          <a:p>
            <a:pPr indent="0" lvl="0" marL="0" rtl="0" algn="l">
              <a:lnSpc>
                <a:spcPct val="125000"/>
              </a:lnSpc>
              <a:spcBef>
                <a:spcPts val="0"/>
              </a:spcBef>
              <a:spcAft>
                <a:spcPts val="0"/>
              </a:spcAft>
              <a:buNone/>
            </a:pPr>
            <a:r>
              <a:t/>
            </a:r>
            <a:endParaRPr sz="1400">
              <a:solidFill>
                <a:srgbClr val="0E101A"/>
              </a:solidFill>
            </a:endParaRPr>
          </a:p>
          <a:p>
            <a:pPr indent="0" lvl="0" marL="0" rtl="0" algn="l">
              <a:lnSpc>
                <a:spcPct val="125000"/>
              </a:lnSpc>
              <a:spcBef>
                <a:spcPts val="0"/>
              </a:spcBef>
              <a:spcAft>
                <a:spcPts val="0"/>
              </a:spcAft>
              <a:buNone/>
            </a:pPr>
            <a:r>
              <a:t/>
            </a:r>
            <a:endParaRPr sz="1400">
              <a:solidFill>
                <a:srgbClr val="0E101A"/>
              </a:solidFill>
            </a:endParaRPr>
          </a:p>
          <a:p>
            <a:pPr indent="0" lvl="0" marL="0" rtl="0" algn="l">
              <a:lnSpc>
                <a:spcPct val="125000"/>
              </a:lnSpc>
              <a:spcBef>
                <a:spcPts val="0"/>
              </a:spcBef>
              <a:spcAft>
                <a:spcPts val="0"/>
              </a:spcAft>
              <a:buNone/>
            </a:pPr>
            <a:r>
              <a:t/>
            </a:r>
            <a:endParaRPr sz="1400">
              <a:solidFill>
                <a:srgbClr val="0E101A"/>
              </a:solidFill>
              <a:latin typeface="Arial"/>
              <a:ea typeface="Arial"/>
              <a:cs typeface="Arial"/>
              <a:sym typeface="Arial"/>
            </a:endParaRPr>
          </a:p>
          <a:p>
            <a:pPr indent="0" lvl="0" marL="0" rtl="0" algn="l">
              <a:lnSpc>
                <a:spcPct val="125000"/>
              </a:lnSpc>
              <a:spcBef>
                <a:spcPts val="0"/>
              </a:spcBef>
              <a:spcAft>
                <a:spcPts val="0"/>
              </a:spcAft>
              <a:buNone/>
            </a:pPr>
            <a:r>
              <a:t/>
            </a:r>
            <a:endParaRPr sz="1400">
              <a:solidFill>
                <a:srgbClr val="0E101A"/>
              </a:solidFill>
            </a:endParaRPr>
          </a:p>
        </p:txBody>
      </p:sp>
      <p:pic>
        <p:nvPicPr>
          <p:cNvPr id="86" name="Google Shape;86;p16"/>
          <p:cNvPicPr preferRelativeResize="0"/>
          <p:nvPr/>
        </p:nvPicPr>
        <p:blipFill>
          <a:blip r:embed="rId3">
            <a:alphaModFix/>
          </a:blip>
          <a:stretch>
            <a:fillRect/>
          </a:stretch>
        </p:blipFill>
        <p:spPr>
          <a:xfrm>
            <a:off x="5233925" y="1060475"/>
            <a:ext cx="3576499" cy="3656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a:t>
            </a:r>
            <a:r>
              <a:rPr lang="en"/>
              <a:t>cryption and Hash Array</a:t>
            </a:r>
            <a:endParaRPr/>
          </a:p>
        </p:txBody>
      </p:sp>
      <p:sp>
        <p:nvSpPr>
          <p:cNvPr id="92" name="Google Shape;92;p17"/>
          <p:cNvSpPr txBox="1"/>
          <p:nvPr>
            <p:ph idx="1" type="body"/>
          </p:nvPr>
        </p:nvSpPr>
        <p:spPr>
          <a:xfrm>
            <a:off x="120325" y="1018675"/>
            <a:ext cx="8913300" cy="35502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lang="en" sz="1200">
                <a:solidFill>
                  <a:srgbClr val="0E101A"/>
                </a:solidFill>
              </a:rPr>
              <a:t>--</a:t>
            </a:r>
            <a:endParaRPr b="1" sz="1200">
              <a:solidFill>
                <a:srgbClr val="0E101A"/>
              </a:solidFill>
            </a:endParaRPr>
          </a:p>
        </p:txBody>
      </p:sp>
      <p:sp>
        <p:nvSpPr>
          <p:cNvPr id="93" name="Google Shape;93;p17"/>
          <p:cNvSpPr txBox="1"/>
          <p:nvPr>
            <p:ph idx="1" type="body"/>
          </p:nvPr>
        </p:nvSpPr>
        <p:spPr>
          <a:xfrm>
            <a:off x="120325" y="899750"/>
            <a:ext cx="5733300" cy="40830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300">
                <a:solidFill>
                  <a:schemeClr val="dk1"/>
                </a:solidFill>
                <a:highlight>
                  <a:srgbClr val="FFFFFF"/>
                </a:highlight>
              </a:rPr>
              <a:t>Later starting the encryption process. Here we took the parameters arr of the split string and then processing it with the dictionary and then replacing the pairs with the pairs which corresponds their key associated pairs.</a:t>
            </a:r>
            <a:endParaRPr sz="1300">
              <a:solidFill>
                <a:schemeClr val="dk1"/>
              </a:solidFill>
              <a:highlight>
                <a:srgbClr val="FFFFFF"/>
              </a:highlight>
            </a:endParaRPr>
          </a:p>
          <a:p>
            <a:pPr indent="0" lvl="0" marL="0" rtl="0" algn="l">
              <a:lnSpc>
                <a:spcPct val="125000"/>
              </a:lnSpc>
              <a:spcBef>
                <a:spcPts val="0"/>
              </a:spcBef>
              <a:spcAft>
                <a:spcPts val="0"/>
              </a:spcAft>
              <a:buNone/>
            </a:pPr>
            <a:r>
              <a:t/>
            </a:r>
            <a:endParaRPr sz="1300">
              <a:solidFill>
                <a:schemeClr val="dk1"/>
              </a:solidFill>
              <a:highlight>
                <a:srgbClr val="FFFFFF"/>
              </a:highlight>
            </a:endParaRPr>
          </a:p>
          <a:p>
            <a:pPr indent="0" lvl="0" marL="0" rtl="0" algn="l">
              <a:lnSpc>
                <a:spcPct val="125000"/>
              </a:lnSpc>
              <a:spcBef>
                <a:spcPts val="0"/>
              </a:spcBef>
              <a:spcAft>
                <a:spcPts val="0"/>
              </a:spcAft>
              <a:buNone/>
            </a:pPr>
            <a:r>
              <a:rPr lang="en" sz="1300">
                <a:solidFill>
                  <a:schemeClr val="dk1"/>
                </a:solidFill>
                <a:highlight>
                  <a:srgbClr val="FFFFFF"/>
                </a:highlight>
              </a:rPr>
              <a:t>Next process is to do hashing. Where we are converting the plain text into the corresponding to ascii value. Input → Matrix(2D), in which the row size is l(len(plain text)) and the column is 4.</a:t>
            </a:r>
            <a:endParaRPr sz="1300">
              <a:solidFill>
                <a:schemeClr val="dk1"/>
              </a:solidFill>
              <a:highlight>
                <a:srgbClr val="FFFFFF"/>
              </a:highlight>
            </a:endParaRPr>
          </a:p>
          <a:p>
            <a:pPr indent="0" lvl="0" marL="0" rtl="0" algn="l">
              <a:lnSpc>
                <a:spcPct val="125000"/>
              </a:lnSpc>
              <a:spcBef>
                <a:spcPts val="0"/>
              </a:spcBef>
              <a:spcAft>
                <a:spcPts val="0"/>
              </a:spcAft>
              <a:buNone/>
            </a:pPr>
            <a:r>
              <a:t/>
            </a:r>
            <a:endParaRPr sz="1300">
              <a:solidFill>
                <a:schemeClr val="dk1"/>
              </a:solidFill>
              <a:highlight>
                <a:srgbClr val="FFFFFF"/>
              </a:highlight>
            </a:endParaRPr>
          </a:p>
          <a:p>
            <a:pPr indent="0" lvl="0" marL="0" rtl="0" algn="l">
              <a:lnSpc>
                <a:spcPct val="125000"/>
              </a:lnSpc>
              <a:spcBef>
                <a:spcPts val="1000"/>
              </a:spcBef>
              <a:spcAft>
                <a:spcPts val="0"/>
              </a:spcAft>
              <a:buClr>
                <a:schemeClr val="dk1"/>
              </a:buClr>
              <a:buSzPts val="1100"/>
              <a:buFont typeface="Arial"/>
              <a:buNone/>
            </a:pPr>
            <a:r>
              <a:rPr lang="en" sz="1300">
                <a:solidFill>
                  <a:schemeClr val="dk1"/>
                </a:solidFill>
                <a:highlight>
                  <a:srgbClr val="FFFFFF"/>
                </a:highlight>
              </a:rPr>
              <a:t>The value of the column of the hash array corresponds to the xor of all the elements of the column present at that column number. </a:t>
            </a:r>
            <a:endParaRPr sz="1300">
              <a:solidFill>
                <a:schemeClr val="dk1"/>
              </a:solidFill>
              <a:highlight>
                <a:srgbClr val="FFFFFF"/>
              </a:highlight>
            </a:endParaRPr>
          </a:p>
          <a:p>
            <a:pPr indent="0" lvl="0" marL="0" rtl="0" algn="l">
              <a:lnSpc>
                <a:spcPct val="125000"/>
              </a:lnSpc>
              <a:spcBef>
                <a:spcPts val="0"/>
              </a:spcBef>
              <a:spcAft>
                <a:spcPts val="0"/>
              </a:spcAft>
              <a:buNone/>
            </a:pPr>
            <a:r>
              <a:t/>
            </a:r>
            <a:endParaRPr sz="1300">
              <a:solidFill>
                <a:srgbClr val="0E101A"/>
              </a:solidFill>
            </a:endParaRPr>
          </a:p>
          <a:p>
            <a:pPr indent="0" lvl="0" marL="0" rtl="0" algn="l">
              <a:lnSpc>
                <a:spcPct val="125000"/>
              </a:lnSpc>
              <a:spcBef>
                <a:spcPts val="0"/>
              </a:spcBef>
              <a:spcAft>
                <a:spcPts val="0"/>
              </a:spcAft>
              <a:buNone/>
            </a:pPr>
            <a:r>
              <a:t/>
            </a:r>
            <a:endParaRPr sz="1300">
              <a:solidFill>
                <a:srgbClr val="0E101A"/>
              </a:solidFill>
            </a:endParaRPr>
          </a:p>
          <a:p>
            <a:pPr indent="0" lvl="0" marL="0" rtl="0" algn="l">
              <a:lnSpc>
                <a:spcPct val="125000"/>
              </a:lnSpc>
              <a:spcBef>
                <a:spcPts val="0"/>
              </a:spcBef>
              <a:spcAft>
                <a:spcPts val="0"/>
              </a:spcAft>
              <a:buNone/>
            </a:pPr>
            <a:r>
              <a:t/>
            </a:r>
            <a:endParaRPr sz="1300">
              <a:solidFill>
                <a:srgbClr val="0E101A"/>
              </a:solidFill>
            </a:endParaRPr>
          </a:p>
          <a:p>
            <a:pPr indent="0" lvl="0" marL="0" rtl="0" algn="l">
              <a:lnSpc>
                <a:spcPct val="125000"/>
              </a:lnSpc>
              <a:spcBef>
                <a:spcPts val="0"/>
              </a:spcBef>
              <a:spcAft>
                <a:spcPts val="0"/>
              </a:spcAft>
              <a:buNone/>
            </a:pPr>
            <a:r>
              <a:t/>
            </a:r>
            <a:endParaRPr sz="1300">
              <a:solidFill>
                <a:srgbClr val="0E101A"/>
              </a:solidFill>
            </a:endParaRPr>
          </a:p>
        </p:txBody>
      </p:sp>
      <p:pic>
        <p:nvPicPr>
          <p:cNvPr id="94" name="Google Shape;94;p17"/>
          <p:cNvPicPr preferRelativeResize="0"/>
          <p:nvPr/>
        </p:nvPicPr>
        <p:blipFill>
          <a:blip r:embed="rId3">
            <a:alphaModFix/>
          </a:blip>
          <a:stretch>
            <a:fillRect/>
          </a:stretch>
        </p:blipFill>
        <p:spPr>
          <a:xfrm>
            <a:off x="5794375" y="1240763"/>
            <a:ext cx="3186676" cy="3106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Decryption</a:t>
            </a:r>
            <a:endParaRPr/>
          </a:p>
        </p:txBody>
      </p:sp>
      <p:sp>
        <p:nvSpPr>
          <p:cNvPr id="100" name="Google Shape;100;p18"/>
          <p:cNvSpPr txBox="1"/>
          <p:nvPr>
            <p:ph idx="1" type="body"/>
          </p:nvPr>
        </p:nvSpPr>
        <p:spPr>
          <a:xfrm>
            <a:off x="53250" y="980125"/>
            <a:ext cx="5552400" cy="4083000"/>
          </a:xfrm>
          <a:prstGeom prst="rect">
            <a:avLst/>
          </a:prstGeom>
        </p:spPr>
        <p:txBody>
          <a:bodyPr anchorCtr="0" anchor="t" bIns="91425" lIns="91425" spcFirstLastPara="1" rIns="91425" wrap="square" tIns="91425">
            <a:noAutofit/>
          </a:bodyPr>
          <a:lstStyle/>
          <a:p>
            <a:pPr indent="0" lvl="0" marL="0" rtl="0" algn="l">
              <a:lnSpc>
                <a:spcPct val="125000"/>
              </a:lnSpc>
              <a:spcBef>
                <a:spcPts val="1000"/>
              </a:spcBef>
              <a:spcAft>
                <a:spcPts val="0"/>
              </a:spcAft>
              <a:buClr>
                <a:schemeClr val="dk1"/>
              </a:buClr>
              <a:buSzPts val="1100"/>
              <a:buFont typeface="Arial"/>
              <a:buNone/>
            </a:pPr>
            <a:r>
              <a:rPr lang="en" sz="1300">
                <a:solidFill>
                  <a:schemeClr val="dk1"/>
                </a:solidFill>
                <a:highlight>
                  <a:srgbClr val="FFFFFF"/>
                </a:highlight>
              </a:rPr>
              <a:t>Then converting the integer to the corresponding character where 0 represents A, 1→ B, 2→ C.</a:t>
            </a:r>
            <a:endParaRPr sz="1300">
              <a:solidFill>
                <a:schemeClr val="dk1"/>
              </a:solidFill>
              <a:highlight>
                <a:srgbClr val="FFFFFF"/>
              </a:highlight>
            </a:endParaRPr>
          </a:p>
          <a:p>
            <a:pPr indent="0" lvl="0" marL="0" rtl="0" algn="l">
              <a:lnSpc>
                <a:spcPct val="125000"/>
              </a:lnSpc>
              <a:spcBef>
                <a:spcPts val="1000"/>
              </a:spcBef>
              <a:spcAft>
                <a:spcPts val="0"/>
              </a:spcAft>
              <a:buClr>
                <a:schemeClr val="dk1"/>
              </a:buClr>
              <a:buSzPts val="1100"/>
              <a:buFont typeface="Arial"/>
              <a:buNone/>
            </a:pPr>
            <a:r>
              <a:rPr lang="en" sz="1300">
                <a:solidFill>
                  <a:schemeClr val="dk1"/>
                </a:solidFill>
                <a:highlight>
                  <a:srgbClr val="FFFFFF"/>
                </a:highlight>
              </a:rPr>
              <a:t>Here, we performed decryption. </a:t>
            </a:r>
            <a:endParaRPr sz="1300">
              <a:solidFill>
                <a:schemeClr val="dk1"/>
              </a:solidFill>
              <a:highlight>
                <a:srgbClr val="FFFFFF"/>
              </a:highlight>
            </a:endParaRPr>
          </a:p>
          <a:p>
            <a:pPr indent="0" lvl="0" marL="0" rtl="0" algn="l">
              <a:lnSpc>
                <a:spcPct val="125000"/>
              </a:lnSpc>
              <a:spcBef>
                <a:spcPts val="1000"/>
              </a:spcBef>
              <a:spcAft>
                <a:spcPts val="0"/>
              </a:spcAft>
              <a:buClr>
                <a:schemeClr val="dk1"/>
              </a:buClr>
              <a:buSzPts val="1100"/>
              <a:buFont typeface="Arial"/>
              <a:buNone/>
            </a:pPr>
            <a:r>
              <a:rPr lang="en" sz="1300">
                <a:solidFill>
                  <a:schemeClr val="dk1"/>
                </a:solidFill>
                <a:highlight>
                  <a:srgbClr val="FFFFFF"/>
                </a:highlight>
              </a:rPr>
              <a:t>// To be done →  Concatenation of the hash function plus encrypted cipher text. </a:t>
            </a:r>
            <a:endParaRPr sz="1300">
              <a:solidFill>
                <a:schemeClr val="dk1"/>
              </a:solidFill>
              <a:highlight>
                <a:srgbClr val="FFFFFF"/>
              </a:highlight>
            </a:endParaRPr>
          </a:p>
          <a:p>
            <a:pPr indent="0" lvl="0" marL="0" rtl="0" algn="l">
              <a:lnSpc>
                <a:spcPct val="125000"/>
              </a:lnSpc>
              <a:spcBef>
                <a:spcPts val="1000"/>
              </a:spcBef>
              <a:spcAft>
                <a:spcPts val="0"/>
              </a:spcAft>
              <a:buClr>
                <a:schemeClr val="dk1"/>
              </a:buClr>
              <a:buSzPts val="1100"/>
              <a:buFont typeface="Arial"/>
              <a:buNone/>
            </a:pPr>
            <a:r>
              <a:rPr lang="en" sz="1300">
                <a:solidFill>
                  <a:schemeClr val="dk1"/>
                </a:solidFill>
                <a:highlight>
                  <a:srgbClr val="FFFFFF"/>
                </a:highlight>
              </a:rPr>
              <a:t>The encrypted text is being passed to the decrypted function from which the value of the pairs has been substituted via the decryption table to find the desired message.</a:t>
            </a:r>
            <a:endParaRPr sz="1300">
              <a:solidFill>
                <a:schemeClr val="dk1"/>
              </a:solidFill>
              <a:highlight>
                <a:srgbClr val="FFFFFF"/>
              </a:highlight>
            </a:endParaRPr>
          </a:p>
          <a:p>
            <a:pPr indent="0" lvl="0" marL="0" rtl="0" algn="l">
              <a:lnSpc>
                <a:spcPct val="125000"/>
              </a:lnSpc>
              <a:spcBef>
                <a:spcPts val="0"/>
              </a:spcBef>
              <a:spcAft>
                <a:spcPts val="0"/>
              </a:spcAft>
              <a:buNone/>
            </a:pPr>
            <a:r>
              <a:t/>
            </a:r>
            <a:endParaRPr sz="1400">
              <a:solidFill>
                <a:srgbClr val="0E101A"/>
              </a:solidFill>
            </a:endParaRPr>
          </a:p>
        </p:txBody>
      </p:sp>
      <p:sp>
        <p:nvSpPr>
          <p:cNvPr id="101" name="Google Shape;101;p18"/>
          <p:cNvSpPr txBox="1"/>
          <p:nvPr/>
        </p:nvSpPr>
        <p:spPr>
          <a:xfrm>
            <a:off x="0" y="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t/>
            </a:r>
            <a:endParaRPr sz="1600">
              <a:solidFill>
                <a:srgbClr val="0E101A"/>
              </a:solidFill>
            </a:endParaRPr>
          </a:p>
        </p:txBody>
      </p:sp>
      <p:pic>
        <p:nvPicPr>
          <p:cNvPr id="102" name="Google Shape;102;p18"/>
          <p:cNvPicPr preferRelativeResize="0"/>
          <p:nvPr/>
        </p:nvPicPr>
        <p:blipFill>
          <a:blip r:embed="rId3">
            <a:alphaModFix/>
          </a:blip>
          <a:stretch>
            <a:fillRect/>
          </a:stretch>
        </p:blipFill>
        <p:spPr>
          <a:xfrm>
            <a:off x="5667625" y="1359838"/>
            <a:ext cx="3233550" cy="24238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a:t>
            </a:r>
            <a:endParaRPr/>
          </a:p>
        </p:txBody>
      </p:sp>
      <p:sp>
        <p:nvSpPr>
          <p:cNvPr id="108" name="Google Shape;108;p19"/>
          <p:cNvSpPr txBox="1"/>
          <p:nvPr>
            <p:ph idx="1" type="body"/>
          </p:nvPr>
        </p:nvSpPr>
        <p:spPr>
          <a:xfrm>
            <a:off x="289825" y="1152475"/>
            <a:ext cx="8520600" cy="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Plain Text :BBBBBBBBAAAAAAAA, Key= 2 </a:t>
            </a:r>
            <a:endParaRPr/>
          </a:p>
        </p:txBody>
      </p:sp>
      <p:sp>
        <p:nvSpPr>
          <p:cNvPr id="109" name="Google Shape;109;p19"/>
          <p:cNvSpPr txBox="1"/>
          <p:nvPr/>
        </p:nvSpPr>
        <p:spPr>
          <a:xfrm>
            <a:off x="289825" y="1555975"/>
            <a:ext cx="89022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Output:  Encryption= AAAAAAAACCCCCCCC      </a:t>
            </a:r>
            <a:r>
              <a:rPr lang="en" sz="1800">
                <a:solidFill>
                  <a:schemeClr val="dk2"/>
                </a:solidFill>
                <a:latin typeface="Proxima Nova"/>
                <a:ea typeface="Proxima Nova"/>
                <a:cs typeface="Proxima Nova"/>
                <a:sym typeface="Proxima Nova"/>
              </a:rPr>
              <a:t>Decryption= BBBBBBBBAAAAAAAA</a:t>
            </a:r>
            <a:endParaRPr sz="18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					</a:t>
            </a:r>
            <a:endParaRPr sz="1800">
              <a:solidFill>
                <a:schemeClr val="dk2"/>
              </a:solidFill>
              <a:latin typeface="Proxima Nova"/>
              <a:ea typeface="Proxima Nova"/>
              <a:cs typeface="Proxima Nova"/>
              <a:sym typeface="Proxima Nova"/>
            </a:endParaRPr>
          </a:p>
        </p:txBody>
      </p:sp>
      <p:pic>
        <p:nvPicPr>
          <p:cNvPr id="110" name="Google Shape;110;p19"/>
          <p:cNvPicPr preferRelativeResize="0"/>
          <p:nvPr/>
        </p:nvPicPr>
        <p:blipFill>
          <a:blip r:embed="rId3">
            <a:alphaModFix/>
          </a:blip>
          <a:stretch>
            <a:fillRect/>
          </a:stretch>
        </p:blipFill>
        <p:spPr>
          <a:xfrm>
            <a:off x="1689425" y="2242050"/>
            <a:ext cx="5076825" cy="200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