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type="body"/>
          </p:nvPr>
        </p:nvSpPr>
        <p:spPr>
          <a:xfrm>
            <a:off x="311760" y="1171440"/>
            <a:ext cx="852012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311760" y="2945880"/>
            <a:ext cx="8520120" cy="1620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311760" y="117144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677840" y="117144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311760" y="294588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5"/>
          <p:cNvSpPr>
            <a:spLocks noGrp="1"/>
          </p:cNvSpPr>
          <p:nvPr>
            <p:ph type="body"/>
          </p:nvPr>
        </p:nvSpPr>
        <p:spPr>
          <a:xfrm>
            <a:off x="4677840" y="294588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311760" y="1171440"/>
            <a:ext cx="274320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3192480" y="1171440"/>
            <a:ext cx="274320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6073200" y="1171440"/>
            <a:ext cx="274320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311760" y="2945880"/>
            <a:ext cx="274320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6"/>
          <p:cNvSpPr>
            <a:spLocks noGrp="1"/>
          </p:cNvSpPr>
          <p:nvPr>
            <p:ph type="body"/>
          </p:nvPr>
        </p:nvSpPr>
        <p:spPr>
          <a:xfrm>
            <a:off x="3192480" y="2945880"/>
            <a:ext cx="274320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7"/>
          <p:cNvSpPr>
            <a:spLocks noGrp="1"/>
          </p:cNvSpPr>
          <p:nvPr>
            <p:ph type="body"/>
          </p:nvPr>
        </p:nvSpPr>
        <p:spPr>
          <a:xfrm>
            <a:off x="6073200" y="2945880"/>
            <a:ext cx="2743200" cy="1620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311760" y="1171440"/>
            <a:ext cx="8520120" cy="3396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311760" y="1171440"/>
            <a:ext cx="8520120" cy="3396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type="body"/>
          </p:nvPr>
        </p:nvSpPr>
        <p:spPr>
          <a:xfrm>
            <a:off x="311760" y="1171440"/>
            <a:ext cx="4157640" cy="3396960"/>
          </a:xfrm>
          <a:prstGeom prst="rect">
            <a:avLst/>
          </a:prstGeom>
        </p:spPr>
        <p:txBody>
          <a:bodyPr lIns="0" rIns="0" tIns="0" bIns="0">
            <a:normAutofit/>
          </a:bodyPr>
          <a:p>
            <a:endParaRPr b="0" lang="en-IN" sz="1400" spc="-1" strike="noStrike">
              <a:solidFill>
                <a:srgbClr val="000000"/>
              </a:solidFill>
              <a:latin typeface="Arial"/>
            </a:endParaRPr>
          </a:p>
        </p:txBody>
      </p:sp>
      <p:sp>
        <p:nvSpPr>
          <p:cNvPr id="10" name="PlaceHolder 3"/>
          <p:cNvSpPr>
            <a:spLocks noGrp="1"/>
          </p:cNvSpPr>
          <p:nvPr>
            <p:ph type="body"/>
          </p:nvPr>
        </p:nvSpPr>
        <p:spPr>
          <a:xfrm>
            <a:off x="4677840" y="1171440"/>
            <a:ext cx="4157640" cy="3396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444960"/>
            <a:ext cx="8520120" cy="28414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311760" y="117144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7840" y="1171440"/>
            <a:ext cx="4157640" cy="339696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4"/>
          <p:cNvSpPr>
            <a:spLocks noGrp="1"/>
          </p:cNvSpPr>
          <p:nvPr>
            <p:ph type="body"/>
          </p:nvPr>
        </p:nvSpPr>
        <p:spPr>
          <a:xfrm>
            <a:off x="311760" y="294588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311760" y="1171440"/>
            <a:ext cx="4157640" cy="3396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4677840" y="117144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4677840" y="294588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61272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type="body"/>
          </p:nvPr>
        </p:nvSpPr>
        <p:spPr>
          <a:xfrm>
            <a:off x="311760" y="117144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4677840" y="1171440"/>
            <a:ext cx="4157640" cy="162000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311760" y="2945880"/>
            <a:ext cx="8520120" cy="1620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f0"/>
        </a:solidFill>
      </p:bgPr>
    </p:bg>
    <p:spTree>
      <p:nvGrpSpPr>
        <p:cNvPr id="1" name=""/>
        <p:cNvGrpSpPr/>
        <p:nvPr/>
      </p:nvGrpSpPr>
      <p:grpSpPr>
        <a:xfrm>
          <a:off x="0" y="0"/>
          <a:ext cx="0" cy="0"/>
          <a:chOff x="0" y="0"/>
          <a:chExt cx="0" cy="0"/>
        </a:xfrm>
      </p:grpSpPr>
      <p:sp>
        <p:nvSpPr>
          <p:cNvPr id="0" name="CustomShape 1"/>
          <p:cNvSpPr/>
          <p:nvPr/>
        </p:nvSpPr>
        <p:spPr>
          <a:xfrm>
            <a:off x="0" y="5045760"/>
            <a:ext cx="9143640" cy="97560"/>
          </a:xfrm>
          <a:prstGeom prst="rect">
            <a:avLst/>
          </a:prstGeom>
          <a:solidFill>
            <a:schemeClr val="lt2"/>
          </a:solidFill>
          <a:ln>
            <a:noFill/>
          </a:ln>
        </p:spPr>
        <p:style>
          <a:lnRef idx="0"/>
          <a:fillRef idx="0"/>
          <a:effectRef idx="0"/>
          <a:fontRef idx="minor"/>
        </p:style>
      </p:sp>
      <p:sp>
        <p:nvSpPr>
          <p:cNvPr id="1" name="PlaceHolder 2"/>
          <p:cNvSpPr>
            <a:spLocks noGrp="1"/>
          </p:cNvSpPr>
          <p:nvPr>
            <p:ph type="title"/>
          </p:nvPr>
        </p:nvSpPr>
        <p:spPr>
          <a:xfrm>
            <a:off x="311760" y="444960"/>
            <a:ext cx="8520120" cy="612720"/>
          </a:xfrm>
          <a:prstGeom prst="rect">
            <a:avLst/>
          </a:prstGeom>
        </p:spPr>
        <p:txBody>
          <a:bodyPr tIns="91440" bIns="91440">
            <a:noAutofit/>
          </a:bodyPr>
          <a:p>
            <a:pPr algn="ct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 name="PlaceHolder 3"/>
          <p:cNvSpPr>
            <a:spLocks noGrp="1"/>
          </p:cNvSpPr>
          <p:nvPr>
            <p:ph type="body"/>
          </p:nvPr>
        </p:nvSpPr>
        <p:spPr>
          <a:xfrm>
            <a:off x="311760" y="1171440"/>
            <a:ext cx="8520120" cy="3396960"/>
          </a:xfrm>
          <a:prstGeom prst="rect">
            <a:avLst/>
          </a:prstGeom>
        </p:spPr>
        <p:txBody>
          <a:bodyPr tIns="91440" bIns="91440">
            <a:noAutofit/>
          </a:bodyPr>
          <a:p>
            <a:pPr marL="432000" indent="-324000" algn="ctr">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4"/>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95B8E45E-69CA-40DB-BF52-95E9362575DE}" type="slidenum">
              <a:rPr b="0" lang="en" sz="1000" spc="-1" strike="noStrike">
                <a:solidFill>
                  <a:srgbClr val="000000"/>
                </a:solidFill>
                <a:latin typeface="Old Standard TT"/>
                <a:ea typeface="Old Standard TT"/>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Shape 1"/>
          <p:cNvSpPr txBox="1"/>
          <p:nvPr/>
        </p:nvSpPr>
        <p:spPr>
          <a:xfrm>
            <a:off x="311760" y="444960"/>
            <a:ext cx="8520120" cy="612720"/>
          </a:xfrm>
          <a:prstGeom prst="rect">
            <a:avLst/>
          </a:prstGeom>
          <a:noFill/>
          <a:ln>
            <a:noFill/>
          </a:ln>
        </p:spPr>
        <p:txBody>
          <a:bodyPr tIns="91440" bIns="91440">
            <a:noAutofit/>
          </a:bodyPr>
          <a:p>
            <a:pPr>
              <a:lnSpc>
                <a:spcPct val="100000"/>
              </a:lnSpc>
              <a:tabLst>
                <a:tab algn="l" pos="0"/>
              </a:tabLst>
            </a:pPr>
            <a:r>
              <a:rPr b="0" lang="en" sz="3000" spc="-1" strike="noStrike">
                <a:solidFill>
                  <a:srgbClr val="000000"/>
                </a:solidFill>
                <a:latin typeface="Old Standard TT"/>
                <a:ea typeface="Old Standard TT"/>
              </a:rPr>
              <a:t>Implementation Details</a:t>
            </a:r>
            <a:endParaRPr b="0" lang="en-IN" sz="3000" spc="-1" strike="noStrike">
              <a:solidFill>
                <a:srgbClr val="000000"/>
              </a:solidFill>
              <a:latin typeface="Arial"/>
            </a:endParaRPr>
          </a:p>
        </p:txBody>
      </p:sp>
      <p:sp>
        <p:nvSpPr>
          <p:cNvPr id="41" name="TextShape 2"/>
          <p:cNvSpPr txBox="1"/>
          <p:nvPr/>
        </p:nvSpPr>
        <p:spPr>
          <a:xfrm>
            <a:off x="311760" y="1171440"/>
            <a:ext cx="8520120" cy="3396960"/>
          </a:xfrm>
          <a:prstGeom prst="rect">
            <a:avLst/>
          </a:prstGeom>
          <a:noFill/>
          <a:ln>
            <a:noFill/>
          </a:ln>
        </p:spPr>
        <p:txBody>
          <a:bodyPr tIns="91440" bIns="91440">
            <a:noAutofit/>
          </a:bodyPr>
          <a:p>
            <a:pPr>
              <a:lnSpc>
                <a:spcPct val="115000"/>
              </a:lnSpc>
              <a:spcAft>
                <a:spcPts val="1599"/>
              </a:spcAft>
              <a:tabLst>
                <a:tab algn="l" pos="0"/>
              </a:tabLst>
            </a:pPr>
            <a:r>
              <a:rPr b="0" lang="en" sz="1800" spc="-1" strike="noStrike">
                <a:solidFill>
                  <a:srgbClr val="000000"/>
                </a:solidFill>
                <a:latin typeface="Old Standard TT"/>
                <a:ea typeface="Old Standard TT"/>
              </a:rPr>
              <a:t>We have JavaFX to make this game. We have a general Obstacle class that is used to inherit other obstacles. All obstacles, the screen and the ball implement a Pauseable interface that is used to pause/stop all the movable components of the game. Data and AccountData classes are used to store the data on the machine. They implement the Serializable interface which is used to serialize the data. A player class is used to store all the information related to the ball. The Main class is the class that is used to start the game using its game() function. MainMenu, AccountMenu and CrashMenu are used to implement the main menu, login menu and game over menu.</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288000" y="72000"/>
            <a:ext cx="8520120" cy="612720"/>
          </a:xfrm>
          <a:prstGeom prst="rect">
            <a:avLst/>
          </a:prstGeom>
          <a:noFill/>
          <a:ln>
            <a:noFill/>
          </a:ln>
        </p:spPr>
        <p:txBody>
          <a:bodyPr tIns="91440" bIns="91440">
            <a:noAutofit/>
          </a:bodyPr>
          <a:p>
            <a:pPr>
              <a:lnSpc>
                <a:spcPct val="100000"/>
              </a:lnSpc>
              <a:tabLst>
                <a:tab algn="l" pos="0"/>
              </a:tabLst>
            </a:pPr>
            <a:r>
              <a:rPr b="0" lang="en" sz="3000" spc="-1" strike="noStrike">
                <a:solidFill>
                  <a:srgbClr val="000000"/>
                </a:solidFill>
                <a:latin typeface="Old Standard TT"/>
                <a:ea typeface="Old Standard TT"/>
              </a:rPr>
              <a:t>Some Problems Faced and their Solutions</a:t>
            </a:r>
            <a:endParaRPr b="0" lang="en-IN" sz="3000" spc="-1" strike="noStrike">
              <a:solidFill>
                <a:srgbClr val="000000"/>
              </a:solidFill>
              <a:latin typeface="Arial"/>
            </a:endParaRPr>
          </a:p>
        </p:txBody>
      </p:sp>
      <p:sp>
        <p:nvSpPr>
          <p:cNvPr id="43" name="TextShape 2"/>
          <p:cNvSpPr txBox="1"/>
          <p:nvPr/>
        </p:nvSpPr>
        <p:spPr>
          <a:xfrm>
            <a:off x="335880" y="432000"/>
            <a:ext cx="8520120" cy="3396960"/>
          </a:xfrm>
          <a:prstGeom prst="rect">
            <a:avLst/>
          </a:prstGeom>
          <a:noFill/>
          <a:ln>
            <a:noFill/>
          </a:ln>
        </p:spPr>
        <p:txBody>
          <a:bodyPr rIns="84240" tIns="91440" bIns="91440">
            <a:noAutofit/>
          </a:bodyPr>
          <a:p>
            <a:pPr>
              <a:lnSpc>
                <a:spcPct val="115000"/>
              </a:lnSpc>
              <a:tabLst>
                <a:tab algn="l" pos="0"/>
              </a:tabLst>
            </a:pPr>
            <a:r>
              <a:rPr b="0" lang="en" sz="1700" spc="-1" strike="noStrike">
                <a:solidFill>
                  <a:srgbClr val="000000"/>
                </a:solidFill>
                <a:latin typeface="Old Standard TT"/>
                <a:ea typeface="Old Standard TT"/>
              </a:rPr>
              <a:t>A common problem was that we needed to use a single object at many places. For example, a single object of Player class was needed in the Main class to jump, in all the obstacle classes to check for collision and in CrashMenu for positioning the ball when revived. Another example is using all the obstacles and pauseables at various places. Instead of making many instances of objects, we just make a single instance and use its reference everywhere in the code. So for example, our ArrayList of obstacles instantiates them only once and then just uses their reference all across the code. This is flyweight design pattern.</a:t>
            </a:r>
            <a:endParaRPr b="0" lang="en-IN" sz="1700" spc="-1" strike="noStrike">
              <a:solidFill>
                <a:srgbClr val="000000"/>
              </a:solidFill>
              <a:latin typeface="Arial"/>
            </a:endParaRPr>
          </a:p>
          <a:p>
            <a:pPr>
              <a:lnSpc>
                <a:spcPct val="115000"/>
              </a:lnSpc>
              <a:spcBef>
                <a:spcPts val="1599"/>
              </a:spcBef>
              <a:spcAft>
                <a:spcPts val="1599"/>
              </a:spcAft>
              <a:tabLst>
                <a:tab algn="l" pos="0"/>
              </a:tabLst>
            </a:pPr>
            <a:r>
              <a:rPr b="0" lang="en" sz="1700" spc="-1" strike="noStrike">
                <a:solidFill>
                  <a:srgbClr val="000000"/>
                </a:solidFill>
                <a:latin typeface="Old Standard TT"/>
                <a:ea typeface="Old Standard TT"/>
              </a:rPr>
              <a:t>Another problem that we faced was while saving the state of the game. Since JavaFX components are not serializable, we had to instead store all the data in the form of numbers which was quite tricky. On loading a game, we had to use that data to manually restore the state of the game.</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311760" y="88200"/>
            <a:ext cx="8520120" cy="612720"/>
          </a:xfrm>
          <a:prstGeom prst="rect">
            <a:avLst/>
          </a:prstGeom>
          <a:noFill/>
          <a:ln>
            <a:noFill/>
          </a:ln>
        </p:spPr>
        <p:txBody>
          <a:bodyPr tIns="91440" bIns="91440">
            <a:noAutofit/>
          </a:bodyPr>
          <a:p>
            <a:pPr>
              <a:lnSpc>
                <a:spcPct val="100000"/>
              </a:lnSpc>
              <a:tabLst>
                <a:tab algn="l" pos="0"/>
              </a:tabLst>
            </a:pPr>
            <a:r>
              <a:rPr b="0" lang="en" sz="3000" spc="-1" strike="noStrike">
                <a:solidFill>
                  <a:srgbClr val="000000"/>
                </a:solidFill>
                <a:latin typeface="Old Standard TT"/>
                <a:ea typeface="Old Standard TT"/>
              </a:rPr>
              <a:t>Work Division</a:t>
            </a:r>
            <a:endParaRPr b="0" lang="en-IN" sz="3000" spc="-1" strike="noStrike">
              <a:solidFill>
                <a:srgbClr val="000000"/>
              </a:solidFill>
              <a:latin typeface="Arial"/>
            </a:endParaRPr>
          </a:p>
        </p:txBody>
      </p:sp>
      <p:sp>
        <p:nvSpPr>
          <p:cNvPr id="45" name="TextShape 2"/>
          <p:cNvSpPr txBox="1"/>
          <p:nvPr/>
        </p:nvSpPr>
        <p:spPr>
          <a:xfrm>
            <a:off x="311760" y="851400"/>
            <a:ext cx="8520120" cy="4072680"/>
          </a:xfrm>
          <a:prstGeom prst="rect">
            <a:avLst/>
          </a:prstGeom>
          <a:noFill/>
          <a:ln>
            <a:noFill/>
          </a:ln>
        </p:spPr>
        <p:txBody>
          <a:bodyPr tIns="91440" bIns="91440">
            <a:noAutofit/>
          </a:bodyPr>
          <a:p>
            <a:pPr>
              <a:lnSpc>
                <a:spcPct val="100000"/>
              </a:lnSpc>
              <a:tabLst>
                <a:tab algn="l" pos="0"/>
              </a:tabLst>
            </a:pPr>
            <a:r>
              <a:rPr b="0" lang="en" sz="1800" spc="-1" strike="noStrike">
                <a:solidFill>
                  <a:srgbClr val="000000"/>
                </a:solidFill>
                <a:latin typeface="Old Standard TT"/>
                <a:ea typeface="Old Standard TT"/>
              </a:rPr>
              <a:t>The work was more or less evenly distributed. Class diagram was made by Sarthak, whereas use case diagram was made by Parth. </a:t>
            </a:r>
            <a:endParaRPr b="0" lang="en-IN" sz="1800" spc="-1" strike="noStrike">
              <a:solidFill>
                <a:srgbClr val="000000"/>
              </a:solidFill>
              <a:latin typeface="Arial"/>
            </a:endParaRPr>
          </a:p>
          <a:p>
            <a:pPr>
              <a:lnSpc>
                <a:spcPct val="100000"/>
              </a:lnSpc>
              <a:spcBef>
                <a:spcPts val="1599"/>
              </a:spcBef>
              <a:tabLst>
                <a:tab algn="l" pos="0"/>
              </a:tabLst>
            </a:pPr>
            <a:r>
              <a:rPr b="0" lang="en" sz="1800" spc="-1" strike="noStrike">
                <a:solidFill>
                  <a:srgbClr val="000000"/>
                </a:solidFill>
                <a:latin typeface="Old Standard TT"/>
                <a:ea typeface="Old Standard TT"/>
              </a:rPr>
              <a:t>A general prototype of obstacles was made by Parth. Sarthak used them to implement all the obstacles. All the collisions and bindings were handled by Sarthak. Saving, loading and login system was implemented by Parth. Ball was made by Sarthak (including color changes and sound effects). The movement and bindings were handled by Parth. Main menu and pause menus were designed by Sarthak. Crash menu was made by Parth.</a:t>
            </a:r>
            <a:endParaRPr b="0" lang="en-IN" sz="1800" spc="-1" strike="noStrike">
              <a:solidFill>
                <a:srgbClr val="000000"/>
              </a:solidFill>
              <a:latin typeface="Arial"/>
            </a:endParaRPr>
          </a:p>
          <a:p>
            <a:pPr>
              <a:lnSpc>
                <a:spcPct val="100000"/>
              </a:lnSpc>
              <a:spcBef>
                <a:spcPts val="1599"/>
              </a:spcBef>
              <a:spcAft>
                <a:spcPts val="1599"/>
              </a:spcAft>
              <a:tabLst>
                <a:tab algn="l" pos="0"/>
              </a:tabLst>
            </a:pPr>
            <a:r>
              <a:rPr b="0" lang="en" sz="1800" spc="-1" strike="noStrike">
                <a:solidFill>
                  <a:srgbClr val="000000"/>
                </a:solidFill>
                <a:latin typeface="Old Standard TT"/>
                <a:ea typeface="Old Standard TT"/>
              </a:rPr>
              <a:t>Saving and loading the exact orientation was done by Parth. Sarthak handled all the positionings of obstacles after they were loaded. He also handled them while saving. Scoring was handled by Sarthak. Game difficulty was handled by Parth.</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407880" y="35280"/>
            <a:ext cx="8520120" cy="612720"/>
          </a:xfrm>
          <a:prstGeom prst="rect">
            <a:avLst/>
          </a:prstGeom>
          <a:noFill/>
          <a:ln>
            <a:noFill/>
          </a:ln>
        </p:spPr>
        <p:txBody>
          <a:bodyPr tIns="91440" bIns="91440">
            <a:noAutofit/>
          </a:bodyPr>
          <a:p>
            <a:pPr>
              <a:lnSpc>
                <a:spcPct val="100000"/>
              </a:lnSpc>
              <a:tabLst>
                <a:tab algn="l" pos="0"/>
              </a:tabLst>
            </a:pPr>
            <a:r>
              <a:rPr b="0" lang="en" sz="3000" spc="-1" strike="noStrike">
                <a:solidFill>
                  <a:srgbClr val="000000"/>
                </a:solidFill>
                <a:latin typeface="Old Standard TT"/>
                <a:ea typeface="Old Standard TT"/>
              </a:rPr>
              <a:t>The Bonus Component</a:t>
            </a:r>
            <a:endParaRPr b="0" lang="en-IN" sz="3000" spc="-1" strike="noStrike">
              <a:solidFill>
                <a:srgbClr val="000000"/>
              </a:solidFill>
              <a:latin typeface="Arial"/>
            </a:endParaRPr>
          </a:p>
        </p:txBody>
      </p:sp>
      <p:sp>
        <p:nvSpPr>
          <p:cNvPr id="47" name="TextShape 2"/>
          <p:cNvSpPr txBox="1"/>
          <p:nvPr/>
        </p:nvSpPr>
        <p:spPr>
          <a:xfrm>
            <a:off x="311760" y="504000"/>
            <a:ext cx="8520120" cy="2151000"/>
          </a:xfrm>
          <a:prstGeom prst="rect">
            <a:avLst/>
          </a:prstGeom>
          <a:noFill/>
          <a:ln>
            <a:noFill/>
          </a:ln>
        </p:spPr>
        <p:txBody>
          <a:bodyPr tIns="91440" bIns="91440">
            <a:noAutofit/>
          </a:bodyPr>
          <a:p>
            <a:pPr>
              <a:lnSpc>
                <a:spcPct val="115000"/>
              </a:lnSpc>
              <a:tabLst>
                <a:tab algn="l" pos="0"/>
              </a:tabLst>
            </a:pPr>
            <a:r>
              <a:rPr b="0" lang="en" sz="1600" spc="-1" strike="noStrike">
                <a:solidFill>
                  <a:srgbClr val="000000"/>
                </a:solidFill>
                <a:latin typeface="Old Standard TT"/>
                <a:ea typeface="Old Standard TT"/>
              </a:rPr>
              <a:t>We have made a login system where any user has to first make an account by signing up before being able to play. Each user has separate save slots i.e. save slots of one user are independent from save slots of others.</a:t>
            </a:r>
            <a:endParaRPr b="0" lang="en-IN" sz="1600" spc="-1" strike="noStrike">
              <a:solidFill>
                <a:srgbClr val="000000"/>
              </a:solidFill>
              <a:latin typeface="Arial"/>
            </a:endParaRPr>
          </a:p>
          <a:p>
            <a:pPr>
              <a:lnSpc>
                <a:spcPct val="115000"/>
              </a:lnSpc>
              <a:spcBef>
                <a:spcPts val="1599"/>
              </a:spcBef>
              <a:tabLst>
                <a:tab algn="l" pos="0"/>
              </a:tabLst>
            </a:pPr>
            <a:r>
              <a:rPr b="0" lang="en" sz="1600" spc="-1" strike="noStrike">
                <a:solidFill>
                  <a:srgbClr val="000000"/>
                </a:solidFill>
                <a:latin typeface="Old Standard TT"/>
                <a:ea typeface="Old Standard TT"/>
              </a:rPr>
              <a:t>The password uses a SHA - 256 hash which is a one - way hash function i.e. it is very difficult to recover the password of someone from the game files. We store only the hash and not the actual password. This is necessary as all game files are stored on the local machine which anyone can access. The game files are also not protected and one can easily obtain the password if it was not hashed. Note that SHA - 256 is a very strong hash (compared to SHA - 1) and is a lot less vulnerable to attacks.</a:t>
            </a:r>
            <a:endParaRPr b="0" lang="en-IN" sz="1600" spc="-1" strike="noStrike">
              <a:solidFill>
                <a:srgbClr val="000000"/>
              </a:solidFill>
              <a:latin typeface="Arial"/>
            </a:endParaRPr>
          </a:p>
          <a:p>
            <a:pPr>
              <a:lnSpc>
                <a:spcPct val="115000"/>
              </a:lnSpc>
              <a:spcBef>
                <a:spcPts val="1599"/>
              </a:spcBef>
              <a:spcAft>
                <a:spcPts val="1599"/>
              </a:spcAft>
              <a:tabLst>
                <a:tab algn="l" pos="0"/>
              </a:tabLst>
            </a:pPr>
            <a:r>
              <a:rPr b="0" lang="en" sz="1600" spc="-1" strike="noStrike">
                <a:solidFill>
                  <a:srgbClr val="000000"/>
                </a:solidFill>
                <a:latin typeface="Old Standard TT"/>
                <a:ea typeface="Old Standard TT"/>
              </a:rPr>
              <a:t>The number of users is only limited by the memory of the local machine. The username must be alphanumeric whereas the password can contain any character.</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2020-12-17T23:36:09Z</dcterms:modified>
  <cp:revision>1</cp:revision>
  <dc:subject/>
  <dc:title/>
</cp:coreProperties>
</file>