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9" r:id="rId4"/>
    <p:sldId id="260" r:id="rId5"/>
    <p:sldId id="258" r:id="rId6"/>
    <p:sldId id="261" r:id="rId7"/>
    <p:sldId id="263" r:id="rId8"/>
    <p:sldId id="266" r:id="rId9"/>
    <p:sldId id="267" r:id="rId10"/>
    <p:sldId id="269" r:id="rId11"/>
    <p:sldId id="265"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540927"/>
            <a:ext cx="7772400" cy="1470025"/>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IN" sz="2800" b="1" i="1" dirty="0">
                <a:solidFill>
                  <a:schemeClr val="tx1"/>
                </a:solidFill>
                <a:effectLst/>
                <a:latin typeface="Helvetica" pitchFamily="2" charset="0"/>
              </a:rPr>
              <a:t>CLASSIFICATION</a:t>
            </a:r>
            <a:r>
              <a:rPr lang="en-IN" sz="2800" b="1" i="1" dirty="0">
                <a:solidFill>
                  <a:schemeClr val="tx1"/>
                </a:solidFill>
                <a:latin typeface="Helvetica" pitchFamily="2" charset="0"/>
              </a:rPr>
              <a:t> </a:t>
            </a:r>
            <a:r>
              <a:rPr lang="en-IN" sz="2800" b="1" i="1" dirty="0">
                <a:solidFill>
                  <a:schemeClr val="tx1"/>
                </a:solidFill>
                <a:effectLst/>
                <a:latin typeface="Helvetica" pitchFamily="2" charset="0"/>
              </a:rPr>
              <a:t>OF BREAST CANCER USING MACHINE</a:t>
            </a:r>
            <a:br>
              <a:rPr lang="en-IN" sz="2800" b="1" dirty="0">
                <a:solidFill>
                  <a:schemeClr val="tx1"/>
                </a:solidFill>
                <a:effectLst/>
                <a:latin typeface="Helvetica" pitchFamily="2" charset="0"/>
              </a:rPr>
            </a:br>
            <a:r>
              <a:rPr lang="en-IN" sz="2800" b="1" i="1" dirty="0">
                <a:solidFill>
                  <a:schemeClr val="tx1"/>
                </a:solidFill>
                <a:effectLst/>
                <a:latin typeface="Helvetica" pitchFamily="2" charset="0"/>
              </a:rPr>
              <a:t>LEARNING ALGORITHMS</a:t>
            </a:r>
            <a:endParaRPr sz="2800" b="1" dirty="0">
              <a:solidFill>
                <a:schemeClr val="tx1"/>
              </a:solidFill>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 B071</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RA2011003010095</a:t>
            </a:r>
            <a:endParaRPr dirty="0">
              <a:latin typeface="Times New Roman" panose="02020603050405020304" pitchFamily="18" charset="0"/>
              <a:cs typeface="Times New Roman" panose="02020603050405020304" pitchFamily="18" charset="0"/>
            </a:endParaRP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Parth Garg</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RA2011003010136</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Pulkit Sharma</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U.M. Prakash</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itle 1">
            <a:extLst>
              <a:ext uri="{FF2B5EF4-FFF2-40B4-BE49-F238E27FC236}">
                <a16:creationId xmlns:a16="http://schemas.microsoft.com/office/drawing/2014/main" id="{D574CE5C-A226-4885-D05B-18F1B821724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References</a:t>
            </a:r>
            <a:br>
              <a:rPr lang="en-US" dirty="0">
                <a:latin typeface="Times New Roman" panose="02020603050405020304" pitchFamily="18" charset="0"/>
                <a:cs typeface="Times New Roman" panose="02020603050405020304" pitchFamily="18" charset="0"/>
              </a:rPr>
            </a:br>
            <a:endParaRPr lang="en-IN" dirty="0"/>
          </a:p>
        </p:txBody>
      </p:sp>
      <p:sp>
        <p:nvSpPr>
          <p:cNvPr id="106" name="Google Shape;106;p5"/>
          <p:cNvSpPr txBox="1">
            <a:spLocks noGrp="1"/>
          </p:cNvSpPr>
          <p:nvPr>
            <p:ph type="body" idx="1"/>
          </p:nvPr>
        </p:nvSpPr>
        <p:spPr>
          <a:xfrm>
            <a:off x="273377" y="1282045"/>
            <a:ext cx="8748075" cy="4967925"/>
          </a:xfrm>
          <a:prstGeom prst="rect">
            <a:avLst/>
          </a:prstGeom>
          <a:noFill/>
          <a:ln>
            <a:noFill/>
          </a:ln>
        </p:spPr>
        <p:txBody>
          <a:bodyPr spcFirstLastPara="1" wrap="square" lIns="91425" tIns="45700" rIns="91425" bIns="45700" anchor="t" anchorCtr="0">
            <a:normAutofit fontScale="70000" lnSpcReduction="20000"/>
          </a:bodyPr>
          <a:lstStyle/>
          <a:p>
            <a:pPr marL="571500" lvl="1" indent="0">
              <a:buNone/>
            </a:pPr>
            <a:endParaRPr lang="en-US" sz="1900" dirty="0">
              <a:latin typeface="Times New Roman" panose="02020603050405020304" pitchFamily="18" charset="0"/>
              <a:cs typeface="Times New Roman" panose="02020603050405020304" pitchFamily="18" charset="0"/>
            </a:endParaRPr>
          </a:p>
          <a:p>
            <a:pPr marL="342900" marR="706755">
              <a:lnSpc>
                <a:spcPct val="150000"/>
              </a:lnSpc>
              <a:buSzPts val="1100"/>
              <a:tabLst>
                <a:tab pos="720725" algn="l"/>
              </a:tabLst>
            </a:pPr>
            <a:r>
              <a:rPr lang="en-US" sz="1900" spc="-5" dirty="0" err="1">
                <a:effectLst/>
                <a:latin typeface="Times New Roman" panose="02020603050405020304" pitchFamily="18" charset="0"/>
                <a:ea typeface="Times New Roman" panose="02020603050405020304" pitchFamily="18" charset="0"/>
              </a:rPr>
              <a:t>Edsger</a:t>
            </a:r>
            <a:r>
              <a:rPr lang="en-US" sz="1900" spc="-5" dirty="0">
                <a:effectLst/>
                <a:latin typeface="Times New Roman" panose="02020603050405020304" pitchFamily="18" charset="0"/>
                <a:ea typeface="Times New Roman" panose="02020603050405020304" pitchFamily="18" charset="0"/>
              </a:rPr>
              <a:t> W. Dijkstra. (1961). On the design of machine-independent recursive routines. </a:t>
            </a:r>
            <a:r>
              <a:rPr lang="en-US" sz="1900" spc="-5" dirty="0" err="1">
                <a:effectLst/>
                <a:latin typeface="Times New Roman" panose="02020603050405020304" pitchFamily="18" charset="0"/>
                <a:ea typeface="Times New Roman" panose="02020603050405020304" pitchFamily="18" charset="0"/>
              </a:rPr>
              <a:t>Numerische</a:t>
            </a:r>
            <a:r>
              <a:rPr lang="en-US" sz="1900" spc="-260" dirty="0">
                <a:effectLst/>
                <a:latin typeface="Times New Roman" panose="02020603050405020304" pitchFamily="18" charset="0"/>
                <a:ea typeface="Times New Roman" panose="02020603050405020304" pitchFamily="18" charset="0"/>
              </a:rPr>
              <a:t> </a:t>
            </a:r>
            <a:r>
              <a:rPr lang="en-US" sz="1900" spc="-5" dirty="0" err="1">
                <a:effectLst/>
                <a:latin typeface="Times New Roman" panose="02020603050405020304" pitchFamily="18" charset="0"/>
                <a:ea typeface="Times New Roman" panose="02020603050405020304" pitchFamily="18" charset="0"/>
              </a:rPr>
              <a:t>Mathematik</a:t>
            </a:r>
            <a:r>
              <a:rPr lang="en-US" sz="1900" spc="-5" dirty="0">
                <a:effectLst/>
                <a:latin typeface="Times New Roman" panose="02020603050405020304" pitchFamily="18" charset="0"/>
                <a:ea typeface="Times New Roman" panose="02020603050405020304" pitchFamily="18" charset="0"/>
              </a:rPr>
              <a:t>,</a:t>
            </a:r>
            <a:r>
              <a:rPr lang="en-US" sz="1900" spc="-1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3(1):226–244.</a:t>
            </a:r>
            <a:endParaRPr lang="en-IN" sz="1900" spc="-5" dirty="0">
              <a:effectLst/>
              <a:latin typeface="Times New Roman" panose="02020603050405020304" pitchFamily="18" charset="0"/>
              <a:ea typeface="Times New Roman" panose="02020603050405020304" pitchFamily="18" charset="0"/>
            </a:endParaRPr>
          </a:p>
          <a:p>
            <a:pPr marL="114300" indent="0">
              <a:spcBef>
                <a:spcPts val="55"/>
              </a:spcBef>
              <a:buNone/>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a:buSzPts val="1100"/>
              <a:tabLst>
                <a:tab pos="718820" algn="l"/>
              </a:tabLst>
            </a:pPr>
            <a:r>
              <a:rPr lang="en-US" sz="1900" spc="-5" dirty="0">
                <a:effectLst/>
                <a:latin typeface="Times New Roman" panose="02020603050405020304" pitchFamily="18" charset="0"/>
                <a:ea typeface="Times New Roman" panose="02020603050405020304" pitchFamily="18" charset="0"/>
              </a:rPr>
              <a:t>Niklaus</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Wirth. (1971).</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The Programming Language PASCAL.</a:t>
            </a:r>
            <a:r>
              <a:rPr lang="en-US" sz="1900" spc="-6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Acta Informatica, 1(1):1-19.</a:t>
            </a:r>
            <a:endParaRPr lang="en-IN" sz="1900" spc="-5" dirty="0">
              <a:effectLst/>
              <a:latin typeface="Times New Roman" panose="02020603050405020304" pitchFamily="18" charset="0"/>
              <a:ea typeface="Times New Roman" panose="02020603050405020304" pitchFamily="18" charset="0"/>
            </a:endParaRPr>
          </a:p>
          <a:p>
            <a:pPr marL="114300" indent="0">
              <a:buNone/>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114300" indent="0">
              <a:spcBef>
                <a:spcPts val="55"/>
              </a:spcBef>
              <a:buNone/>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marR="708025" lvl="0">
              <a:lnSpc>
                <a:spcPct val="150000"/>
              </a:lnSpc>
              <a:buSzPts val="1100"/>
              <a:buFont typeface="Arial" panose="020B0604020202020204" pitchFamily="34" charset="0"/>
              <a:buChar char="•"/>
              <a:tabLst>
                <a:tab pos="734695" algn="l"/>
              </a:tabLst>
            </a:pPr>
            <a:r>
              <a:rPr lang="en-US" sz="1900" spc="-5" dirty="0">
                <a:effectLst/>
                <a:latin typeface="Times New Roman" panose="02020603050405020304" pitchFamily="18" charset="0"/>
                <a:ea typeface="Times New Roman" panose="02020603050405020304" pitchFamily="18" charset="0"/>
              </a:rPr>
              <a:t>Donald</a:t>
            </a:r>
            <a:r>
              <a:rPr lang="en-US" sz="1900" spc="9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E.</a:t>
            </a:r>
            <a:r>
              <a:rPr lang="en-US" sz="1900" spc="9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Knuth.</a:t>
            </a:r>
            <a:r>
              <a:rPr lang="en-US" sz="1900" spc="9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(1968).</a:t>
            </a:r>
            <a:r>
              <a:rPr lang="en-US" sz="1900" spc="6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The</a:t>
            </a:r>
            <a:r>
              <a:rPr lang="en-US" sz="1900" spc="1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Art</a:t>
            </a:r>
            <a:r>
              <a:rPr lang="en-US" sz="1900" spc="9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of</a:t>
            </a:r>
            <a:r>
              <a:rPr lang="en-US" sz="1900" spc="9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Computer</a:t>
            </a:r>
            <a:r>
              <a:rPr lang="en-US" sz="1900" spc="9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Programming,</a:t>
            </a:r>
            <a:r>
              <a:rPr lang="en-US" sz="1900" spc="6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Vol.</a:t>
            </a:r>
            <a:r>
              <a:rPr lang="en-US" sz="1900" spc="9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1:</a:t>
            </a:r>
            <a:r>
              <a:rPr lang="en-US" sz="1900" spc="9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Fundamental</a:t>
            </a:r>
            <a:r>
              <a:rPr lang="en-US" sz="1900" spc="1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Algorithms.</a:t>
            </a:r>
            <a:r>
              <a:rPr lang="en-US" sz="1900" spc="-26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Addison-Wesley.</a:t>
            </a:r>
            <a:endParaRPr lang="en-IN" sz="1900" spc="-5" dirty="0">
              <a:effectLst/>
              <a:latin typeface="Times New Roman" panose="02020603050405020304" pitchFamily="18" charset="0"/>
              <a:ea typeface="Times New Roman" panose="02020603050405020304" pitchFamily="18" charset="0"/>
            </a:endParaRPr>
          </a:p>
          <a:p>
            <a:pPr marL="114300" indent="0">
              <a:spcBef>
                <a:spcPts val="55"/>
              </a:spcBef>
              <a:buNone/>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marR="704850" lvl="0">
              <a:lnSpc>
                <a:spcPct val="150000"/>
              </a:lnSpc>
              <a:buSzPts val="1100"/>
              <a:buFont typeface="Arial" panose="020B0604020202020204" pitchFamily="34" charset="0"/>
              <a:buChar char="•"/>
              <a:tabLst>
                <a:tab pos="808990" algn="l"/>
              </a:tabLst>
            </a:pPr>
            <a:r>
              <a:rPr lang="en-US" sz="1900" spc="-5" dirty="0">
                <a:effectLst/>
                <a:latin typeface="Times New Roman" panose="02020603050405020304" pitchFamily="18" charset="0"/>
                <a:ea typeface="Times New Roman" panose="02020603050405020304" pitchFamily="18" charset="0"/>
              </a:rPr>
              <a:t>Shunting-yard</a:t>
            </a:r>
            <a:r>
              <a:rPr lang="en-US" sz="1900" spc="13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algorithm.</a:t>
            </a:r>
            <a:r>
              <a:rPr lang="en-US" sz="1900" spc="1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(2022).</a:t>
            </a:r>
            <a:r>
              <a:rPr lang="en-US" sz="1900" spc="1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In</a:t>
            </a:r>
            <a:r>
              <a:rPr lang="en-US" sz="1900" spc="10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Wikipedia.</a:t>
            </a:r>
            <a:r>
              <a:rPr lang="en-US" sz="1900" spc="1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Retrieved</a:t>
            </a:r>
            <a:r>
              <a:rPr lang="en-US" sz="1900" spc="13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February</a:t>
            </a:r>
            <a:r>
              <a:rPr lang="en-US" sz="1900" spc="13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10,</a:t>
            </a:r>
            <a:r>
              <a:rPr lang="en-US" sz="1900" spc="1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2022,</a:t>
            </a:r>
            <a:r>
              <a:rPr lang="en-US" sz="1900" spc="1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from https://en.wikipedia.org/wiki/Shunting-yard_algorithm</a:t>
            </a:r>
            <a:endParaRPr lang="en-IN" sz="1900" spc="-5" dirty="0">
              <a:effectLst/>
              <a:latin typeface="Times New Roman" panose="02020603050405020304" pitchFamily="18" charset="0"/>
              <a:ea typeface="Times New Roman" panose="02020603050405020304" pitchFamily="18" charset="0"/>
            </a:endParaRPr>
          </a:p>
          <a:p>
            <a:pPr marL="114300" indent="0">
              <a:spcBef>
                <a:spcPts val="50"/>
              </a:spcBef>
              <a:buNone/>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marR="708025" lvl="0">
              <a:lnSpc>
                <a:spcPct val="151000"/>
              </a:lnSpc>
              <a:buSzPts val="1100"/>
              <a:buFont typeface="Arial" panose="020B0604020202020204" pitchFamily="34" charset="0"/>
              <a:buChar char="•"/>
              <a:tabLst>
                <a:tab pos="802640" algn="l"/>
              </a:tabLst>
            </a:pPr>
            <a:r>
              <a:rPr lang="en-US" sz="1900" spc="-5" dirty="0">
                <a:effectLst/>
                <a:latin typeface="Times New Roman" panose="02020603050405020304" pitchFamily="18" charset="0"/>
                <a:ea typeface="Times New Roman" panose="02020603050405020304" pitchFamily="18" charset="0"/>
              </a:rPr>
              <a:t>Reverse</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Polish</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Notation.</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(2022).</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In</a:t>
            </a:r>
            <a:r>
              <a:rPr lang="en-US" sz="1900" spc="5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Wikipedia.</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Retrieved</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February</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10,</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2022,</a:t>
            </a:r>
            <a:r>
              <a:rPr lang="en-US" sz="1900" spc="8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from</a:t>
            </a:r>
            <a:r>
              <a:rPr lang="en-US" sz="1900" spc="-26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https://en.wikipedia.org/wiki/Reverse_Polish_notation</a:t>
            </a:r>
            <a:endParaRPr lang="en-IN" sz="1900" spc="-5" dirty="0">
              <a:effectLst/>
              <a:latin typeface="Times New Roman" panose="02020603050405020304" pitchFamily="18" charset="0"/>
              <a:ea typeface="Times New Roman" panose="02020603050405020304" pitchFamily="18" charset="0"/>
            </a:endParaRPr>
          </a:p>
          <a:p>
            <a:pPr marL="114300" indent="0">
              <a:spcBef>
                <a:spcPts val="30"/>
              </a:spcBef>
              <a:buNone/>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marR="706120" lvl="0">
              <a:lnSpc>
                <a:spcPct val="150000"/>
              </a:lnSpc>
              <a:buSzPts val="1100"/>
              <a:buFont typeface="Arial" panose="020B0604020202020204" pitchFamily="34" charset="0"/>
              <a:buChar char="•"/>
              <a:tabLst>
                <a:tab pos="727710" algn="l"/>
              </a:tabLst>
            </a:pPr>
            <a:r>
              <a:rPr lang="en-US" sz="1900" spc="-5" dirty="0">
                <a:effectLst/>
                <a:latin typeface="Times New Roman" panose="02020603050405020304" pitchFamily="18" charset="0"/>
                <a:ea typeface="Times New Roman" panose="02020603050405020304" pitchFamily="18" charset="0"/>
              </a:rPr>
              <a:t>OpenAI.</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(2021).</a:t>
            </a:r>
            <a:r>
              <a:rPr lang="en-US" sz="1900" spc="3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GPT-3:</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Language</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Models</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are</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Few-Shot</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Learners.</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Retrieved</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February</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10,</a:t>
            </a:r>
            <a:r>
              <a:rPr lang="en-US" sz="1900" spc="4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2022,</a:t>
            </a:r>
            <a:r>
              <a:rPr lang="en-US" sz="1900" spc="-26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from</a:t>
            </a:r>
            <a:r>
              <a:rPr lang="en-US" sz="1900" spc="-10"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https://arxiv.org/abs/2005.14165</a:t>
            </a:r>
            <a:endParaRPr lang="en-IN" sz="1900" spc="-5" dirty="0">
              <a:effectLst/>
              <a:latin typeface="Times New Roman" panose="02020603050405020304" pitchFamily="18" charset="0"/>
              <a:ea typeface="Times New Roman" panose="02020603050405020304" pitchFamily="18" charset="0"/>
            </a:endParaRPr>
          </a:p>
          <a:p>
            <a:pPr marL="114300" indent="0">
              <a:spcBef>
                <a:spcPts val="50"/>
              </a:spcBef>
              <a:buNone/>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lvl="0">
              <a:spcBef>
                <a:spcPts val="5"/>
              </a:spcBef>
              <a:spcAft>
                <a:spcPts val="0"/>
              </a:spcAft>
              <a:buSzPts val="1100"/>
              <a:buFont typeface="Arial" panose="020B0604020202020204" pitchFamily="34" charset="0"/>
              <a:buChar char="•"/>
              <a:tabLst>
                <a:tab pos="716280" algn="l"/>
              </a:tabLst>
            </a:pPr>
            <a:r>
              <a:rPr lang="en-US" sz="1900" spc="-5" dirty="0">
                <a:effectLst/>
                <a:latin typeface="Times New Roman" panose="02020603050405020304" pitchFamily="18" charset="0"/>
                <a:ea typeface="Times New Roman" panose="02020603050405020304" pitchFamily="18" charset="0"/>
              </a:rPr>
              <a:t>The</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C</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Programming</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Language.</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(1988).</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Brian</a:t>
            </a:r>
            <a:r>
              <a:rPr lang="en-US" sz="1900" spc="-4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W.</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Kernighan</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and</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Dennis</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M.</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Ritchie.</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Prentice</a:t>
            </a:r>
            <a:r>
              <a:rPr lang="en-US" sz="1900" spc="-25" dirty="0">
                <a:effectLst/>
                <a:latin typeface="Times New Roman" panose="02020603050405020304" pitchFamily="18" charset="0"/>
                <a:ea typeface="Times New Roman" panose="02020603050405020304" pitchFamily="18" charset="0"/>
              </a:rPr>
              <a:t> </a:t>
            </a:r>
            <a:r>
              <a:rPr lang="en-US" sz="1900" spc="-5" dirty="0">
                <a:effectLst/>
                <a:latin typeface="Times New Roman" panose="02020603050405020304" pitchFamily="18" charset="0"/>
                <a:ea typeface="Times New Roman" panose="02020603050405020304" pitchFamily="18" charset="0"/>
              </a:rPr>
              <a:t>Hall.</a:t>
            </a:r>
            <a:endParaRPr lang="en-IN" sz="1900" spc="-5" dirty="0">
              <a:effectLst/>
              <a:latin typeface="Times New Roman" panose="02020603050405020304" pitchFamily="18" charset="0"/>
              <a:ea typeface="Times New Roman" panose="02020603050405020304" pitchFamily="18" charset="0"/>
            </a:endParaRPr>
          </a:p>
          <a:p>
            <a:pPr marL="571500" lvl="1" indent="0">
              <a:buNone/>
            </a:pPr>
            <a:endParaRPr lang="en-US" dirty="0">
              <a:latin typeface="Times New Roman" panose="02020603050405020304" pitchFamily="18" charset="0"/>
              <a:cs typeface="Times New Roman" panose="02020603050405020304" pitchFamily="18" charset="0"/>
            </a:endParaRP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72124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Questions?</a:t>
            </a: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1769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715678" y="274638"/>
            <a:ext cx="6971122"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sz="2000" i="1" dirty="0">
                <a:solidFill>
                  <a:schemeClr val="tx1"/>
                </a:solidFill>
                <a:effectLst/>
                <a:latin typeface="Helvetica" pitchFamily="2" charset="0"/>
              </a:rPr>
              <a:t>PREDICTION AND CLASSIFICATION</a:t>
            </a:r>
            <a:br>
              <a:rPr lang="en-IN" sz="2000" dirty="0">
                <a:solidFill>
                  <a:schemeClr val="tx1"/>
                </a:solidFill>
                <a:effectLst/>
                <a:latin typeface="Helvetica" pitchFamily="2" charset="0"/>
              </a:rPr>
            </a:br>
            <a:r>
              <a:rPr lang="en-IN" sz="2000" i="1" dirty="0">
                <a:solidFill>
                  <a:schemeClr val="tx1"/>
                </a:solidFill>
                <a:effectLst/>
                <a:latin typeface="Helvetica" pitchFamily="2" charset="0"/>
              </a:rPr>
              <a:t>OF BREAST CANCER USING MACHINE</a:t>
            </a:r>
            <a:br>
              <a:rPr lang="en-IN" sz="2000" dirty="0">
                <a:solidFill>
                  <a:schemeClr val="tx1"/>
                </a:solidFill>
                <a:effectLst/>
                <a:latin typeface="Helvetica" pitchFamily="2" charset="0"/>
              </a:rPr>
            </a:br>
            <a:r>
              <a:rPr lang="en-IN" sz="2000" i="1" dirty="0">
                <a:solidFill>
                  <a:schemeClr val="tx1"/>
                </a:solidFill>
                <a:effectLst/>
                <a:latin typeface="Helvetica" pitchFamily="2" charset="0"/>
              </a:rPr>
              <a:t>LEARNING ALGORITHMS</a:t>
            </a:r>
            <a:endParaRPr lang="en-US" sz="2000" dirty="0">
              <a:solidFill>
                <a:schemeClr val="tx1"/>
              </a:solidFill>
            </a:endParaRPr>
          </a:p>
        </p:txBody>
      </p:sp>
      <p:sp>
        <p:nvSpPr>
          <p:cNvPr id="97" name="Google Shape;97;p2"/>
          <p:cNvSpPr txBox="1">
            <a:spLocks noGrp="1"/>
          </p:cNvSpPr>
          <p:nvPr>
            <p:ph type="body" idx="1"/>
          </p:nvPr>
        </p:nvSpPr>
        <p:spPr>
          <a:xfrm>
            <a:off x="113123" y="1600200"/>
            <a:ext cx="8785780" cy="475615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5100" b="1"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rtl="0">
              <a:spcBef>
                <a:spcPts val="640"/>
              </a:spcBef>
              <a:spcAft>
                <a:spcPts val="0"/>
              </a:spcAft>
              <a:buClr>
                <a:schemeClr val="dk1"/>
              </a:buClr>
              <a:buSzPts val="3200"/>
              <a:buNone/>
            </a:pPr>
            <a:r>
              <a:rPr lang="en-US" sz="3800" dirty="0"/>
              <a:t>Excessive growth of breast cells is the root cause of breast cancer. Breast cancer exists in a variety of forms. Breast cancer is one of the most prevalent malignancies diagnosed today. Many women are being diagnosed with it, and it has been the cause of many deaths. The likelihood of developing cancer needs to be predicted at an early stage so that preventative measures can be followed. Machine learning is a relatively new AI approach, and its efficacy in prediction of cancer was not investigated extensively. In the given research, breast cancer predictions are made by using ML classifiers. Current solutions for Breast Cancer prediction are viable but far from perfect and can be improved upon in many areas. Overtime people have come up with different ways for predicting probability of Cancer. We would try to come up with a solution using various machine learning algorithms that adapts over time so it can stay updated automatically and do the right job. The purpose is to try different machine learning classifying techniques and identify which is having most accuracy. We aim to identify what tumors are benign and which are malignant. As a consequence, this would help identify breast cancer in patients in their early stages. The different classifiers accuracy like, KNN, RFC (Random Forest Classifier), Support Vector Machine Classifier and Naïve Bayes is calculated from the data set (Wisconsin breast cancer dataset). From the results of this experiment, we can see that RFC has best possible accuracy in predicting cancer compared to other ML algorithms. </a:t>
            </a:r>
            <a:endParaRPr sz="38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 Introduction    </a:t>
            </a:r>
            <a:endParaRPr dirty="0"/>
          </a:p>
        </p:txBody>
      </p:sp>
      <p:sp>
        <p:nvSpPr>
          <p:cNvPr id="97" name="Google Shape;97;p2"/>
          <p:cNvSpPr txBox="1">
            <a:spLocks noGrp="1"/>
          </p:cNvSpPr>
          <p:nvPr>
            <p:ph type="body" idx="1"/>
          </p:nvPr>
        </p:nvSpPr>
        <p:spPr>
          <a:xfrm>
            <a:off x="110765" y="1005524"/>
            <a:ext cx="4038600" cy="5299124"/>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r>
              <a:rPr lang="en-US" sz="5600" b="1" dirty="0">
                <a:solidFill>
                  <a:schemeClr val="tx1"/>
                </a:solidFill>
                <a:latin typeface="Times New Roman" panose="02020603050405020304" pitchFamily="18" charset="0"/>
                <a:cs typeface="Times New Roman" panose="02020603050405020304" pitchFamily="18" charset="0"/>
              </a:rPr>
              <a:t>General Overview:</a:t>
            </a:r>
          </a:p>
          <a:p>
            <a:pPr marL="203200" lvl="0" indent="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Breast Cancer results from uncontrolled cell multiplication forming tumors.</a:t>
            </a:r>
          </a:p>
          <a:p>
            <a:pPr marL="203200" lvl="0" indent="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Malignant tumors can spread to other body parts; benign tumors don't spread.</a:t>
            </a:r>
          </a:p>
          <a:p>
            <a:pPr marL="203200" lvl="0" indent="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The term "breast cancer" refers to cancer originating in breast cells.</a:t>
            </a:r>
          </a:p>
          <a:p>
            <a:pPr marL="203200" lvl="0" indent="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Often begins in ducts or lobules of the breast.</a:t>
            </a:r>
          </a:p>
          <a:p>
            <a:pPr marL="342900" lvl="0" indent="-139700" algn="l" rtl="0">
              <a:spcBef>
                <a:spcPts val="640"/>
              </a:spcBef>
              <a:spcAft>
                <a:spcPts val="0"/>
              </a:spcAft>
              <a:buClr>
                <a:schemeClr val="dk1"/>
              </a:buClr>
              <a:buSzPts val="3200"/>
              <a:buNone/>
            </a:pPr>
            <a:endParaRPr lang="en-US" sz="56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r>
              <a:rPr lang="en-US" sz="5600" b="1" dirty="0">
                <a:latin typeface="Times New Roman" panose="02020603050405020304" pitchFamily="18" charset="0"/>
                <a:cs typeface="Times New Roman" panose="02020603050405020304" pitchFamily="18" charset="0"/>
              </a:rPr>
              <a:t>Types of Breast Cancer:</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Non-invasive: Stays within milk ducts and lobules.</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Invasive: Spreads to neighboring tissues; considered malignant.</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Subtypes based on microscopic appearance.</a:t>
            </a:r>
          </a:p>
          <a:p>
            <a:pPr marL="342900" lvl="0" indent="-139700" algn="l" rtl="0">
              <a:spcBef>
                <a:spcPts val="640"/>
              </a:spcBef>
              <a:spcAft>
                <a:spcPts val="0"/>
              </a:spcAft>
              <a:buClr>
                <a:schemeClr val="dk1"/>
              </a:buClr>
              <a:buSzPts val="3200"/>
              <a:buNone/>
            </a:pPr>
            <a:endParaRPr lang="en-US" sz="56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r>
              <a:rPr lang="en-US" sz="5600" b="1" dirty="0">
                <a:latin typeface="Times New Roman" panose="02020603050405020304" pitchFamily="18" charset="0"/>
                <a:cs typeface="Times New Roman" panose="02020603050405020304" pitchFamily="18" charset="0"/>
              </a:rPr>
              <a:t>Recurrence and Spread:</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Recurrence risk linked to the number of lymph nodes affected.</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Can spread via lymph nodes or bloodstream to organs like lungs, liver, bones, and brain.</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Possible for cancer to return to the initial site of spread.</a:t>
            </a:r>
          </a:p>
          <a:p>
            <a:pPr marL="342900" lvl="0" indent="-139700" algn="l" rtl="0">
              <a:spcBef>
                <a:spcPts val="64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CE393342-B9CB-2F7A-1839-4821970D7A97}"/>
              </a:ext>
            </a:extLst>
          </p:cNvPr>
          <p:cNvSpPr>
            <a:spLocks noGrp="1"/>
          </p:cNvSpPr>
          <p:nvPr>
            <p:ph type="body" idx="2"/>
          </p:nvPr>
        </p:nvSpPr>
        <p:spPr>
          <a:xfrm>
            <a:off x="4398781" y="914400"/>
            <a:ext cx="4745219" cy="5807075"/>
          </a:xfrm>
        </p:spPr>
        <p:txBody>
          <a:bodyPr>
            <a:normAutofit fontScale="25000" lnSpcReduction="20000"/>
          </a:bodyPr>
          <a:lstStyle/>
          <a:p>
            <a:pPr marL="342900" lvl="0" indent="-139700" algn="l" rtl="0">
              <a:spcBef>
                <a:spcPts val="640"/>
              </a:spcBef>
              <a:spcAft>
                <a:spcPts val="0"/>
              </a:spcAft>
              <a:buClr>
                <a:schemeClr val="dk1"/>
              </a:buClr>
              <a:buSzPts val="3200"/>
              <a:buNone/>
            </a:pPr>
            <a:r>
              <a:rPr lang="en-US" sz="5600" b="1" dirty="0">
                <a:latin typeface="Times New Roman" panose="02020603050405020304" pitchFamily="18" charset="0"/>
                <a:cs typeface="Times New Roman" panose="02020603050405020304" pitchFamily="18" charset="0"/>
              </a:rPr>
              <a:t>Breast Cancer Symptoms:</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Symptoms vary; some may be asymptomatic.</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Alarming indicators include:</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Lump in armpits or breasts.</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Breast swelling, skin irritation, or redness.</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Nipple pain, blood discharge, changes in breast shape/size.</a:t>
            </a:r>
          </a:p>
          <a:p>
            <a:pPr marL="342900" lvl="0" indent="-139700" algn="l" rtl="0">
              <a:spcBef>
                <a:spcPts val="640"/>
              </a:spcBef>
              <a:spcAft>
                <a:spcPts val="0"/>
              </a:spcAft>
              <a:buClr>
                <a:schemeClr val="dk1"/>
              </a:buClr>
              <a:buSzPts val="3200"/>
              <a:buNone/>
            </a:pPr>
            <a:endParaRPr lang="en-US" sz="56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r>
              <a:rPr lang="en-US" sz="5600" b="1" dirty="0">
                <a:latin typeface="Times New Roman" panose="02020603050405020304" pitchFamily="18" charset="0"/>
                <a:cs typeface="Times New Roman" panose="02020603050405020304" pitchFamily="18" charset="0"/>
              </a:rPr>
              <a:t>Early Prediction and Machine Learning:</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Early prediction crucial for preventing mortality.</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Machine Learning (ML) offers benefits:</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Improved accuracy and reduced errors.</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Faster than traditional methods like biopsy.</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Analyzing past occurrences' features and timelines for recurrence prediction.</a:t>
            </a:r>
          </a:p>
          <a:p>
            <a:pPr marL="342900" lvl="0" indent="-139700" algn="l" rtl="0">
              <a:spcBef>
                <a:spcPts val="640"/>
              </a:spcBef>
              <a:spcAft>
                <a:spcPts val="0"/>
              </a:spcAft>
              <a:buClr>
                <a:schemeClr val="dk1"/>
              </a:buClr>
              <a:buSzPts val="3200"/>
              <a:buNone/>
            </a:pPr>
            <a:endParaRPr lang="en-US" sz="56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r>
              <a:rPr lang="en-US" sz="5600" b="1" dirty="0">
                <a:latin typeface="Times New Roman" panose="02020603050405020304" pitchFamily="18" charset="0"/>
                <a:cs typeface="Times New Roman" panose="02020603050405020304" pitchFamily="18" charset="0"/>
              </a:rPr>
              <a:t>Research Example: V. Jain and Mangal [1]:</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AI techniques employed for breast cancer risk assessment.</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ML techniques used: Gradient Boosting Classifier, Decision Tree, Ada Boost Classifier.</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Models trained on a dataset, performance evaluated on a test set.</a:t>
            </a:r>
          </a:p>
          <a:p>
            <a:pPr marL="342900" lvl="0" indent="-139700" algn="l" rtl="0">
              <a:spcBef>
                <a:spcPts val="640"/>
              </a:spcBef>
              <a:spcAft>
                <a:spcPts val="0"/>
              </a:spcAft>
              <a:buClr>
                <a:schemeClr val="dk1"/>
              </a:buClr>
              <a:buSzPts val="3200"/>
              <a:buNone/>
            </a:pPr>
            <a:r>
              <a:rPr lang="en-US" sz="5600" dirty="0">
                <a:latin typeface="Times New Roman" panose="02020603050405020304" pitchFamily="18" charset="0"/>
                <a:cs typeface="Times New Roman" panose="02020603050405020304" pitchFamily="18" charset="0"/>
              </a:rPr>
              <a:t>  - SVM approach demonstrated superior performance in this research.</a:t>
            </a:r>
          </a:p>
          <a:p>
            <a:pPr marL="342900" lvl="0" indent="-139700" algn="l" rtl="0">
              <a:spcBef>
                <a:spcPts val="640"/>
              </a:spcBef>
              <a:spcAft>
                <a:spcPts val="0"/>
              </a:spcAft>
              <a:buClr>
                <a:schemeClr val="dk1"/>
              </a:buClr>
              <a:buSzPts val="3200"/>
              <a:buNone/>
            </a:pPr>
            <a:endParaRPr lang="en-US" sz="48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lang="en-IN" dirty="0"/>
          </a:p>
        </p:txBody>
      </p:sp>
      <p:sp>
        <p:nvSpPr>
          <p:cNvPr id="99" name="Google Shape;99;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1" name="Google Shape;101;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98" name="Google Shape;98;p2"/>
          <p:cNvPicPr preferRelativeResize="0"/>
          <p:nvPr/>
        </p:nvPicPr>
        <p:blipFill rotWithShape="1">
          <a:blip r:embed="rId3">
            <a:alphaModFix/>
          </a:blip>
          <a:srcRect/>
          <a:stretch/>
        </p:blipFill>
        <p:spPr>
          <a:xfrm>
            <a:off x="96625" y="91123"/>
            <a:ext cx="2237740" cy="755015"/>
          </a:xfrm>
          <a:prstGeom prst="rect">
            <a:avLst/>
          </a:prstGeom>
          <a:noFill/>
          <a:ln>
            <a:noFill/>
          </a:ln>
        </p:spPr>
      </p:pic>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75174" y="274638"/>
            <a:ext cx="5811625" cy="1325562"/>
          </a:xfrm>
          <a:prstGeom prst="rect">
            <a:avLst/>
          </a:prstGeom>
          <a:noFill/>
          <a:ln>
            <a:noFill/>
          </a:ln>
        </p:spPr>
        <p:txBody>
          <a:bodyPr spcFirstLastPara="1" wrap="square" lIns="91425" tIns="45700" rIns="91425" bIns="45700" anchor="ctr" anchorCtr="0">
            <a:normAutofit fontScale="90000"/>
          </a:bodyPr>
          <a:lstStyle/>
          <a:p>
            <a:pPr algn="l">
              <a:buSzPts val="3200"/>
            </a:pPr>
            <a:r>
              <a:rPr lang="en-US" dirty="0">
                <a:latin typeface="Times New Roman" panose="02020603050405020304" pitchFamily="18" charset="0"/>
                <a:cs typeface="Times New Roman" panose="02020603050405020304" pitchFamily="18" charset="0"/>
              </a:rPr>
              <a:t> Existing System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199" y="1404594"/>
            <a:ext cx="8403997" cy="5178768"/>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lang="en-US" sz="6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sz="8000" b="1" dirty="0">
                <a:latin typeface="Times New Roman" panose="02020603050405020304" pitchFamily="18" charset="0"/>
                <a:cs typeface="Times New Roman" panose="02020603050405020304" pitchFamily="18" charset="0"/>
              </a:rPr>
              <a:t>Current Approaches:</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Conventional methods for breast cancer diagnosis and prediction.</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Reliance on biopsies, which can be time-consuming and invasive.</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Limited accuracy in some cases.</a:t>
            </a:r>
          </a:p>
          <a:p>
            <a:pPr marL="0" lvl="0" indent="0" algn="l" rtl="0">
              <a:spcBef>
                <a:spcPts val="0"/>
              </a:spcBef>
              <a:spcAft>
                <a:spcPts val="0"/>
              </a:spcAft>
              <a:buClr>
                <a:schemeClr val="dk1"/>
              </a:buClr>
              <a:buSzPts val="3200"/>
              <a:buNone/>
            </a:pPr>
            <a:endParaRPr lang="en-US" sz="72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sz="7200" b="1" dirty="0">
                <a:latin typeface="Times New Roman" panose="02020603050405020304" pitchFamily="18" charset="0"/>
                <a:cs typeface="Times New Roman" panose="02020603050405020304" pitchFamily="18" charset="0"/>
              </a:rPr>
              <a:t>Challenges with Conventional Methods:</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Biopsy-related delays in diagnosis and treatment.</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Invasive procedures causing discomfort for patients.</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Human error and subjectivity in interpretation.</a:t>
            </a:r>
          </a:p>
          <a:p>
            <a:pPr marL="0" lvl="0" indent="0" algn="l" rtl="0">
              <a:spcBef>
                <a:spcPts val="0"/>
              </a:spcBef>
              <a:spcAft>
                <a:spcPts val="0"/>
              </a:spcAft>
              <a:buClr>
                <a:schemeClr val="dk1"/>
              </a:buClr>
              <a:buSzPts val="3200"/>
              <a:buNone/>
            </a:pPr>
            <a:endParaRPr lang="en-US" sz="72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sz="7200" b="1" dirty="0">
                <a:latin typeface="Times New Roman" panose="02020603050405020304" pitchFamily="18" charset="0"/>
                <a:cs typeface="Times New Roman" panose="02020603050405020304" pitchFamily="18" charset="0"/>
              </a:rPr>
              <a:t>Limitations:</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Difficulty in predicting recurrence based solely on conventional methods.</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Lack of efficiency in analyzing complex datasets.</a:t>
            </a:r>
          </a:p>
          <a:p>
            <a:pPr marL="0" lvl="0" indent="0" algn="l" rtl="0">
              <a:spcBef>
                <a:spcPts val="0"/>
              </a:spcBef>
              <a:spcAft>
                <a:spcPts val="0"/>
              </a:spcAft>
              <a:buClr>
                <a:schemeClr val="dk1"/>
              </a:buClr>
              <a:buSzPts val="3200"/>
              <a:buNone/>
            </a:pPr>
            <a:endParaRPr lang="en-US" sz="72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sz="7200" b="1" dirty="0">
                <a:latin typeface="Times New Roman" panose="02020603050405020304" pitchFamily="18" charset="0"/>
                <a:cs typeface="Times New Roman" panose="02020603050405020304" pitchFamily="18" charset="0"/>
              </a:rPr>
              <a:t>Need for Improvement:</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Demand for more accurate, efficient, and non-invasive methods.</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Exploration of advanced technologies like Machine Learning (ML).</a:t>
            </a:r>
          </a:p>
          <a:p>
            <a:pPr marL="0" lvl="0" indent="0" algn="l" rtl="0">
              <a:spcBef>
                <a:spcPts val="0"/>
              </a:spcBef>
              <a:spcAft>
                <a:spcPts val="0"/>
              </a:spcAft>
              <a:buClr>
                <a:schemeClr val="dk1"/>
              </a:buClr>
              <a:buSzPts val="3200"/>
              <a:buNone/>
            </a:pPr>
            <a:endParaRPr lang="en-US" sz="72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sz="7200" b="1" dirty="0">
                <a:latin typeface="Times New Roman" panose="02020603050405020304" pitchFamily="18" charset="0"/>
                <a:cs typeface="Times New Roman" panose="02020603050405020304" pitchFamily="18" charset="0"/>
              </a:rPr>
              <a:t>Transition to Machine Learning:</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ML offers the potential to enhance accuracy and speed of prediction.</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Analyzing large datasets for patterns and insights.</a:t>
            </a:r>
          </a:p>
          <a:p>
            <a:pPr marL="0" lvl="0" indent="0" algn="l" rtl="0">
              <a:spcBef>
                <a:spcPts val="0"/>
              </a:spcBef>
              <a:spcAft>
                <a:spcPts val="0"/>
              </a:spcAft>
              <a:buClr>
                <a:schemeClr val="dk1"/>
              </a:buClr>
              <a:buSzPts val="3200"/>
              <a:buNone/>
            </a:pPr>
            <a:r>
              <a:rPr lang="en-US" sz="6400" dirty="0">
                <a:latin typeface="Times New Roman" panose="02020603050405020304" pitchFamily="18" charset="0"/>
                <a:cs typeface="Times New Roman" panose="02020603050405020304" pitchFamily="18" charset="0"/>
              </a:rPr>
              <a:t>  - Reducing reliance on invasive procedures.</a:t>
            </a:r>
          </a:p>
          <a:p>
            <a:pPr marL="0" lvl="0" indent="0" algn="l" rtl="0">
              <a:spcBef>
                <a:spcPts val="0"/>
              </a:spcBef>
              <a:spcAft>
                <a:spcPts val="0"/>
              </a:spcAft>
              <a:buClr>
                <a:schemeClr val="dk1"/>
              </a:buClr>
              <a:buSzPts val="3200"/>
              <a:buNone/>
            </a:pPr>
            <a:endParaRPr lang="en-US" sz="6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sz="40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itle 1">
            <a:extLst>
              <a:ext uri="{FF2B5EF4-FFF2-40B4-BE49-F238E27FC236}">
                <a16:creationId xmlns:a16="http://schemas.microsoft.com/office/drawing/2014/main" id="{B36216ED-29EA-D58F-9AC8-B8BE1B6F514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and Objectives </a:t>
            </a:r>
            <a:br>
              <a:rPr lang="en-US" dirty="0">
                <a:latin typeface="Times New Roman" panose="02020603050405020304" pitchFamily="18" charset="0"/>
                <a:cs typeface="Times New Roman" panose="02020603050405020304" pitchFamily="18" charset="0"/>
              </a:rPr>
            </a:br>
            <a:endParaRPr lang="en-IN" dirty="0"/>
          </a:p>
        </p:txBody>
      </p:sp>
      <p:sp>
        <p:nvSpPr>
          <p:cNvPr id="106" name="Google Shape;106;p5"/>
          <p:cNvSpPr txBox="1">
            <a:spLocks noGrp="1"/>
          </p:cNvSpPr>
          <p:nvPr>
            <p:ph type="body" idx="1"/>
          </p:nvPr>
        </p:nvSpPr>
        <p:spPr>
          <a:xfrm>
            <a:off x="0" y="1300900"/>
            <a:ext cx="4242062" cy="5055450"/>
          </a:xfrm>
          <a:prstGeom prst="rect">
            <a:avLst/>
          </a:prstGeom>
          <a:noFill/>
          <a:ln>
            <a:noFill/>
          </a:ln>
        </p:spPr>
        <p:txBody>
          <a:bodyPr spcFirstLastPara="1" wrap="square" lIns="91425" tIns="45700" rIns="91425" bIns="45700" anchor="t" anchorCtr="0">
            <a:normAutofit fontScale="25000" lnSpcReduction="20000"/>
          </a:bodyPr>
          <a:lstStyle/>
          <a:p>
            <a:pPr marL="0" indent="0">
              <a:spcBef>
                <a:spcPts val="0"/>
              </a:spcBef>
              <a:buSzPts val="3200"/>
              <a:buNone/>
            </a:pPr>
            <a:endParaRPr lang="en-US" sz="6400" dirty="0">
              <a:latin typeface="Times New Roman" panose="02020603050405020304" pitchFamily="18" charset="0"/>
              <a:cs typeface="Times New Roman" panose="02020603050405020304" pitchFamily="18" charset="0"/>
            </a:endParaRPr>
          </a:p>
          <a:p>
            <a:pPr marL="0" indent="0" algn="ctr">
              <a:spcBef>
                <a:spcPts val="0"/>
              </a:spcBef>
              <a:buSzPts val="3200"/>
              <a:buNone/>
            </a:pPr>
            <a:r>
              <a:rPr lang="en-US" sz="12800" b="1" dirty="0">
                <a:latin typeface="Times New Roman" panose="02020603050405020304" pitchFamily="18" charset="0"/>
                <a:cs typeface="Times New Roman" panose="02020603050405020304" pitchFamily="18" charset="0"/>
              </a:rPr>
              <a:t>Problem Statement:</a:t>
            </a:r>
          </a:p>
          <a:p>
            <a:pPr marL="0" indent="0" algn="ctr">
              <a:spcBef>
                <a:spcPts val="0"/>
              </a:spcBef>
              <a:buSzPts val="3200"/>
              <a:buNone/>
            </a:pPr>
            <a:endParaRPr lang="en-US" sz="12800" b="1"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Current breast cancer prediction methods have limitations.</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There is a need for more accurate and efficient prediction techniques.</a:t>
            </a:r>
          </a:p>
          <a:p>
            <a:pPr marL="0" indent="0">
              <a:spcBef>
                <a:spcPts val="0"/>
              </a:spcBef>
              <a:buSzPts val="3200"/>
              <a:buNone/>
            </a:pPr>
            <a:endParaRPr lang="en-US" sz="6400" dirty="0">
              <a:latin typeface="Times New Roman" panose="02020603050405020304" pitchFamily="18" charset="0"/>
              <a:cs typeface="Times New Roman" panose="02020603050405020304" pitchFamily="18" charset="0"/>
            </a:endParaRPr>
          </a:p>
          <a:p>
            <a:pPr marL="0" indent="0" algn="ctr">
              <a:spcBef>
                <a:spcPts val="0"/>
              </a:spcBef>
              <a:buSzPts val="3200"/>
              <a:buNone/>
            </a:pPr>
            <a:r>
              <a:rPr lang="en-US" sz="12800" b="1" dirty="0">
                <a:latin typeface="Times New Roman" panose="02020603050405020304" pitchFamily="18" charset="0"/>
                <a:cs typeface="Times New Roman" panose="02020603050405020304" pitchFamily="18" charset="0"/>
              </a:rPr>
              <a:t>Objectives:</a:t>
            </a:r>
          </a:p>
          <a:p>
            <a:pPr marL="0" indent="0" algn="ctr">
              <a:spcBef>
                <a:spcPts val="0"/>
              </a:spcBef>
              <a:buSzPts val="3200"/>
              <a:buNone/>
            </a:pPr>
            <a:endParaRPr lang="en-US" sz="12800"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6400" b="1" dirty="0">
                <a:latin typeface="Times New Roman" panose="02020603050405020304" pitchFamily="18" charset="0"/>
                <a:cs typeface="Times New Roman" panose="02020603050405020304" pitchFamily="18" charset="0"/>
              </a:rPr>
              <a:t>1. Enhancing Prediction Accuracy:	</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Develop improved breast cancer prediction models.</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Aim for higher accuracy than existing solutions.</a:t>
            </a:r>
          </a:p>
          <a:p>
            <a:pPr marL="0" indent="0">
              <a:spcBef>
                <a:spcPts val="0"/>
              </a:spcBef>
              <a:buSzPts val="3200"/>
              <a:buNone/>
            </a:pPr>
            <a:endParaRPr lang="en-US" sz="6400"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6400" b="1" dirty="0">
                <a:latin typeface="Times New Roman" panose="02020603050405020304" pitchFamily="18" charset="0"/>
                <a:cs typeface="Times New Roman" panose="02020603050405020304" pitchFamily="18" charset="0"/>
              </a:rPr>
              <a:t>2. Adaptive Algorithm Development:</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Create machine learning algorithms that adapt over time.</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Ensure automatic updates for sustained accuracy.</a:t>
            </a:r>
          </a:p>
          <a:p>
            <a:pPr marL="0" indent="0">
              <a:spcBef>
                <a:spcPts val="0"/>
              </a:spcBef>
              <a:buSzPts val="3200"/>
              <a:buNone/>
            </a:pPr>
            <a:endParaRPr lang="en-US" sz="6400" dirty="0">
              <a:latin typeface="Times New Roman" panose="02020603050405020304" pitchFamily="18" charset="0"/>
              <a:cs typeface="Times New Roman" panose="02020603050405020304" pitchFamily="18" charset="0"/>
            </a:endParaRPr>
          </a:p>
          <a:p>
            <a:pPr marL="0" indent="0">
              <a:spcBef>
                <a:spcPts val="0"/>
              </a:spcBef>
              <a:buSzPts val="3200"/>
              <a:buNone/>
            </a:pP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095BE89-C919-09FB-61B1-05666F5B1C5A}"/>
              </a:ext>
            </a:extLst>
          </p:cNvPr>
          <p:cNvSpPr>
            <a:spLocks noGrp="1"/>
          </p:cNvSpPr>
          <p:nvPr>
            <p:ph type="body" idx="2"/>
          </p:nvPr>
        </p:nvSpPr>
        <p:spPr>
          <a:xfrm>
            <a:off x="4072379" y="1159497"/>
            <a:ext cx="5071621" cy="5561977"/>
          </a:xfrm>
        </p:spPr>
        <p:txBody>
          <a:bodyPr>
            <a:normAutofit fontScale="25000" lnSpcReduction="20000"/>
          </a:bodyPr>
          <a:lstStyle/>
          <a:p>
            <a:pPr marL="0" indent="0">
              <a:spcBef>
                <a:spcPts val="0"/>
              </a:spcBef>
              <a:buSzPts val="3200"/>
              <a:buNone/>
            </a:pPr>
            <a:endParaRPr lang="en-US" sz="6400"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6400" b="1" dirty="0">
                <a:latin typeface="Times New Roman" panose="02020603050405020304" pitchFamily="18" charset="0"/>
                <a:cs typeface="Times New Roman" panose="02020603050405020304" pitchFamily="18" charset="0"/>
              </a:rPr>
              <a:t>3. Early-Stage Identification:</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Identify benign and malignant tumors accurately.</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Enable early-stage detection for timely intervention.</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Contribute to early diagnosis and treatment of breast cancer.</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Enhance overall patient well-being and survival rates.</a:t>
            </a:r>
          </a:p>
          <a:p>
            <a:pPr marL="0" indent="0">
              <a:spcBef>
                <a:spcPts val="0"/>
              </a:spcBef>
              <a:buSzPts val="3200"/>
              <a:buNone/>
            </a:pPr>
            <a:endParaRPr lang="en-US" sz="6400" b="1"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6400" b="1" dirty="0">
                <a:latin typeface="Times New Roman" panose="02020603050405020304" pitchFamily="18" charset="0"/>
                <a:cs typeface="Times New Roman" panose="02020603050405020304" pitchFamily="18" charset="0"/>
              </a:rPr>
              <a:t>4. Performance Assessment:</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Evaluate ML models using Wisconsin Breast Cancer database.</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Measure models' accuracy, precision, recall, and F1-score.</a:t>
            </a:r>
          </a:p>
          <a:p>
            <a:pPr marL="0" indent="0">
              <a:spcBef>
                <a:spcPts val="0"/>
              </a:spcBef>
              <a:buSzPts val="3200"/>
              <a:buNone/>
            </a:pPr>
            <a:endParaRPr lang="en-US" sz="6400" b="1"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6400" b="1" dirty="0">
                <a:latin typeface="Times New Roman" panose="02020603050405020304" pitchFamily="18" charset="0"/>
                <a:cs typeface="Times New Roman" panose="02020603050405020304" pitchFamily="18" charset="0"/>
              </a:rPr>
              <a:t>5. Optimizing Data Processing:</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Implement effective data preprocessing techniques.</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Select relevant features for optimal model performance.</a:t>
            </a:r>
          </a:p>
          <a:p>
            <a:pPr marL="0" indent="0">
              <a:spcBef>
                <a:spcPts val="0"/>
              </a:spcBef>
              <a:buSzPts val="3200"/>
              <a:buNone/>
            </a:pPr>
            <a:endParaRPr lang="en-US" sz="6400"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6400" b="1" dirty="0">
                <a:latin typeface="Times New Roman" panose="02020603050405020304" pitchFamily="18" charset="0"/>
                <a:cs typeface="Times New Roman" panose="02020603050405020304" pitchFamily="18" charset="0"/>
              </a:rPr>
              <a:t>6. Comparative Analysis:</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Compare accuracy and speed of different ML algorithms.</a:t>
            </a:r>
          </a:p>
          <a:p>
            <a:pPr marL="0" indent="0">
              <a:spcBef>
                <a:spcPts val="0"/>
              </a:spcBef>
              <a:buSzPts val="3200"/>
              <a:buNone/>
            </a:pPr>
            <a:r>
              <a:rPr lang="en-US" sz="6400" dirty="0">
                <a:latin typeface="Times New Roman" panose="02020603050405020304" pitchFamily="18" charset="0"/>
                <a:cs typeface="Times New Roman" panose="02020603050405020304" pitchFamily="18" charset="0"/>
              </a:rPr>
              <a:t>   - Determine the most efficient cancer prediction approach.</a:t>
            </a:r>
          </a:p>
          <a:p>
            <a:pPr marL="0" indent="0">
              <a:spcBef>
                <a:spcPts val="0"/>
              </a:spcBef>
              <a:buSzPts val="3200"/>
              <a:buNone/>
            </a:pPr>
            <a:endParaRPr lang="en-US" sz="6400"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6400" b="1" dirty="0">
                <a:latin typeface="Times New Roman" panose="02020603050405020304" pitchFamily="18" charset="0"/>
                <a:cs typeface="Times New Roman" panose="02020603050405020304" pitchFamily="18" charset="0"/>
              </a:rPr>
              <a:t>7. Improving Patient Outcomes:</a:t>
            </a:r>
          </a:p>
          <a:p>
            <a:pPr algn="l">
              <a:buFont typeface="Arial" panose="020B0604020202020204" pitchFamily="34" charset="0"/>
              <a:buChar char="•"/>
            </a:pPr>
            <a:r>
              <a:rPr lang="en-US" sz="6400" b="0" i="0" dirty="0">
                <a:solidFill>
                  <a:schemeClr val="tx1"/>
                </a:solidFill>
                <a:effectLst/>
                <a:latin typeface="Söhne"/>
              </a:rPr>
              <a:t>Contribute to early diagnosis and treatment of breast cancer.</a:t>
            </a:r>
          </a:p>
          <a:p>
            <a:pPr algn="l">
              <a:buFont typeface="Arial" panose="020B0604020202020204" pitchFamily="34" charset="0"/>
              <a:buChar char="•"/>
            </a:pPr>
            <a:r>
              <a:rPr lang="en-US" sz="6400" b="0" i="0" dirty="0">
                <a:solidFill>
                  <a:schemeClr val="tx1"/>
                </a:solidFill>
                <a:effectLst/>
                <a:latin typeface="Söhne"/>
              </a:rPr>
              <a:t>Enhance overall patient well-being and survival rates.</a:t>
            </a:r>
          </a:p>
          <a:p>
            <a:pPr marL="0" indent="0">
              <a:spcBef>
                <a:spcPts val="0"/>
              </a:spcBef>
              <a:buSzPts val="3200"/>
              <a:buNone/>
            </a:pPr>
            <a:endParaRPr lang="en-US" sz="7200" b="1" dirty="0">
              <a:latin typeface="Times New Roman" panose="02020603050405020304" pitchFamily="18" charset="0"/>
              <a:cs typeface="Times New Roman" panose="02020603050405020304" pitchFamily="18" charset="0"/>
            </a:endParaRPr>
          </a:p>
          <a:p>
            <a:endParaRPr lang="en-IN" dirty="0"/>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07" name="Google Shape;107;p5"/>
          <p:cNvPicPr preferRelativeResize="0"/>
          <p:nvPr/>
        </p:nvPicPr>
        <p:blipFill rotWithShape="1">
          <a:blip r:embed="rId3">
            <a:alphaModFix/>
          </a:blip>
          <a:srcRect/>
          <a:stretch/>
        </p:blipFill>
        <p:spPr>
          <a:xfrm>
            <a:off x="0" y="85180"/>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dirty="0">
                <a:latin typeface="Times New Roman" panose="02020603050405020304" pitchFamily="18" charset="0"/>
                <a:cs typeface="Times New Roman" panose="02020603050405020304" pitchFamily="18" charset="0"/>
              </a:rPr>
              <a:t>Proposed System   </a:t>
            </a:r>
            <a:endParaRPr dirty="0"/>
          </a:p>
        </p:txBody>
      </p:sp>
      <p:sp>
        <p:nvSpPr>
          <p:cNvPr id="97" name="Google Shape;97;p2"/>
          <p:cNvSpPr txBox="1">
            <a:spLocks noGrp="1"/>
          </p:cNvSpPr>
          <p:nvPr>
            <p:ph type="body" idx="1"/>
          </p:nvPr>
        </p:nvSpPr>
        <p:spPr>
          <a:xfrm>
            <a:off x="164591" y="1417638"/>
            <a:ext cx="8687177" cy="4829442"/>
          </a:xfrm>
          <a:prstGeom prst="rect">
            <a:avLst/>
          </a:prstGeom>
          <a:noFill/>
          <a:ln>
            <a:noFill/>
          </a:ln>
        </p:spPr>
        <p:txBody>
          <a:bodyPr spcFirstLastPara="1" wrap="square" lIns="91425" tIns="45700" rIns="91425" bIns="45700" anchor="t" anchorCtr="0">
            <a:normAutofit fontScale="47500" lnSpcReduction="20000"/>
          </a:bodyPr>
          <a:lstStyle/>
          <a:p>
            <a:pPr marL="114300" indent="0" algn="l">
              <a:buNone/>
            </a:pPr>
            <a:r>
              <a:rPr lang="en-IN" b="1" i="0" dirty="0">
                <a:solidFill>
                  <a:srgbClr val="374151"/>
                </a:solidFill>
                <a:effectLst/>
                <a:latin typeface="Söhne"/>
              </a:rPr>
              <a:t>Proposed Solution: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Advanced breast cancer prediction system using machine learning.</a:t>
            </a:r>
          </a:p>
          <a:p>
            <a:pPr marL="742950" lvl="1" indent="-285750">
              <a:buFont typeface="Arial" panose="020B0604020202020204" pitchFamily="34" charset="0"/>
              <a:buChar char="•"/>
            </a:pPr>
            <a:r>
              <a:rPr lang="en-US" sz="2800" b="0" i="0" dirty="0">
                <a:solidFill>
                  <a:srgbClr val="374151"/>
                </a:solidFill>
                <a:effectLst/>
                <a:latin typeface="Söhne"/>
              </a:rPr>
              <a:t>Utilizing machine learning techniques for accurate and efficient predictions.</a:t>
            </a:r>
          </a:p>
          <a:p>
            <a:pPr marL="742950" lvl="1" indent="-285750" algn="l">
              <a:buFont typeface="Arial" panose="020B0604020202020204" pitchFamily="34" charset="0"/>
              <a:buChar char="•"/>
            </a:pPr>
            <a:endParaRPr lang="en-IN" b="0" i="0" dirty="0">
              <a:solidFill>
                <a:srgbClr val="374151"/>
              </a:solidFill>
              <a:effectLst/>
              <a:latin typeface="Söhne"/>
            </a:endParaRPr>
          </a:p>
          <a:p>
            <a:pPr marL="114300" indent="0" algn="l">
              <a:buNone/>
            </a:pPr>
            <a:r>
              <a:rPr lang="en-IN" b="1" i="0" dirty="0">
                <a:solidFill>
                  <a:srgbClr val="374151"/>
                </a:solidFill>
                <a:effectLst/>
                <a:latin typeface="Söhne"/>
              </a:rPr>
              <a:t>Key Features: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Adaptive Algorithms for ongoing accuracy.</a:t>
            </a:r>
          </a:p>
          <a:p>
            <a:pPr marL="742950" lvl="1" indent="-285750" algn="l">
              <a:buFont typeface="Arial" panose="020B0604020202020204" pitchFamily="34" charset="0"/>
              <a:buChar char="•"/>
            </a:pPr>
            <a:r>
              <a:rPr lang="en-IN" b="0" i="0" dirty="0">
                <a:solidFill>
                  <a:srgbClr val="374151"/>
                </a:solidFill>
                <a:effectLst/>
                <a:latin typeface="Söhne"/>
              </a:rPr>
              <a:t>Comprehensive Data Processing for effective analysis.</a:t>
            </a:r>
          </a:p>
          <a:p>
            <a:pPr marL="742950" lvl="1" indent="-285750" algn="l">
              <a:buFont typeface="Arial" panose="020B0604020202020204" pitchFamily="34" charset="0"/>
              <a:buChar char="•"/>
            </a:pPr>
            <a:r>
              <a:rPr lang="en-IN" b="0" i="0" dirty="0">
                <a:solidFill>
                  <a:srgbClr val="374151"/>
                </a:solidFill>
                <a:effectLst/>
                <a:latin typeface="Söhne"/>
              </a:rPr>
              <a:t>Early Detection of benign/malignant </a:t>
            </a:r>
            <a:r>
              <a:rPr lang="en-IN" b="0" i="0" dirty="0" err="1">
                <a:solidFill>
                  <a:srgbClr val="374151"/>
                </a:solidFill>
                <a:effectLst/>
                <a:latin typeface="Söhne"/>
              </a:rPr>
              <a:t>tumors</a:t>
            </a:r>
            <a:r>
              <a:rPr lang="en-IN" b="0" i="0" dirty="0">
                <a:solidFill>
                  <a:srgbClr val="374151"/>
                </a:solidFill>
                <a:effectLst/>
                <a:latin typeface="Söhne"/>
              </a:rPr>
              <a:t>.</a:t>
            </a:r>
          </a:p>
          <a:p>
            <a:pPr marL="742950" lvl="1" indent="-285750" algn="l">
              <a:buFont typeface="Arial" panose="020B0604020202020204" pitchFamily="34" charset="0"/>
              <a:buChar char="•"/>
            </a:pPr>
            <a:r>
              <a:rPr lang="en-IN" b="0" i="0" dirty="0">
                <a:solidFill>
                  <a:srgbClr val="374151"/>
                </a:solidFill>
                <a:effectLst/>
                <a:latin typeface="Söhne"/>
              </a:rPr>
              <a:t>Improved Patient Outcomes through early treatment.</a:t>
            </a:r>
          </a:p>
          <a:p>
            <a:pPr marL="114300" indent="0" algn="l">
              <a:buNone/>
            </a:pPr>
            <a:r>
              <a:rPr lang="en-IN" b="1" i="0" dirty="0">
                <a:solidFill>
                  <a:srgbClr val="374151"/>
                </a:solidFill>
                <a:effectLst/>
                <a:latin typeface="Söhne"/>
              </a:rPr>
              <a:t>Methodology: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Collect Comprehensive Data including Wisconsin Breast Cancer dataset.</a:t>
            </a:r>
          </a:p>
          <a:p>
            <a:pPr marL="742950" lvl="1" indent="-285750" algn="l">
              <a:buFont typeface="Arial" panose="020B0604020202020204" pitchFamily="34" charset="0"/>
              <a:buChar char="•"/>
            </a:pPr>
            <a:r>
              <a:rPr lang="en-IN" b="0" i="0" dirty="0">
                <a:solidFill>
                  <a:srgbClr val="374151"/>
                </a:solidFill>
                <a:effectLst/>
                <a:latin typeface="Söhne"/>
              </a:rPr>
              <a:t>Preprocess Data: Clean, transform, and prepare for analysis.</a:t>
            </a:r>
          </a:p>
          <a:p>
            <a:pPr marL="742950" lvl="1" indent="-285750" algn="l">
              <a:buFont typeface="Arial" panose="020B0604020202020204" pitchFamily="34" charset="0"/>
              <a:buChar char="•"/>
            </a:pPr>
            <a:r>
              <a:rPr lang="en-IN" b="0" i="0" dirty="0">
                <a:solidFill>
                  <a:srgbClr val="374151"/>
                </a:solidFill>
                <a:effectLst/>
                <a:latin typeface="Söhne"/>
              </a:rPr>
              <a:t>Extract Features: Identify relevant features.</a:t>
            </a:r>
          </a:p>
          <a:p>
            <a:pPr marL="742950" lvl="1" indent="-285750" algn="l">
              <a:buFont typeface="Arial" panose="020B0604020202020204" pitchFamily="34" charset="0"/>
              <a:buChar char="•"/>
            </a:pPr>
            <a:r>
              <a:rPr lang="en-IN" b="0" i="0" dirty="0">
                <a:solidFill>
                  <a:srgbClr val="374151"/>
                </a:solidFill>
                <a:effectLst/>
                <a:latin typeface="Söhne"/>
              </a:rPr>
              <a:t>Develop Adaptive Models for ongoing accuracy.</a:t>
            </a:r>
          </a:p>
          <a:p>
            <a:pPr marL="742950" lvl="1" indent="-285750" algn="l">
              <a:buFont typeface="Arial" panose="020B0604020202020204" pitchFamily="34" charset="0"/>
              <a:buChar char="•"/>
            </a:pPr>
            <a:r>
              <a:rPr lang="en-IN" b="0" i="0" dirty="0">
                <a:solidFill>
                  <a:srgbClr val="374151"/>
                </a:solidFill>
                <a:effectLst/>
                <a:latin typeface="Söhne"/>
              </a:rPr>
              <a:t>Evaluate Performance: Measure accuracy, precision, recall, F1-score.</a:t>
            </a:r>
          </a:p>
          <a:p>
            <a:pPr marL="742950" lvl="1" indent="-285750" algn="l">
              <a:buFont typeface="Arial" panose="020B0604020202020204" pitchFamily="34" charset="0"/>
              <a:buChar char="•"/>
            </a:pPr>
            <a:r>
              <a:rPr lang="en-IN" b="0" i="0" dirty="0">
                <a:solidFill>
                  <a:srgbClr val="374151"/>
                </a:solidFill>
                <a:effectLst/>
                <a:latin typeface="Söhne"/>
              </a:rPr>
              <a:t>Compare Algorithms for efficiency.</a:t>
            </a:r>
          </a:p>
          <a:p>
            <a:pPr marL="742950" lvl="1" indent="-285750" algn="l">
              <a:buFont typeface="Arial" panose="020B0604020202020204" pitchFamily="34" charset="0"/>
              <a:buChar char="•"/>
            </a:pPr>
            <a:r>
              <a:rPr lang="en-IN" b="0" i="0" dirty="0">
                <a:solidFill>
                  <a:srgbClr val="374151"/>
                </a:solidFill>
                <a:effectLst/>
                <a:latin typeface="Söhne"/>
              </a:rPr>
              <a:t>Validate Early Detection effectiveness.</a:t>
            </a:r>
          </a:p>
          <a:p>
            <a:pPr marL="114300" indent="0" algn="l">
              <a:buNone/>
            </a:pPr>
            <a:r>
              <a:rPr lang="en-IN" b="1" i="0" dirty="0">
                <a:solidFill>
                  <a:srgbClr val="374151"/>
                </a:solidFill>
                <a:effectLst/>
                <a:latin typeface="Söhne"/>
              </a:rPr>
              <a:t>Benefits: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Enhanced Prediction Accuracy.</a:t>
            </a:r>
          </a:p>
          <a:p>
            <a:pPr marL="742950" lvl="1" indent="-285750" algn="l">
              <a:buFont typeface="Arial" panose="020B0604020202020204" pitchFamily="34" charset="0"/>
              <a:buChar char="•"/>
            </a:pPr>
            <a:r>
              <a:rPr lang="en-IN" b="0" i="0" dirty="0">
                <a:solidFill>
                  <a:srgbClr val="374151"/>
                </a:solidFill>
                <a:effectLst/>
                <a:latin typeface="Söhne"/>
              </a:rPr>
              <a:t>Timely Cancer Detection.</a:t>
            </a:r>
          </a:p>
          <a:p>
            <a:pPr marL="742950" lvl="1" indent="-285750" algn="l">
              <a:buFont typeface="Arial" panose="020B0604020202020204" pitchFamily="34" charset="0"/>
              <a:buChar char="•"/>
            </a:pPr>
            <a:r>
              <a:rPr lang="en-IN" b="0" i="0" dirty="0">
                <a:solidFill>
                  <a:srgbClr val="374151"/>
                </a:solidFill>
                <a:effectLst/>
                <a:latin typeface="Söhne"/>
              </a:rPr>
              <a:t>Adaptive Algorithms.</a:t>
            </a:r>
          </a:p>
          <a:p>
            <a:pPr marL="742950" lvl="1" indent="-285750" algn="l">
              <a:buFont typeface="Arial" panose="020B0604020202020204" pitchFamily="34" charset="0"/>
              <a:buChar char="•"/>
            </a:pPr>
            <a:r>
              <a:rPr lang="en-IN" b="0" i="0" dirty="0">
                <a:solidFill>
                  <a:srgbClr val="374151"/>
                </a:solidFill>
                <a:effectLst/>
                <a:latin typeface="Söhne"/>
              </a:rPr>
              <a:t>Data-Driven Insights.</a:t>
            </a: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5879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3124200" y="355862"/>
            <a:ext cx="4916864" cy="1067585"/>
          </a:xfrm>
          <a:prstGeom prst="rect">
            <a:avLst/>
          </a:prstGeom>
          <a:noFill/>
          <a:ln>
            <a:noFill/>
          </a:ln>
        </p:spPr>
        <p:txBody>
          <a:bodyPr spcFirstLastPara="1" wrap="square" lIns="91425" tIns="45700" rIns="91425" bIns="45700" anchor="t" anchorCtr="0">
            <a:normAutofit/>
          </a:bodyPr>
          <a:lstStyle/>
          <a:p>
            <a:pPr marL="571500" lvl="1" indent="0" algn="ctr">
              <a:buNone/>
            </a:pPr>
            <a:r>
              <a:rPr lang="en-US" dirty="0">
                <a:latin typeface="Times New Roman" panose="02020603050405020304" pitchFamily="18" charset="0"/>
                <a:cs typeface="Times New Roman" panose="02020603050405020304" pitchFamily="18" charset="0"/>
              </a:rPr>
              <a:t>Architecture/Block Diagram of the proposed model</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3" name="Picture 2">
            <a:extLst>
              <a:ext uri="{FF2B5EF4-FFF2-40B4-BE49-F238E27FC236}">
                <a16:creationId xmlns:a16="http://schemas.microsoft.com/office/drawing/2014/main" id="{6C2C36B7-5075-7F63-9EB3-1EBA527C25C0}"/>
              </a:ext>
            </a:extLst>
          </p:cNvPr>
          <p:cNvPicPr>
            <a:picLocks noChangeAspect="1"/>
          </p:cNvPicPr>
          <p:nvPr/>
        </p:nvPicPr>
        <p:blipFill>
          <a:blip r:embed="rId4"/>
          <a:stretch>
            <a:fillRect/>
          </a:stretch>
        </p:blipFill>
        <p:spPr>
          <a:xfrm>
            <a:off x="-1" y="1423447"/>
            <a:ext cx="9106294" cy="4932903"/>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buNone/>
            </a:pPr>
            <a:r>
              <a:rPr lang="en-US" dirty="0">
                <a:latin typeface="Times New Roman" panose="02020603050405020304" pitchFamily="18" charset="0"/>
                <a:cs typeface="Times New Roman" panose="02020603050405020304" pitchFamily="18" charset="0"/>
              </a:rPr>
              <a:t>Modules Description </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26472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itle 1">
            <a:extLst>
              <a:ext uri="{FF2B5EF4-FFF2-40B4-BE49-F238E27FC236}">
                <a16:creationId xmlns:a16="http://schemas.microsoft.com/office/drawing/2014/main" id="{E3EE086D-6C71-5940-800E-90101CF86CDF}"/>
              </a:ext>
            </a:extLst>
          </p:cNvPr>
          <p:cNvSpPr>
            <a:spLocks noGrp="1"/>
          </p:cNvSpPr>
          <p:nvPr>
            <p:ph type="title"/>
          </p:nvPr>
        </p:nvSpPr>
        <p:spPr>
          <a:xfrm>
            <a:off x="2771480" y="274638"/>
            <a:ext cx="5915320" cy="1143000"/>
          </a:xfrm>
        </p:spPr>
        <p:txBody>
          <a:bodyPr>
            <a:normAutofit fontScale="90000"/>
          </a:bodyPr>
          <a:lstStyle/>
          <a:p>
            <a:r>
              <a:rPr lang="en-US" dirty="0">
                <a:latin typeface="Times New Roman" panose="02020603050405020304" pitchFamily="18" charset="0"/>
                <a:cs typeface="Times New Roman" panose="02020603050405020304" pitchFamily="18" charset="0"/>
              </a:rPr>
              <a:t>Intermediate Results and Discussion</a:t>
            </a:r>
            <a:br>
              <a:rPr lang="en-US" dirty="0">
                <a:latin typeface="Times New Roman" panose="02020603050405020304" pitchFamily="18" charset="0"/>
                <a:cs typeface="Times New Roman" panose="02020603050405020304" pitchFamily="18" charset="0"/>
              </a:rPr>
            </a:br>
            <a:endParaRPr lang="en-IN" dirty="0"/>
          </a:p>
        </p:txBody>
      </p:sp>
      <p:sp>
        <p:nvSpPr>
          <p:cNvPr id="106" name="Google Shape;106;p5"/>
          <p:cNvSpPr txBox="1">
            <a:spLocks noGrp="1"/>
          </p:cNvSpPr>
          <p:nvPr>
            <p:ph type="body" idx="1"/>
          </p:nvPr>
        </p:nvSpPr>
        <p:spPr>
          <a:xfrm>
            <a:off x="113122" y="1212215"/>
            <a:ext cx="9030878" cy="4938711"/>
          </a:xfrm>
          <a:prstGeom prst="rect">
            <a:avLst/>
          </a:prstGeom>
          <a:noFill/>
          <a:ln>
            <a:noFill/>
          </a:ln>
        </p:spPr>
        <p:txBody>
          <a:bodyPr spcFirstLastPara="1" wrap="square" lIns="91425" tIns="45700" rIns="91425" bIns="45700" anchor="t" anchorCtr="0">
            <a:normAutofit fontScale="40000" lnSpcReduction="20000"/>
          </a:bodyPr>
          <a:lstStyle/>
          <a:p>
            <a:pPr marL="114300" indent="0" algn="l">
              <a:buNone/>
            </a:pPr>
            <a:r>
              <a:rPr lang="en-IN" b="1" i="0" dirty="0">
                <a:solidFill>
                  <a:srgbClr val="374151"/>
                </a:solidFill>
                <a:effectLst/>
                <a:latin typeface="Söhne"/>
              </a:rPr>
              <a:t>Progress Update:</a:t>
            </a:r>
            <a:endParaRPr lang="en-IN"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Successfully collected and preprocessed comprehensive breast cancer dataset.</a:t>
            </a:r>
          </a:p>
          <a:p>
            <a:pPr algn="l">
              <a:buFont typeface="Arial" panose="020B0604020202020204" pitchFamily="34" charset="0"/>
              <a:buChar char="•"/>
            </a:pPr>
            <a:r>
              <a:rPr lang="en-US" b="0" i="0" dirty="0">
                <a:solidFill>
                  <a:srgbClr val="374151"/>
                </a:solidFill>
                <a:effectLst/>
                <a:latin typeface="Söhne"/>
              </a:rPr>
              <a:t>Ensured data readiness for subsequent analysis.</a:t>
            </a:r>
          </a:p>
          <a:p>
            <a:pPr marL="114300" indent="0" algn="l">
              <a:buNone/>
            </a:pPr>
            <a:endParaRPr lang="en-US" b="0" i="0" dirty="0">
              <a:solidFill>
                <a:srgbClr val="374151"/>
              </a:solidFill>
              <a:effectLst/>
              <a:latin typeface="Söhne"/>
            </a:endParaRPr>
          </a:p>
          <a:p>
            <a:pPr marL="114300" indent="0" algn="l">
              <a:buNone/>
            </a:pPr>
            <a:r>
              <a:rPr lang="en-IN" b="1" i="0" dirty="0">
                <a:solidFill>
                  <a:srgbClr val="374151"/>
                </a:solidFill>
                <a:effectLst/>
                <a:latin typeface="Söhne"/>
              </a:rPr>
              <a:t>Model Advancements:</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Developing adaptable ML models.</a:t>
            </a:r>
          </a:p>
          <a:p>
            <a:pPr algn="l">
              <a:buFont typeface="Arial" panose="020B0604020202020204" pitchFamily="34" charset="0"/>
              <a:buChar char="•"/>
            </a:pPr>
            <a:r>
              <a:rPr lang="en-IN" b="0" i="0" dirty="0">
                <a:solidFill>
                  <a:srgbClr val="374151"/>
                </a:solidFill>
                <a:effectLst/>
                <a:latin typeface="Söhne"/>
              </a:rPr>
              <a:t>Algorithms designed for ongoing accuracy.</a:t>
            </a:r>
          </a:p>
          <a:p>
            <a:pPr marL="114300" indent="0" algn="l">
              <a:buNone/>
            </a:pPr>
            <a:endParaRPr lang="en-IN" b="0" i="0" dirty="0">
              <a:solidFill>
                <a:srgbClr val="374151"/>
              </a:solidFill>
              <a:effectLst/>
              <a:latin typeface="Söhne"/>
            </a:endParaRPr>
          </a:p>
          <a:p>
            <a:pPr marL="114300" indent="0" algn="l">
              <a:buNone/>
            </a:pPr>
            <a:r>
              <a:rPr lang="en-IN" b="1" i="0" dirty="0">
                <a:solidFill>
                  <a:srgbClr val="374151"/>
                </a:solidFill>
                <a:effectLst/>
                <a:latin typeface="Söhne"/>
              </a:rPr>
              <a:t>Performance Assessment: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Initial model evaluation done.</a:t>
            </a:r>
          </a:p>
          <a:p>
            <a:pPr algn="l">
              <a:buFont typeface="Arial" panose="020B0604020202020204" pitchFamily="34" charset="0"/>
              <a:buChar char="•"/>
            </a:pPr>
            <a:r>
              <a:rPr lang="en-IN" b="0" i="0" dirty="0">
                <a:solidFill>
                  <a:srgbClr val="374151"/>
                </a:solidFill>
                <a:effectLst/>
                <a:latin typeface="Söhne"/>
              </a:rPr>
              <a:t>Metrics: accuracy, precision, recall, F1-score.</a:t>
            </a:r>
          </a:p>
          <a:p>
            <a:pPr marL="114300" indent="0" algn="l">
              <a:buNone/>
            </a:pPr>
            <a:endParaRPr lang="en-IN" b="0" i="0" dirty="0">
              <a:solidFill>
                <a:srgbClr val="374151"/>
              </a:solidFill>
              <a:effectLst/>
              <a:latin typeface="Söhne"/>
            </a:endParaRPr>
          </a:p>
          <a:p>
            <a:pPr marL="114300" indent="0" algn="l">
              <a:buNone/>
            </a:pPr>
            <a:r>
              <a:rPr lang="en-IN" b="1" i="0" dirty="0">
                <a:solidFill>
                  <a:srgbClr val="374151"/>
                </a:solidFill>
                <a:effectLst/>
                <a:latin typeface="Söhne"/>
              </a:rPr>
              <a:t>Algorithm Comparison: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Thoroughly comparing ML algorithms.</a:t>
            </a:r>
          </a:p>
          <a:p>
            <a:pPr algn="l">
              <a:buFont typeface="Arial" panose="020B0604020202020204" pitchFamily="34" charset="0"/>
              <a:buChar char="•"/>
            </a:pPr>
            <a:r>
              <a:rPr lang="en-IN" b="0" i="0" dirty="0">
                <a:solidFill>
                  <a:srgbClr val="374151"/>
                </a:solidFill>
                <a:effectLst/>
                <a:latin typeface="Söhne"/>
              </a:rPr>
              <a:t>Identifying promising predictors.</a:t>
            </a:r>
          </a:p>
          <a:p>
            <a:pPr marL="114300" indent="0" algn="l">
              <a:buNone/>
            </a:pPr>
            <a:endParaRPr lang="en-IN" b="0" i="0" dirty="0">
              <a:solidFill>
                <a:srgbClr val="374151"/>
              </a:solidFill>
              <a:effectLst/>
              <a:latin typeface="Söhne"/>
            </a:endParaRPr>
          </a:p>
          <a:p>
            <a:pPr marL="114300" indent="0" algn="l">
              <a:buNone/>
            </a:pPr>
            <a:r>
              <a:rPr lang="en-IN" b="1" i="0" dirty="0">
                <a:solidFill>
                  <a:srgbClr val="374151"/>
                </a:solidFill>
                <a:effectLst/>
                <a:latin typeface="Söhne"/>
              </a:rPr>
              <a:t>Early Detection Validation: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Validated system's early cancer identification.</a:t>
            </a:r>
          </a:p>
          <a:p>
            <a:pPr algn="l">
              <a:buFont typeface="Arial" panose="020B0604020202020204" pitchFamily="34" charset="0"/>
              <a:buChar char="•"/>
            </a:pPr>
            <a:r>
              <a:rPr lang="en-IN" b="0" i="0" dirty="0">
                <a:solidFill>
                  <a:srgbClr val="374151"/>
                </a:solidFill>
                <a:effectLst/>
                <a:latin typeface="Söhne"/>
              </a:rPr>
              <a:t>Successful early-stage cancer recognition.</a:t>
            </a:r>
          </a:p>
          <a:p>
            <a:pPr marL="114300" indent="0" algn="l">
              <a:buNone/>
            </a:pPr>
            <a:endParaRPr lang="en-IN" b="0" i="0" dirty="0">
              <a:solidFill>
                <a:srgbClr val="374151"/>
              </a:solidFill>
              <a:effectLst/>
              <a:latin typeface="Söhne"/>
            </a:endParaRPr>
          </a:p>
          <a:p>
            <a:pPr marL="114300" indent="0" algn="l">
              <a:buNone/>
            </a:pPr>
            <a:r>
              <a:rPr lang="en-IN" b="1" i="0" dirty="0">
                <a:solidFill>
                  <a:srgbClr val="374151"/>
                </a:solidFill>
                <a:effectLst/>
                <a:latin typeface="Söhne"/>
              </a:rPr>
              <a:t>Patient Outcomes Impact: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Early detection linked to better outcomes.</a:t>
            </a:r>
          </a:p>
          <a:p>
            <a:pPr algn="l">
              <a:buFont typeface="Arial" panose="020B0604020202020204" pitchFamily="34" charset="0"/>
              <a:buChar char="•"/>
            </a:pPr>
            <a:r>
              <a:rPr lang="en-IN" b="0" i="0" dirty="0">
                <a:solidFill>
                  <a:srgbClr val="374151"/>
                </a:solidFill>
                <a:effectLst/>
                <a:latin typeface="Söhne"/>
              </a:rPr>
              <a:t>Potential for higher survival rates.</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07" name="Google Shape;107;p5"/>
          <p:cNvPicPr preferRelativeResize="0"/>
          <p:nvPr/>
        </p:nvPicPr>
        <p:blipFill rotWithShape="1">
          <a:blip r:embed="rId3">
            <a:alphaModFix/>
          </a:blip>
          <a:srcRect/>
          <a:stretch/>
        </p:blipFill>
        <p:spPr>
          <a:xfrm>
            <a:off x="230171" y="274638"/>
            <a:ext cx="2237740" cy="755015"/>
          </a:xfrm>
          <a:prstGeom prst="rect">
            <a:avLst/>
          </a:prstGeom>
          <a:noFill/>
          <a:ln>
            <a:noFill/>
          </a:ln>
        </p:spPr>
      </p:pic>
    </p:spTree>
    <p:extLst>
      <p:ext uri="{BB962C8B-B14F-4D97-AF65-F5344CB8AC3E}">
        <p14:creationId xmlns:p14="http://schemas.microsoft.com/office/powerpoint/2010/main" val="12414788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1537</Words>
  <Application>Microsoft Office PowerPoint</Application>
  <PresentationFormat>On-screen Show (4:3)</PresentationFormat>
  <Paragraphs>204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vt:lpstr>
      <vt:lpstr>Söhne</vt:lpstr>
      <vt:lpstr>Times New Roman</vt:lpstr>
      <vt:lpstr>Office Theme</vt:lpstr>
      <vt:lpstr>CLASSIFICATION OF BREAST CANCER USING MACHINE LEARNING ALGORITHMS</vt:lpstr>
      <vt:lpstr>PREDICTION AND CLASSIFICATION OF BREAST CANCER USING MACHINE LEARNING ALGORITHMS</vt:lpstr>
      <vt:lpstr> Introduction    </vt:lpstr>
      <vt:lpstr> Existing System </vt:lpstr>
      <vt:lpstr>Problem statement  and Objectives  </vt:lpstr>
      <vt:lpstr>        Proposed System   </vt:lpstr>
      <vt:lpstr>PowerPoint Presentation</vt:lpstr>
      <vt:lpstr>PowerPoint Presentation</vt:lpstr>
      <vt:lpstr>Intermediate Results and Discussion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PULKIT SHARMA</cp:lastModifiedBy>
  <cp:revision>16</cp:revision>
  <dcterms:created xsi:type="dcterms:W3CDTF">2020-05-13T07:00:09Z</dcterms:created>
  <dcterms:modified xsi:type="dcterms:W3CDTF">2023-08-26T21:19:59Z</dcterms:modified>
</cp:coreProperties>
</file>