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overview, Huffman coding, </a:t>
            </a:r>
            <a:r>
              <a:rPr lang="en-GB" dirty="0" err="1"/>
              <a:t>golomb</a:t>
            </a:r>
            <a:r>
              <a:rPr lang="en-GB" dirty="0"/>
              <a:t> coding, initial difference and difference recursion, further work?</a:t>
            </a:r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BCD75-2B73-431D-AF6D-DEEEE923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1" y="1415930"/>
            <a:ext cx="9467654" cy="47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A687-9117-4174-A991-C3E7641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/>
              <a:t>Huffman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C61-79B9-429B-8D52-45F368CB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820C96-9ABA-4BDE-BEF9-A2CA0774D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1"/>
          <a:stretch/>
        </p:blipFill>
        <p:spPr bwMode="auto">
          <a:xfrm>
            <a:off x="626329" y="3641103"/>
            <a:ext cx="5689631" cy="3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EA590-AE22-49B3-8758-B8DD78B64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7" t="47285" r="40657" b="26117"/>
          <a:stretch/>
        </p:blipFill>
        <p:spPr>
          <a:xfrm>
            <a:off x="1503575" y="1487884"/>
            <a:ext cx="3671740" cy="1824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96CA1-9F76-41E5-A6EC-7C9BE553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1" t="35258" r="32848" b="13099"/>
          <a:stretch/>
        </p:blipFill>
        <p:spPr>
          <a:xfrm>
            <a:off x="6678122" y="1066799"/>
            <a:ext cx="4604993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8" y="2916819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Optimal M value inconsistent across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Provides compression ratio of 31%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7042792" y="0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7042792" y="2248100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7042792" y="4570385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DD62F2C-3C05-4918-BCD2-1347E915A6F5}"/>
              </a:ext>
            </a:extLst>
          </p:cNvPr>
          <p:cNvGrpSpPr/>
          <p:nvPr/>
        </p:nvGrpSpPr>
        <p:grpSpPr>
          <a:xfrm>
            <a:off x="430788" y="3381512"/>
            <a:ext cx="6263926" cy="1919555"/>
            <a:chOff x="1003707" y="498886"/>
            <a:chExt cx="5265012" cy="1919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C465D66-3667-4304-8B9D-FE1D44AC7F8C}"/>
                </a:ext>
              </a:extLst>
            </p:cNvPr>
            <p:cNvSpPr/>
            <p:nvPr/>
          </p:nvSpPr>
          <p:spPr>
            <a:xfrm>
              <a:off x="1135891" y="1564647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F16B56C-1FBC-410C-BCDD-D17077D7E92E}"/>
                </a:ext>
              </a:extLst>
            </p:cNvPr>
            <p:cNvSpPr/>
            <p:nvPr/>
          </p:nvSpPr>
          <p:spPr>
            <a:xfrm>
              <a:off x="1898683" y="205563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3E7A8F-FD83-48DC-B334-80752D5DE630}"/>
                </a:ext>
              </a:extLst>
            </p:cNvPr>
            <p:cNvSpPr/>
            <p:nvPr/>
          </p:nvSpPr>
          <p:spPr>
            <a:xfrm>
              <a:off x="1898683" y="99549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r=4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48BE280-E016-4D06-9C3D-083A50DBB63E}"/>
                </a:ext>
              </a:extLst>
            </p:cNvPr>
            <p:cNvSpPr/>
            <p:nvPr/>
          </p:nvSpPr>
          <p:spPr>
            <a:xfrm>
              <a:off x="3163042" y="995490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3A3FE6-367C-4A10-926E-8D12FD5A06A1}"/>
                </a:ext>
              </a:extLst>
            </p:cNvPr>
            <p:cNvSpPr/>
            <p:nvPr/>
          </p:nvSpPr>
          <p:spPr>
            <a:xfrm>
              <a:off x="3163043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115EE8-121F-4717-B095-E5E51DE09CA9}"/>
                </a:ext>
              </a:extLst>
            </p:cNvPr>
            <p:cNvSpPr/>
            <p:nvPr/>
          </p:nvSpPr>
          <p:spPr>
            <a:xfrm>
              <a:off x="1898683" y="498886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B6F04D-860D-483F-97EE-044424570361}"/>
                </a:ext>
              </a:extLst>
            </p:cNvPr>
            <p:cNvSpPr/>
            <p:nvPr/>
          </p:nvSpPr>
          <p:spPr>
            <a:xfrm>
              <a:off x="3163041" y="157864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2842818-FEB0-4D12-9B51-1FEE61E3A66B}"/>
                </a:ext>
              </a:extLst>
            </p:cNvPr>
            <p:cNvSpPr/>
            <p:nvPr/>
          </p:nvSpPr>
          <p:spPr>
            <a:xfrm>
              <a:off x="4446059" y="99548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 bits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EFB3C7-EC04-4ACF-A7CD-8EF0F3132150}"/>
                </a:ext>
              </a:extLst>
            </p:cNvPr>
            <p:cNvSpPr/>
            <p:nvPr/>
          </p:nvSpPr>
          <p:spPr>
            <a:xfrm>
              <a:off x="4446058" y="158095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3 bits for 4+3 (111)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FDFB8A-3197-4A86-8F81-F6A16A8382A1}"/>
                </a:ext>
              </a:extLst>
            </p:cNvPr>
            <p:cNvCxnSpPr>
              <a:cxnSpLocks/>
              <a:stCxn id="80" idx="3"/>
              <a:endCxn id="81" idx="1"/>
            </p:cNvCxnSpPr>
            <p:nvPr/>
          </p:nvCxnSpPr>
          <p:spPr>
            <a:xfrm>
              <a:off x="1701979" y="1746052"/>
              <a:ext cx="196704" cy="490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2854B53-1117-42E1-BD48-72F6D1D2837E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701979" y="1176896"/>
              <a:ext cx="196704" cy="569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C94DC8C-929E-441C-8C78-9B349CAD5ADE}"/>
                </a:ext>
              </a:extLst>
            </p:cNvPr>
            <p:cNvCxnSpPr>
              <a:cxnSpLocks/>
              <a:stCxn id="81" idx="3"/>
              <a:endCxn id="84" idx="1"/>
            </p:cNvCxnSpPr>
            <p:nvPr/>
          </p:nvCxnSpPr>
          <p:spPr>
            <a:xfrm flipV="1">
              <a:off x="2951584" y="2237036"/>
              <a:ext cx="21145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CD132D1-6930-4147-B278-4005CDAE6A1D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2951584" y="1176895"/>
              <a:ext cx="2114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3424A7B-0201-4FC5-9336-77660B68B71D}"/>
                </a:ext>
              </a:extLst>
            </p:cNvPr>
            <p:cNvCxnSpPr>
              <a:cxnSpLocks/>
              <a:stCxn id="83" idx="3"/>
              <a:endCxn id="87" idx="1"/>
            </p:cNvCxnSpPr>
            <p:nvPr/>
          </p:nvCxnSpPr>
          <p:spPr>
            <a:xfrm flipV="1">
              <a:off x="4215943" y="1176894"/>
              <a:ext cx="23011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7AB2369-5521-47EA-9826-139ED3076D47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 flipH="1">
              <a:off x="3689492" y="1358299"/>
              <a:ext cx="1" cy="220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9C56AB1-41B4-425C-A886-C733B668388C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>
              <a:off x="4215942" y="1760047"/>
              <a:ext cx="230116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D3C4C1-FFF3-4759-A173-953423300B23}"/>
                </a:ext>
              </a:extLst>
            </p:cNvPr>
            <p:cNvSpPr/>
            <p:nvPr/>
          </p:nvSpPr>
          <p:spPr>
            <a:xfrm>
              <a:off x="5215818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110111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D404AB-2233-44AE-91AE-8FECD3604166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5742269" y="1410707"/>
              <a:ext cx="0" cy="644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F693E3A-D460-40FA-9F9A-F885A6FC1D6F}"/>
                </a:ext>
              </a:extLst>
            </p:cNvPr>
            <p:cNvCxnSpPr>
              <a:cxnSpLocks/>
              <a:stCxn id="84" idx="3"/>
              <a:endCxn id="96" idx="1"/>
            </p:cNvCxnSpPr>
            <p:nvPr/>
          </p:nvCxnSpPr>
          <p:spPr>
            <a:xfrm>
              <a:off x="4215944" y="2237036"/>
              <a:ext cx="999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35186A-8F4F-48FB-B8DE-FAFA877B8CC1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5498960" y="1176894"/>
              <a:ext cx="247979" cy="2338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9025A7F-10BF-4AE4-8291-5555D9A49E7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5498959" y="1410707"/>
              <a:ext cx="256490" cy="351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65A83C5-77CD-4918-BA97-C0011FC4A03A}"/>
                </a:ext>
              </a:extLst>
            </p:cNvPr>
            <p:cNvSpPr/>
            <p:nvPr/>
          </p:nvSpPr>
          <p:spPr>
            <a:xfrm>
              <a:off x="1003707" y="501782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M=5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6FEBD8-4B5A-404F-9312-F623170FEB92}"/>
              </a:ext>
            </a:extLst>
          </p:cNvPr>
          <p:cNvGrpSpPr/>
          <p:nvPr/>
        </p:nvGrpSpPr>
        <p:grpSpPr>
          <a:xfrm>
            <a:off x="430690" y="1381224"/>
            <a:ext cx="6140423" cy="1683561"/>
            <a:chOff x="1003707" y="3398929"/>
            <a:chExt cx="6140423" cy="16835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670663-ED6C-410D-B6C5-866263ED56CB}"/>
                </a:ext>
              </a:extLst>
            </p:cNvPr>
            <p:cNvSpPr/>
            <p:nvPr/>
          </p:nvSpPr>
          <p:spPr>
            <a:xfrm>
              <a:off x="1003707" y="4343400"/>
              <a:ext cx="67721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A86799A-8F49-4834-8F14-E3A3E605D5D2}"/>
                </a:ext>
              </a:extLst>
            </p:cNvPr>
            <p:cNvSpPr/>
            <p:nvPr/>
          </p:nvSpPr>
          <p:spPr>
            <a:xfrm>
              <a:off x="1916237" y="478773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q=floor(N/M)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901B80-FCD7-4D82-B46F-263558E4FB3C}"/>
                </a:ext>
              </a:extLst>
            </p:cNvPr>
            <p:cNvSpPr/>
            <p:nvPr/>
          </p:nvSpPr>
          <p:spPr>
            <a:xfrm>
              <a:off x="1916237" y="386287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r=N-</a:t>
              </a:r>
              <a:r>
                <a:rPr lang="en-GB" sz="1200" dirty="0" err="1"/>
                <a:t>qM</a:t>
              </a:r>
              <a:endParaRPr lang="en-GB" sz="12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F9977DF-627A-43E3-A0B3-31EBF83C0AC4}"/>
                </a:ext>
              </a:extLst>
            </p:cNvPr>
            <p:cNvSpPr/>
            <p:nvPr/>
          </p:nvSpPr>
          <p:spPr>
            <a:xfrm>
              <a:off x="3428796" y="3862878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4FD3E9-66BC-4ABA-9A75-8BCF608359A0}"/>
                </a:ext>
              </a:extLst>
            </p:cNvPr>
            <p:cNvSpPr/>
            <p:nvPr/>
          </p:nvSpPr>
          <p:spPr>
            <a:xfrm>
              <a:off x="3428797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Unary code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79FDDE-04FF-408D-BEA8-FAFDE6007861}"/>
                </a:ext>
              </a:extLst>
            </p:cNvPr>
            <p:cNvSpPr/>
            <p:nvPr/>
          </p:nvSpPr>
          <p:spPr>
            <a:xfrm>
              <a:off x="1916237" y="339892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b=ceil(log</a:t>
              </a:r>
              <a:r>
                <a:rPr lang="en-GB" sz="1200" baseline="-25000" dirty="0"/>
                <a:t>2</a:t>
              </a:r>
              <a:r>
                <a:rPr lang="en-GB" sz="1200" dirty="0"/>
                <a:t>M)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2C2A92-A108-4E6E-A125-17C6454FA785}"/>
                </a:ext>
              </a:extLst>
            </p:cNvPr>
            <p:cNvSpPr/>
            <p:nvPr/>
          </p:nvSpPr>
          <p:spPr>
            <a:xfrm>
              <a:off x="3428795" y="435739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C0C5D44-B938-410B-8F11-E477E79392A6}"/>
                </a:ext>
              </a:extLst>
            </p:cNvPr>
            <p:cNvSpPr/>
            <p:nvPr/>
          </p:nvSpPr>
          <p:spPr>
            <a:xfrm>
              <a:off x="4963676" y="3862877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b-1 bits for r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C98665C-E1E4-4127-8FFC-158697AB72CB}"/>
                </a:ext>
              </a:extLst>
            </p:cNvPr>
            <p:cNvSpPr/>
            <p:nvPr/>
          </p:nvSpPr>
          <p:spPr>
            <a:xfrm>
              <a:off x="4963674" y="4359712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 bits for r+2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0D7C5E-5320-4012-AEDB-9B2FCF6B6C31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1680920" y="4490778"/>
              <a:ext cx="235317" cy="4443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E627B95-8CAF-4A4F-A7A7-9CB2D8D7D540}"/>
                </a:ext>
              </a:extLst>
            </p:cNvPr>
            <p:cNvCxnSpPr>
              <a:cxnSpLocks/>
              <a:stCxn id="125" idx="3"/>
              <a:endCxn id="127" idx="1"/>
            </p:cNvCxnSpPr>
            <p:nvPr/>
          </p:nvCxnSpPr>
          <p:spPr>
            <a:xfrm flipV="1">
              <a:off x="1680920" y="4010257"/>
              <a:ext cx="235317" cy="480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1D14F41-C81F-4C07-8ECB-E1DF9AC5A8A3}"/>
                </a:ext>
              </a:extLst>
            </p:cNvPr>
            <p:cNvCxnSpPr>
              <a:cxnSpLocks/>
              <a:stCxn id="126" idx="3"/>
              <a:endCxn id="129" idx="1"/>
            </p:cNvCxnSpPr>
            <p:nvPr/>
          </p:nvCxnSpPr>
          <p:spPr>
            <a:xfrm flipV="1">
              <a:off x="3175827" y="4935112"/>
              <a:ext cx="25297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C92EB58-1333-469A-825E-86786D6DA8A8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 flipV="1">
              <a:off x="3175827" y="4010256"/>
              <a:ext cx="25296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3C680A-A8C7-484D-B515-E472AAB8BDE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 flipV="1">
              <a:off x="4688386" y="4010255"/>
              <a:ext cx="27529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64CA893-6EE8-4F2E-BC64-B38DE5A223F0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 flipH="1">
              <a:off x="4058590" y="4157633"/>
              <a:ext cx="1" cy="199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6F448C-D200-4F90-8B84-E52357DEA7AD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>
              <a:off x="4688385" y="4504773"/>
              <a:ext cx="275289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177EBA2-D43D-4FF3-9178-C3B95FB6B40F}"/>
                </a:ext>
              </a:extLst>
            </p:cNvPr>
            <p:cNvSpPr/>
            <p:nvPr/>
          </p:nvSpPr>
          <p:spPr>
            <a:xfrm>
              <a:off x="5884540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Full Binary Form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1B1D4E6-4BC7-44F5-975D-CF82C15A9F3D}"/>
                </a:ext>
              </a:extLst>
            </p:cNvPr>
            <p:cNvCxnSpPr>
              <a:cxnSpLocks/>
              <a:endCxn id="141" idx="0"/>
            </p:cNvCxnSpPr>
            <p:nvPr/>
          </p:nvCxnSpPr>
          <p:spPr>
            <a:xfrm flipH="1">
              <a:off x="6514335" y="4210041"/>
              <a:ext cx="15767" cy="5776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D3FAB5E-3559-424D-B4D7-455891B8DDB4}"/>
                </a:ext>
              </a:extLst>
            </p:cNvPr>
            <p:cNvCxnSpPr>
              <a:cxnSpLocks/>
              <a:stCxn id="129" idx="3"/>
              <a:endCxn id="141" idx="1"/>
            </p:cNvCxnSpPr>
            <p:nvPr/>
          </p:nvCxnSpPr>
          <p:spPr>
            <a:xfrm>
              <a:off x="4688387" y="4935112"/>
              <a:ext cx="1196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B2D90B9-6171-4D73-B51F-44471CE57065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223266" y="4010255"/>
              <a:ext cx="298952" cy="216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1A3B0B6-A784-4E0E-A724-1E78B22F239F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flipV="1">
              <a:off x="6223264" y="4226445"/>
              <a:ext cx="284836" cy="2806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Simplify slides, less graphs, explain algorithms with diagrams not words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7">
            <a:extLst>
              <a:ext uri="{FF2B5EF4-FFF2-40B4-BE49-F238E27FC236}">
                <a16:creationId xmlns:a16="http://schemas.microsoft.com/office/drawing/2014/main" id="{CD1ED27D-3D93-4103-86DC-4F5C0C52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13378"/>
              </p:ext>
            </p:extLst>
          </p:nvPr>
        </p:nvGraphicFramePr>
        <p:xfrm>
          <a:off x="7307419" y="267758"/>
          <a:ext cx="4701079" cy="335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71">
                  <a:extLst>
                    <a:ext uri="{9D8B030D-6E8A-4147-A177-3AD203B41FA5}">
                      <a16:colId xmlns:a16="http://schemas.microsoft.com/office/drawing/2014/main" val="1352383155"/>
                    </a:ext>
                  </a:extLst>
                </a:gridCol>
                <a:gridCol w="975049">
                  <a:extLst>
                    <a:ext uri="{9D8B030D-6E8A-4147-A177-3AD203B41FA5}">
                      <a16:colId xmlns:a16="http://schemas.microsoft.com/office/drawing/2014/main" val="2605147057"/>
                    </a:ext>
                  </a:extLst>
                </a:gridCol>
                <a:gridCol w="607524">
                  <a:extLst>
                    <a:ext uri="{9D8B030D-6E8A-4147-A177-3AD203B41FA5}">
                      <a16:colId xmlns:a16="http://schemas.microsoft.com/office/drawing/2014/main" val="4115757501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63401848"/>
                    </a:ext>
                  </a:extLst>
                </a:gridCol>
                <a:gridCol w="611156">
                  <a:extLst>
                    <a:ext uri="{9D8B030D-6E8A-4147-A177-3AD203B41FA5}">
                      <a16:colId xmlns:a16="http://schemas.microsoft.com/office/drawing/2014/main" val="3077452370"/>
                    </a:ext>
                  </a:extLst>
                </a:gridCol>
                <a:gridCol w="830432">
                  <a:extLst>
                    <a:ext uri="{9D8B030D-6E8A-4147-A177-3AD203B41FA5}">
                      <a16:colId xmlns:a16="http://schemas.microsoft.com/office/drawing/2014/main" val="3858137317"/>
                    </a:ext>
                  </a:extLst>
                </a:gridCol>
              </a:tblGrid>
              <a:tr h="307496">
                <a:tc>
                  <a:txBody>
                    <a:bodyPr/>
                    <a:lstStyle/>
                    <a:p>
                      <a:r>
                        <a:rPr lang="en-GB" sz="1200" dirty="0"/>
                        <a:t>N (M=3)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Floor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56819"/>
                  </a:ext>
                </a:extLst>
              </a:tr>
              <a:tr h="270587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76633"/>
                  </a:ext>
                </a:extLst>
              </a:tr>
              <a:tr h="252859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99658"/>
                  </a:ext>
                </a:extLst>
              </a:tr>
              <a:tr h="272453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1963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15668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93202"/>
                  </a:ext>
                </a:extLst>
              </a:tr>
              <a:tr h="27618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21619"/>
                  </a:ext>
                </a:extLst>
              </a:tr>
              <a:tr h="275253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83746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39954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5827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37616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2391"/>
                  </a:ext>
                </a:extLst>
              </a:tr>
            </a:tbl>
          </a:graphicData>
        </a:graphic>
      </p:graphicFrame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EE2254-33A9-4A6D-A830-4F3350F3B3CD}"/>
              </a:ext>
            </a:extLst>
          </p:cNvPr>
          <p:cNvGrpSpPr/>
          <p:nvPr/>
        </p:nvGrpSpPr>
        <p:grpSpPr>
          <a:xfrm>
            <a:off x="1003707" y="498886"/>
            <a:ext cx="5265012" cy="1919555"/>
            <a:chOff x="1003707" y="498886"/>
            <a:chExt cx="5265012" cy="19195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563BB94-0D10-45BC-A783-D56286CF2440}"/>
                </a:ext>
              </a:extLst>
            </p:cNvPr>
            <p:cNvSpPr/>
            <p:nvPr/>
          </p:nvSpPr>
          <p:spPr>
            <a:xfrm>
              <a:off x="1135891" y="1564647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45A18C7-A097-4796-B602-16F2F3A599B4}"/>
                </a:ext>
              </a:extLst>
            </p:cNvPr>
            <p:cNvSpPr/>
            <p:nvPr/>
          </p:nvSpPr>
          <p:spPr>
            <a:xfrm>
              <a:off x="1898683" y="205563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4358196-1319-4413-A030-5F828261F028}"/>
                </a:ext>
              </a:extLst>
            </p:cNvPr>
            <p:cNvSpPr/>
            <p:nvPr/>
          </p:nvSpPr>
          <p:spPr>
            <a:xfrm>
              <a:off x="1898683" y="99549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98D8FD-0563-4C8B-BCBC-D2407A1DC7C9}"/>
                </a:ext>
              </a:extLst>
            </p:cNvPr>
            <p:cNvSpPr/>
            <p:nvPr/>
          </p:nvSpPr>
          <p:spPr>
            <a:xfrm>
              <a:off x="3163042" y="995490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r&lt;3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3095134-E308-4DF6-B631-037B896D17EA}"/>
                </a:ext>
              </a:extLst>
            </p:cNvPr>
            <p:cNvSpPr/>
            <p:nvPr/>
          </p:nvSpPr>
          <p:spPr>
            <a:xfrm>
              <a:off x="3163043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FA191C-F052-449C-9A9F-2C9824CDC141}"/>
                </a:ext>
              </a:extLst>
            </p:cNvPr>
            <p:cNvSpPr/>
            <p:nvPr/>
          </p:nvSpPr>
          <p:spPr>
            <a:xfrm>
              <a:off x="1898683" y="498886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B31C369-8DBF-42B9-8494-5B06BCCA499D}"/>
                </a:ext>
              </a:extLst>
            </p:cNvPr>
            <p:cNvSpPr/>
            <p:nvPr/>
          </p:nvSpPr>
          <p:spPr>
            <a:xfrm>
              <a:off x="3163041" y="157864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9E1109-2725-431A-AF99-F7CEAA29D434}"/>
                </a:ext>
              </a:extLst>
            </p:cNvPr>
            <p:cNvSpPr/>
            <p:nvPr/>
          </p:nvSpPr>
          <p:spPr>
            <a:xfrm>
              <a:off x="4446059" y="99548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 bits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8C92D6F-BBD3-46C0-AEE7-4D1FF94B00F1}"/>
                </a:ext>
              </a:extLst>
            </p:cNvPr>
            <p:cNvSpPr/>
            <p:nvPr/>
          </p:nvSpPr>
          <p:spPr>
            <a:xfrm>
              <a:off x="4446058" y="158095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3 bits for 4+3 (111)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DFF35A9-C507-467D-A7D5-84977704D015}"/>
                </a:ext>
              </a:extLst>
            </p:cNvPr>
            <p:cNvCxnSpPr>
              <a:cxnSpLocks/>
              <a:stCxn id="139" idx="3"/>
              <a:endCxn id="140" idx="1"/>
            </p:cNvCxnSpPr>
            <p:nvPr/>
          </p:nvCxnSpPr>
          <p:spPr>
            <a:xfrm>
              <a:off x="1701979" y="1746052"/>
              <a:ext cx="196704" cy="490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8661586-B174-4875-87D0-09F27AF8687B}"/>
                </a:ext>
              </a:extLst>
            </p:cNvPr>
            <p:cNvCxnSpPr>
              <a:cxnSpLocks/>
              <a:stCxn id="139" idx="3"/>
              <a:endCxn id="141" idx="1"/>
            </p:cNvCxnSpPr>
            <p:nvPr/>
          </p:nvCxnSpPr>
          <p:spPr>
            <a:xfrm flipV="1">
              <a:off x="1701979" y="1176896"/>
              <a:ext cx="196704" cy="569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3DD7C2E-9A33-4D3C-8D55-B9917D4190A1}"/>
                </a:ext>
              </a:extLst>
            </p:cNvPr>
            <p:cNvCxnSpPr>
              <a:cxnSpLocks/>
              <a:stCxn id="140" idx="3"/>
              <a:endCxn id="143" idx="1"/>
            </p:cNvCxnSpPr>
            <p:nvPr/>
          </p:nvCxnSpPr>
          <p:spPr>
            <a:xfrm flipV="1">
              <a:off x="2951584" y="2237036"/>
              <a:ext cx="21145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828C86D-D1E7-4474-B2CA-72806973A664}"/>
                </a:ext>
              </a:extLst>
            </p:cNvPr>
            <p:cNvCxnSpPr>
              <a:cxnSpLocks/>
              <a:stCxn id="141" idx="3"/>
              <a:endCxn id="142" idx="1"/>
            </p:cNvCxnSpPr>
            <p:nvPr/>
          </p:nvCxnSpPr>
          <p:spPr>
            <a:xfrm flipV="1">
              <a:off x="2951584" y="1176895"/>
              <a:ext cx="2114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5AEA3C0-2504-4D0E-944B-BD5E68B0845F}"/>
                </a:ext>
              </a:extLst>
            </p:cNvPr>
            <p:cNvCxnSpPr>
              <a:cxnSpLocks/>
              <a:stCxn id="142" idx="3"/>
              <a:endCxn id="146" idx="1"/>
            </p:cNvCxnSpPr>
            <p:nvPr/>
          </p:nvCxnSpPr>
          <p:spPr>
            <a:xfrm flipV="1">
              <a:off x="4215943" y="1176894"/>
              <a:ext cx="23011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E945065-4923-4D43-9F23-995672DEE2B6}"/>
                </a:ext>
              </a:extLst>
            </p:cNvPr>
            <p:cNvCxnSpPr>
              <a:cxnSpLocks/>
              <a:stCxn id="142" idx="2"/>
              <a:endCxn id="145" idx="0"/>
            </p:cNvCxnSpPr>
            <p:nvPr/>
          </p:nvCxnSpPr>
          <p:spPr>
            <a:xfrm flipH="1">
              <a:off x="3689492" y="1358299"/>
              <a:ext cx="1" cy="220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84136B6-F595-43F6-BB20-2CC544BAEF52}"/>
                </a:ext>
              </a:extLst>
            </p:cNvPr>
            <p:cNvCxnSpPr>
              <a:cxnSpLocks/>
              <a:stCxn id="145" idx="3"/>
              <a:endCxn id="147" idx="1"/>
            </p:cNvCxnSpPr>
            <p:nvPr/>
          </p:nvCxnSpPr>
          <p:spPr>
            <a:xfrm>
              <a:off x="4215942" y="1760047"/>
              <a:ext cx="230116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641EDCE-5DA9-4903-B792-A9DD7499D1C4}"/>
                </a:ext>
              </a:extLst>
            </p:cNvPr>
            <p:cNvSpPr/>
            <p:nvPr/>
          </p:nvSpPr>
          <p:spPr>
            <a:xfrm>
              <a:off x="5215818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110111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151D5B0-886C-47C5-9EF5-EFF5F24236F8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5742269" y="1410707"/>
              <a:ext cx="0" cy="644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34C6498-8ADC-4B66-9675-767FA7F44BC1}"/>
                </a:ext>
              </a:extLst>
            </p:cNvPr>
            <p:cNvCxnSpPr>
              <a:cxnSpLocks/>
              <a:stCxn id="143" idx="3"/>
              <a:endCxn id="155" idx="1"/>
            </p:cNvCxnSpPr>
            <p:nvPr/>
          </p:nvCxnSpPr>
          <p:spPr>
            <a:xfrm>
              <a:off x="4215944" y="2237036"/>
              <a:ext cx="999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9825400-7ACE-42D0-8B02-41E9DC3AB022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>
              <a:off x="5498960" y="1176894"/>
              <a:ext cx="247979" cy="2338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6F0BB6-C97D-47BA-99A2-6DF5843945D5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V="1">
              <a:off x="5498959" y="1410707"/>
              <a:ext cx="256490" cy="351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17A506A-FE73-41C0-8E30-76A25D6A0F5F}"/>
                </a:ext>
              </a:extLst>
            </p:cNvPr>
            <p:cNvSpPr/>
            <p:nvPr/>
          </p:nvSpPr>
          <p:spPr>
            <a:xfrm>
              <a:off x="1003707" y="501782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M=5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F47D76-0668-4403-87CB-BF288F6CF604}"/>
              </a:ext>
            </a:extLst>
          </p:cNvPr>
          <p:cNvGrpSpPr/>
          <p:nvPr/>
        </p:nvGrpSpPr>
        <p:grpSpPr>
          <a:xfrm>
            <a:off x="1003707" y="3398929"/>
            <a:ext cx="6140423" cy="1683561"/>
            <a:chOff x="1003707" y="3398929"/>
            <a:chExt cx="6140423" cy="168356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2943A71-95C4-473A-B714-B2BD879603F2}"/>
                </a:ext>
              </a:extLst>
            </p:cNvPr>
            <p:cNvSpPr/>
            <p:nvPr/>
          </p:nvSpPr>
          <p:spPr>
            <a:xfrm>
              <a:off x="1003707" y="4343400"/>
              <a:ext cx="67721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A093257-A950-4666-8EC5-5B4E15C9CC16}"/>
                </a:ext>
              </a:extLst>
            </p:cNvPr>
            <p:cNvSpPr/>
            <p:nvPr/>
          </p:nvSpPr>
          <p:spPr>
            <a:xfrm>
              <a:off x="1916237" y="478773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q=floor(N/M)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4B8C1A7-3BC4-4A1B-B442-AA4BF889856E}"/>
                </a:ext>
              </a:extLst>
            </p:cNvPr>
            <p:cNvSpPr/>
            <p:nvPr/>
          </p:nvSpPr>
          <p:spPr>
            <a:xfrm>
              <a:off x="1916237" y="386287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r=N-</a:t>
              </a:r>
              <a:r>
                <a:rPr lang="en-GB" sz="1200" dirty="0" err="1"/>
                <a:t>qM</a:t>
              </a:r>
              <a:endParaRPr lang="en-GB" sz="12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255725-D464-4E14-B5C9-13BCBD070D67}"/>
                </a:ext>
              </a:extLst>
            </p:cNvPr>
            <p:cNvSpPr/>
            <p:nvPr/>
          </p:nvSpPr>
          <p:spPr>
            <a:xfrm>
              <a:off x="3428796" y="3862878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089D6D5-43C0-4F67-B90C-4EB66CEB3C1C}"/>
                </a:ext>
              </a:extLst>
            </p:cNvPr>
            <p:cNvSpPr/>
            <p:nvPr/>
          </p:nvSpPr>
          <p:spPr>
            <a:xfrm>
              <a:off x="3428797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Unary code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82FCBF-5B6A-457D-A594-70B825A165E3}"/>
                </a:ext>
              </a:extLst>
            </p:cNvPr>
            <p:cNvSpPr/>
            <p:nvPr/>
          </p:nvSpPr>
          <p:spPr>
            <a:xfrm>
              <a:off x="1916237" y="339892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b=ceil(log</a:t>
              </a:r>
              <a:r>
                <a:rPr lang="en-GB" sz="1200" baseline="-25000" dirty="0"/>
                <a:t>2</a:t>
              </a:r>
              <a:r>
                <a:rPr lang="en-GB" sz="1200" dirty="0"/>
                <a:t>M)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9FDEA26-67AE-4916-A4B7-F251BE2CB3DA}"/>
                </a:ext>
              </a:extLst>
            </p:cNvPr>
            <p:cNvSpPr/>
            <p:nvPr/>
          </p:nvSpPr>
          <p:spPr>
            <a:xfrm>
              <a:off x="3428795" y="435739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5D2B7D4-868F-4411-AB5D-704E7321BAFA}"/>
                </a:ext>
              </a:extLst>
            </p:cNvPr>
            <p:cNvSpPr/>
            <p:nvPr/>
          </p:nvSpPr>
          <p:spPr>
            <a:xfrm>
              <a:off x="4963676" y="3862877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b-1 bits for r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AC67153-1EE9-4E6D-BE95-60350E81C03A}"/>
                </a:ext>
              </a:extLst>
            </p:cNvPr>
            <p:cNvSpPr/>
            <p:nvPr/>
          </p:nvSpPr>
          <p:spPr>
            <a:xfrm>
              <a:off x="4963674" y="4359712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 bits for r+2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44491EF-98C7-485C-AF3D-FC723CE76F04}"/>
                </a:ext>
              </a:extLst>
            </p:cNvPr>
            <p:cNvCxnSpPr>
              <a:cxnSpLocks/>
              <a:stCxn id="163" idx="3"/>
              <a:endCxn id="164" idx="1"/>
            </p:cNvCxnSpPr>
            <p:nvPr/>
          </p:nvCxnSpPr>
          <p:spPr>
            <a:xfrm>
              <a:off x="1680920" y="4490778"/>
              <a:ext cx="235317" cy="4443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6D97A5C-0864-4F8D-8CAF-C914B2CF4282}"/>
                </a:ext>
              </a:extLst>
            </p:cNvPr>
            <p:cNvCxnSpPr>
              <a:cxnSpLocks/>
              <a:stCxn id="163" idx="3"/>
              <a:endCxn id="165" idx="1"/>
            </p:cNvCxnSpPr>
            <p:nvPr/>
          </p:nvCxnSpPr>
          <p:spPr>
            <a:xfrm flipV="1">
              <a:off x="1680920" y="4010257"/>
              <a:ext cx="235317" cy="480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531DB8A-41C0-499F-A5F8-8FF3FB5DE01D}"/>
                </a:ext>
              </a:extLst>
            </p:cNvPr>
            <p:cNvCxnSpPr>
              <a:cxnSpLocks/>
              <a:stCxn id="164" idx="3"/>
              <a:endCxn id="167" idx="1"/>
            </p:cNvCxnSpPr>
            <p:nvPr/>
          </p:nvCxnSpPr>
          <p:spPr>
            <a:xfrm flipV="1">
              <a:off x="3175827" y="4935112"/>
              <a:ext cx="25297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12D6AC4-82D5-44B8-A441-4CFDA2D1A3F2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3175827" y="4010256"/>
              <a:ext cx="25296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D637B5C-5308-4482-95E2-1499048D31E0}"/>
                </a:ext>
              </a:extLst>
            </p:cNvPr>
            <p:cNvCxnSpPr>
              <a:cxnSpLocks/>
              <a:stCxn id="166" idx="3"/>
              <a:endCxn id="170" idx="1"/>
            </p:cNvCxnSpPr>
            <p:nvPr/>
          </p:nvCxnSpPr>
          <p:spPr>
            <a:xfrm flipV="1">
              <a:off x="4688386" y="4010255"/>
              <a:ext cx="27529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E45F232-C45E-42AB-AF4B-BA86655578E2}"/>
                </a:ext>
              </a:extLst>
            </p:cNvPr>
            <p:cNvCxnSpPr>
              <a:cxnSpLocks/>
              <a:stCxn id="166" idx="2"/>
              <a:endCxn id="169" idx="0"/>
            </p:cNvCxnSpPr>
            <p:nvPr/>
          </p:nvCxnSpPr>
          <p:spPr>
            <a:xfrm flipH="1">
              <a:off x="4058590" y="4157633"/>
              <a:ext cx="1" cy="199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AF84FAB-7769-4CA6-B058-2ECB4B75B245}"/>
                </a:ext>
              </a:extLst>
            </p:cNvPr>
            <p:cNvCxnSpPr>
              <a:cxnSpLocks/>
              <a:stCxn id="169" idx="3"/>
              <a:endCxn id="171" idx="1"/>
            </p:cNvCxnSpPr>
            <p:nvPr/>
          </p:nvCxnSpPr>
          <p:spPr>
            <a:xfrm>
              <a:off x="4688385" y="4504773"/>
              <a:ext cx="275289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334E271-97CA-413B-B852-A9E7F2D74332}"/>
                </a:ext>
              </a:extLst>
            </p:cNvPr>
            <p:cNvSpPr/>
            <p:nvPr/>
          </p:nvSpPr>
          <p:spPr>
            <a:xfrm>
              <a:off x="5884540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Full Binary Form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DD27A41-F10E-4671-8E0C-A211BF0C2D9A}"/>
                </a:ext>
              </a:extLst>
            </p:cNvPr>
            <p:cNvCxnSpPr>
              <a:cxnSpLocks/>
              <a:endCxn id="179" idx="0"/>
            </p:cNvCxnSpPr>
            <p:nvPr/>
          </p:nvCxnSpPr>
          <p:spPr>
            <a:xfrm flipH="1">
              <a:off x="6514335" y="4210041"/>
              <a:ext cx="15767" cy="5776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FAA88E5-2706-4576-A38C-FA311BA251E4}"/>
                </a:ext>
              </a:extLst>
            </p:cNvPr>
            <p:cNvCxnSpPr>
              <a:cxnSpLocks/>
              <a:stCxn id="167" idx="3"/>
              <a:endCxn id="179" idx="1"/>
            </p:cNvCxnSpPr>
            <p:nvPr/>
          </p:nvCxnSpPr>
          <p:spPr>
            <a:xfrm>
              <a:off x="4688387" y="4935112"/>
              <a:ext cx="1196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53C56A9-B48E-4FDB-8058-5AC62BC06A49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>
              <a:off x="6223266" y="4010255"/>
              <a:ext cx="298952" cy="216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6D790FB-43E2-461C-BD1D-DA18F7B60877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6223264" y="4226445"/>
              <a:ext cx="284836" cy="2806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72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371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Huffman encoding</vt:lpstr>
      <vt:lpstr>Golomb encoding</vt:lpstr>
      <vt:lpstr>Review and further work</vt:lpstr>
      <vt:lpstr>Thank you for your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Patel, Parth</cp:lastModifiedBy>
  <cp:revision>23</cp:revision>
  <dcterms:created xsi:type="dcterms:W3CDTF">2019-12-02T09:09:03Z</dcterms:created>
  <dcterms:modified xsi:type="dcterms:W3CDTF">2019-12-06T13:13:40Z</dcterms:modified>
</cp:coreProperties>
</file>