
<file path=[Content_Types].xml><?xml version="1.0" encoding="utf-8"?>
<Types xmlns="http://schemas.openxmlformats.org/package/2006/content-types">
  <Default Extension="rels" ContentType="application/vnd.openxmlformats-package.relationships+xml"/>
  <Default Extension="fntdata" ContentType="application/x-fontdata"/>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Average"/>
      <p:regular r:id="rId14"/>
    </p:embeddedFont>
    <p:embeddedFont>
      <p:font typeface="Oswald"/>
      <p:regular r:id="rId15"/>
      <p:bold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8" Type="http://schemas.openxmlformats.org/officeDocument/2006/relationships/slide" Target="slides/slide3.xml"/><Relationship Id="rId18" Type="http://schemas.openxmlformats.org/officeDocument/2006/relationships/customXml" Target="../customXml/item2.xml"/><Relationship Id="rId3" Type="http://schemas.openxmlformats.org/officeDocument/2006/relationships/presProps" Target="presProps.xml"/><Relationship Id="rId12" Type="http://schemas.openxmlformats.org/officeDocument/2006/relationships/slide" Target="slides/slide7.xml"/><Relationship Id="rId7" Type="http://schemas.openxmlformats.org/officeDocument/2006/relationships/slide" Target="slides/slide2.xml"/><Relationship Id="rId17" Type="http://schemas.openxmlformats.org/officeDocument/2006/relationships/customXml" Target="../customXml/item1.xml"/><Relationship Id="rId2" Type="http://schemas.openxmlformats.org/officeDocument/2006/relationships/viewProps" Target="viewProps.xml"/><Relationship Id="rId16" Type="http://schemas.openxmlformats.org/officeDocument/2006/relationships/font" Target="fonts/Oswald-bold.fntdata"/><Relationship Id="rId11" Type="http://schemas.openxmlformats.org/officeDocument/2006/relationships/slide" Target="slides/slide6.xml"/><Relationship Id="rId1" Type="http://schemas.openxmlformats.org/officeDocument/2006/relationships/theme" Target="theme/theme1.xml"/><Relationship Id="rId6" Type="http://schemas.openxmlformats.org/officeDocument/2006/relationships/slide" Target="slides/slide1.xml"/><Relationship Id="rId15" Type="http://schemas.openxmlformats.org/officeDocument/2006/relationships/font" Target="fonts/Oswald-regular.fntdata"/><Relationship Id="rId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customXml" Target="../customXml/item3.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Average-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3b0ec0de8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3b0ec0de8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3b0ec0de8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3b0ec0de8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3b0ec0de89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3b0ec0de89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3b0ec0de89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3b0ec0de89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3b0ec0de89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3b0ec0de89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3b0ec0de89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3b0ec0de89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3b0ec0de89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3b0ec0de89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Classification of News into Real and Fake News</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Group 6: Dhairya Amin, Parth Shah, Smit Dar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Motivation</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Fake news refers to misinformation, disinformation, or mal-information which is spread through word of mouth and traditional media and more recently through digital forms of communication such as edited videos, memes, unverified advertisements, and social media propagated rumors. </a:t>
            </a:r>
            <a:endParaRPr/>
          </a:p>
          <a:p>
            <a:pPr indent="-342900" lvl="0" marL="457200" rtl="0" algn="l">
              <a:spcBef>
                <a:spcPts val="0"/>
              </a:spcBef>
              <a:spcAft>
                <a:spcPts val="0"/>
              </a:spcAft>
              <a:buSzPts val="1800"/>
              <a:buChar char="●"/>
            </a:pPr>
            <a:r>
              <a:rPr lang="en"/>
              <a:t>It spreads faster than actual news on social media. </a:t>
            </a:r>
            <a:endParaRPr/>
          </a:p>
          <a:p>
            <a:pPr indent="-342900" lvl="0" marL="457200" rtl="0" algn="l">
              <a:spcBef>
                <a:spcPts val="0"/>
              </a:spcBef>
              <a:spcAft>
                <a:spcPts val="0"/>
              </a:spcAft>
              <a:buSzPts val="1800"/>
              <a:buChar char="●"/>
            </a:pPr>
            <a:r>
              <a:rPr lang="en"/>
              <a:t>This has become a serious problem where you can post news articles within seconds, with the potential of it resulting in mob violence, suicides, etc. </a:t>
            </a:r>
            <a:endParaRPr/>
          </a:p>
          <a:p>
            <a:pPr indent="-342900" lvl="0" marL="457200" rtl="0" algn="l">
              <a:spcBef>
                <a:spcPts val="0"/>
              </a:spcBef>
              <a:spcAft>
                <a:spcPts val="0"/>
              </a:spcAft>
              <a:buSzPts val="1800"/>
              <a:buChar char="●"/>
            </a:pPr>
            <a:r>
              <a:rPr lang="en"/>
              <a:t>People then share this fake news, causing anxiety and unrest.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Description</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Our team will be comparing models to predict whether a tweet containing news is real or fake to find the one with the best performance. </a:t>
            </a:r>
            <a:endParaRPr/>
          </a:p>
          <a:p>
            <a:pPr indent="-342900" lvl="0" marL="457200" rtl="0" algn="l">
              <a:spcBef>
                <a:spcPts val="0"/>
              </a:spcBef>
              <a:spcAft>
                <a:spcPts val="0"/>
              </a:spcAft>
              <a:buSzPts val="1800"/>
              <a:buChar char="●"/>
            </a:pPr>
            <a:r>
              <a:rPr lang="en"/>
              <a:t>This project will provide a basis for what model would work best for fake/actual news classification and then could be built upon in the future by news agencies and social media platforms to prevent the posting of such tweets.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lnSpc>
                <a:spcPct val="95000"/>
              </a:lnSpc>
              <a:spcBef>
                <a:spcPts val="0"/>
              </a:spcBef>
              <a:spcAft>
                <a:spcPts val="0"/>
              </a:spcAft>
              <a:buSzPts val="2000"/>
              <a:buChar char="●"/>
            </a:pPr>
            <a:r>
              <a:rPr lang="en" sz="2000"/>
              <a:t>Dataset consists of 2 CSV files - Fake.csv and True.csv</a:t>
            </a:r>
            <a:endParaRPr sz="2000"/>
          </a:p>
          <a:p>
            <a:pPr indent="-355600" lvl="0" marL="457200" rtl="0" algn="l">
              <a:lnSpc>
                <a:spcPct val="95000"/>
              </a:lnSpc>
              <a:spcBef>
                <a:spcPts val="0"/>
              </a:spcBef>
              <a:spcAft>
                <a:spcPts val="0"/>
              </a:spcAft>
              <a:buSzPts val="2000"/>
              <a:buChar char="●"/>
            </a:pPr>
            <a:r>
              <a:rPr lang="en" sz="2000"/>
              <a:t>4 columns in each file - title, text, subject, date</a:t>
            </a:r>
            <a:endParaRPr sz="2000"/>
          </a:p>
          <a:p>
            <a:pPr indent="-355600" lvl="0" marL="457200" rtl="0" algn="l">
              <a:lnSpc>
                <a:spcPct val="95000"/>
              </a:lnSpc>
              <a:spcBef>
                <a:spcPts val="0"/>
              </a:spcBef>
              <a:spcAft>
                <a:spcPts val="0"/>
              </a:spcAft>
              <a:buSzPts val="2000"/>
              <a:buChar char="●"/>
            </a:pPr>
            <a:r>
              <a:rPr lang="en" sz="2000"/>
              <a:t>Fake.csv has 17903 unique titles out of which:</a:t>
            </a:r>
            <a:endParaRPr sz="2000"/>
          </a:p>
          <a:p>
            <a:pPr indent="-355600" lvl="1" marL="914400" rtl="0" algn="l">
              <a:lnSpc>
                <a:spcPct val="95000"/>
              </a:lnSpc>
              <a:spcBef>
                <a:spcPts val="0"/>
              </a:spcBef>
              <a:spcAft>
                <a:spcPts val="0"/>
              </a:spcAft>
              <a:buSzPts val="2000"/>
              <a:buChar char="○"/>
            </a:pPr>
            <a:r>
              <a:rPr lang="en" sz="2000"/>
              <a:t>39% are news-related</a:t>
            </a:r>
            <a:endParaRPr sz="2000"/>
          </a:p>
          <a:p>
            <a:pPr indent="-355600" lvl="1" marL="914400" rtl="0" algn="l">
              <a:lnSpc>
                <a:spcPct val="95000"/>
              </a:lnSpc>
              <a:spcBef>
                <a:spcPts val="0"/>
              </a:spcBef>
              <a:spcAft>
                <a:spcPts val="0"/>
              </a:spcAft>
              <a:buSzPts val="2000"/>
              <a:buChar char="○"/>
            </a:pPr>
            <a:r>
              <a:rPr lang="en" sz="2000"/>
              <a:t>29% are politics-related</a:t>
            </a:r>
            <a:endParaRPr sz="2000"/>
          </a:p>
          <a:p>
            <a:pPr indent="-355600" lvl="1" marL="914400" rtl="0" algn="l">
              <a:lnSpc>
                <a:spcPct val="95000"/>
              </a:lnSpc>
              <a:spcBef>
                <a:spcPts val="0"/>
              </a:spcBef>
              <a:spcAft>
                <a:spcPts val="0"/>
              </a:spcAft>
              <a:buSzPts val="2000"/>
              <a:buChar char="○"/>
            </a:pPr>
            <a:r>
              <a:rPr lang="en" sz="2000"/>
              <a:t>32% are labeled as others</a:t>
            </a:r>
            <a:endParaRPr sz="2000"/>
          </a:p>
          <a:p>
            <a:pPr indent="-355600" lvl="0" marL="457200" rtl="0" algn="l">
              <a:lnSpc>
                <a:spcPct val="95000"/>
              </a:lnSpc>
              <a:spcBef>
                <a:spcPts val="0"/>
              </a:spcBef>
              <a:spcAft>
                <a:spcPts val="0"/>
              </a:spcAft>
              <a:buSzPts val="2000"/>
              <a:buChar char="●"/>
            </a:pPr>
            <a:r>
              <a:rPr lang="en" sz="2000"/>
              <a:t>True.csv has 20826 unique titles out of which:</a:t>
            </a:r>
            <a:endParaRPr sz="2000"/>
          </a:p>
          <a:p>
            <a:pPr indent="-355600" lvl="1" marL="914400" rtl="0" algn="l">
              <a:lnSpc>
                <a:spcPct val="95000"/>
              </a:lnSpc>
              <a:spcBef>
                <a:spcPts val="0"/>
              </a:spcBef>
              <a:spcAft>
                <a:spcPts val="0"/>
              </a:spcAft>
              <a:buSzPts val="2000"/>
              <a:buChar char="○"/>
            </a:pPr>
            <a:r>
              <a:rPr lang="en" sz="2000"/>
              <a:t>47% are world news-related</a:t>
            </a:r>
            <a:endParaRPr sz="2000"/>
          </a:p>
          <a:p>
            <a:pPr indent="-355600" lvl="1" marL="914400" rtl="0" algn="l">
              <a:lnSpc>
                <a:spcPct val="95000"/>
              </a:lnSpc>
              <a:spcBef>
                <a:spcPts val="0"/>
              </a:spcBef>
              <a:spcAft>
                <a:spcPts val="0"/>
              </a:spcAft>
              <a:buSzPts val="2000"/>
              <a:buChar char="○"/>
            </a:pPr>
            <a:r>
              <a:rPr lang="en" sz="2000"/>
              <a:t>53% are politics-related</a:t>
            </a:r>
            <a:endParaRPr sz="2035"/>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Methodologies</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en"/>
              <a:t>Use </a:t>
            </a:r>
            <a:r>
              <a:rPr lang="en"/>
              <a:t>Python language for the project, on IDEs like Google Colab, JetBrains  DataSpell, and Anaconda Jupyter Notebook</a:t>
            </a:r>
            <a:endParaRPr/>
          </a:p>
          <a:p>
            <a:pPr indent="-325755" lvl="0" marL="457200" rtl="0" algn="l">
              <a:spcBef>
                <a:spcPts val="0"/>
              </a:spcBef>
              <a:spcAft>
                <a:spcPts val="0"/>
              </a:spcAft>
              <a:buSzPct val="100000"/>
              <a:buChar char="●"/>
            </a:pPr>
            <a:r>
              <a:rPr lang="en"/>
              <a:t>Make use of libraries such as TensorFlow, Pandas, NumPy, Matplotlib, Seaborne, Natural Language Toolkit (NLTK), etc</a:t>
            </a:r>
            <a:endParaRPr/>
          </a:p>
          <a:p>
            <a:pPr indent="-325755" lvl="0" marL="457200" rtl="0" algn="l">
              <a:spcBef>
                <a:spcPts val="0"/>
              </a:spcBef>
              <a:spcAft>
                <a:spcPts val="0"/>
              </a:spcAft>
              <a:buSzPct val="100000"/>
              <a:buChar char="●"/>
            </a:pPr>
            <a:r>
              <a:rPr lang="en"/>
              <a:t>Text-cleaning steps and pre-processing of the dataset using various techniques, to get the optimal results, such as removing links/special characters/stopwords, lemmatization/stemming</a:t>
            </a:r>
            <a:endParaRPr/>
          </a:p>
          <a:p>
            <a:pPr indent="-325755" lvl="0" marL="457200" rtl="0" algn="l">
              <a:spcBef>
                <a:spcPts val="0"/>
              </a:spcBef>
              <a:spcAft>
                <a:spcPts val="0"/>
              </a:spcAft>
              <a:buSzPct val="100000"/>
              <a:buChar char="●"/>
            </a:pPr>
            <a:r>
              <a:rPr lang="en"/>
              <a:t>Perform exploratory data analysis using techniques like word clouds, statistical analysis, different n-grams analysis, feature extraction different </a:t>
            </a:r>
            <a:r>
              <a:rPr lang="en"/>
              <a:t>vectorizers</a:t>
            </a:r>
            <a:r>
              <a:rPr lang="en"/>
              <a:t>, to get a better understanding of the dataset</a:t>
            </a:r>
            <a:endParaRPr/>
          </a:p>
          <a:p>
            <a:pPr indent="-325755" lvl="0" marL="457200" rtl="0" algn="l">
              <a:spcBef>
                <a:spcPts val="0"/>
              </a:spcBef>
              <a:spcAft>
                <a:spcPts val="0"/>
              </a:spcAft>
              <a:buSzPct val="100000"/>
              <a:buChar char="●"/>
            </a:pPr>
            <a:r>
              <a:rPr lang="en"/>
              <a:t>Build Supervised and unsupervised models for the classification task, like Linear and Non-linear models, and pre-trained models</a:t>
            </a:r>
            <a:endParaRPr/>
          </a:p>
          <a:p>
            <a:pPr indent="-325755" lvl="0" marL="457200" rtl="0" algn="l">
              <a:spcBef>
                <a:spcPts val="0"/>
              </a:spcBef>
              <a:spcAft>
                <a:spcPts val="0"/>
              </a:spcAft>
              <a:buSzPct val="100000"/>
              <a:buChar char="●"/>
            </a:pPr>
            <a:r>
              <a:rPr lang="en"/>
              <a:t>Perform metric comparisons on these models to decide upon the best technique to get the highest accuracy on the available dataset, using different </a:t>
            </a:r>
            <a:r>
              <a:rPr lang="en"/>
              <a:t>performance</a:t>
            </a:r>
            <a:r>
              <a:rPr lang="en"/>
              <a:t> metrics</a:t>
            </a:r>
            <a:endParaRPr/>
          </a:p>
          <a:p>
            <a:pPr indent="-325755" lvl="0" marL="457200" rtl="0" algn="l">
              <a:spcBef>
                <a:spcPts val="0"/>
              </a:spcBef>
              <a:spcAft>
                <a:spcPts val="0"/>
              </a:spcAft>
              <a:buSzPct val="100000"/>
              <a:buChar char="●"/>
            </a:pPr>
            <a:r>
              <a:rPr lang="en"/>
              <a:t>Aim to achieve results as high as possible, preferably above 90%</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Timeline</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Week 9: Pre-processing and cleaning the data</a:t>
            </a:r>
            <a:endParaRPr sz="2000"/>
          </a:p>
          <a:p>
            <a:pPr indent="-355600" lvl="0" marL="457200" rtl="0" algn="l">
              <a:spcBef>
                <a:spcPts val="0"/>
              </a:spcBef>
              <a:spcAft>
                <a:spcPts val="0"/>
              </a:spcAft>
              <a:buSzPts val="2000"/>
              <a:buChar char="●"/>
            </a:pPr>
            <a:r>
              <a:rPr lang="en" sz="2000"/>
              <a:t>Week 10: Exploratory Data Analysis of the dataset</a:t>
            </a:r>
            <a:endParaRPr sz="2000"/>
          </a:p>
          <a:p>
            <a:pPr indent="-355600" lvl="0" marL="457200" rtl="0" algn="l">
              <a:spcBef>
                <a:spcPts val="0"/>
              </a:spcBef>
              <a:spcAft>
                <a:spcPts val="0"/>
              </a:spcAft>
              <a:buSzPts val="2000"/>
              <a:buChar char="●"/>
            </a:pPr>
            <a:r>
              <a:rPr lang="en" sz="2000"/>
              <a:t>Week 11: Training and Testing using different classifiers</a:t>
            </a:r>
            <a:endParaRPr sz="2000"/>
          </a:p>
          <a:p>
            <a:pPr indent="-355600" lvl="0" marL="457200" rtl="0" algn="l">
              <a:spcBef>
                <a:spcPts val="0"/>
              </a:spcBef>
              <a:spcAft>
                <a:spcPts val="0"/>
              </a:spcAft>
              <a:buSzPts val="2000"/>
              <a:buChar char="●"/>
            </a:pPr>
            <a:r>
              <a:rPr lang="en" sz="2000"/>
              <a:t>Week 12: Model Performance </a:t>
            </a:r>
            <a:r>
              <a:rPr lang="en" sz="2000"/>
              <a:t>measurement </a:t>
            </a:r>
            <a:r>
              <a:rPr lang="en" sz="2000"/>
              <a:t>and hyper-parameters tuning</a:t>
            </a:r>
            <a:endParaRPr sz="2000"/>
          </a:p>
          <a:p>
            <a:pPr indent="-355600" lvl="0" marL="457200" rtl="0" algn="l">
              <a:spcBef>
                <a:spcPts val="0"/>
              </a:spcBef>
              <a:spcAft>
                <a:spcPts val="0"/>
              </a:spcAft>
              <a:buSzPts val="2000"/>
              <a:buChar char="●"/>
            </a:pPr>
            <a:r>
              <a:rPr lang="en" sz="2000"/>
              <a:t>Week 13: Project Report and Presentation</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Responsibilities</a:t>
            </a:r>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None/>
            </a:pPr>
            <a:r>
              <a:rPr lang="en" sz="2000"/>
              <a:t>Overall all three members of the group will contribute roughly proportionally to this project. All the tasks will be discussed and looked over by each member.</a:t>
            </a:r>
            <a:endParaRPr sz="2000"/>
          </a:p>
          <a:p>
            <a:pPr indent="0" lvl="0" marL="0" rtl="0" algn="l">
              <a:lnSpc>
                <a:spcPct val="95000"/>
              </a:lnSpc>
              <a:spcBef>
                <a:spcPts val="1200"/>
              </a:spcBef>
              <a:spcAft>
                <a:spcPts val="0"/>
              </a:spcAft>
              <a:buNone/>
            </a:pPr>
            <a:r>
              <a:rPr lang="en" sz="2000"/>
              <a:t>The following is the initial task distribution:</a:t>
            </a:r>
            <a:endParaRPr sz="2000"/>
          </a:p>
          <a:p>
            <a:pPr indent="-355600" lvl="0" marL="457200" rtl="0" algn="l">
              <a:lnSpc>
                <a:spcPct val="95000"/>
              </a:lnSpc>
              <a:spcBef>
                <a:spcPts val="1200"/>
              </a:spcBef>
              <a:spcAft>
                <a:spcPts val="0"/>
              </a:spcAft>
              <a:buSzPts val="2000"/>
              <a:buChar char="●"/>
            </a:pPr>
            <a:r>
              <a:rPr lang="en" sz="2000"/>
              <a:t>Pre-processing and Cleaning the data - Smit Dar</a:t>
            </a:r>
            <a:endParaRPr sz="2000"/>
          </a:p>
          <a:p>
            <a:pPr indent="-355600" lvl="0" marL="457200" rtl="0" algn="l">
              <a:lnSpc>
                <a:spcPct val="95000"/>
              </a:lnSpc>
              <a:spcBef>
                <a:spcPts val="0"/>
              </a:spcBef>
              <a:spcAft>
                <a:spcPts val="0"/>
              </a:spcAft>
              <a:buSzPts val="2000"/>
              <a:buChar char="●"/>
            </a:pPr>
            <a:r>
              <a:rPr lang="en" sz="2000"/>
              <a:t>Exploratory Data Analysis - Dhairya Amin</a:t>
            </a:r>
            <a:endParaRPr sz="2000"/>
          </a:p>
          <a:p>
            <a:pPr indent="-355600" lvl="0" marL="457200" rtl="0" algn="l">
              <a:lnSpc>
                <a:spcPct val="95000"/>
              </a:lnSpc>
              <a:spcBef>
                <a:spcPts val="0"/>
              </a:spcBef>
              <a:spcAft>
                <a:spcPts val="0"/>
              </a:spcAft>
              <a:buSzPts val="2000"/>
              <a:buChar char="●"/>
            </a:pPr>
            <a:r>
              <a:rPr lang="en" sz="2000"/>
              <a:t>Modeling and Performance metrics - Parth Shah</a:t>
            </a:r>
            <a:endParaRPr sz="2000"/>
          </a:p>
          <a:p>
            <a:pPr indent="-355600" lvl="0" marL="457200" rtl="0" algn="l">
              <a:lnSpc>
                <a:spcPct val="95000"/>
              </a:lnSpc>
              <a:spcBef>
                <a:spcPts val="0"/>
              </a:spcBef>
              <a:spcAft>
                <a:spcPts val="0"/>
              </a:spcAft>
              <a:buSzPts val="2000"/>
              <a:buChar char="●"/>
            </a:pPr>
            <a:r>
              <a:rPr lang="en" sz="2000"/>
              <a:t>Documentation and Presentation - Everyone</a:t>
            </a:r>
            <a:endParaRPr sz="2000"/>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A5DBF0DE9DC694AAF6150C5F5A7A7D5" ma:contentTypeVersion="15" ma:contentTypeDescription="Create a new document." ma:contentTypeScope="" ma:versionID="350eaa647e544d9bb2d7f98b87527571">
  <xsd:schema xmlns:xsd="http://www.w3.org/2001/XMLSchema" xmlns:xs="http://www.w3.org/2001/XMLSchema" xmlns:p="http://schemas.microsoft.com/office/2006/metadata/properties" xmlns:ns2="5668dad8-0a42-43f8-915a-8e2bb0ab5198" xmlns:ns3="58d24dbb-6832-4d40-acef-59fd52c7772c" targetNamespace="http://schemas.microsoft.com/office/2006/metadata/properties" ma:root="true" ma:fieldsID="732307c4d7dc9cf98695c0ec27bbbe6b" ns2:_="" ns3:_="">
    <xsd:import namespace="5668dad8-0a42-43f8-915a-8e2bb0ab5198"/>
    <xsd:import namespace="58d24dbb-6832-4d40-acef-59fd52c7772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3:SharedWithUsers" minOccurs="0"/>
                <xsd:element ref="ns3:SharedWithDetails" minOccurs="0"/>
                <xsd:element ref="ns2:MediaServiceAutoKeyPoints" minOccurs="0"/>
                <xsd:element ref="ns2:MediaServiceKeyPoint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668dad8-0a42-43f8-915a-8e2bb0ab519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99a8f194-becd-4f93-a34b-b9b3045b7873"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8d24dbb-6832-4d40-acef-59fd52c7772c"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b2f9d87d-8e85-453a-ab61-9860a487fe37}" ma:internalName="TaxCatchAll" ma:showField="CatchAllData" ma:web="58d24dbb-6832-4d40-acef-59fd52c7772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58d24dbb-6832-4d40-acef-59fd52c7772c" xsi:nil="true"/>
    <lcf76f155ced4ddcb4097134ff3c332f xmlns="5668dad8-0a42-43f8-915a-8e2bb0ab5198">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81B62685-78A9-4D20-9478-B8CBE0302759}"/>
</file>

<file path=customXml/itemProps2.xml><?xml version="1.0" encoding="utf-8"?>
<ds:datastoreItem xmlns:ds="http://schemas.openxmlformats.org/officeDocument/2006/customXml" ds:itemID="{C26983B6-6700-4B55-AD1E-2A32F7249764}"/>
</file>

<file path=customXml/itemProps3.xml><?xml version="1.0" encoding="utf-8"?>
<ds:datastoreItem xmlns:ds="http://schemas.openxmlformats.org/officeDocument/2006/customXml" ds:itemID="{0D437055-6222-4B41-883F-B03757DBC852}"/>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0x0101006A5DBF0DE9DC694AAF6150C5F5A7A7D5</vt:lpwstr>
  </property>
</Properties>
</file>