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D054A6-B605-4552-9555-56686A3CDA30}">
  <a:tblStyle styleId="{D1D054A6-B605-4552-9555-56686A3CDA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dfd52f6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dfd52f6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fd52f6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fd52f6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dfd52f6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dfd52f6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fd52f6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fd52f6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dfd52f6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dfd52f6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dfd52f6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dfd52f6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fd52f6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fd52f6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dfd52f6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dfd52f6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0ec0de8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b0ec0de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42956cc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42956cc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b0ec0de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b0ec0de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dfd52f6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dfd52f6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4529355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4529355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4529355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4529355b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440ed14b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440ed14b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4529355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4529355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4529355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4529355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Classification of News into Real and Fake News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Dhairya Amin, Parth Shah, Smit Dar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Countvectorizer</a:t>
            </a:r>
            <a:r>
              <a:rPr lang="en"/>
              <a:t> + Logistic Regression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Logistic regression is a statistical analysis method to predict a binary outcome, such as real or fake, based on prior observations of a data set</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It predicts a dependent data variable (real or fake) by analysing the relationship between one or more existing independent variables (contents/titles/subject/date)</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In this approach, the Count Vectorizer was used to convert text data into a token count matrix.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dataset was randomly divided into 80:20 train and test sets.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Three different predictions are made, each with a different component, and their outcomes are analysed using the accuracy and confusion matrices.</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We made predictions based solely on the title, using only the contents of the articles, and finally, based on the combination of the article titles and content.</a:t>
            </a:r>
            <a:endParaRPr>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Embeddings</a:t>
            </a:r>
            <a:endParaRPr/>
          </a:p>
        </p:txBody>
      </p:sp>
      <p:sp>
        <p:nvSpPr>
          <p:cNvPr id="130" name="Google Shape;130;p23"/>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Word embeddings are vectorized representations of text that have similar representations for words with similar meanings</a:t>
            </a:r>
            <a:endParaRPr>
              <a:solidFill>
                <a:schemeClr val="accent6"/>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Before feeding the text to a machine learning model, all tokens in the text must be converted to word embeddings. We have primarily focused on GloVe and Word2Vec embeddings.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GloVe generates vector representations by using the similarity score between two tokens as an invariant. GloVe generates word vectors using both global and local statistical data.</a:t>
            </a:r>
            <a:endParaRPr>
              <a:solidFill>
                <a:schemeClr val="dk1"/>
              </a:solidFill>
              <a:latin typeface="Times New Roman"/>
              <a:ea typeface="Times New Roman"/>
              <a:cs typeface="Times New Roman"/>
              <a:sym typeface="Times New Roman"/>
            </a:endParaRPr>
          </a:p>
          <a:p>
            <a:pPr indent="-334327" lvl="0" marL="457200" rtl="0" algn="l">
              <a:lnSpc>
                <a:spcPct val="100000"/>
              </a:lnSpc>
              <a:spcBef>
                <a:spcPts val="0"/>
              </a:spcBef>
              <a:spcAft>
                <a:spcPts val="0"/>
              </a:spcAft>
              <a:buClr>
                <a:schemeClr val="dk1"/>
              </a:buClr>
              <a:buSzPts val="1665"/>
              <a:buFont typeface="Times New Roman"/>
              <a:buChar char="●"/>
            </a:pPr>
            <a:r>
              <a:rPr lang="en">
                <a:solidFill>
                  <a:schemeClr val="dk1"/>
                </a:solidFill>
                <a:latin typeface="Times New Roman"/>
                <a:ea typeface="Times New Roman"/>
                <a:cs typeface="Times New Roman"/>
                <a:sym typeface="Times New Roman"/>
              </a:rPr>
              <a:t>Word2Vec can make good guesses about a word's meaning based on its occurrences in the text given a large enough dataset. Word associations with other words in the corpus are produced by these estimates.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Neural Network (RNN)</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Recurrent Neural Networks are a type of artificial neural network that is commonly used for sequence data such as natural language or time series data.</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RNNs are Neural Networks in which the previous </a:t>
            </a:r>
            <a:r>
              <a:rPr lang="en">
                <a:solidFill>
                  <a:schemeClr val="dk1"/>
                </a:solidFill>
                <a:highlight>
                  <a:schemeClr val="lt1"/>
                </a:highlight>
                <a:latin typeface="Times New Roman"/>
                <a:ea typeface="Times New Roman"/>
                <a:cs typeface="Times New Roman"/>
                <a:sym typeface="Times New Roman"/>
              </a:rPr>
              <a:t>layer</a:t>
            </a:r>
            <a:r>
              <a:rPr lang="en">
                <a:solidFill>
                  <a:schemeClr val="dk1"/>
                </a:solidFill>
                <a:highlight>
                  <a:schemeClr val="lt1"/>
                </a:highlight>
                <a:latin typeface="Times New Roman"/>
                <a:ea typeface="Times New Roman"/>
                <a:cs typeface="Times New Roman"/>
                <a:sym typeface="Times New Roman"/>
              </a:rPr>
              <a:t> output is also supplied as input to the next layer, assisting the network in better understanding the relationships.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In this approach, the words are sequenced to create the word vectors.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data is then randomly split into 80:20 train:test ratio.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model consists of an embedding layer, two bidirectional LSTM layers, one dropout layer, and two dense layers, utilising the ReLu activation function.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This model yielded impressive results.</a:t>
            </a:r>
            <a:endParaRPr>
              <a:solidFill>
                <a:schemeClr val="dk1"/>
              </a:solidFill>
              <a:highlight>
                <a:schemeClr val="lt1"/>
              </a:highlight>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2035">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 Long Short-Term Memory (LSTM)</a:t>
            </a:r>
            <a:endParaRPr/>
          </a:p>
        </p:txBody>
      </p:sp>
      <p:sp>
        <p:nvSpPr>
          <p:cNvPr id="142" name="Google Shape;142;p25"/>
          <p:cNvSpPr txBox="1"/>
          <p:nvPr>
            <p:ph idx="1" type="body"/>
          </p:nvPr>
        </p:nvSpPr>
        <p:spPr>
          <a:xfrm>
            <a:off x="311700" y="1152475"/>
            <a:ext cx="8520600" cy="3633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Long short-term memory (LSTM) networks are commonly used to replace RNN networks to avoid problems such as vanishing and exploding gradient descent.</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We compared the prediction results of manually created word vectors versus pre-trained vectors trained on a subset of the Google News dataset for this approach (about 100 billion words).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Three million words and phrases are represented by 300-dimensional vectors in the model.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LSTM model for the first part, where the word vectors are created using gensim, consists of an embedding layer, an LSTM layer, and the final dense layer.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Finally, the model that used the pre-trained vectors had one layer of embedding, convolutional, max-pooling, LSTM, and final density each.</a:t>
            </a:r>
            <a:endParaRPr>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GloVe </a:t>
            </a:r>
            <a:r>
              <a:rPr lang="en"/>
              <a:t>+ Long Short-Term Memory (LSTM)</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In this approach, the GloVe embedding is employed</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data is shredded off of the title, subjects and dates.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The learning rate for this model is intelligently reduced when the model stops learning anything new.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Here, the dataset is randomly split and passed through an LSTM model that consists of an embedding layer, two each of LSTM and dense layers, and uses the ReLu and Sigmoid activation functions. </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latin typeface="Times New Roman"/>
                <a:ea typeface="Times New Roman"/>
                <a:cs typeface="Times New Roman"/>
                <a:sym typeface="Times New Roman"/>
              </a:rPr>
              <a:t>This model, with the inclusion of the GloVe embedding performs exceptionally well.</a:t>
            </a:r>
            <a:endParaRPr>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Results</a:t>
            </a:r>
            <a:endParaRPr/>
          </a:p>
        </p:txBody>
      </p:sp>
      <p:graphicFrame>
        <p:nvGraphicFramePr>
          <p:cNvPr id="154" name="Google Shape;154;p27"/>
          <p:cNvGraphicFramePr/>
          <p:nvPr/>
        </p:nvGraphicFramePr>
        <p:xfrm>
          <a:off x="436325" y="1131190"/>
          <a:ext cx="3000000" cy="3000000"/>
        </p:xfrm>
        <a:graphic>
          <a:graphicData uri="http://schemas.openxmlformats.org/drawingml/2006/table">
            <a:tbl>
              <a:tblPr>
                <a:noFill/>
                <a:tableStyleId>{D1D054A6-B605-4552-9555-56686A3CDA30}</a:tableStyleId>
              </a:tblPr>
              <a:tblGrid>
                <a:gridCol w="5363050"/>
                <a:gridCol w="1875950"/>
              </a:tblGrid>
              <a:tr h="413575">
                <a:tc>
                  <a:txBody>
                    <a:bodyPr/>
                    <a:lstStyle/>
                    <a:p>
                      <a:pPr indent="0" lvl="0" marL="0" rtl="0" algn="ctr">
                        <a:spcBef>
                          <a:spcPts val="0"/>
                        </a:spcBef>
                        <a:spcAft>
                          <a:spcPts val="0"/>
                        </a:spcAft>
                        <a:buNone/>
                      </a:pPr>
                      <a:r>
                        <a:rPr b="1" lang="en">
                          <a:solidFill>
                            <a:schemeClr val="dk1"/>
                          </a:solidFill>
                        </a:rPr>
                        <a:t>Model</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en">
                          <a:solidFill>
                            <a:schemeClr val="dk1"/>
                          </a:solidFill>
                        </a:rPr>
                        <a:t>Accuracy</a:t>
                      </a:r>
                      <a:endParaRPr b="1">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CountVectorizer + Logistic Regression with only titles</a:t>
                      </a:r>
                      <a:endParaRPr sz="16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94.75%</a:t>
                      </a:r>
                      <a:endParaRPr>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CountVectorizer + Logistic Regression with only contents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99.54%</a:t>
                      </a:r>
                      <a:endParaRPr>
                        <a:solidFill>
                          <a:schemeClr val="dk1"/>
                        </a:solidFill>
                      </a:endParaRPr>
                    </a:p>
                  </a:txBody>
                  <a:tcPr marT="91425" marB="91425" marR="91425" marL="91425" anchor="ctr"/>
                </a:tc>
              </a:tr>
              <a:tr h="454525">
                <a:tc>
                  <a:txBody>
                    <a:bodyPr/>
                    <a:lstStyle/>
                    <a:p>
                      <a:pPr indent="0" lvl="0" marL="0" rtl="0" algn="ctr">
                        <a:spcBef>
                          <a:spcPts val="0"/>
                        </a:spcBef>
                        <a:spcAft>
                          <a:spcPts val="0"/>
                        </a:spcAft>
                        <a:buNone/>
                      </a:pPr>
                      <a:r>
                        <a:rPr lang="en">
                          <a:solidFill>
                            <a:schemeClr val="dk1"/>
                          </a:solidFill>
                        </a:rPr>
                        <a:t>CountVectorizer + Logistic Regression with both titles &amp; contents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99.67%</a:t>
                      </a:r>
                      <a:endParaRPr>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RNN</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98.89%</a:t>
                      </a:r>
                      <a:endParaRPr>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Word2Vec + LSTM with manual vectors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97.49%</a:t>
                      </a:r>
                      <a:endParaRPr>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Word2Vec + LSTM with pre-trained vectors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97.98%</a:t>
                      </a:r>
                      <a:endParaRPr>
                        <a:solidFill>
                          <a:schemeClr val="dk1"/>
                        </a:solidFill>
                      </a:endParaRPr>
                    </a:p>
                  </a:txBody>
                  <a:tcPr marT="91425" marB="91425" marR="91425" marL="91425" anchor="ctr"/>
                </a:tc>
              </a:tr>
              <a:tr h="413575">
                <a:tc>
                  <a:txBody>
                    <a:bodyPr/>
                    <a:lstStyle/>
                    <a:p>
                      <a:pPr indent="0" lvl="0" marL="0" rtl="0" algn="ctr">
                        <a:spcBef>
                          <a:spcPts val="0"/>
                        </a:spcBef>
                        <a:spcAft>
                          <a:spcPts val="0"/>
                        </a:spcAft>
                        <a:buNone/>
                      </a:pPr>
                      <a:r>
                        <a:rPr lang="en">
                          <a:solidFill>
                            <a:schemeClr val="dk1"/>
                          </a:solidFill>
                        </a:rPr>
                        <a:t>GloVe + LSTM</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99.74%</a:t>
                      </a:r>
                      <a:endParaRPr>
                        <a:solidFill>
                          <a:schemeClr val="dk1"/>
                        </a:solidFill>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project aimed to classify fake news from real news related to various categories.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A fake and real news dataset from Kaggle was used to train and test the models.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Various supervised machine learning models such as Logistic Regression, RNN, and LSTM were trained, in inclusion with word-embedding techniques such as CountVectorizer, GloVe, and Word2Vec, to compare the performances. </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GloVe + LSTM model out-performed other models.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Although the GloVe + LSTM model outcasted other models, it took a much longer time to train than the rest of the models, but a huge difference in accuracy was not seen.</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logistic regression model trained the quickest, taking almost half the time as the RNN and Word2Vec + LSTM networks, and one fourth the time of a GloVe + LSTM network.</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203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Improve the accuracy of the models even further</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Convolutional Neural Networks can be used in conjunction with other sequential models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Transformers, BERTs, and GPTs are attention networks that can be fine-tuned to classify fake news</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Consider domain-specific approaches to data modelling, such as NewsBERT.</a:t>
            </a:r>
            <a:endParaRPr>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Use extended datasets, which may include more than one dataset.</a:t>
            </a:r>
            <a:endParaRPr b="1">
              <a:solidFill>
                <a:schemeClr val="dk1"/>
              </a:solidFill>
              <a:highlight>
                <a:schemeClr val="lt1"/>
              </a:highlight>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203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Char char="●"/>
            </a:pPr>
            <a:r>
              <a:rPr lang="en">
                <a:solidFill>
                  <a:schemeClr val="dk1"/>
                </a:solidFill>
              </a:rPr>
              <a:t>As we saw during the pandemic, Twitter has been widely used to distribute important information and recent news.</a:t>
            </a:r>
            <a:endParaRPr>
              <a:solidFill>
                <a:schemeClr val="dk1"/>
              </a:solidFill>
            </a:endParaRPr>
          </a:p>
          <a:p>
            <a:pPr indent="-318468" lvl="0" marL="457200" rtl="0" algn="l">
              <a:spcBef>
                <a:spcPts val="0"/>
              </a:spcBef>
              <a:spcAft>
                <a:spcPts val="0"/>
              </a:spcAft>
              <a:buClr>
                <a:schemeClr val="dk1"/>
              </a:buClr>
              <a:buSzPct val="92499"/>
              <a:buChar char="●"/>
            </a:pPr>
            <a:r>
              <a:rPr lang="en">
                <a:solidFill>
                  <a:schemeClr val="dk1"/>
                </a:solidFill>
              </a:rPr>
              <a:t>Many organisations and people have </a:t>
            </a:r>
            <a:r>
              <a:rPr lang="en">
                <a:solidFill>
                  <a:schemeClr val="dk1"/>
                </a:solidFill>
              </a:rPr>
              <a:t>tried to exploit</a:t>
            </a:r>
            <a:r>
              <a:rPr lang="en">
                <a:solidFill>
                  <a:schemeClr val="dk1"/>
                </a:solidFill>
              </a:rPr>
              <a:t> Twitter’s reach by </a:t>
            </a:r>
            <a:r>
              <a:rPr lang="en">
                <a:solidFill>
                  <a:schemeClr val="dk1"/>
                </a:solidFill>
              </a:rPr>
              <a:t>propagating</a:t>
            </a:r>
            <a:r>
              <a:rPr lang="en">
                <a:solidFill>
                  <a:schemeClr val="dk1"/>
                </a:solidFill>
              </a:rPr>
              <a:t> unconfirmed and fake news.</a:t>
            </a:r>
            <a:endParaRPr>
              <a:solidFill>
                <a:schemeClr val="dk1"/>
              </a:solidFill>
            </a:endParaRPr>
          </a:p>
          <a:p>
            <a:pPr indent="-318468" lvl="0" marL="457200" rtl="0" algn="l">
              <a:spcBef>
                <a:spcPts val="0"/>
              </a:spcBef>
              <a:spcAft>
                <a:spcPts val="0"/>
              </a:spcAft>
              <a:buClr>
                <a:schemeClr val="dk1"/>
              </a:buClr>
              <a:buSzPct val="92499"/>
              <a:buChar char="●"/>
            </a:pPr>
            <a:r>
              <a:rPr lang="en">
                <a:solidFill>
                  <a:schemeClr val="dk1"/>
                </a:solidFill>
              </a:rPr>
              <a:t>There needs to be a efficient way to predict whether a news is fake or real and we plan to explore different text classification models to find the one with the best performance.</a:t>
            </a:r>
            <a:r>
              <a:rPr lang="en" sz="1200">
                <a:solidFill>
                  <a:schemeClr val="dk1"/>
                </a:solidFill>
                <a:latin typeface="Times New Roman"/>
                <a:ea typeface="Times New Roman"/>
                <a:cs typeface="Times New Roman"/>
                <a:sym typeface="Times New Roman"/>
              </a:rPr>
              <a:t>. </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We will be comparing Logistic Regression, RNN, LSTM, and GloVe+LSTM</a:t>
            </a:r>
            <a:endParaRPr>
              <a:solidFill>
                <a:schemeClr val="dk1"/>
              </a:solidFill>
            </a:endParaRPr>
          </a:p>
        </p:txBody>
      </p:sp>
      <p:sp>
        <p:nvSpPr>
          <p:cNvPr id="67" name="Google Shape;67;p14"/>
          <p:cNvSpPr/>
          <p:nvPr/>
        </p:nvSpPr>
        <p:spPr>
          <a:xfrm>
            <a:off x="5207100" y="1416000"/>
            <a:ext cx="3727500" cy="231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5238300" y="1525500"/>
            <a:ext cx="3594000" cy="2092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chemeClr val="dk1"/>
              </a:buClr>
              <a:buSzPts val="2000"/>
              <a:buChar char="●"/>
            </a:pPr>
            <a:r>
              <a:rPr lang="en" sz="2000">
                <a:solidFill>
                  <a:schemeClr val="dk1"/>
                </a:solidFill>
              </a:rPr>
              <a:t>Dataset consists of 2 CSV files - Fake.csv and True.csv</a:t>
            </a:r>
            <a:endParaRPr sz="2000">
              <a:solidFill>
                <a:schemeClr val="dk1"/>
              </a:solidFill>
            </a:endParaRPr>
          </a:p>
          <a:p>
            <a:pPr indent="-355600" lvl="0" marL="457200" rtl="0" algn="l">
              <a:lnSpc>
                <a:spcPct val="95000"/>
              </a:lnSpc>
              <a:spcBef>
                <a:spcPts val="0"/>
              </a:spcBef>
              <a:spcAft>
                <a:spcPts val="0"/>
              </a:spcAft>
              <a:buClr>
                <a:schemeClr val="dk1"/>
              </a:buClr>
              <a:buSzPts val="2000"/>
              <a:buChar char="●"/>
            </a:pPr>
            <a:r>
              <a:rPr lang="en" sz="2000">
                <a:solidFill>
                  <a:schemeClr val="dk1"/>
                </a:solidFill>
              </a:rPr>
              <a:t>4 columns in each file - title, text, subject, date</a:t>
            </a:r>
            <a:endParaRPr sz="2000">
              <a:solidFill>
                <a:schemeClr val="dk1"/>
              </a:solidFill>
            </a:endParaRPr>
          </a:p>
          <a:p>
            <a:pPr indent="-355600" lvl="0" marL="457200" rtl="0" algn="l">
              <a:lnSpc>
                <a:spcPct val="95000"/>
              </a:lnSpc>
              <a:spcBef>
                <a:spcPts val="0"/>
              </a:spcBef>
              <a:spcAft>
                <a:spcPts val="0"/>
              </a:spcAft>
              <a:buClr>
                <a:schemeClr val="dk1"/>
              </a:buClr>
              <a:buSzPts val="2000"/>
              <a:buChar char="●"/>
            </a:pPr>
            <a:r>
              <a:rPr lang="en" sz="2000">
                <a:solidFill>
                  <a:schemeClr val="dk1"/>
                </a:solidFill>
              </a:rPr>
              <a:t>Fake.csv has 17903 unique titles out of which:</a:t>
            </a:r>
            <a:endParaRPr sz="2000">
              <a:solidFill>
                <a:schemeClr val="dk1"/>
              </a:solidFill>
            </a:endParaRPr>
          </a:p>
          <a:p>
            <a:pPr indent="-355600" lvl="1" marL="914400" rtl="0" algn="l">
              <a:lnSpc>
                <a:spcPct val="95000"/>
              </a:lnSpc>
              <a:spcBef>
                <a:spcPts val="0"/>
              </a:spcBef>
              <a:spcAft>
                <a:spcPts val="0"/>
              </a:spcAft>
              <a:buClr>
                <a:schemeClr val="dk1"/>
              </a:buClr>
              <a:buSzPts val="2000"/>
              <a:buChar char="○"/>
            </a:pPr>
            <a:r>
              <a:rPr lang="en" sz="2000">
                <a:solidFill>
                  <a:schemeClr val="dk1"/>
                </a:solidFill>
              </a:rPr>
              <a:t>39% are news-related</a:t>
            </a:r>
            <a:endParaRPr sz="2000">
              <a:solidFill>
                <a:schemeClr val="dk1"/>
              </a:solidFill>
            </a:endParaRPr>
          </a:p>
          <a:p>
            <a:pPr indent="-355600" lvl="1" marL="914400" rtl="0" algn="l">
              <a:lnSpc>
                <a:spcPct val="95000"/>
              </a:lnSpc>
              <a:spcBef>
                <a:spcPts val="0"/>
              </a:spcBef>
              <a:spcAft>
                <a:spcPts val="0"/>
              </a:spcAft>
              <a:buClr>
                <a:schemeClr val="dk1"/>
              </a:buClr>
              <a:buSzPts val="2000"/>
              <a:buChar char="○"/>
            </a:pPr>
            <a:r>
              <a:rPr lang="en" sz="2000">
                <a:solidFill>
                  <a:schemeClr val="dk1"/>
                </a:solidFill>
              </a:rPr>
              <a:t>29% are politics-related</a:t>
            </a:r>
            <a:endParaRPr sz="2000">
              <a:solidFill>
                <a:schemeClr val="dk1"/>
              </a:solidFill>
            </a:endParaRPr>
          </a:p>
          <a:p>
            <a:pPr indent="-355600" lvl="1" marL="914400" rtl="0" algn="l">
              <a:lnSpc>
                <a:spcPct val="95000"/>
              </a:lnSpc>
              <a:spcBef>
                <a:spcPts val="0"/>
              </a:spcBef>
              <a:spcAft>
                <a:spcPts val="0"/>
              </a:spcAft>
              <a:buClr>
                <a:schemeClr val="dk1"/>
              </a:buClr>
              <a:buSzPts val="2000"/>
              <a:buChar char="○"/>
            </a:pPr>
            <a:r>
              <a:rPr lang="en" sz="2000">
                <a:solidFill>
                  <a:schemeClr val="dk1"/>
                </a:solidFill>
              </a:rPr>
              <a:t>32% are labeled as others</a:t>
            </a:r>
            <a:endParaRPr sz="2000">
              <a:solidFill>
                <a:schemeClr val="dk1"/>
              </a:solidFill>
            </a:endParaRPr>
          </a:p>
          <a:p>
            <a:pPr indent="-355600" lvl="0" marL="457200" rtl="0" algn="l">
              <a:lnSpc>
                <a:spcPct val="95000"/>
              </a:lnSpc>
              <a:spcBef>
                <a:spcPts val="0"/>
              </a:spcBef>
              <a:spcAft>
                <a:spcPts val="0"/>
              </a:spcAft>
              <a:buClr>
                <a:schemeClr val="dk1"/>
              </a:buClr>
              <a:buSzPts val="2000"/>
              <a:buChar char="●"/>
            </a:pPr>
            <a:r>
              <a:rPr lang="en" sz="2000">
                <a:solidFill>
                  <a:schemeClr val="dk1"/>
                </a:solidFill>
              </a:rPr>
              <a:t>True.csv has 20826 unique titles out of which:</a:t>
            </a:r>
            <a:endParaRPr sz="2000">
              <a:solidFill>
                <a:schemeClr val="dk1"/>
              </a:solidFill>
            </a:endParaRPr>
          </a:p>
          <a:p>
            <a:pPr indent="-355600" lvl="1" marL="914400" rtl="0" algn="l">
              <a:lnSpc>
                <a:spcPct val="95000"/>
              </a:lnSpc>
              <a:spcBef>
                <a:spcPts val="0"/>
              </a:spcBef>
              <a:spcAft>
                <a:spcPts val="0"/>
              </a:spcAft>
              <a:buClr>
                <a:schemeClr val="dk1"/>
              </a:buClr>
              <a:buSzPts val="2000"/>
              <a:buChar char="○"/>
            </a:pPr>
            <a:r>
              <a:rPr lang="en" sz="2000">
                <a:solidFill>
                  <a:schemeClr val="dk1"/>
                </a:solidFill>
              </a:rPr>
              <a:t>47% are world news-related</a:t>
            </a:r>
            <a:endParaRPr sz="2000">
              <a:solidFill>
                <a:schemeClr val="dk1"/>
              </a:solidFill>
            </a:endParaRPr>
          </a:p>
          <a:p>
            <a:pPr indent="-355600" lvl="1" marL="914400" rtl="0" algn="l">
              <a:lnSpc>
                <a:spcPct val="95000"/>
              </a:lnSpc>
              <a:spcBef>
                <a:spcPts val="0"/>
              </a:spcBef>
              <a:spcAft>
                <a:spcPts val="0"/>
              </a:spcAft>
              <a:buClr>
                <a:schemeClr val="dk1"/>
              </a:buClr>
              <a:buSzPts val="2000"/>
              <a:buChar char="○"/>
            </a:pPr>
            <a:r>
              <a:rPr lang="en" sz="2000">
                <a:solidFill>
                  <a:schemeClr val="dk1"/>
                </a:solidFill>
              </a:rPr>
              <a:t>53% are politics-related</a:t>
            </a:r>
            <a:endParaRPr sz="2035">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0" name="Google Shape;80;p16"/>
          <p:cNvSpPr txBox="1"/>
          <p:nvPr>
            <p:ph idx="1" type="body"/>
          </p:nvPr>
        </p:nvSpPr>
        <p:spPr>
          <a:xfrm>
            <a:off x="311700" y="1133675"/>
            <a:ext cx="8520600" cy="3605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We combined the true news dataset with the fake news dataset and set the target variable to 1 for true news and 0 for fake news. Data preprocessing is an important step in any NLP task. To obtain cleaned data, the raw data collected through various means is passed through a pipeline of NLP preprocessing. This pipeline includes the following NLP tasks: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Removing newlines and tabs/whitespaces/links/special characters/ stopwords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Strip HTML tags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Reducing repeated characters and punctuations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Expand contractions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Correcting </a:t>
            </a:r>
            <a:r>
              <a:rPr lang="en">
                <a:solidFill>
                  <a:schemeClr val="dk1"/>
                </a:solidFill>
                <a:latin typeface="Times New Roman"/>
                <a:ea typeface="Times New Roman"/>
                <a:cs typeface="Times New Roman"/>
                <a:sym typeface="Times New Roman"/>
              </a:rPr>
              <a:t>misspelled</a:t>
            </a:r>
            <a:r>
              <a:rPr lang="en">
                <a:solidFill>
                  <a:schemeClr val="dk1"/>
                </a:solidFill>
                <a:latin typeface="Times New Roman"/>
                <a:ea typeface="Times New Roman"/>
                <a:cs typeface="Times New Roman"/>
                <a:sym typeface="Times New Roman"/>
              </a:rPr>
              <a:t> words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  Lemmatization/stemming</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clouds</a:t>
            </a:r>
            <a:endParaRPr/>
          </a:p>
        </p:txBody>
      </p:sp>
      <p:sp>
        <p:nvSpPr>
          <p:cNvPr id="91" name="Google Shape;91;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Real articles word cloud</a:t>
            </a:r>
            <a:endParaRPr/>
          </a:p>
          <a:p>
            <a:pPr indent="0" lvl="0" marL="0" rtl="0" algn="l">
              <a:spcBef>
                <a:spcPts val="1200"/>
              </a:spcBef>
              <a:spcAft>
                <a:spcPts val="1200"/>
              </a:spcAft>
              <a:buNone/>
            </a:pPr>
            <a:r>
              <a:t/>
            </a:r>
            <a:endParaRPr/>
          </a:p>
        </p:txBody>
      </p:sp>
      <p:sp>
        <p:nvSpPr>
          <p:cNvPr id="92" name="Google Shape;92;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Fake articles word cloud</a:t>
            </a:r>
            <a:endParaRPr/>
          </a:p>
        </p:txBody>
      </p:sp>
      <p:pic>
        <p:nvPicPr>
          <p:cNvPr id="93" name="Google Shape;93;p18"/>
          <p:cNvPicPr preferRelativeResize="0"/>
          <p:nvPr/>
        </p:nvPicPr>
        <p:blipFill>
          <a:blip r:embed="rId3">
            <a:alphaModFix/>
          </a:blip>
          <a:stretch>
            <a:fillRect/>
          </a:stretch>
        </p:blipFill>
        <p:spPr>
          <a:xfrm>
            <a:off x="716213" y="2041525"/>
            <a:ext cx="3190875" cy="1638300"/>
          </a:xfrm>
          <a:prstGeom prst="rect">
            <a:avLst/>
          </a:prstGeom>
          <a:noFill/>
          <a:ln>
            <a:noFill/>
          </a:ln>
        </p:spPr>
      </p:pic>
      <p:pic>
        <p:nvPicPr>
          <p:cNvPr id="94" name="Google Shape;94;p18"/>
          <p:cNvPicPr preferRelativeResize="0"/>
          <p:nvPr/>
        </p:nvPicPr>
        <p:blipFill rotWithShape="1">
          <a:blip r:embed="rId4">
            <a:alphaModFix/>
          </a:blip>
          <a:srcRect b="69" l="0" r="0" t="69"/>
          <a:stretch/>
        </p:blipFill>
        <p:spPr>
          <a:xfrm>
            <a:off x="5236913" y="2041525"/>
            <a:ext cx="3190875" cy="16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of articles</a:t>
            </a:r>
            <a:endParaRPr/>
          </a:p>
        </p:txBody>
      </p:sp>
      <p:pic>
        <p:nvPicPr>
          <p:cNvPr id="100" name="Google Shape;100;p19"/>
          <p:cNvPicPr preferRelativeResize="0"/>
          <p:nvPr/>
        </p:nvPicPr>
        <p:blipFill>
          <a:blip r:embed="rId3">
            <a:alphaModFix/>
          </a:blip>
          <a:stretch>
            <a:fillRect/>
          </a:stretch>
        </p:blipFill>
        <p:spPr>
          <a:xfrm>
            <a:off x="2122500" y="1135988"/>
            <a:ext cx="4899000" cy="287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a:t>
            </a:r>
            <a:endParaRPr/>
          </a:p>
        </p:txBody>
      </p:sp>
      <p:sp>
        <p:nvSpPr>
          <p:cNvPr id="106" name="Google Shape;106;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Number of words in the texts</a:t>
            </a:r>
            <a:endParaRPr/>
          </a:p>
          <a:p>
            <a:pPr indent="0" lvl="0" marL="0" rtl="0" algn="l">
              <a:spcBef>
                <a:spcPts val="1200"/>
              </a:spcBef>
              <a:spcAft>
                <a:spcPts val="1200"/>
              </a:spcAft>
              <a:buNone/>
            </a:pPr>
            <a:r>
              <a:t/>
            </a:r>
            <a:endParaRPr/>
          </a:p>
        </p:txBody>
      </p:sp>
      <p:sp>
        <p:nvSpPr>
          <p:cNvPr id="107" name="Google Shape;107;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Average length of words in the texts</a:t>
            </a:r>
            <a:endParaRPr/>
          </a:p>
        </p:txBody>
      </p:sp>
      <p:pic>
        <p:nvPicPr>
          <p:cNvPr id="108" name="Google Shape;108;p20"/>
          <p:cNvPicPr preferRelativeResize="0"/>
          <p:nvPr/>
        </p:nvPicPr>
        <p:blipFill>
          <a:blip r:embed="rId3">
            <a:alphaModFix/>
          </a:blip>
          <a:stretch>
            <a:fillRect/>
          </a:stretch>
        </p:blipFill>
        <p:spPr>
          <a:xfrm>
            <a:off x="549525" y="1600988"/>
            <a:ext cx="3524250" cy="2519363"/>
          </a:xfrm>
          <a:prstGeom prst="rect">
            <a:avLst/>
          </a:prstGeom>
          <a:noFill/>
          <a:ln>
            <a:noFill/>
          </a:ln>
        </p:spPr>
      </p:pic>
      <p:pic>
        <p:nvPicPr>
          <p:cNvPr id="109" name="Google Shape;109;p20"/>
          <p:cNvPicPr preferRelativeResize="0"/>
          <p:nvPr/>
        </p:nvPicPr>
        <p:blipFill>
          <a:blip r:embed="rId4">
            <a:alphaModFix/>
          </a:blip>
          <a:stretch>
            <a:fillRect/>
          </a:stretch>
        </p:blipFill>
        <p:spPr>
          <a:xfrm>
            <a:off x="4832399" y="1724138"/>
            <a:ext cx="3999899" cy="2273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N-grams</a:t>
            </a:r>
            <a:r>
              <a:rPr lang="en"/>
              <a:t> Analysis</a:t>
            </a:r>
            <a:endParaRPr/>
          </a:p>
        </p:txBody>
      </p:sp>
      <p:sp>
        <p:nvSpPr>
          <p:cNvPr id="115" name="Google Shape;115;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Unigrams</a:t>
            </a:r>
            <a:endParaRPr/>
          </a:p>
          <a:p>
            <a:pPr indent="0" lvl="0" marL="0" rtl="0" algn="l">
              <a:spcBef>
                <a:spcPts val="1200"/>
              </a:spcBef>
              <a:spcAft>
                <a:spcPts val="1200"/>
              </a:spcAft>
              <a:buNone/>
            </a:pPr>
            <a:r>
              <a:t/>
            </a:r>
            <a:endParaRPr/>
          </a:p>
        </p:txBody>
      </p:sp>
      <p:sp>
        <p:nvSpPr>
          <p:cNvPr id="116" name="Google Shape;116;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Bigrams</a:t>
            </a:r>
            <a:endParaRPr/>
          </a:p>
        </p:txBody>
      </p:sp>
      <p:pic>
        <p:nvPicPr>
          <p:cNvPr id="117" name="Google Shape;117;p21"/>
          <p:cNvPicPr preferRelativeResize="0"/>
          <p:nvPr/>
        </p:nvPicPr>
        <p:blipFill>
          <a:blip r:embed="rId3">
            <a:alphaModFix/>
          </a:blip>
          <a:stretch>
            <a:fillRect/>
          </a:stretch>
        </p:blipFill>
        <p:spPr>
          <a:xfrm>
            <a:off x="4731730" y="1713949"/>
            <a:ext cx="4201244" cy="2257250"/>
          </a:xfrm>
          <a:prstGeom prst="rect">
            <a:avLst/>
          </a:prstGeom>
          <a:noFill/>
          <a:ln>
            <a:noFill/>
          </a:ln>
        </p:spPr>
      </p:pic>
      <p:pic>
        <p:nvPicPr>
          <p:cNvPr id="118" name="Google Shape;118;p21"/>
          <p:cNvPicPr preferRelativeResize="0"/>
          <p:nvPr/>
        </p:nvPicPr>
        <p:blipFill>
          <a:blip r:embed="rId4">
            <a:alphaModFix/>
          </a:blip>
          <a:stretch>
            <a:fillRect/>
          </a:stretch>
        </p:blipFill>
        <p:spPr>
          <a:xfrm>
            <a:off x="69413" y="1713950"/>
            <a:ext cx="4484487" cy="22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