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59" r:id="rId4"/>
    <p:sldId id="268" r:id="rId5"/>
    <p:sldId id="266" r:id="rId6"/>
    <p:sldId id="267"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8" autoAdjust="0"/>
    <p:restoredTop sz="94660"/>
  </p:normalViewPr>
  <p:slideViewPr>
    <p:cSldViewPr>
      <p:cViewPr varScale="1">
        <p:scale>
          <a:sx n="80" d="100"/>
          <a:sy n="80" d="100"/>
        </p:scale>
        <p:origin x="1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FFE55C-1F65-4195-96F7-5C3FD7BC4685}" type="datetimeFigureOut">
              <a:rPr lang="en-GB" smtClean="0"/>
              <a:t>12/08/2022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95911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FFE55C-1F65-4195-96F7-5C3FD7BC4685}" type="datetimeFigureOut">
              <a:rPr lang="en-GB" smtClean="0"/>
              <a:t>12/08/2022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228776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FFE55C-1F65-4195-96F7-5C3FD7BC4685}" type="datetimeFigureOut">
              <a:rPr lang="en-GB" smtClean="0"/>
              <a:t>12/08/2022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199837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FFE55C-1F65-4195-96F7-5C3FD7BC4685}" type="datetimeFigureOut">
              <a:rPr lang="en-GB" smtClean="0"/>
              <a:t>12/08/2022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100614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FFE55C-1F65-4195-96F7-5C3FD7BC4685}" type="datetimeFigureOut">
              <a:rPr lang="en-GB" smtClean="0"/>
              <a:t>12/08/2022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87492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FFE55C-1F65-4195-96F7-5C3FD7BC4685}" type="datetimeFigureOut">
              <a:rPr lang="en-GB" smtClean="0"/>
              <a:t>12/08/2022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145383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FFE55C-1F65-4195-96F7-5C3FD7BC4685}" type="datetimeFigureOut">
              <a:rPr lang="en-GB" smtClean="0"/>
              <a:t>12/08/2022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27336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FFE55C-1F65-4195-96F7-5C3FD7BC4685}" type="datetimeFigureOut">
              <a:rPr lang="en-GB" smtClean="0"/>
              <a:t>12/08/2022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344323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FE55C-1F65-4195-96F7-5C3FD7BC4685}" type="datetimeFigureOut">
              <a:rPr lang="en-GB" smtClean="0"/>
              <a:t>12/08/2022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31323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FFE55C-1F65-4195-96F7-5C3FD7BC4685}" type="datetimeFigureOut">
              <a:rPr lang="en-GB" smtClean="0"/>
              <a:t>12/08/2022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25266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FFE55C-1F65-4195-96F7-5C3FD7BC4685}" type="datetimeFigureOut">
              <a:rPr lang="en-GB" smtClean="0"/>
              <a:t>12/08/2022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1DF3FF-9FF9-469E-8036-BAE5A06BE875}" type="slidenum">
              <a:rPr lang="en-GB" smtClean="0"/>
              <a:t>‹#›</a:t>
            </a:fld>
            <a:endParaRPr lang="en-GB"/>
          </a:p>
        </p:txBody>
      </p:sp>
    </p:spTree>
    <p:extLst>
      <p:ext uri="{BB962C8B-B14F-4D97-AF65-F5344CB8AC3E}">
        <p14:creationId xmlns:p14="http://schemas.microsoft.com/office/powerpoint/2010/main" val="41482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FE55C-1F65-4195-96F7-5C3FD7BC4685}" type="datetimeFigureOut">
              <a:rPr lang="en-GB" smtClean="0"/>
              <a:t>12/08/2022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DF3FF-9FF9-469E-8036-BAE5A06BE875}" type="slidenum">
              <a:rPr lang="en-GB" smtClean="0"/>
              <a:t>‹#›</a:t>
            </a:fld>
            <a:endParaRPr lang="en-GB"/>
          </a:p>
        </p:txBody>
      </p:sp>
    </p:spTree>
    <p:extLst>
      <p:ext uri="{BB962C8B-B14F-4D97-AF65-F5344CB8AC3E}">
        <p14:creationId xmlns:p14="http://schemas.microsoft.com/office/powerpoint/2010/main" val="51636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3.jpe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image" Target="../media/image8.jpeg" /><Relationship Id="rId4" Type="http://schemas.openxmlformats.org/officeDocument/2006/relationships/image" Target="../media/image7.jpeg" /></Relationships>
</file>

<file path=ppt/slides/_rels/slide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 Id="rId6" Type="http://schemas.openxmlformats.org/officeDocument/2006/relationships/image" Target="../media/image13.jpeg" /><Relationship Id="rId5" Type="http://schemas.openxmlformats.org/officeDocument/2006/relationships/image" Target="../media/image12.jpeg" /><Relationship Id="rId4" Type="http://schemas.openxmlformats.org/officeDocument/2006/relationships/image" Target="../media/image11.jpeg" /></Relationships>
</file>

<file path=ppt/slides/_rels/slide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 Id="rId4" Type="http://schemas.openxmlformats.org/officeDocument/2006/relationships/image" Target="../media/image16.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2.xml" /><Relationship Id="rId4" Type="http://schemas.openxmlformats.org/officeDocument/2006/relationships/image" Target="../media/image19.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3509F2-B3C7-4F06-B01C-32BF6F66BF64}" type="slidenum">
              <a:rPr lang="en-US" altLang="en-US">
                <a:solidFill>
                  <a:schemeClr val="bg1"/>
                </a:solidFill>
              </a:rPr>
              <a:pPr eaLnBrk="1" hangingPunct="1"/>
              <a:t>1</a:t>
            </a:fld>
            <a:endParaRPr lang="en-US" altLang="en-US">
              <a:solidFill>
                <a:schemeClr val="bg1"/>
              </a:solidFill>
            </a:endParaRPr>
          </a:p>
        </p:txBody>
      </p:sp>
      <p:sp>
        <p:nvSpPr>
          <p:cNvPr id="5" name="TextBox 4"/>
          <p:cNvSpPr txBox="1"/>
          <p:nvPr/>
        </p:nvSpPr>
        <p:spPr>
          <a:xfrm>
            <a:off x="4191000" y="2819400"/>
            <a:ext cx="3962400" cy="707886"/>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defRPr/>
            </a:pPr>
            <a:r>
              <a:rPr lang="en-US" sz="4000" b="1" dirty="0"/>
              <a:t>B R JACKETS</a:t>
            </a:r>
          </a:p>
        </p:txBody>
      </p:sp>
    </p:spTree>
    <p:extLst>
      <p:ext uri="{BB962C8B-B14F-4D97-AF65-F5344CB8AC3E}">
        <p14:creationId xmlns:p14="http://schemas.microsoft.com/office/powerpoint/2010/main" val="124059466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11582400" cy="4494948"/>
          </a:xfrm>
          <a:prstGeom prst="rect">
            <a:avLst/>
          </a:prstGeom>
        </p:spPr>
        <p:txBody>
          <a:bodyPr wrap="square">
            <a:spAutoFit/>
          </a:bodyPr>
          <a:lstStyle/>
          <a:p>
            <a:pPr algn="just">
              <a:lnSpc>
                <a:spcPct val="110000"/>
              </a:lnSpc>
              <a:spcAft>
                <a:spcPts val="0"/>
              </a:spcAft>
            </a:pPr>
            <a:r>
              <a:rPr lang="en-GB" b="1">
                <a:latin typeface="Arial" panose="020B0604020202020204" pitchFamily="34" charset="0"/>
                <a:ea typeface="Arial" panose="020B0604020202020204" pitchFamily="34" charset="0"/>
                <a:cs typeface="Arial" panose="020B0604020202020204" pitchFamily="34" charset="0"/>
              </a:rPr>
              <a:t>Innov Composite Armor ( ICA ) </a:t>
            </a:r>
            <a:r>
              <a:rPr lang="en-GB" dirty="0">
                <a:solidFill>
                  <a:srgbClr val="53210B"/>
                </a:solidFill>
                <a:latin typeface="Arial" panose="020B0604020202020204" pitchFamily="34" charset="0"/>
                <a:ea typeface="Arial" panose="020B0604020202020204" pitchFamily="34" charset="0"/>
                <a:cs typeface="Arial" panose="020B0604020202020204" pitchFamily="34" charset="0"/>
              </a:rPr>
              <a:t>is in process of establishing state of art facility to manufacturing of</a:t>
            </a:r>
            <a:r>
              <a:rPr lang="en-GB" b="1" dirty="0">
                <a:latin typeface="Arial" panose="020B0604020202020204" pitchFamily="34" charset="0"/>
                <a:ea typeface="Arial" panose="020B0604020202020204" pitchFamily="34" charset="0"/>
                <a:cs typeface="Arial" panose="020B0604020202020204" pitchFamily="34" charset="0"/>
              </a:rPr>
              <a:t> </a:t>
            </a:r>
            <a:r>
              <a:rPr lang="en-GB" dirty="0">
                <a:solidFill>
                  <a:srgbClr val="53210B"/>
                </a:solidFill>
                <a:latin typeface="Arial" panose="020B0604020202020204" pitchFamily="34" charset="0"/>
                <a:ea typeface="Arial" panose="020B0604020202020204" pitchFamily="34" charset="0"/>
                <a:cs typeface="Arial" panose="020B0604020202020204" pitchFamily="34" charset="0"/>
              </a:rPr>
              <a:t>Body Armour ( ballistic and stab protection) , Composites /Hybrid Matrix Panels for Vehicle / Architectural applications. We have dedicated team of experts in Ballistic Protection field over a decades of experience in Design and Manufacturing field , they knew unique composite properties to meet technical challenges in ballistic materials processing &amp; testing techniques. We are in a process of  building up a strong international image as a company which provides and invents in modular &amp; customized and integrated ballistic systems. We use a wide variety of ballistic materials including </a:t>
            </a:r>
            <a:r>
              <a:rPr lang="en-GB" dirty="0" err="1">
                <a:solidFill>
                  <a:srgbClr val="53210B"/>
                </a:solidFill>
                <a:latin typeface="Arial" panose="020B0604020202020204" pitchFamily="34" charset="0"/>
                <a:ea typeface="Arial" panose="020B0604020202020204" pitchFamily="34" charset="0"/>
                <a:cs typeface="Arial" panose="020B0604020202020204" pitchFamily="34" charset="0"/>
              </a:rPr>
              <a:t>aramides</a:t>
            </a:r>
            <a:r>
              <a:rPr lang="en-GB" dirty="0">
                <a:solidFill>
                  <a:srgbClr val="53210B"/>
                </a:solidFill>
                <a:latin typeface="Arial" panose="020B0604020202020204" pitchFamily="34" charset="0"/>
                <a:ea typeface="Arial" panose="020B0604020202020204" pitchFamily="34" charset="0"/>
                <a:cs typeface="Arial" panose="020B0604020202020204" pitchFamily="34" charset="0"/>
              </a:rPr>
              <a:t>, </a:t>
            </a:r>
            <a:r>
              <a:rPr lang="en-GB" dirty="0" err="1">
                <a:solidFill>
                  <a:srgbClr val="53210B"/>
                </a:solidFill>
                <a:latin typeface="Arial" panose="020B0604020202020204" pitchFamily="34" charset="0"/>
                <a:ea typeface="Arial" panose="020B0604020202020204" pitchFamily="34" charset="0"/>
                <a:cs typeface="Arial" panose="020B0604020202020204" pitchFamily="34" charset="0"/>
              </a:rPr>
              <a:t>polyethylenes</a:t>
            </a:r>
            <a:r>
              <a:rPr lang="en-GB" dirty="0">
                <a:solidFill>
                  <a:srgbClr val="53210B"/>
                </a:solidFill>
                <a:latin typeface="Arial" panose="020B0604020202020204" pitchFamily="34" charset="0"/>
                <a:ea typeface="Arial" panose="020B0604020202020204" pitchFamily="34" charset="0"/>
                <a:cs typeface="Arial" panose="020B0604020202020204" pitchFamily="34" charset="0"/>
              </a:rPr>
              <a:t>, glass </a:t>
            </a:r>
            <a:r>
              <a:rPr lang="en-GB" dirty="0" err="1">
                <a:solidFill>
                  <a:srgbClr val="53210B"/>
                </a:solidFill>
                <a:latin typeface="Arial" panose="020B0604020202020204" pitchFamily="34" charset="0"/>
                <a:ea typeface="Arial" panose="020B0604020202020204" pitchFamily="34" charset="0"/>
                <a:cs typeface="Arial" panose="020B0604020202020204" pitchFamily="34" charset="0"/>
              </a:rPr>
              <a:t>fibers</a:t>
            </a:r>
            <a:r>
              <a:rPr lang="en-GB" dirty="0">
                <a:solidFill>
                  <a:srgbClr val="53210B"/>
                </a:solidFill>
                <a:latin typeface="Arial" panose="020B0604020202020204" pitchFamily="34" charset="0"/>
                <a:ea typeface="Arial" panose="020B0604020202020204" pitchFamily="34" charset="0"/>
                <a:cs typeface="Arial" panose="020B0604020202020204" pitchFamily="34" charset="0"/>
              </a:rPr>
              <a:t>, ceramics, steel and hybrids. We have unique test arrangements with International /National ballistic laboratory which allows us to perform all kinds of tests and examinations of the our materials, and to keep a eye on  quality control norms on our productions.</a:t>
            </a:r>
            <a:endParaRPr lang="en-GB" sz="1600" dirty="0">
              <a:latin typeface="Calibri" panose="020F0502020204030204" pitchFamily="34" charset="0"/>
              <a:ea typeface="Calibri" panose="020F0502020204030204" pitchFamily="34" charset="0"/>
              <a:cs typeface="Arial" panose="020B0604020202020204" pitchFamily="34" charset="0"/>
            </a:endParaRPr>
          </a:p>
          <a:p>
            <a:pPr>
              <a:lnSpc>
                <a:spcPts val="1205"/>
              </a:lnSpc>
              <a:spcAft>
                <a:spcPts val="0"/>
              </a:spcAft>
            </a:pPr>
            <a:r>
              <a:rPr lang="en-GB" sz="1600" dirty="0">
                <a:latin typeface="Times New Roman" panose="02020603050405020304" pitchFamily="18" charset="0"/>
                <a:ea typeface="Times New Roman" panose="02020603050405020304" pitchFamily="18" charset="0"/>
                <a:cs typeface="Arial" panose="020B0604020202020204" pitchFamily="34" charset="0"/>
              </a:rPr>
              <a:t> </a:t>
            </a:r>
            <a:endParaRPr lang="en-GB" sz="1600" dirty="0">
              <a:latin typeface="Calibri" panose="020F0502020204030204" pitchFamily="34" charset="0"/>
              <a:ea typeface="Calibri" panose="020F0502020204030204" pitchFamily="34" charset="0"/>
              <a:cs typeface="Arial" panose="020B0604020202020204" pitchFamily="34" charset="0"/>
            </a:endParaRPr>
          </a:p>
          <a:p>
            <a:pPr algn="just">
              <a:lnSpc>
                <a:spcPct val="110000"/>
              </a:lnSpc>
              <a:spcAft>
                <a:spcPts val="0"/>
              </a:spcAft>
            </a:pPr>
            <a:r>
              <a:rPr lang="en-GB" dirty="0">
                <a:solidFill>
                  <a:srgbClr val="53210B"/>
                </a:solidFill>
                <a:latin typeface="Arial" panose="020B0604020202020204" pitchFamily="34" charset="0"/>
                <a:ea typeface="Arial" panose="020B0604020202020204" pitchFamily="34" charset="0"/>
                <a:cs typeface="Arial" panose="020B0604020202020204" pitchFamily="34" charset="0"/>
              </a:rPr>
              <a:t>We manufacture a complete range of B R Jackets for covert, overt, law enforcement, naval and military usage. The ergonomic shapes are combined with low weights and increased protection areas. All our models are fully customizable and could be upgraded with additional peripheral and hard </a:t>
            </a:r>
            <a:r>
              <a:rPr lang="en-GB" dirty="0" err="1">
                <a:solidFill>
                  <a:srgbClr val="53210B"/>
                </a:solidFill>
                <a:latin typeface="Arial" panose="020B0604020202020204" pitchFamily="34" charset="0"/>
                <a:ea typeface="Arial" panose="020B0604020202020204" pitchFamily="34" charset="0"/>
                <a:cs typeface="Arial" panose="020B0604020202020204" pitchFamily="34" charset="0"/>
              </a:rPr>
              <a:t>armor</a:t>
            </a:r>
            <a:r>
              <a:rPr lang="en-GB" dirty="0">
                <a:solidFill>
                  <a:srgbClr val="53210B"/>
                </a:solidFill>
                <a:latin typeface="Arial" panose="020B0604020202020204" pitchFamily="34" charset="0"/>
                <a:ea typeface="Arial" panose="020B0604020202020204" pitchFamily="34" charset="0"/>
                <a:cs typeface="Arial" panose="020B0604020202020204" pitchFamily="34" charset="0"/>
              </a:rPr>
              <a:t> protection. Using only top quality fabrics and materials we can provide warranty of our products as committed by raw materials vendors . Our products are tested and meet even the most sophisticated customer requirements.</a:t>
            </a:r>
            <a:endParaRPr lang="en-GB"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9147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D8B1EF-2707-48FA-A060-4D8D0DC602DF}" type="slidenum">
              <a:rPr lang="en-US" altLang="en-US">
                <a:solidFill>
                  <a:schemeClr val="bg1"/>
                </a:solidFill>
              </a:rPr>
              <a:pPr eaLnBrk="1" hangingPunct="1"/>
              <a:t>3</a:t>
            </a:fld>
            <a:endParaRPr lang="en-US" altLang="en-US">
              <a:solidFill>
                <a:schemeClr val="bg1"/>
              </a:solidFill>
            </a:endParaRPr>
          </a:p>
        </p:txBody>
      </p:sp>
      <p:sp>
        <p:nvSpPr>
          <p:cNvPr id="7" name="TextBox 6"/>
          <p:cNvSpPr txBox="1"/>
          <p:nvPr/>
        </p:nvSpPr>
        <p:spPr>
          <a:xfrm>
            <a:off x="3124200" y="60826"/>
            <a:ext cx="5778500"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000" b="1" dirty="0"/>
              <a:t>COMMANDO C1  – NIJ LEVEL III</a:t>
            </a:r>
          </a:p>
        </p:txBody>
      </p:sp>
      <p:sp>
        <p:nvSpPr>
          <p:cNvPr id="10" name="TextBox 9"/>
          <p:cNvSpPr txBox="1"/>
          <p:nvPr/>
        </p:nvSpPr>
        <p:spPr>
          <a:xfrm>
            <a:off x="705404" y="415389"/>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FRONT</a:t>
            </a:r>
          </a:p>
        </p:txBody>
      </p:sp>
      <p:sp>
        <p:nvSpPr>
          <p:cNvPr id="11" name="TextBox 10"/>
          <p:cNvSpPr txBox="1"/>
          <p:nvPr/>
        </p:nvSpPr>
        <p:spPr>
          <a:xfrm>
            <a:off x="4007038" y="433393"/>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REAR</a:t>
            </a:r>
          </a:p>
        </p:txBody>
      </p:sp>
      <p:sp>
        <p:nvSpPr>
          <p:cNvPr id="12" name="TextBox 11"/>
          <p:cNvSpPr txBox="1"/>
          <p:nvPr/>
        </p:nvSpPr>
        <p:spPr>
          <a:xfrm>
            <a:off x="7157902" y="464401"/>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CARRIER</a:t>
            </a:r>
          </a:p>
        </p:txBody>
      </p:sp>
      <p:sp>
        <p:nvSpPr>
          <p:cNvPr id="13" name="TextBox 12"/>
          <p:cNvSpPr txBox="1"/>
          <p:nvPr/>
        </p:nvSpPr>
        <p:spPr>
          <a:xfrm>
            <a:off x="9920057" y="382845"/>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HAP</a:t>
            </a:r>
          </a:p>
        </p:txBody>
      </p:sp>
      <p:sp>
        <p:nvSpPr>
          <p:cNvPr id="8" name="Rectangle 7"/>
          <p:cNvSpPr/>
          <p:nvPr/>
        </p:nvSpPr>
        <p:spPr>
          <a:xfrm>
            <a:off x="142270" y="3682018"/>
            <a:ext cx="3007779" cy="3108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spAutoFit/>
          </a:bodyPr>
          <a:lstStyle/>
          <a:p>
            <a:pPr algn="just"/>
            <a:r>
              <a:rPr lang="en-GB" sz="1400" dirty="0">
                <a:effectLst/>
                <a:latin typeface="Arial" panose="020B0604020202020204" pitchFamily="34" charset="0"/>
                <a:ea typeface="Arial" panose="020B0604020202020204" pitchFamily="34" charset="0"/>
              </a:rPr>
              <a:t>The bespoke tactical carrier, the </a:t>
            </a:r>
            <a:r>
              <a:rPr lang="en-GB" sz="1400" b="1" i="1" dirty="0">
                <a:effectLst/>
                <a:latin typeface="Arial" panose="020B0604020202020204" pitchFamily="34" charset="0"/>
                <a:ea typeface="Arial" panose="020B0604020202020204" pitchFamily="34" charset="0"/>
              </a:rPr>
              <a:t>COMMANDO C1</a:t>
            </a:r>
            <a:r>
              <a:rPr lang="en-GB" sz="1400" dirty="0">
                <a:effectLst/>
                <a:latin typeface="Arial" panose="020B0604020202020204" pitchFamily="34" charset="0"/>
                <a:ea typeface="Arial" panose="020B0604020202020204" pitchFamily="34" charset="0"/>
              </a:rPr>
              <a:t> achieves the elusive balance between the competing demands of optimum  protection and increased mobility through unique ballistic panel contouring. This carrier offers a fully modular tactical armour application where each ballistic panel is removable ensuring complete flexibility for the user, based on ever-changing situational demands. Front, rear and pockets allow to additional protection.</a:t>
            </a:r>
            <a:endParaRPr lang="en-GB" sz="1400" dirty="0"/>
          </a:p>
        </p:txBody>
      </p:sp>
      <p:sp>
        <p:nvSpPr>
          <p:cNvPr id="14" name="Rectangle 13"/>
          <p:cNvSpPr/>
          <p:nvPr/>
        </p:nvSpPr>
        <p:spPr>
          <a:xfrm>
            <a:off x="3495153" y="3657203"/>
            <a:ext cx="8649156" cy="31333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spAutoFit/>
          </a:bodyPr>
          <a:lstStyle/>
          <a:p>
            <a:pPr marR="533400" lvl="0">
              <a:lnSpc>
                <a:spcPct val="121000"/>
              </a:lnSpc>
              <a:spcAft>
                <a:spcPts val="0"/>
              </a:spcAft>
              <a:tabLst>
                <a:tab pos="228600" algn="l"/>
              </a:tabLst>
            </a:pPr>
            <a:r>
              <a:rPr lang="en-GB" sz="1400" b="1" dirty="0">
                <a:effectLst/>
                <a:latin typeface="Arial" panose="020B0604020202020204" pitchFamily="34" charset="0"/>
                <a:ea typeface="Arial" panose="020B0604020202020204" pitchFamily="34" charset="0"/>
                <a:cs typeface="Arial" panose="020B0604020202020204" pitchFamily="34" charset="0"/>
              </a:rPr>
              <a:t>STANDARD PRODUCT FEATURES</a:t>
            </a:r>
          </a:p>
          <a:p>
            <a:pPr marL="342900" marR="533400" lvl="0" indent="-342900">
              <a:lnSpc>
                <a:spcPct val="121000"/>
              </a:lnSpc>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Removable &amp; adjustable , dedicated Groin and over-the-shoulder </a:t>
            </a:r>
            <a:r>
              <a:rPr lang="en-GB" sz="1400" dirty="0" err="1">
                <a:effectLst/>
                <a:latin typeface="Arial" panose="020B0604020202020204" pitchFamily="34" charset="0"/>
                <a:ea typeface="Arial" panose="020B0604020202020204" pitchFamily="34" charset="0"/>
                <a:cs typeface="Arial" panose="020B0604020202020204" pitchFamily="34" charset="0"/>
              </a:rPr>
              <a:t>armor</a:t>
            </a:r>
            <a:r>
              <a:rPr lang="en-GB" sz="1400" dirty="0">
                <a:effectLst/>
                <a:latin typeface="Arial" panose="020B0604020202020204" pitchFamily="34" charset="0"/>
                <a:ea typeface="Arial" panose="020B0604020202020204" pitchFamily="34" charset="0"/>
                <a:cs typeface="Arial" panose="020B0604020202020204" pitchFamily="34" charset="0"/>
              </a:rPr>
              <a:t> panels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marR="508000" lvl="0" indent="-342900">
              <a:lnSpc>
                <a:spcPct val="121000"/>
              </a:lnSpc>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Front/rear HAP’s are made from High performance Polyethylene with ultra light weight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305"/>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marR="698500" lvl="0" indent="-342900">
              <a:lnSpc>
                <a:spcPct val="121000"/>
              </a:lnSpc>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Rear waist Band </a:t>
            </a:r>
            <a:r>
              <a:rPr lang="en-GB" sz="1400" dirty="0">
                <a:effectLst/>
                <a:latin typeface="Arial" panose="020B0604020202020204" pitchFamily="34" charset="0"/>
                <a:ea typeface="Arial" panose="020B0604020202020204" pitchFamily="34" charset="0"/>
                <a:cs typeface="Arial" panose="020B0604020202020204" pitchFamily="34" charset="0"/>
              </a:rPr>
              <a:t>wrap-around drag handle rescue strap (300 lb. capacity)</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marR="622300" lvl="0" indent="-342900">
              <a:lnSpc>
                <a:spcPct val="121000"/>
              </a:lnSpc>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Integrated Magazine &amp; </a:t>
            </a:r>
            <a:r>
              <a:rPr lang="en-GB" sz="1400" dirty="0" err="1">
                <a:effectLst/>
                <a:latin typeface="Arial" panose="020B0604020202020204" pitchFamily="34" charset="0"/>
                <a:ea typeface="Arial" panose="020B0604020202020204" pitchFamily="34" charset="0"/>
                <a:cs typeface="Arial" panose="020B0604020202020204" pitchFamily="34" charset="0"/>
              </a:rPr>
              <a:t>Granade</a:t>
            </a:r>
            <a:r>
              <a:rPr lang="en-GB" sz="1400" dirty="0">
                <a:effectLst/>
                <a:latin typeface="Arial" panose="020B0604020202020204" pitchFamily="34" charset="0"/>
                <a:ea typeface="Arial" panose="020B0604020202020204" pitchFamily="34" charset="0"/>
                <a:cs typeface="Arial" panose="020B0604020202020204" pitchFamily="34" charset="0"/>
              </a:rPr>
              <a:t>  pouches with flap</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Front and Rear VELCRO® ID pads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Easily tuck on  Groin panel on front end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Easily adjustable shoulder system for comfort</a:t>
            </a:r>
          </a:p>
          <a:p>
            <a:pPr marL="342900" lvl="0" indent="-342900">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Water Resistances SAP Pouches with Thermal sealing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marR="495300" lvl="0" indent="-342900">
              <a:lnSpc>
                <a:spcPct val="135000"/>
              </a:lnSpc>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Full coverage &amp; adjustable </a:t>
            </a:r>
            <a:r>
              <a:rPr lang="en-GB" sz="1400" dirty="0">
                <a:latin typeface="Arial" panose="020B0604020202020204" pitchFamily="34" charset="0"/>
                <a:ea typeface="Arial" panose="020B0604020202020204" pitchFamily="34" charset="0"/>
                <a:cs typeface="Arial" panose="020B0604020202020204" pitchFamily="34" charset="0"/>
              </a:rPr>
              <a:t>Collar </a:t>
            </a:r>
            <a:r>
              <a:rPr lang="en-GB" sz="1400" dirty="0">
                <a:effectLst/>
                <a:latin typeface="Arial" panose="020B0604020202020204" pitchFamily="34" charset="0"/>
                <a:ea typeface="Arial" panose="020B0604020202020204" pitchFamily="34" charset="0"/>
                <a:cs typeface="Arial" panose="020B0604020202020204" pitchFamily="34" charset="0"/>
              </a:rPr>
              <a:t>system</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5"/>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Removable Nylon /  CORDURA® carrier</a:t>
            </a:r>
            <a:r>
              <a:rPr lang="en-GB" sz="1400" dirty="0">
                <a:effectLst/>
                <a:latin typeface="Times New Roman" panose="02020603050405020304" pitchFamily="18" charset="0"/>
                <a:ea typeface="Times New Roman" panose="02020603050405020304" pitchFamily="18" charset="0"/>
                <a:cs typeface="Arial" panose="020B0604020202020204" pitchFamily="34" charset="0"/>
              </a:rPr>
              <a:t> </a:t>
            </a:r>
          </a:p>
          <a:p>
            <a:pPr marL="342900" lvl="0" indent="-342900">
              <a:spcAft>
                <a:spcPts val="0"/>
              </a:spcAft>
              <a:buFont typeface="Arial" panose="020B0604020202020204" pitchFamily="34" charset="0"/>
              <a:buChar char="•"/>
              <a:tabLst>
                <a:tab pos="228600" algn="l"/>
              </a:tabLst>
            </a:pPr>
            <a:r>
              <a:rPr lang="en-GB" sz="1400" dirty="0">
                <a:latin typeface="Times New Roman" panose="02020603050405020304" pitchFamily="18" charset="0"/>
                <a:ea typeface="Calibri" panose="020F0502020204030204" pitchFamily="34" charset="0"/>
                <a:cs typeface="Arial" panose="020B0604020202020204" pitchFamily="34" charset="0"/>
              </a:rPr>
              <a:t>NIJ Level III HAP    - ICW Soft Armour</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7" name="Picture 8" descr="D:\Projects\personal armour\BPJ Model\Standard BPJ formats\01.ASSAULT-MOD\ASSAULT-MOD Front Outer\FRONT outer.bmp"/>
          <p:cNvPicPr>
            <a:picLocks noChangeAspect="1" noChangeArrowheads="1"/>
          </p:cNvPicPr>
          <p:nvPr/>
        </p:nvPicPr>
        <p:blipFill>
          <a:blip r:embed="rId2"/>
          <a:srcRect/>
          <a:stretch>
            <a:fillRect/>
          </a:stretch>
        </p:blipFill>
        <p:spPr bwMode="auto">
          <a:xfrm>
            <a:off x="129810" y="815439"/>
            <a:ext cx="3020239" cy="27059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D:\Projects\personal armour\BPJ Model\Standard BPJ formats\ASSUALT-MOD\ASSUALT-MOD Rear Outer\REAR OUTER 1.bmp"/>
          <p:cNvPicPr>
            <a:picLocks noChangeAspect="1" noChangeArrowheads="1"/>
          </p:cNvPicPr>
          <p:nvPr/>
        </p:nvPicPr>
        <p:blipFill>
          <a:blip r:embed="rId3"/>
          <a:srcRect/>
          <a:stretch>
            <a:fillRect/>
          </a:stretch>
        </p:blipFill>
        <p:spPr bwMode="auto">
          <a:xfrm>
            <a:off x="3495153" y="855035"/>
            <a:ext cx="2936385" cy="26775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9790" y="774285"/>
            <a:ext cx="2695509" cy="2792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6388" y="833442"/>
            <a:ext cx="2633811" cy="27631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611171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D8B1EF-2707-48FA-A060-4D8D0DC602DF}" type="slidenum">
              <a:rPr lang="en-US" altLang="en-US">
                <a:solidFill>
                  <a:schemeClr val="bg1"/>
                </a:solidFill>
              </a:rPr>
              <a:pPr eaLnBrk="1" hangingPunct="1"/>
              <a:t>4</a:t>
            </a:fld>
            <a:endParaRPr lang="en-US" altLang="en-US">
              <a:solidFill>
                <a:schemeClr val="bg1"/>
              </a:solidFill>
            </a:endParaRPr>
          </a:p>
        </p:txBody>
      </p:sp>
      <p:sp>
        <p:nvSpPr>
          <p:cNvPr id="7" name="TextBox 6"/>
          <p:cNvSpPr txBox="1"/>
          <p:nvPr/>
        </p:nvSpPr>
        <p:spPr>
          <a:xfrm>
            <a:off x="3124200" y="60826"/>
            <a:ext cx="5778500"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000" b="1" dirty="0"/>
              <a:t>TACTICAL VEST X1  – NIJ LEVEL III+</a:t>
            </a:r>
          </a:p>
        </p:txBody>
      </p:sp>
      <p:pic>
        <p:nvPicPr>
          <p:cNvPr id="5" name="Picture 8" descr="D:\Projects\personal armour\BPJ Model\Standard BPJ formats\02.ASSUALT-MHA\ASSUALT- MHA OUTER\ASSUALT MHA REAR OUTER ASSY.J.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20" y="885133"/>
            <a:ext cx="3033629" cy="2650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7" descr="D:\Projects\personal armour\BPJ Model\Standard BPJ formats\02.ASSUALT-MHA\ASSUALT- MHA OUTER\ASSUALT MHA FRONT OUTER ASSY..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228" y="847049"/>
            <a:ext cx="3000310" cy="2650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747911" y="446999"/>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FRONT</a:t>
            </a:r>
          </a:p>
        </p:txBody>
      </p:sp>
      <p:sp>
        <p:nvSpPr>
          <p:cNvPr id="11" name="TextBox 10"/>
          <p:cNvSpPr txBox="1"/>
          <p:nvPr/>
        </p:nvSpPr>
        <p:spPr>
          <a:xfrm>
            <a:off x="4007038" y="433393"/>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REAR</a:t>
            </a:r>
          </a:p>
        </p:txBody>
      </p:sp>
      <p:sp>
        <p:nvSpPr>
          <p:cNvPr id="12" name="TextBox 11"/>
          <p:cNvSpPr txBox="1"/>
          <p:nvPr/>
        </p:nvSpPr>
        <p:spPr>
          <a:xfrm>
            <a:off x="7157902" y="501966"/>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CARRIER</a:t>
            </a:r>
          </a:p>
        </p:txBody>
      </p:sp>
      <p:sp>
        <p:nvSpPr>
          <p:cNvPr id="13" name="TextBox 12"/>
          <p:cNvSpPr txBox="1"/>
          <p:nvPr/>
        </p:nvSpPr>
        <p:spPr>
          <a:xfrm>
            <a:off x="9629064" y="431197"/>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HAP</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8064" y="874533"/>
            <a:ext cx="2532320" cy="2650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p:cNvSpPr/>
          <p:nvPr/>
        </p:nvSpPr>
        <p:spPr>
          <a:xfrm>
            <a:off x="142270" y="3682018"/>
            <a:ext cx="3007779" cy="3108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spAutoFit/>
          </a:bodyPr>
          <a:lstStyle/>
          <a:p>
            <a:pPr algn="just"/>
            <a:r>
              <a:rPr lang="en-GB" sz="1400" dirty="0">
                <a:effectLst/>
                <a:latin typeface="Arial" panose="020B0604020202020204" pitchFamily="34" charset="0"/>
                <a:ea typeface="Arial" panose="020B0604020202020204" pitchFamily="34" charset="0"/>
              </a:rPr>
              <a:t>The bespoke tactical carrier, the </a:t>
            </a:r>
            <a:r>
              <a:rPr lang="en-GB" sz="1400" b="1" i="1" dirty="0">
                <a:effectLst/>
                <a:latin typeface="Arial" panose="020B0604020202020204" pitchFamily="34" charset="0"/>
                <a:ea typeface="Arial" panose="020B0604020202020204" pitchFamily="34" charset="0"/>
              </a:rPr>
              <a:t>Tactical x1</a:t>
            </a:r>
            <a:r>
              <a:rPr lang="en-GB" sz="1400" dirty="0">
                <a:effectLst/>
                <a:latin typeface="Arial" panose="020B0604020202020204" pitchFamily="34" charset="0"/>
                <a:ea typeface="Arial" panose="020B0604020202020204" pitchFamily="34" charset="0"/>
              </a:rPr>
              <a:t> achieves the elusive balance between the competing demands of optimum  protection and increased mobility through unique ballistic panel contouring. This carrier offers a fully modular tactical </a:t>
            </a:r>
            <a:r>
              <a:rPr lang="en-GB" sz="1400" dirty="0" err="1">
                <a:effectLst/>
                <a:latin typeface="Arial" panose="020B0604020202020204" pitchFamily="34" charset="0"/>
                <a:ea typeface="Arial" panose="020B0604020202020204" pitchFamily="34" charset="0"/>
              </a:rPr>
              <a:t>armor</a:t>
            </a:r>
            <a:r>
              <a:rPr lang="en-GB" sz="1400" dirty="0">
                <a:effectLst/>
                <a:latin typeface="Arial" panose="020B0604020202020204" pitchFamily="34" charset="0"/>
                <a:ea typeface="Arial" panose="020B0604020202020204" pitchFamily="34" charset="0"/>
              </a:rPr>
              <a:t> package where each ballistic panel is removable ensuring complete flexibility for the user, based on ever-changing situational demands. Front, rear and pockets allow additional protection.</a:t>
            </a:r>
            <a:endParaRPr lang="en-GB" sz="1400" dirty="0"/>
          </a:p>
        </p:txBody>
      </p:sp>
      <p:sp>
        <p:nvSpPr>
          <p:cNvPr id="14" name="Rectangle 13"/>
          <p:cNvSpPr/>
          <p:nvPr/>
        </p:nvSpPr>
        <p:spPr>
          <a:xfrm>
            <a:off x="3431228" y="3700807"/>
            <a:ext cx="8649156" cy="31333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spAutoFit/>
          </a:bodyPr>
          <a:lstStyle/>
          <a:p>
            <a:pPr marR="533400" lvl="0">
              <a:lnSpc>
                <a:spcPct val="121000"/>
              </a:lnSpc>
              <a:spcAft>
                <a:spcPts val="0"/>
              </a:spcAft>
              <a:tabLst>
                <a:tab pos="228600" algn="l"/>
              </a:tabLst>
            </a:pPr>
            <a:r>
              <a:rPr lang="en-GB" sz="1400" b="1" dirty="0">
                <a:effectLst/>
                <a:latin typeface="Arial" panose="020B0604020202020204" pitchFamily="34" charset="0"/>
                <a:ea typeface="Arial" panose="020B0604020202020204" pitchFamily="34" charset="0"/>
                <a:cs typeface="Arial" panose="020B0604020202020204" pitchFamily="34" charset="0"/>
              </a:rPr>
              <a:t>STANDARD PRODUCT FEATURES</a:t>
            </a:r>
          </a:p>
          <a:p>
            <a:pPr marL="342900" marR="533400" lvl="0" indent="-342900">
              <a:lnSpc>
                <a:spcPct val="121000"/>
              </a:lnSpc>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Removable &amp; adjustable , dedicated Groin and over-the-shoulder </a:t>
            </a:r>
            <a:r>
              <a:rPr lang="en-GB" sz="1400" dirty="0" err="1">
                <a:effectLst/>
                <a:latin typeface="Arial" panose="020B0604020202020204" pitchFamily="34" charset="0"/>
                <a:ea typeface="Arial" panose="020B0604020202020204" pitchFamily="34" charset="0"/>
                <a:cs typeface="Arial" panose="020B0604020202020204" pitchFamily="34" charset="0"/>
              </a:rPr>
              <a:t>armor</a:t>
            </a:r>
            <a:r>
              <a:rPr lang="en-GB" sz="1400" dirty="0">
                <a:effectLst/>
                <a:latin typeface="Arial" panose="020B0604020202020204" pitchFamily="34" charset="0"/>
                <a:ea typeface="Arial" panose="020B0604020202020204" pitchFamily="34" charset="0"/>
                <a:cs typeface="Arial" panose="020B0604020202020204" pitchFamily="34" charset="0"/>
              </a:rPr>
              <a:t> panels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marR="508000" lvl="0" indent="-342900">
              <a:lnSpc>
                <a:spcPct val="121000"/>
              </a:lnSpc>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Front/rear internal HAP pockets High Mobility Tactical Cut for ease of operator movement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305"/>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marR="698500" lvl="0" indent="-342900">
              <a:lnSpc>
                <a:spcPct val="121000"/>
              </a:lnSpc>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Rear waist Band </a:t>
            </a:r>
            <a:r>
              <a:rPr lang="en-GB" sz="1400" dirty="0">
                <a:effectLst/>
                <a:latin typeface="Arial" panose="020B0604020202020204" pitchFamily="34" charset="0"/>
                <a:ea typeface="Arial" panose="020B0604020202020204" pitchFamily="34" charset="0"/>
                <a:cs typeface="Arial" panose="020B0604020202020204" pitchFamily="34" charset="0"/>
              </a:rPr>
              <a:t>wrap-around tummy</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marR="622300" lvl="0" indent="-342900">
              <a:lnSpc>
                <a:spcPct val="121000"/>
              </a:lnSpc>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Integrated Magazine &amp; Grenade  pouches with flap</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Front and Rear VELCRO® ID pads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Built-in bar taka all mating parts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Easily adjustable SHOULDER  / SIDE STRAP system for comfort</a:t>
            </a:r>
          </a:p>
          <a:p>
            <a:pPr marL="342900" lvl="0" indent="-342900">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Water Resistances SAP Pouches with Thermal sealing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marR="495300" lvl="0" indent="-342900">
              <a:lnSpc>
                <a:spcPct val="135000"/>
              </a:lnSpc>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Full coverage adjustable COLLAR system</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5"/>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Removable Nylon /  CORDURA® carrier</a:t>
            </a:r>
            <a:r>
              <a:rPr lang="en-GB" sz="1400" dirty="0">
                <a:effectLst/>
                <a:latin typeface="Times New Roman" panose="02020603050405020304" pitchFamily="18" charset="0"/>
                <a:ea typeface="Times New Roman" panose="02020603050405020304" pitchFamily="18" charset="0"/>
                <a:cs typeface="Arial" panose="020B0604020202020204" pitchFamily="34" charset="0"/>
              </a:rPr>
              <a:t> </a:t>
            </a:r>
          </a:p>
          <a:p>
            <a:pPr marL="342900" lvl="0" indent="-342900">
              <a:spcAft>
                <a:spcPts val="0"/>
              </a:spcAft>
              <a:buFont typeface="Arial" panose="020B0604020202020204" pitchFamily="34" charset="0"/>
              <a:buChar char="•"/>
              <a:tabLst>
                <a:tab pos="228600" algn="l"/>
              </a:tabLst>
            </a:pPr>
            <a:r>
              <a:rPr lang="en-GB" sz="1400" dirty="0">
                <a:latin typeface="Times New Roman" panose="02020603050405020304" pitchFamily="18" charset="0"/>
                <a:ea typeface="Calibri" panose="020F0502020204030204" pitchFamily="34" charset="0"/>
                <a:cs typeface="Arial" panose="020B0604020202020204" pitchFamily="34" charset="0"/>
              </a:rPr>
              <a:t>NIJ Level III + HAP    - ICW Soft Armour</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6146" y="885133"/>
            <a:ext cx="2824136" cy="26675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799586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9CF3DD-E5F2-421D-B271-9D6B6B430932}" type="slidenum">
              <a:rPr lang="en-US" altLang="en-US">
                <a:solidFill>
                  <a:schemeClr val="bg1"/>
                </a:solidFill>
              </a:rPr>
              <a:pPr eaLnBrk="1" hangingPunct="1"/>
              <a:t>5</a:t>
            </a:fld>
            <a:endParaRPr lang="en-US" altLang="en-US">
              <a:solidFill>
                <a:schemeClr val="bg1"/>
              </a:solidFill>
            </a:endParaRPr>
          </a:p>
        </p:txBody>
      </p:sp>
      <p:sp>
        <p:nvSpPr>
          <p:cNvPr id="7" name="TextBox 6"/>
          <p:cNvSpPr txBox="1"/>
          <p:nvPr/>
        </p:nvSpPr>
        <p:spPr>
          <a:xfrm>
            <a:off x="3429000" y="152400"/>
            <a:ext cx="4572000"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000" b="1" dirty="0"/>
              <a:t>DIMPLOMAT VEST- NIJ LEVEL II / IIIA</a:t>
            </a:r>
          </a:p>
        </p:txBody>
      </p:sp>
      <p:sp>
        <p:nvSpPr>
          <p:cNvPr id="8" name="TextBox 7"/>
          <p:cNvSpPr txBox="1"/>
          <p:nvPr/>
        </p:nvSpPr>
        <p:spPr>
          <a:xfrm>
            <a:off x="4343400" y="3437898"/>
            <a:ext cx="1752600"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REAR</a:t>
            </a:r>
          </a:p>
        </p:txBody>
      </p:sp>
      <p:sp>
        <p:nvSpPr>
          <p:cNvPr id="9" name="TextBox 8"/>
          <p:cNvSpPr txBox="1"/>
          <p:nvPr/>
        </p:nvSpPr>
        <p:spPr>
          <a:xfrm>
            <a:off x="685800" y="3437898"/>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FRONT</a:t>
            </a:r>
          </a:p>
        </p:txBody>
      </p:sp>
      <p:pic>
        <p:nvPicPr>
          <p:cNvPr id="7176" name="Picture 8" descr="D:\Projects\personal armour\BPJ Model\Standard BPJ formats\EXECUTIVE VEST\MEDIUM\OUTER\EXECUTIVE  REAR-OUTER.bmp"/>
          <p:cNvPicPr>
            <a:picLocks noChangeAspect="1" noChangeArrowheads="1"/>
          </p:cNvPicPr>
          <p:nvPr/>
        </p:nvPicPr>
        <p:blipFill>
          <a:blip r:embed="rId2"/>
          <a:srcRect/>
          <a:stretch>
            <a:fillRect/>
          </a:stretch>
        </p:blipFill>
        <p:spPr bwMode="auto">
          <a:xfrm>
            <a:off x="3766565" y="630906"/>
            <a:ext cx="2786635" cy="27061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177" name="Picture 9" descr="D:\Projects\personal armour\BPJ Model\Standard BPJ formats\EXECUTIVE VEST\MEDIUM\OUTER\EXECUTIVE  Front-OUTER.bmp"/>
          <p:cNvPicPr>
            <a:picLocks noChangeAspect="1" noChangeArrowheads="1"/>
          </p:cNvPicPr>
          <p:nvPr/>
        </p:nvPicPr>
        <p:blipFill>
          <a:blip r:embed="rId3"/>
          <a:srcRect/>
          <a:stretch>
            <a:fillRect/>
          </a:stretch>
        </p:blipFill>
        <p:spPr bwMode="auto">
          <a:xfrm>
            <a:off x="299429" y="636170"/>
            <a:ext cx="2928364" cy="27061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0" y="647406"/>
            <a:ext cx="2778615" cy="26896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ectangle 12"/>
          <p:cNvSpPr/>
          <p:nvPr/>
        </p:nvSpPr>
        <p:spPr>
          <a:xfrm>
            <a:off x="6738364" y="3629154"/>
            <a:ext cx="5334000" cy="30923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spAutoFit/>
          </a:bodyPr>
          <a:lstStyle/>
          <a:p>
            <a:pPr marR="533400" lvl="0">
              <a:lnSpc>
                <a:spcPct val="121000"/>
              </a:lnSpc>
              <a:spcAft>
                <a:spcPts val="0"/>
              </a:spcAft>
              <a:tabLst>
                <a:tab pos="228600" algn="l"/>
              </a:tabLst>
            </a:pPr>
            <a:r>
              <a:rPr lang="en-GB" sz="1400" b="1" dirty="0">
                <a:effectLst/>
                <a:latin typeface="Arial" panose="020B0604020202020204" pitchFamily="34" charset="0"/>
                <a:ea typeface="Arial" panose="020B0604020202020204" pitchFamily="34" charset="0"/>
                <a:cs typeface="Arial" panose="020B0604020202020204" pitchFamily="34" charset="0"/>
              </a:rPr>
              <a:t>STANDARD PRODUCT FEATURES</a:t>
            </a:r>
          </a:p>
          <a:p>
            <a:pPr>
              <a:lnSpc>
                <a:spcPts val="305"/>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3 Pcs Blazer Suit design</a:t>
            </a:r>
          </a:p>
          <a:p>
            <a:pPr marL="342900" lvl="0" indent="-342900">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V / Round Neck styling </a:t>
            </a:r>
          </a:p>
          <a:p>
            <a:pPr marL="342900" lvl="0" indent="-342900">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Ultra flexible soft armour panels system to wrap body </a:t>
            </a:r>
          </a:p>
          <a:p>
            <a:pPr marL="285750" lvl="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 Side opening style</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 Velcro Sides straps locking</a:t>
            </a:r>
          </a:p>
          <a:p>
            <a:pPr marL="285750" lvl="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  Padded shoulder </a:t>
            </a:r>
          </a:p>
          <a:p>
            <a:pPr marL="285750" lvl="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  Adjustable sides allow the a custom fit</a:t>
            </a:r>
            <a:endParaRPr lang="en-GB" sz="1400" dirty="0">
              <a:effectLst/>
              <a:latin typeface="Arial" panose="020B060402020202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Water Resistances SAP Pouches with Thermal sealing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5"/>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Removable </a:t>
            </a:r>
            <a:r>
              <a:rPr lang="en-GB" sz="1400" dirty="0" err="1">
                <a:effectLst/>
                <a:latin typeface="Arial" panose="020B0604020202020204" pitchFamily="34" charset="0"/>
                <a:ea typeface="Arial" panose="020B0604020202020204" pitchFamily="34" charset="0"/>
                <a:cs typeface="Arial" panose="020B0604020202020204" pitchFamily="34" charset="0"/>
              </a:rPr>
              <a:t>Terricot</a:t>
            </a:r>
            <a:r>
              <a:rPr lang="en-GB" sz="1400" dirty="0">
                <a:effectLst/>
                <a:latin typeface="Arial" panose="020B0604020202020204" pitchFamily="34" charset="0"/>
                <a:ea typeface="Arial" panose="020B0604020202020204" pitchFamily="34" charset="0"/>
                <a:cs typeface="Arial" panose="020B0604020202020204" pitchFamily="34" charset="0"/>
              </a:rPr>
              <a:t>  /  wool  Carrier (with Internal Silky style fabric optional) </a:t>
            </a:r>
          </a:p>
          <a:p>
            <a:pPr marL="342900" lvl="0" indent="-342900">
              <a:spcAft>
                <a:spcPts val="0"/>
              </a:spcAft>
              <a:buFont typeface="Arial" panose="020B0604020202020204" pitchFamily="34" charset="0"/>
              <a:buChar char="•"/>
              <a:tabLst>
                <a:tab pos="228600" algn="l"/>
              </a:tabLst>
            </a:pPr>
            <a:r>
              <a:rPr lang="en-GB" sz="1400" dirty="0"/>
              <a:t>Custom Pouches </a:t>
            </a:r>
          </a:p>
          <a:p>
            <a:pPr marL="342900" lvl="0" indent="-342900">
              <a:spcAft>
                <a:spcPts val="0"/>
              </a:spcAft>
              <a:buFont typeface="Arial" panose="020B0604020202020204" pitchFamily="34" charset="0"/>
              <a:buChar char="•"/>
              <a:tabLst>
                <a:tab pos="228600" algn="l"/>
              </a:tabLst>
            </a:pPr>
            <a:r>
              <a:rPr lang="en-GB" sz="1400" dirty="0">
                <a:latin typeface="Times New Roman" panose="02020603050405020304" pitchFamily="18" charset="0"/>
                <a:ea typeface="Calibri" panose="020F0502020204030204" pitchFamily="34" charset="0"/>
                <a:cs typeface="Arial" panose="020B0604020202020204" pitchFamily="34" charset="0"/>
              </a:rPr>
              <a:t>NIJ Level II / III A </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964" y="4038600"/>
            <a:ext cx="3043829" cy="2716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564699" y="3938837"/>
            <a:ext cx="2951259" cy="2851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73500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9CF3DD-E5F2-421D-B271-9D6B6B430932}" type="slidenum">
              <a:rPr lang="en-US" altLang="en-US">
                <a:solidFill>
                  <a:schemeClr val="bg1"/>
                </a:solidFill>
              </a:rPr>
              <a:pPr eaLnBrk="1" hangingPunct="1"/>
              <a:t>6</a:t>
            </a:fld>
            <a:endParaRPr lang="en-US" altLang="en-US">
              <a:solidFill>
                <a:schemeClr val="bg1"/>
              </a:solidFill>
            </a:endParaRPr>
          </a:p>
        </p:txBody>
      </p:sp>
      <p:sp>
        <p:nvSpPr>
          <p:cNvPr id="7" name="TextBox 6"/>
          <p:cNvSpPr txBox="1"/>
          <p:nvPr/>
        </p:nvSpPr>
        <p:spPr>
          <a:xfrm>
            <a:off x="3581400" y="57966"/>
            <a:ext cx="4572000"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000" b="1" dirty="0"/>
              <a:t>CONCEALABLE VEST- NIJ LEVEL II / IIIA</a:t>
            </a:r>
          </a:p>
        </p:txBody>
      </p:sp>
      <p:sp>
        <p:nvSpPr>
          <p:cNvPr id="8" name="TextBox 7"/>
          <p:cNvSpPr txBox="1"/>
          <p:nvPr/>
        </p:nvSpPr>
        <p:spPr>
          <a:xfrm>
            <a:off x="4321682" y="492826"/>
            <a:ext cx="1752600"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REAR</a:t>
            </a:r>
          </a:p>
        </p:txBody>
      </p:sp>
      <p:sp>
        <p:nvSpPr>
          <p:cNvPr id="9" name="TextBox 8"/>
          <p:cNvSpPr txBox="1"/>
          <p:nvPr/>
        </p:nvSpPr>
        <p:spPr>
          <a:xfrm>
            <a:off x="838200" y="458016"/>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FRONT</a:t>
            </a:r>
          </a:p>
        </p:txBody>
      </p:sp>
      <p:pic>
        <p:nvPicPr>
          <p:cNvPr id="13" name="Picture 6" descr="D:\Projects\personal armour\BPJ Model\Standard BPJ formats\Concealable Vest\Concealable MHA VEST OUTER\Concealable MHA-Vest Front -OUTER.bmp"/>
          <p:cNvPicPr>
            <a:picLocks noChangeAspect="1" noChangeArrowheads="1"/>
          </p:cNvPicPr>
          <p:nvPr/>
        </p:nvPicPr>
        <p:blipFill>
          <a:blip r:embed="rId2"/>
          <a:srcRect/>
          <a:stretch>
            <a:fillRect/>
          </a:stretch>
        </p:blipFill>
        <p:spPr bwMode="auto">
          <a:xfrm>
            <a:off x="282263" y="867824"/>
            <a:ext cx="2928364" cy="28230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7" descr="D:\Projects\personal armour\BPJ Model\Standard BPJ formats\Concealable Vest\Concealable MHA VEST OUTER\Concealable MHA-Vest Rear -OUTER.bmp"/>
          <p:cNvPicPr>
            <a:picLocks noChangeAspect="1" noChangeArrowheads="1"/>
          </p:cNvPicPr>
          <p:nvPr/>
        </p:nvPicPr>
        <p:blipFill>
          <a:blip r:embed="rId3"/>
          <a:srcRect/>
          <a:stretch>
            <a:fillRect/>
          </a:stretch>
        </p:blipFill>
        <p:spPr bwMode="auto">
          <a:xfrm>
            <a:off x="3432272" y="904357"/>
            <a:ext cx="2928364" cy="2749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3432272" y="849473"/>
            <a:ext cx="8759728" cy="2895664"/>
          </a:xfrm>
          <a:prstGeom prst="rect">
            <a:avLst/>
          </a:prstGeom>
        </p:spPr>
        <p:txBody>
          <a:bodyPr wrap="square">
            <a:spAutoFit/>
          </a:bodyPr>
          <a:lstStyle/>
          <a:p>
            <a:pPr marL="3340100">
              <a:spcAft>
                <a:spcPts val="0"/>
              </a:spcAft>
            </a:pPr>
            <a:endParaRPr lang="en-GB" sz="1400" dirty="0">
              <a:latin typeface="Arial" panose="020B0604020202020204" pitchFamily="34" charset="0"/>
              <a:ea typeface="Arial" panose="020B0604020202020204" pitchFamily="34" charset="0"/>
              <a:cs typeface="Arial" panose="020B0604020202020204" pitchFamily="34" charset="0"/>
            </a:endParaRPr>
          </a:p>
          <a:p>
            <a:pPr marL="3340100">
              <a:spcAft>
                <a:spcPts val="0"/>
              </a:spcAft>
            </a:pPr>
            <a:r>
              <a:rPr lang="en-GB" sz="1400" b="1" dirty="0">
                <a:latin typeface="Arial" panose="020B0604020202020204" pitchFamily="34" charset="0"/>
                <a:ea typeface="Arial" panose="020B0604020202020204" pitchFamily="34" charset="0"/>
                <a:cs typeface="Arial" panose="020B0604020202020204" pitchFamily="34" charset="0"/>
              </a:rPr>
              <a:t>CONCEPT</a:t>
            </a:r>
          </a:p>
          <a:p>
            <a:pPr marL="3340100">
              <a:spcAft>
                <a:spcPts val="0"/>
              </a:spcAft>
            </a:pPr>
            <a:r>
              <a:rPr lang="en-GB" sz="1400" dirty="0">
                <a:latin typeface="Arial" panose="020B0604020202020204" pitchFamily="34" charset="0"/>
                <a:ea typeface="Arial" panose="020B0604020202020204" pitchFamily="34" charset="0"/>
                <a:cs typeface="Arial" panose="020B0604020202020204" pitchFamily="34" charset="0"/>
              </a:rPr>
              <a:t>C</a:t>
            </a:r>
            <a:r>
              <a:rPr lang="en-GB" sz="1400" dirty="0">
                <a:effectLst/>
                <a:latin typeface="Arial" panose="020B0604020202020204" pitchFamily="34" charset="0"/>
                <a:ea typeface="Arial" panose="020B0604020202020204" pitchFamily="34" charset="0"/>
                <a:cs typeface="Arial" panose="020B0604020202020204" pitchFamily="34" charset="0"/>
              </a:rPr>
              <a:t>oncealable carriers are constructed using a combination of the most flexible advanced materials, which gives maximum comfort for the wearer, add on provision for moisture absorption. When you combine our Outlast proven Technology into your concealable carrier, you have a complete system that makes your vest wearable even in the adverse conditions.</a:t>
            </a:r>
          </a:p>
          <a:p>
            <a:pPr marL="3340100">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We strive to make the most comfortable, custom-fit vest on the market . Protection against NIJ Level II / IIIA</a:t>
            </a:r>
          </a:p>
          <a:p>
            <a:pPr marL="3340100">
              <a:spcAft>
                <a:spcPts val="0"/>
              </a:spcAft>
            </a:pPr>
            <a:endParaRPr lang="en-GB" sz="1400" dirty="0">
              <a:effectLst/>
              <a:latin typeface="Arial" panose="020B0604020202020204" pitchFamily="34" charset="0"/>
              <a:ea typeface="Arial" panose="020B0604020202020204" pitchFamily="34" charset="0"/>
              <a:cs typeface="Arial" panose="020B0604020202020204" pitchFamily="34" charset="0"/>
            </a:endParaRPr>
          </a:p>
          <a:p>
            <a:pPr marL="3340100">
              <a:spcAft>
                <a:spcPts val="0"/>
              </a:spcAft>
            </a:pP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1675"/>
              </a:lnSpc>
              <a:spcAft>
                <a:spcPts val="0"/>
              </a:spcAft>
            </a:pPr>
            <a:r>
              <a:rPr lang="en-GB" sz="1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7" name="Rectangle 16"/>
          <p:cNvSpPr/>
          <p:nvPr/>
        </p:nvSpPr>
        <p:spPr>
          <a:xfrm>
            <a:off x="3542844" y="3982214"/>
            <a:ext cx="8649156" cy="26614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spAutoFit/>
          </a:bodyPr>
          <a:lstStyle/>
          <a:p>
            <a:pPr marR="533400" lvl="0">
              <a:lnSpc>
                <a:spcPct val="121000"/>
              </a:lnSpc>
              <a:spcAft>
                <a:spcPts val="0"/>
              </a:spcAft>
              <a:tabLst>
                <a:tab pos="228600" algn="l"/>
              </a:tabLst>
            </a:pPr>
            <a:r>
              <a:rPr lang="en-GB" sz="1400" b="1" dirty="0">
                <a:effectLst/>
                <a:latin typeface="Arial" panose="020B0604020202020204" pitchFamily="34" charset="0"/>
                <a:ea typeface="Arial" panose="020B0604020202020204" pitchFamily="34" charset="0"/>
                <a:cs typeface="Arial" panose="020B0604020202020204" pitchFamily="34" charset="0"/>
              </a:rPr>
              <a:t>STANDARD PRODUCT FEATURES</a:t>
            </a:r>
          </a:p>
          <a:p>
            <a:pPr>
              <a:lnSpc>
                <a:spcPts val="305"/>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Ultra flexible soft armour panels system to wrap body </a:t>
            </a:r>
          </a:p>
          <a:p>
            <a:pPr marL="285750" lvl="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 Side opening style</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 Double elastic waist straps</a:t>
            </a:r>
          </a:p>
          <a:p>
            <a:pPr marL="285750" lvl="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 Padded shoulder straps</a:t>
            </a: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 Adjustable shoulders and sides allow the a custom fit</a:t>
            </a:r>
            <a:endParaRPr lang="en-GB" sz="1400" dirty="0">
              <a:effectLst/>
              <a:latin typeface="Arial" panose="020B060402020202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Built-in bar taka all mating parts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latin typeface="Arial" panose="020B0604020202020204" pitchFamily="34" charset="0"/>
                <a:ea typeface="Arial" panose="020B0604020202020204" pitchFamily="34" charset="0"/>
                <a:cs typeface="Arial" panose="020B0604020202020204" pitchFamily="34" charset="0"/>
              </a:rPr>
              <a:t>Water Resistances SAP Pouches with Thermal sealing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250"/>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ts val="5"/>
              </a:lnSpc>
              <a:spcAft>
                <a:spcPts val="0"/>
              </a:spcAft>
            </a:pPr>
            <a:r>
              <a:rPr lang="en-GB" sz="1400" dirty="0">
                <a:effectLst/>
                <a:latin typeface="Arial" panose="020B0604020202020204" pitchFamily="34" charset="0"/>
                <a:ea typeface="Arial" panose="020B060402020202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effectLst/>
                <a:latin typeface="Arial" panose="020B0604020202020204" pitchFamily="34" charset="0"/>
                <a:ea typeface="Arial" panose="020B0604020202020204" pitchFamily="34" charset="0"/>
                <a:cs typeface="Arial" panose="020B0604020202020204" pitchFamily="34" charset="0"/>
              </a:rPr>
              <a:t>Removable Poly  /  Cotton  Carrier (with Internal Spacer fabric optional) </a:t>
            </a:r>
          </a:p>
          <a:p>
            <a:pPr marL="342900" lvl="0" indent="-342900">
              <a:spcAft>
                <a:spcPts val="0"/>
              </a:spcAft>
              <a:buFont typeface="Arial" panose="020B0604020202020204" pitchFamily="34" charset="0"/>
              <a:buChar char="•"/>
              <a:tabLst>
                <a:tab pos="228600" algn="l"/>
              </a:tabLst>
            </a:pPr>
            <a:r>
              <a:rPr lang="en-GB" sz="1400" dirty="0"/>
              <a:t>Custom Pouches optional</a:t>
            </a:r>
            <a:endParaRPr lang="en-GB" sz="14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GB" sz="1400" dirty="0">
                <a:latin typeface="Times New Roman" panose="02020603050405020304" pitchFamily="18" charset="0"/>
                <a:ea typeface="Calibri" panose="020F0502020204030204" pitchFamily="34" charset="0"/>
                <a:cs typeface="Arial" panose="020B0604020202020204" pitchFamily="34" charset="0"/>
              </a:rPr>
              <a:t>NIJ Level II / III A</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 y="4136594"/>
            <a:ext cx="3432272" cy="2548227"/>
          </a:xfrm>
          <a:prstGeom prst="rect">
            <a:avLst/>
          </a:prstGeom>
        </p:spPr>
      </p:pic>
    </p:spTree>
    <p:extLst>
      <p:ext uri="{BB962C8B-B14F-4D97-AF65-F5344CB8AC3E}">
        <p14:creationId xmlns:p14="http://schemas.microsoft.com/office/powerpoint/2010/main" val="28699058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3509F2-B3C7-4F06-B01C-32BF6F66BF64}" type="slidenum">
              <a:rPr lang="en-US" altLang="en-US">
                <a:solidFill>
                  <a:schemeClr val="bg1"/>
                </a:solidFill>
              </a:rPr>
              <a:pPr eaLnBrk="1" hangingPunct="1"/>
              <a:t>7</a:t>
            </a:fld>
            <a:endParaRPr lang="en-US" altLang="en-US">
              <a:solidFill>
                <a:schemeClr val="bg1"/>
              </a:solidFill>
            </a:endParaRPr>
          </a:p>
        </p:txBody>
      </p:sp>
      <p:sp>
        <p:nvSpPr>
          <p:cNvPr id="5" name="TextBox 4"/>
          <p:cNvSpPr txBox="1"/>
          <p:nvPr/>
        </p:nvSpPr>
        <p:spPr>
          <a:xfrm>
            <a:off x="4191000" y="2819400"/>
            <a:ext cx="4419600" cy="707886"/>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defRPr/>
            </a:pPr>
            <a:r>
              <a:rPr lang="en-US" sz="4000" b="1" dirty="0"/>
              <a:t>BALLISTIC HELMETS</a:t>
            </a:r>
          </a:p>
        </p:txBody>
      </p:sp>
    </p:spTree>
    <p:extLst>
      <p:ext uri="{BB962C8B-B14F-4D97-AF65-F5344CB8AC3E}">
        <p14:creationId xmlns:p14="http://schemas.microsoft.com/office/powerpoint/2010/main" val="221645352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D8B1EF-2707-48FA-A060-4D8D0DC602DF}" type="slidenum">
              <a:rPr lang="en-US" altLang="en-US">
                <a:solidFill>
                  <a:schemeClr val="bg1"/>
                </a:solidFill>
              </a:rPr>
              <a:pPr eaLnBrk="1" hangingPunct="1"/>
              <a:t>8</a:t>
            </a:fld>
            <a:endParaRPr lang="en-US" altLang="en-US">
              <a:solidFill>
                <a:schemeClr val="bg1"/>
              </a:solidFill>
            </a:endParaRPr>
          </a:p>
        </p:txBody>
      </p:sp>
      <p:sp>
        <p:nvSpPr>
          <p:cNvPr id="7" name="TextBox 6"/>
          <p:cNvSpPr txBox="1"/>
          <p:nvPr/>
        </p:nvSpPr>
        <p:spPr>
          <a:xfrm>
            <a:off x="3124200" y="60826"/>
            <a:ext cx="5778500"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000" b="1" dirty="0"/>
              <a:t>BALLISTIC HELMET NIJ LEVEL II / III A</a:t>
            </a:r>
          </a:p>
        </p:txBody>
      </p:sp>
      <p:sp>
        <p:nvSpPr>
          <p:cNvPr id="10" name="TextBox 9"/>
          <p:cNvSpPr txBox="1"/>
          <p:nvPr/>
        </p:nvSpPr>
        <p:spPr>
          <a:xfrm>
            <a:off x="3975531" y="563947"/>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PASGT</a:t>
            </a:r>
          </a:p>
        </p:txBody>
      </p:sp>
      <p:sp>
        <p:nvSpPr>
          <p:cNvPr id="11" name="TextBox 10"/>
          <p:cNvSpPr txBox="1"/>
          <p:nvPr/>
        </p:nvSpPr>
        <p:spPr>
          <a:xfrm>
            <a:off x="9448800" y="526253"/>
            <a:ext cx="1744798" cy="40005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t>MICH</a:t>
            </a:r>
          </a:p>
        </p:txBody>
      </p:sp>
      <p:sp>
        <p:nvSpPr>
          <p:cNvPr id="8" name="Rectangle 7"/>
          <p:cNvSpPr/>
          <p:nvPr/>
        </p:nvSpPr>
        <p:spPr>
          <a:xfrm>
            <a:off x="117286" y="146182"/>
            <a:ext cx="2971663" cy="6524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spAutoFit/>
          </a:bodyPr>
          <a:lstStyle/>
          <a:p>
            <a:r>
              <a:rPr lang="en-GB" sz="1400" dirty="0"/>
              <a:t> </a:t>
            </a:r>
          </a:p>
          <a:p>
            <a:r>
              <a:rPr lang="en-GB" sz="1200" b="1" dirty="0">
                <a:latin typeface="Arial" panose="020B0604020202020204" pitchFamily="34" charset="0"/>
                <a:cs typeface="Arial" panose="020B0604020202020204" pitchFamily="34" charset="0"/>
              </a:rPr>
              <a:t>STANDARD FEATURES </a:t>
            </a:r>
            <a:endParaRPr lang="en-GB" sz="1200" dirty="0">
              <a:latin typeface="Arial" panose="020B0604020202020204" pitchFamily="34" charset="0"/>
              <a:cs typeface="Arial" panose="020B0604020202020204" pitchFamily="34" charset="0"/>
            </a:endParaRPr>
          </a:p>
          <a:p>
            <a:pPr algn="just"/>
            <a:r>
              <a:rPr lang="en-GB" sz="1400" dirty="0">
                <a:latin typeface="Arial" panose="020B0604020202020204" pitchFamily="34" charset="0"/>
                <a:cs typeface="Arial" panose="020B0604020202020204" pitchFamily="34" charset="0"/>
              </a:rPr>
              <a:t>Excellent ballistic performance with low weight, design solutions. developed using ballistic aramid Prepress with unique orientation and hot pressing technique in High Tonnage Compression moulding method and perfect fit suspension system.</a:t>
            </a:r>
          </a:p>
          <a:p>
            <a:r>
              <a:rPr lang="en-GB" sz="1400" b="1" dirty="0">
                <a:latin typeface="Arial" panose="020B0604020202020204" pitchFamily="34" charset="0"/>
                <a:cs typeface="Arial" panose="020B0604020202020204" pitchFamily="34" charset="0"/>
              </a:rPr>
              <a:t>Suspension Systems</a:t>
            </a:r>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 Custom built Harnessing system</a:t>
            </a:r>
          </a:p>
          <a:p>
            <a:pPr marL="171450" lvl="0" indent="-171450">
              <a:buFont typeface="Arial" panose="020B0604020202020204" pitchFamily="34" charset="0"/>
              <a:buChar char="•"/>
            </a:pPr>
            <a:r>
              <a:rPr lang="en-GB" sz="1400" dirty="0">
                <a:latin typeface="Arial" panose="020B0604020202020204" pitchFamily="34" charset="0"/>
                <a:cs typeface="Arial" panose="020B0604020202020204" pitchFamily="34" charset="0"/>
              </a:rPr>
              <a:t>3 or 4  Point  suspension systems. All have a 4 point chin strap harness, with an integrated nape pad</a:t>
            </a:r>
          </a:p>
          <a:p>
            <a:pPr marL="171450" lvl="0" indent="-171450">
              <a:buFont typeface="Arial" panose="020B0604020202020204" pitchFamily="34" charset="0"/>
              <a:buChar char="•"/>
            </a:pPr>
            <a:r>
              <a:rPr lang="en-GB" sz="1400" dirty="0">
                <a:latin typeface="Arial" panose="020B0604020202020204" pitchFamily="34" charset="0"/>
                <a:cs typeface="Arial" panose="020B0604020202020204" pitchFamily="34" charset="0"/>
              </a:rPr>
              <a:t>Crown Mesh with cross straps; with plastic chin cup / web  holding..</a:t>
            </a:r>
          </a:p>
          <a:p>
            <a:pPr marL="171450" indent="-171450">
              <a:buFont typeface="Arial" panose="020B0604020202020204" pitchFamily="34" charset="0"/>
              <a:buChar char="•"/>
            </a:pPr>
            <a:r>
              <a:rPr lang="en-GB" sz="1400" dirty="0">
                <a:latin typeface="Arial" panose="020B0604020202020204" pitchFamily="34" charset="0"/>
                <a:cs typeface="Arial" panose="020B0604020202020204" pitchFamily="34" charset="0"/>
              </a:rPr>
              <a:t>Leather Ring: Shock Absorption harness, with leather webbing and leather split chin strap. </a:t>
            </a:r>
          </a:p>
          <a:p>
            <a:pPr marL="171450" lvl="0" indent="-171450">
              <a:buFont typeface="Arial" panose="020B0604020202020204" pitchFamily="34" charset="0"/>
              <a:buChar char="•"/>
            </a:pPr>
            <a:r>
              <a:rPr lang="en-GB" sz="1400" dirty="0">
                <a:latin typeface="Arial" panose="020B0604020202020204" pitchFamily="34" charset="0"/>
                <a:cs typeface="Arial" panose="020B0604020202020204" pitchFamily="34" charset="0"/>
              </a:rPr>
              <a:t>Pad: 7 EVA / XLMPE foam pads; with webbing split chin strap</a:t>
            </a:r>
          </a:p>
          <a:p>
            <a:endParaRPr lang="en-GB" sz="1400" dirty="0">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Weight range: </a:t>
            </a:r>
            <a:r>
              <a:rPr lang="en-GB" sz="1400" dirty="0">
                <a:latin typeface="Arial" panose="020B0604020202020204" pitchFamily="34" charset="0"/>
                <a:cs typeface="Arial" panose="020B0604020202020204" pitchFamily="34" charset="0"/>
              </a:rPr>
              <a:t>1.150kg - 1.5 kg</a:t>
            </a:r>
          </a:p>
          <a:p>
            <a:r>
              <a:rPr lang="en-GB" sz="1400" b="1" dirty="0">
                <a:latin typeface="Arial" panose="020B0604020202020204" pitchFamily="34" charset="0"/>
                <a:cs typeface="Arial" panose="020B0604020202020204" pitchFamily="34" charset="0"/>
              </a:rPr>
              <a:t>Protection </a:t>
            </a:r>
            <a:r>
              <a:rPr lang="en-GB" sz="1400" dirty="0">
                <a:latin typeface="Arial" panose="020B0604020202020204" pitchFamily="34" charset="0"/>
                <a:cs typeface="Arial" panose="020B0604020202020204" pitchFamily="34" charset="0"/>
              </a:rPr>
              <a:t>      : NIJ  Level II &amp; IIIA </a:t>
            </a:r>
          </a:p>
          <a:p>
            <a:r>
              <a:rPr lang="en-GB" sz="1400" b="1" dirty="0">
                <a:latin typeface="Arial" panose="020B0604020202020204" pitchFamily="34" charset="0"/>
                <a:cs typeface="Arial" panose="020B0604020202020204" pitchFamily="34" charset="0"/>
              </a:rPr>
              <a:t>Colours: </a:t>
            </a:r>
            <a:r>
              <a:rPr lang="en-GB" sz="1400" dirty="0">
                <a:latin typeface="Arial" panose="020B0604020202020204" pitchFamily="34" charset="0"/>
                <a:cs typeface="Arial" panose="020B0604020202020204" pitchFamily="34" charset="0"/>
              </a:rPr>
              <a:t>Olive Green, Desert Tan, Black</a:t>
            </a:r>
          </a:p>
        </p:txBody>
      </p:sp>
      <p:sp>
        <p:nvSpPr>
          <p:cNvPr id="20" name="Rectangle 19"/>
          <p:cNvSpPr/>
          <p:nvPr/>
        </p:nvSpPr>
        <p:spPr>
          <a:xfrm>
            <a:off x="8077200" y="3777322"/>
            <a:ext cx="3963223" cy="2031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spAutoFit/>
          </a:bodyPr>
          <a:lstStyle/>
          <a:p>
            <a:pPr algn="just"/>
            <a:r>
              <a:rPr lang="en-GB" sz="1400" b="1" dirty="0"/>
              <a:t>MICH </a:t>
            </a:r>
            <a:r>
              <a:rPr lang="en-GB" sz="1400" dirty="0"/>
              <a:t>Helmet (Modular Integrated Communications Helmet). It is a concept of lighter and more compact version of the PASGT helmet; with reduced ear coverage, no lip at front  and reduced coverage at the back. This allows for good clarity vision and hearing and also support the wearer to shoot from the prone position</a:t>
            </a:r>
          </a:p>
          <a:p>
            <a:pPr algn="just"/>
            <a:r>
              <a:rPr lang="en-GB" sz="1400" dirty="0">
                <a:latin typeface="Arial" panose="020B0604020202020204" pitchFamily="34" charset="0"/>
                <a:cs typeface="Arial" panose="020B0604020202020204" pitchFamily="34" charset="0"/>
              </a:rPr>
              <a:t>Size : Medium &amp; Large</a:t>
            </a:r>
          </a:p>
          <a:p>
            <a:pPr algn="just"/>
            <a:endParaRPr lang="en-GB" sz="1400" dirty="0"/>
          </a:p>
        </p:txBody>
      </p:sp>
      <p:sp>
        <p:nvSpPr>
          <p:cNvPr id="24" name="Rectangle 23"/>
          <p:cNvSpPr/>
          <p:nvPr/>
        </p:nvSpPr>
        <p:spPr>
          <a:xfrm>
            <a:off x="3430625" y="3778718"/>
            <a:ext cx="3963223" cy="2123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spAutoFit/>
          </a:bodyPr>
          <a:lstStyle/>
          <a:p>
            <a:pPr algn="just"/>
            <a:r>
              <a:rPr lang="en-GB" sz="1200" b="1" dirty="0">
                <a:latin typeface="Arial" panose="020B0604020202020204" pitchFamily="34" charset="0"/>
                <a:cs typeface="Arial" panose="020B0604020202020204" pitchFamily="34" charset="0"/>
              </a:rPr>
              <a:t>PASGT</a:t>
            </a:r>
            <a:r>
              <a:rPr lang="en-GB" sz="1200" dirty="0">
                <a:latin typeface="Arial" panose="020B0604020202020204" pitchFamily="34" charset="0"/>
                <a:cs typeface="Arial" panose="020B0604020202020204" pitchFamily="34" charset="0"/>
              </a:rPr>
              <a:t> Helmets (US Personal </a:t>
            </a:r>
            <a:r>
              <a:rPr lang="en-GB" sz="1200" dirty="0" err="1">
                <a:latin typeface="Arial" panose="020B0604020202020204" pitchFamily="34" charset="0"/>
                <a:cs typeface="Arial" panose="020B0604020202020204" pitchFamily="34" charset="0"/>
              </a:rPr>
              <a:t>Armor</a:t>
            </a:r>
            <a:r>
              <a:rPr lang="en-GB" sz="1200" dirty="0">
                <a:latin typeface="Arial" panose="020B0604020202020204" pitchFamily="34" charset="0"/>
                <a:cs typeface="Arial" panose="020B0604020202020204" pitchFamily="34" charset="0"/>
              </a:rPr>
              <a:t> System Ground Troops) Helmet provides  protect against fragments/ sharp objects and other ballistic threats; with  desired comfort. Used by, Special Forces, Para, Police, Military and SWAT Personnel</a:t>
            </a:r>
            <a:r>
              <a:rPr lang="en-GB" sz="1400" dirty="0">
                <a:latin typeface="Arial" panose="020B0604020202020204" pitchFamily="34" charset="0"/>
                <a:cs typeface="Arial" panose="020B0604020202020204" pitchFamily="34" charset="0"/>
              </a:rPr>
              <a:t>.</a:t>
            </a:r>
          </a:p>
          <a:p>
            <a:pPr algn="just"/>
            <a:endParaRPr lang="en-GB" sz="1400" dirty="0">
              <a:latin typeface="Arial" panose="020B0604020202020204" pitchFamily="34" charset="0"/>
              <a:cs typeface="Arial" panose="020B0604020202020204" pitchFamily="34" charset="0"/>
            </a:endParaRPr>
          </a:p>
          <a:p>
            <a:pPr algn="just"/>
            <a:r>
              <a:rPr lang="en-GB" sz="1400" dirty="0">
                <a:latin typeface="Arial" panose="020B0604020202020204" pitchFamily="34" charset="0"/>
                <a:cs typeface="Arial" panose="020B0604020202020204" pitchFamily="34" charset="0"/>
              </a:rPr>
              <a:t>Size : Medium &amp; Large</a:t>
            </a:r>
          </a:p>
          <a:p>
            <a:pPr algn="just"/>
            <a:endParaRPr lang="en-GB" sz="1400" dirty="0">
              <a:latin typeface="Arial" panose="020B0604020202020204" pitchFamily="34" charset="0"/>
              <a:cs typeface="Arial" panose="020B0604020202020204" pitchFamily="34" charset="0"/>
            </a:endParaRPr>
          </a:p>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 </a:t>
            </a: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1600" y="993208"/>
            <a:ext cx="2898871" cy="271164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970" y="1051427"/>
            <a:ext cx="2738444" cy="2667000"/>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4703" y="1051426"/>
            <a:ext cx="1980607" cy="2610977"/>
          </a:xfrm>
          <a:prstGeom prst="rect">
            <a:avLst/>
          </a:prstGeom>
        </p:spPr>
      </p:pic>
    </p:spTree>
    <p:extLst>
      <p:ext uri="{BB962C8B-B14F-4D97-AF65-F5344CB8AC3E}">
        <p14:creationId xmlns:p14="http://schemas.microsoft.com/office/powerpoint/2010/main" val="29829871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606</Words>
  <Application>Microsoft Office PowerPoint</Application>
  <PresentationFormat>Widescreen</PresentationFormat>
  <Paragraphs>128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joshi</dc:creator>
  <cp:lastModifiedBy>manjunath joshi</cp:lastModifiedBy>
  <cp:revision>40</cp:revision>
  <dcterms:created xsi:type="dcterms:W3CDTF">2020-01-17T21:55:53Z</dcterms:created>
  <dcterms:modified xsi:type="dcterms:W3CDTF">2022-08-12T16:59:31Z</dcterms:modified>
</cp:coreProperties>
</file>