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2"/>
    <p:sldId id="304" r:id="rId3"/>
    <p:sldId id="303" r:id="rId4"/>
    <p:sldId id="299" r:id="rId5"/>
    <p:sldId id="300" r:id="rId6"/>
    <p:sldId id="301" r:id="rId7"/>
    <p:sldId id="305" r:id="rId8"/>
    <p:sldId id="307" r:id="rId9"/>
    <p:sldId id="279" r:id="rId10"/>
    <p:sldId id="309" r:id="rId11"/>
    <p:sldId id="31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5AE0"/>
    <a:srgbClr val="666633"/>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3" autoAdjust="0"/>
    <p:restoredTop sz="94660"/>
  </p:normalViewPr>
  <p:slideViewPr>
    <p:cSldViewPr>
      <p:cViewPr varScale="1">
        <p:scale>
          <a:sx n="79" d="100"/>
          <a:sy n="79"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597FF-E3AF-4E59-981D-EAAEE45D834F}" type="datetimeFigureOut">
              <a:rPr lang="en-GB" smtClean="0"/>
              <a:t>12/08/2022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6FEE0-2CD1-45A0-A401-0DCDDD543D2F}" type="slidenum">
              <a:rPr lang="en-GB" smtClean="0"/>
              <a:t>‹#›</a:t>
            </a:fld>
            <a:endParaRPr lang="en-GB" dirty="0"/>
          </a:p>
        </p:txBody>
      </p:sp>
    </p:spTree>
    <p:extLst>
      <p:ext uri="{BB962C8B-B14F-4D97-AF65-F5344CB8AC3E}">
        <p14:creationId xmlns:p14="http://schemas.microsoft.com/office/powerpoint/2010/main" val="417876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a:p>
        </p:txBody>
      </p:sp>
    </p:spTree>
    <p:extLst>
      <p:ext uri="{BB962C8B-B14F-4D97-AF65-F5344CB8AC3E}">
        <p14:creationId xmlns:p14="http://schemas.microsoft.com/office/powerpoint/2010/main" val="72746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IN" dirty="0"/>
              <a:t>TATA ADVANCED MATERIALS LIMITED</a:t>
            </a:r>
          </a:p>
        </p:txBody>
      </p:sp>
      <p:sp>
        <p:nvSpPr>
          <p:cNvPr id="5" name="Slide Number Placeholder 4"/>
          <p:cNvSpPr>
            <a:spLocks noGrp="1"/>
          </p:cNvSpPr>
          <p:nvPr>
            <p:ph type="sldNum" sz="quarter" idx="11"/>
          </p:nvPr>
        </p:nvSpPr>
        <p:spPr/>
        <p:txBody>
          <a:bodyPr/>
          <a:lstStyle/>
          <a:p>
            <a:pPr>
              <a:defRPr/>
            </a:pPr>
            <a:fld id="{E49CDB39-AC32-4A24-A612-BBD88C087672}" type="slidenum">
              <a:rPr lang="en-IN" smtClean="0"/>
              <a:pPr>
                <a:defRPr/>
              </a:pPr>
              <a:t>9</a:t>
            </a:fld>
            <a:endParaRPr lang="en-IN" dirty="0"/>
          </a:p>
        </p:txBody>
      </p:sp>
    </p:spTree>
    <p:extLst>
      <p:ext uri="{BB962C8B-B14F-4D97-AF65-F5344CB8AC3E}">
        <p14:creationId xmlns:p14="http://schemas.microsoft.com/office/powerpoint/2010/main" val="1724278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IN" dirty="0"/>
              <a:t>TATA ADVANCED MATERIALS LIMITED</a:t>
            </a:r>
          </a:p>
        </p:txBody>
      </p:sp>
      <p:sp>
        <p:nvSpPr>
          <p:cNvPr id="5" name="Slide Number Placeholder 4"/>
          <p:cNvSpPr>
            <a:spLocks noGrp="1"/>
          </p:cNvSpPr>
          <p:nvPr>
            <p:ph type="sldNum" sz="quarter" idx="11"/>
          </p:nvPr>
        </p:nvSpPr>
        <p:spPr/>
        <p:txBody>
          <a:bodyPr/>
          <a:lstStyle/>
          <a:p>
            <a:pPr>
              <a:defRPr/>
            </a:pPr>
            <a:fld id="{E49CDB39-AC32-4A24-A612-BBD88C087672}" type="slidenum">
              <a:rPr lang="en-IN" smtClean="0"/>
              <a:pPr>
                <a:defRPr/>
              </a:pPr>
              <a:t>10</a:t>
            </a:fld>
            <a:endParaRPr lang="en-IN" dirty="0"/>
          </a:p>
        </p:txBody>
      </p:sp>
    </p:spTree>
    <p:extLst>
      <p:ext uri="{BB962C8B-B14F-4D97-AF65-F5344CB8AC3E}">
        <p14:creationId xmlns:p14="http://schemas.microsoft.com/office/powerpoint/2010/main" val="364688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IN" dirty="0"/>
              <a:t>TATA ADVANCED MATERIALS LIMITED</a:t>
            </a:r>
          </a:p>
        </p:txBody>
      </p:sp>
      <p:sp>
        <p:nvSpPr>
          <p:cNvPr id="5" name="Slide Number Placeholder 4"/>
          <p:cNvSpPr>
            <a:spLocks noGrp="1"/>
          </p:cNvSpPr>
          <p:nvPr>
            <p:ph type="sldNum" sz="quarter" idx="11"/>
          </p:nvPr>
        </p:nvSpPr>
        <p:spPr/>
        <p:txBody>
          <a:bodyPr/>
          <a:lstStyle/>
          <a:p>
            <a:pPr>
              <a:defRPr/>
            </a:pPr>
            <a:fld id="{E49CDB39-AC32-4A24-A612-BBD88C087672}" type="slidenum">
              <a:rPr lang="en-IN" smtClean="0"/>
              <a:pPr>
                <a:defRPr/>
              </a:pPr>
              <a:t>11</a:t>
            </a:fld>
            <a:endParaRPr lang="en-IN" dirty="0"/>
          </a:p>
        </p:txBody>
      </p:sp>
    </p:spTree>
    <p:extLst>
      <p:ext uri="{BB962C8B-B14F-4D97-AF65-F5344CB8AC3E}">
        <p14:creationId xmlns:p14="http://schemas.microsoft.com/office/powerpoint/2010/main" val="255849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52400" y="6284912"/>
            <a:ext cx="11887200" cy="508000"/>
          </a:xfrm>
          <a:prstGeom prst="rect">
            <a:avLst/>
          </a:prstGeom>
          <a:solidFill>
            <a:srgbClr val="4070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123"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E39F9D-0453-4B35-A06A-49E07E94F117}" type="slidenum">
              <a:rPr lang="en-US" sz="2000" b="1">
                <a:solidFill>
                  <a:schemeClr val="bg1"/>
                </a:solidFill>
              </a:rPr>
              <a:pPr fontAlgn="base">
                <a:spcBef>
                  <a:spcPct val="0"/>
                </a:spcBef>
                <a:spcAft>
                  <a:spcPct val="0"/>
                </a:spcAft>
                <a:defRPr/>
              </a:pPr>
              <a:t>1</a:t>
            </a:fld>
            <a:endParaRPr lang="en-US" sz="2000" b="1" dirty="0">
              <a:solidFill>
                <a:schemeClr val="bg1"/>
              </a:solidFill>
            </a:endParaRPr>
          </a:p>
        </p:txBody>
      </p:sp>
      <p:cxnSp>
        <p:nvCxnSpPr>
          <p:cNvPr id="11" name="Straight Connector 10"/>
          <p:cNvCxnSpPr/>
          <p:nvPr/>
        </p:nvCxnSpPr>
        <p:spPr>
          <a:xfrm flipV="1">
            <a:off x="0" y="838200"/>
            <a:ext cx="12192000" cy="4727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1652262" y="2552700"/>
            <a:ext cx="8458200" cy="1752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en-GB" sz="2400" b="1">
                <a:solidFill>
                  <a:schemeClr val="tx1"/>
                </a:solidFill>
                <a:latin typeface="Arial" panose="020B0604020202020204" pitchFamily="34" charset="0"/>
                <a:cs typeface="Arial" panose="020B0604020202020204" pitchFamily="34" charset="0"/>
              </a:rPr>
              <a:t>INNOV COMPOSITE ARMOR ( ICA) </a:t>
            </a:r>
          </a:p>
          <a:p>
            <a:pPr algn="ctr">
              <a:lnSpc>
                <a:spcPct val="150000"/>
              </a:lnSpc>
            </a:pPr>
            <a:r>
              <a:rPr lang="en-GB" sz="2400" b="1">
                <a:solidFill>
                  <a:schemeClr val="tx1"/>
                </a:solidFill>
                <a:latin typeface="Arial" panose="020B0604020202020204" pitchFamily="34" charset="0"/>
                <a:cs typeface="Arial" panose="020B0604020202020204" pitchFamily="34" charset="0"/>
              </a:rPr>
              <a:t>ARMOUR DEVELOPMENTS /  CONSULTANT PROFILE</a:t>
            </a:r>
            <a:endParaRPr lang="en-GB"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8418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4811"/>
            <a:ext cx="8229600" cy="563562"/>
          </a:xfrm>
        </p:spPr>
        <p:txBody>
          <a:bodyPr>
            <a:normAutofit/>
          </a:bodyPr>
          <a:lstStyle/>
          <a:p>
            <a:r>
              <a:rPr lang="en-US" sz="1800" b="1" dirty="0">
                <a:latin typeface="Kartika" panose="02020503030404060203" pitchFamily="18" charset="0"/>
                <a:cs typeface="Kartika" panose="02020503030404060203" pitchFamily="18" charset="0"/>
              </a:rPr>
              <a:t>Composite Products Category we handled</a:t>
            </a:r>
          </a:p>
        </p:txBody>
      </p:sp>
      <p:sp>
        <p:nvSpPr>
          <p:cNvPr id="4" name="Slide Number Placeholder 3"/>
          <p:cNvSpPr>
            <a:spLocks noGrp="1"/>
          </p:cNvSpPr>
          <p:nvPr>
            <p:ph type="sldNum" sz="quarter" idx="10"/>
          </p:nvPr>
        </p:nvSpPr>
        <p:spPr/>
        <p:txBody>
          <a:bodyPr/>
          <a:lstStyle/>
          <a:p>
            <a:pPr>
              <a:defRPr/>
            </a:pPr>
            <a:fld id="{15F839E1-4851-4979-BC6D-DA7657D2142C}" type="slidenum">
              <a:rPr lang="en-IN" smtClean="0"/>
              <a:pPr>
                <a:defRPr/>
              </a:pPr>
              <a:t>10</a:t>
            </a:fld>
            <a:endParaRPr lang="en-IN" dirty="0"/>
          </a:p>
        </p:txBody>
      </p:sp>
      <p:sp>
        <p:nvSpPr>
          <p:cNvPr id="5" name="Pentagon 4"/>
          <p:cNvSpPr/>
          <p:nvPr/>
        </p:nvSpPr>
        <p:spPr bwMode="auto">
          <a:xfrm>
            <a:off x="93557" y="3581400"/>
            <a:ext cx="1430443" cy="840953"/>
          </a:xfrm>
          <a:prstGeom prst="homePlat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4433" tIns="42217" rIns="84433" bIns="42217" numCol="1" rtlCol="0" anchor="t" anchorCtr="0" compatLnSpc="1">
            <a:prstTxWarp prst="textNoShape">
              <a:avLst/>
            </a:prstTxWarp>
          </a:bodyPr>
          <a:lstStyle/>
          <a:p>
            <a:pPr algn="ctr" defTabSz="844357" eaLnBrk="0" fontAlgn="base" hangingPunct="0">
              <a:spcBef>
                <a:spcPct val="20000"/>
              </a:spcBef>
              <a:spcAft>
                <a:spcPct val="0"/>
              </a:spcAft>
            </a:pPr>
            <a:endParaRPr lang="en-US" sz="1293" dirty="0">
              <a:solidFill>
                <a:schemeClr val="bg1"/>
              </a:solidFill>
              <a:latin typeface="Arial" charset="0"/>
            </a:endParaRPr>
          </a:p>
          <a:p>
            <a:pPr algn="ctr" defTabSz="844357" eaLnBrk="0" fontAlgn="base" hangingPunct="0">
              <a:spcBef>
                <a:spcPct val="20000"/>
              </a:spcBef>
              <a:spcAft>
                <a:spcPct val="0"/>
              </a:spcAft>
            </a:pPr>
            <a:r>
              <a:rPr lang="en-US" sz="1600" b="1" dirty="0">
                <a:solidFill>
                  <a:schemeClr val="tx1"/>
                </a:solidFill>
                <a:latin typeface="Kartika" panose="02020503030404060203" pitchFamily="18" charset="0"/>
                <a:cs typeface="Kartika" panose="02020503030404060203" pitchFamily="18" charset="0"/>
              </a:rPr>
              <a:t>Composite</a:t>
            </a:r>
          </a:p>
        </p:txBody>
      </p:sp>
      <p:sp>
        <p:nvSpPr>
          <p:cNvPr id="7" name="TextBox 6"/>
          <p:cNvSpPr txBox="1"/>
          <p:nvPr/>
        </p:nvSpPr>
        <p:spPr>
          <a:xfrm>
            <a:off x="1600200" y="824040"/>
            <a:ext cx="10102569" cy="5047536"/>
          </a:xfrm>
          <a:prstGeom prst="rect">
            <a:avLst/>
          </a:prstGeom>
          <a:noFill/>
          <a:ln>
            <a:solidFill>
              <a:srgbClr val="3131C9"/>
            </a:solidFill>
          </a:ln>
        </p:spPr>
        <p:txBody>
          <a:bodyPr wrap="square" rtlCol="0">
            <a:spAutoFit/>
          </a:bodyPr>
          <a:lstStyle/>
          <a:p>
            <a:r>
              <a:rPr lang="en-US" dirty="0">
                <a:latin typeface="Arial" panose="020B0604020202020204" pitchFamily="34" charset="0"/>
                <a:cs typeface="Arial" panose="020B0604020202020204" pitchFamily="34" charset="0"/>
              </a:rPr>
              <a:t>Design and manufacturing </a:t>
            </a:r>
            <a:r>
              <a:rPr lang="en-US">
                <a:latin typeface="Arial" panose="020B0604020202020204" pitchFamily="34" charset="0"/>
                <a:cs typeface="Arial" panose="020B0604020202020204" pitchFamily="34" charset="0"/>
              </a:rPr>
              <a:t>of </a:t>
            </a:r>
            <a:r>
              <a:rPr lang="en-GB">
                <a:latin typeface="Arial" panose="020B0604020202020204" pitchFamily="34" charset="0"/>
                <a:cs typeface="Arial" panose="020B0604020202020204" pitchFamily="34" charset="0"/>
              </a:rPr>
              <a:t>Composite Armour </a:t>
            </a:r>
            <a:r>
              <a:rPr lang="en-US">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equipment and thermoplastic lined FRP equipment's like </a:t>
            </a:r>
          </a:p>
          <a:p>
            <a:pPr marL="342900" indent="-342900">
              <a:buFont typeface="+mj-lt"/>
              <a:buAutoNum type="arabicPeriod"/>
            </a:pPr>
            <a:r>
              <a:rPr lang="en-GB">
                <a:latin typeface="Arial" panose="020B0604020202020204" pitchFamily="34" charset="0"/>
                <a:cs typeface="Arial" panose="020B0604020202020204" pitchFamily="34" charset="0"/>
              </a:rPr>
              <a:t>Bullet Resistance Jacket</a:t>
            </a:r>
          </a:p>
          <a:p>
            <a:pPr marL="342900" indent="-342900">
              <a:buFont typeface="+mj-lt"/>
              <a:buAutoNum type="arabicPeriod"/>
            </a:pPr>
            <a:r>
              <a:rPr lang="en-GB">
                <a:latin typeface="Arial" panose="020B0604020202020204" pitchFamily="34" charset="0"/>
                <a:cs typeface="Arial" panose="020B0604020202020204" pitchFamily="34" charset="0"/>
              </a:rPr>
              <a:t>Ballistic Helmets</a:t>
            </a:r>
          </a:p>
          <a:p>
            <a:pPr marL="342900" indent="-342900">
              <a:buFont typeface="+mj-lt"/>
              <a:buAutoNum type="arabicPeriod"/>
            </a:pPr>
            <a:r>
              <a:rPr lang="en-GB">
                <a:latin typeface="Arial" panose="020B0604020202020204" pitchFamily="34" charset="0"/>
                <a:cs typeface="Arial" panose="020B0604020202020204" pitchFamily="34" charset="0"/>
              </a:rPr>
              <a:t>Ballistic Patka</a:t>
            </a:r>
          </a:p>
          <a:p>
            <a:pPr marL="342900" indent="-342900">
              <a:buFont typeface="+mj-lt"/>
              <a:buAutoNum type="arabicPeriod"/>
            </a:pPr>
            <a:r>
              <a:rPr lang="en-GB">
                <a:latin typeface="Arial" panose="020B0604020202020204" pitchFamily="34" charset="0"/>
                <a:cs typeface="Arial" panose="020B0604020202020204" pitchFamily="34" charset="0"/>
              </a:rPr>
              <a:t>Bomb Blanket</a:t>
            </a:r>
          </a:p>
          <a:p>
            <a:pPr marL="342900" indent="-342900">
              <a:buFont typeface="+mj-lt"/>
              <a:buAutoNum type="arabicPeriod"/>
            </a:pPr>
            <a:r>
              <a:rPr lang="en-GB">
                <a:latin typeface="Arial" panose="020B0604020202020204" pitchFamily="34" charset="0"/>
                <a:cs typeface="Arial" panose="020B0604020202020204" pitchFamily="34" charset="0"/>
              </a:rPr>
              <a:t>Ballistic Shield</a:t>
            </a:r>
          </a:p>
          <a:p>
            <a:pPr marL="342900" indent="-342900">
              <a:buFont typeface="+mj-lt"/>
              <a:buAutoNum type="arabicPeriod"/>
            </a:pPr>
            <a:r>
              <a:rPr lang="en-GB">
                <a:latin typeface="Arial" panose="020B0604020202020204" pitchFamily="34" charset="0"/>
                <a:cs typeface="Arial" panose="020B0604020202020204" pitchFamily="34" charset="0"/>
              </a:rPr>
              <a:t>Composite Armour</a:t>
            </a:r>
          </a:p>
          <a:p>
            <a:pPr marL="342900" indent="-342900">
              <a:buFont typeface="+mj-lt"/>
              <a:buAutoNum type="arabicPeriod"/>
            </a:pPr>
            <a:r>
              <a:rPr lang="en-GB">
                <a:latin typeface="Arial" panose="020B0604020202020204" pitchFamily="34" charset="0"/>
                <a:cs typeface="Arial" panose="020B0604020202020204" pitchFamily="34" charset="0"/>
              </a:rPr>
              <a:t>Vehicle Armour Panels</a:t>
            </a:r>
          </a:p>
          <a:p>
            <a:pPr marL="342900" indent="-342900">
              <a:buFont typeface="+mj-lt"/>
              <a:buAutoNum type="arabicPeriod"/>
            </a:pPr>
            <a:r>
              <a:rPr lang="en-GB">
                <a:latin typeface="Arial" panose="020B0604020202020204" pitchFamily="34" charset="0"/>
                <a:cs typeface="Arial" panose="020B0604020202020204" pitchFamily="34" charset="0"/>
              </a:rPr>
              <a:t>Prefab homes</a:t>
            </a:r>
          </a:p>
          <a:p>
            <a:pPr marL="342900" indent="-342900">
              <a:buFont typeface="+mj-lt"/>
              <a:buAutoNum type="arabicPeriod"/>
            </a:pPr>
            <a:r>
              <a:rPr lang="en-GB">
                <a:latin typeface="Arial" panose="020B0604020202020204" pitchFamily="34" charset="0"/>
                <a:cs typeface="Arial" panose="020B0604020202020204" pitchFamily="34" charset="0"/>
              </a:rPr>
              <a:t>Transport container</a:t>
            </a:r>
          </a:p>
          <a:p>
            <a:pPr marL="342900" indent="-342900">
              <a:buFont typeface="+mj-lt"/>
              <a:buAutoNum type="arabicPeriod"/>
            </a:pPr>
            <a:r>
              <a:rPr lang="en-GB">
                <a:latin typeface="Arial" panose="020B0604020202020204" pitchFamily="34" charset="0"/>
                <a:cs typeface="Arial" panose="020B0604020202020204" pitchFamily="34" charset="0"/>
              </a:rPr>
              <a:t>Composite Reflectors</a:t>
            </a:r>
          </a:p>
          <a:p>
            <a:pPr marL="342900" indent="-342900">
              <a:buFont typeface="+mj-lt"/>
              <a:buAutoNum type="arabicPeriod"/>
            </a:pPr>
            <a:r>
              <a:rPr lang="en-GB">
                <a:latin typeface="Arial" panose="020B0604020202020204" pitchFamily="34" charset="0"/>
                <a:cs typeface="Arial" panose="020B0604020202020204" pitchFamily="34" charset="0"/>
              </a:rPr>
              <a:t>Missile Transport containers</a:t>
            </a:r>
          </a:p>
          <a:p>
            <a:pPr marL="342900" indent="-342900">
              <a:buFont typeface="+mj-lt"/>
              <a:buAutoNum type="arabicPeriod"/>
            </a:pPr>
            <a:r>
              <a:rPr lang="en-GB">
                <a:latin typeface="Arial" panose="020B0604020202020204" pitchFamily="34" charset="0"/>
                <a:cs typeface="Arial" panose="020B0604020202020204" pitchFamily="34" charset="0"/>
              </a:rPr>
              <a:t>Metro Interiors</a:t>
            </a:r>
          </a:p>
          <a:p>
            <a:pPr marL="342900" indent="-342900">
              <a:buFont typeface="+mj-lt"/>
              <a:buAutoNum type="arabicPeriod"/>
            </a:pPr>
            <a:r>
              <a:rPr lang="en-GB">
                <a:latin typeface="Arial" panose="020B0604020202020204" pitchFamily="34" charset="0"/>
                <a:cs typeface="Arial" panose="020B0604020202020204" pitchFamily="34" charset="0"/>
              </a:rPr>
              <a:t>Pultrusion parts </a:t>
            </a:r>
          </a:p>
          <a:p>
            <a:pPr marL="342900" indent="-342900">
              <a:buFont typeface="+mj-lt"/>
              <a:buAutoNum type="arabicPeriod"/>
            </a:pPr>
            <a:r>
              <a:rPr lang="en-GB">
                <a:latin typeface="Arial" panose="020B0604020202020204" pitchFamily="34" charset="0"/>
                <a:cs typeface="Arial" panose="020B0604020202020204" pitchFamily="34" charset="0"/>
              </a:rPr>
              <a:t> Ballistic Lab set up</a:t>
            </a:r>
          </a:p>
          <a:p>
            <a:pPr marL="342900" indent="-342900">
              <a:buFont typeface="+mj-lt"/>
              <a:buAutoNum type="arabicPeriod"/>
            </a:pPr>
            <a:r>
              <a:rPr lang="en-GB">
                <a:latin typeface="Arial" panose="020B0604020202020204" pitchFamily="34" charset="0"/>
                <a:cs typeface="Arial" panose="020B0604020202020204" pitchFamily="34" charset="0"/>
              </a:rPr>
              <a:t>Technical Ceramic Manufacturing Support</a:t>
            </a:r>
            <a:endParaRPr lang="en-US" dirty="0">
              <a:latin typeface="Arial" panose="020B0604020202020204" pitchFamily="34" charset="0"/>
              <a:cs typeface="Arial" panose="020B0604020202020204" pitchFamily="34" charset="0"/>
            </a:endParaRPr>
          </a:p>
          <a:p>
            <a:pPr marL="342900" indent="-342900">
              <a:buFont typeface="+mj-lt"/>
              <a:buAutoNum type="arabicPeriod"/>
            </a:pPr>
            <a:endParaRPr lang="en-GB" sz="1600" dirty="0"/>
          </a:p>
        </p:txBody>
      </p:sp>
      <p:cxnSp>
        <p:nvCxnSpPr>
          <p:cNvPr id="10" name="Straight Connector 9"/>
          <p:cNvCxnSpPr/>
          <p:nvPr/>
        </p:nvCxnSpPr>
        <p:spPr>
          <a:xfrm flipV="1">
            <a:off x="6096" y="663694"/>
            <a:ext cx="12192000" cy="4727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659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81057"/>
            <a:ext cx="8229600" cy="563562"/>
          </a:xfrm>
        </p:spPr>
        <p:txBody>
          <a:bodyPr>
            <a:normAutofit/>
          </a:bodyPr>
          <a:lstStyle/>
          <a:p>
            <a:r>
              <a:rPr lang="en-US" sz="1800" b="1" dirty="0">
                <a:latin typeface="Kartika" panose="02020503030404060203" pitchFamily="18" charset="0"/>
                <a:cs typeface="Kartika" panose="02020503030404060203" pitchFamily="18" charset="0"/>
              </a:rPr>
              <a:t>Contact </a:t>
            </a:r>
          </a:p>
        </p:txBody>
      </p:sp>
      <p:sp>
        <p:nvSpPr>
          <p:cNvPr id="4" name="Slide Number Placeholder 3"/>
          <p:cNvSpPr>
            <a:spLocks noGrp="1"/>
          </p:cNvSpPr>
          <p:nvPr>
            <p:ph type="sldNum" sz="quarter" idx="10"/>
          </p:nvPr>
        </p:nvSpPr>
        <p:spPr/>
        <p:txBody>
          <a:bodyPr/>
          <a:lstStyle/>
          <a:p>
            <a:pPr>
              <a:defRPr/>
            </a:pPr>
            <a:fld id="{15F839E1-4851-4979-BC6D-DA7657D2142C}" type="slidenum">
              <a:rPr lang="en-IN" smtClean="0"/>
              <a:pPr>
                <a:defRPr/>
              </a:pPr>
              <a:t>11</a:t>
            </a:fld>
            <a:endParaRPr lang="en-IN" dirty="0"/>
          </a:p>
        </p:txBody>
      </p:sp>
      <p:sp>
        <p:nvSpPr>
          <p:cNvPr id="5" name="Pentagon 4"/>
          <p:cNvSpPr/>
          <p:nvPr/>
        </p:nvSpPr>
        <p:spPr bwMode="auto">
          <a:xfrm>
            <a:off x="93557" y="3581400"/>
            <a:ext cx="1659043" cy="840953"/>
          </a:xfrm>
          <a:prstGeom prst="homePlat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4433" tIns="42217" rIns="84433" bIns="42217" numCol="1" rtlCol="0" anchor="t" anchorCtr="0" compatLnSpc="1">
            <a:prstTxWarp prst="textNoShape">
              <a:avLst/>
            </a:prstTxWarp>
          </a:bodyPr>
          <a:lstStyle/>
          <a:p>
            <a:pPr algn="ctr" defTabSz="844357" eaLnBrk="0" fontAlgn="base" hangingPunct="0">
              <a:spcBef>
                <a:spcPct val="20000"/>
              </a:spcBef>
              <a:spcAft>
                <a:spcPct val="0"/>
              </a:spcAft>
            </a:pPr>
            <a:endParaRPr lang="en-US" sz="1293" dirty="0">
              <a:solidFill>
                <a:schemeClr val="bg1"/>
              </a:solidFill>
              <a:latin typeface="Arial" charset="0"/>
            </a:endParaRPr>
          </a:p>
          <a:p>
            <a:pPr algn="ctr" defTabSz="844357" eaLnBrk="0" fontAlgn="base" hangingPunct="0">
              <a:spcBef>
                <a:spcPct val="20000"/>
              </a:spcBef>
              <a:spcAft>
                <a:spcPct val="0"/>
              </a:spcAft>
            </a:pPr>
            <a:r>
              <a:rPr lang="en-US" sz="1600" b="1" dirty="0">
                <a:solidFill>
                  <a:schemeClr val="tx1"/>
                </a:solidFill>
                <a:latin typeface="Kartika" panose="02020503030404060203" pitchFamily="18" charset="0"/>
                <a:cs typeface="Kartika" panose="02020503030404060203" pitchFamily="18" charset="0"/>
              </a:rPr>
              <a:t>Contact </a:t>
            </a:r>
          </a:p>
        </p:txBody>
      </p:sp>
      <p:sp>
        <p:nvSpPr>
          <p:cNvPr id="7" name="TextBox 6"/>
          <p:cNvSpPr txBox="1"/>
          <p:nvPr/>
        </p:nvSpPr>
        <p:spPr>
          <a:xfrm>
            <a:off x="1646109" y="2032106"/>
            <a:ext cx="9473750" cy="3939540"/>
          </a:xfrm>
          <a:prstGeom prst="rect">
            <a:avLst/>
          </a:prstGeom>
          <a:noFill/>
          <a:ln>
            <a:solidFill>
              <a:srgbClr val="3131C9"/>
            </a:solidFill>
          </a:ln>
        </p:spPr>
        <p:txBody>
          <a:bodyPr wrap="square" rtlCol="0">
            <a:spAutoFit/>
          </a:bodyPr>
          <a:lstStyle/>
          <a:p>
            <a:pPr defTabSz="914400">
              <a:lnSpc>
                <a:spcPts val="2000"/>
              </a:lnSpc>
            </a:pPr>
            <a:endParaRPr lang="en-GB" sz="1500">
              <a:latin typeface="Kartika" panose="02020503030404060203" pitchFamily="18" charset="0"/>
              <a:cs typeface="Kartika" panose="02020503030404060203" pitchFamily="18" charset="0"/>
            </a:endParaRPr>
          </a:p>
          <a:p>
            <a:pPr defTabSz="914400">
              <a:lnSpc>
                <a:spcPts val="2000"/>
              </a:lnSpc>
            </a:pPr>
            <a:endParaRPr lang="en-GB" sz="1500">
              <a:latin typeface="Kartika" panose="02020503030404060203" pitchFamily="18" charset="0"/>
              <a:cs typeface="Kartika" panose="02020503030404060203" pitchFamily="18" charset="0"/>
            </a:endParaRPr>
          </a:p>
          <a:p>
            <a:pPr defTabSz="914400">
              <a:lnSpc>
                <a:spcPts val="2000"/>
              </a:lnSpc>
            </a:pPr>
            <a:endParaRPr lang="en-GB" sz="1500">
              <a:latin typeface="Kartika" panose="02020503030404060203" pitchFamily="18" charset="0"/>
              <a:cs typeface="Kartika" panose="02020503030404060203" pitchFamily="18" charset="0"/>
            </a:endParaRPr>
          </a:p>
          <a:p>
            <a:pPr defTabSz="914400">
              <a:lnSpc>
                <a:spcPts val="2000"/>
              </a:lnSpc>
            </a:pPr>
            <a:r>
              <a:rPr lang="en-GB" sz="1500">
                <a:latin typeface="Kartika" panose="02020503030404060203" pitchFamily="18" charset="0"/>
                <a:cs typeface="Kartika" panose="02020503030404060203" pitchFamily="18" charset="0"/>
              </a:rPr>
              <a:t>Mr JK </a:t>
            </a:r>
            <a:endParaRPr lang="en-US" sz="1500" dirty="0">
              <a:latin typeface="Kartika" panose="02020503030404060203" pitchFamily="18" charset="0"/>
              <a:cs typeface="Kartika" panose="02020503030404060203" pitchFamily="18" charset="0"/>
            </a:endParaRPr>
          </a:p>
          <a:p>
            <a:pPr defTabSz="914400">
              <a:lnSpc>
                <a:spcPts val="2000"/>
              </a:lnSpc>
            </a:pPr>
            <a:r>
              <a:rPr lang="en-GB" sz="1500">
                <a:latin typeface="Kartika" panose="02020503030404060203" pitchFamily="18" charset="0"/>
                <a:cs typeface="Kartika" panose="02020503030404060203" pitchFamily="18" charset="0"/>
              </a:rPr>
              <a:t>+91 9538661960</a:t>
            </a:r>
          </a:p>
          <a:p>
            <a:pPr defTabSz="914400">
              <a:lnSpc>
                <a:spcPts val="2000"/>
              </a:lnSpc>
            </a:pPr>
            <a:endParaRPr lang="en-GB" sz="1500">
              <a:latin typeface="Kartika" panose="02020503030404060203" pitchFamily="18" charset="0"/>
              <a:cs typeface="Kartika" panose="02020503030404060203" pitchFamily="18" charset="0"/>
            </a:endParaRPr>
          </a:p>
          <a:p>
            <a:pPr defTabSz="914400">
              <a:lnSpc>
                <a:spcPts val="2000"/>
              </a:lnSpc>
            </a:pPr>
            <a:r>
              <a:rPr lang="en-GB" sz="1500">
                <a:latin typeface="Kartika" panose="02020503030404060203" pitchFamily="18" charset="0"/>
                <a:cs typeface="Kartika" panose="02020503030404060203" pitchFamily="18" charset="0"/>
              </a:rPr>
              <a:t>Email : ICA.BA@gmail.com</a:t>
            </a:r>
          </a:p>
          <a:p>
            <a:pPr defTabSz="914400">
              <a:lnSpc>
                <a:spcPts val="2000"/>
              </a:lnSpc>
            </a:pPr>
            <a:endParaRPr lang="en-GB" sz="1500">
              <a:latin typeface="Kartika" panose="02020503030404060203" pitchFamily="18" charset="0"/>
              <a:cs typeface="Kartika" panose="02020503030404060203" pitchFamily="18" charset="0"/>
            </a:endParaRPr>
          </a:p>
          <a:p>
            <a:pPr defTabSz="914400">
              <a:lnSpc>
                <a:spcPts val="2000"/>
              </a:lnSpc>
            </a:pPr>
            <a:endParaRPr lang="en-GB" sz="1500">
              <a:latin typeface="Kartika" panose="02020503030404060203" pitchFamily="18" charset="0"/>
              <a:cs typeface="Kartika" panose="02020503030404060203" pitchFamily="18" charset="0"/>
            </a:endParaRPr>
          </a:p>
          <a:p>
            <a:pPr defTabSz="914400">
              <a:lnSpc>
                <a:spcPts val="2000"/>
              </a:lnSpc>
            </a:pPr>
            <a:endParaRPr lang="en-GB" sz="1500">
              <a:latin typeface="Kartika" panose="02020503030404060203" pitchFamily="18" charset="0"/>
              <a:cs typeface="Kartika" panose="02020503030404060203" pitchFamily="18" charset="0"/>
            </a:endParaRPr>
          </a:p>
          <a:p>
            <a:pPr defTabSz="914400">
              <a:lnSpc>
                <a:spcPts val="2000"/>
              </a:lnSpc>
            </a:pPr>
            <a:endParaRPr lang="en-GB" sz="1500">
              <a:latin typeface="Kartika" panose="02020503030404060203" pitchFamily="18" charset="0"/>
              <a:cs typeface="Kartika" panose="02020503030404060203" pitchFamily="18" charset="0"/>
            </a:endParaRPr>
          </a:p>
          <a:p>
            <a:pPr defTabSz="914400">
              <a:lnSpc>
                <a:spcPts val="2000"/>
              </a:lnSpc>
            </a:pPr>
            <a:endParaRPr lang="en-GB" sz="1500">
              <a:latin typeface="Kartika" panose="02020503030404060203" pitchFamily="18" charset="0"/>
              <a:cs typeface="Kartika" panose="02020503030404060203" pitchFamily="18" charset="0"/>
            </a:endParaRPr>
          </a:p>
          <a:p>
            <a:pPr defTabSz="914400">
              <a:lnSpc>
                <a:spcPts val="2000"/>
              </a:lnSpc>
            </a:pPr>
            <a:endParaRPr lang="en-GB" sz="1500">
              <a:latin typeface="Kartika" panose="02020503030404060203" pitchFamily="18" charset="0"/>
              <a:cs typeface="Kartika" panose="02020503030404060203" pitchFamily="18" charset="0"/>
            </a:endParaRPr>
          </a:p>
          <a:p>
            <a:pPr defTabSz="914400">
              <a:lnSpc>
                <a:spcPts val="2000"/>
              </a:lnSpc>
            </a:pPr>
            <a:endParaRPr lang="en-US" sz="1500" dirty="0">
              <a:latin typeface="Kartika" panose="02020503030404060203" pitchFamily="18" charset="0"/>
              <a:cs typeface="Kartika" panose="02020503030404060203" pitchFamily="18" charset="0"/>
            </a:endParaRPr>
          </a:p>
          <a:p>
            <a:pPr defTabSz="914400">
              <a:lnSpc>
                <a:spcPts val="2000"/>
              </a:lnSpc>
            </a:pPr>
            <a:r>
              <a:rPr lang="en-US" sz="1500" dirty="0">
                <a:latin typeface="Kartika" panose="02020503030404060203" pitchFamily="18" charset="0"/>
                <a:cs typeface="Kartika" panose="02020503030404060203" pitchFamily="18" charset="0"/>
              </a:rPr>
              <a:t>  </a:t>
            </a:r>
          </a:p>
        </p:txBody>
      </p:sp>
      <p:cxnSp>
        <p:nvCxnSpPr>
          <p:cNvPr id="10" name="Straight Connector 9"/>
          <p:cNvCxnSpPr/>
          <p:nvPr/>
        </p:nvCxnSpPr>
        <p:spPr>
          <a:xfrm flipV="1">
            <a:off x="6096" y="663694"/>
            <a:ext cx="12192000" cy="4727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50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156"/>
            <a:ext cx="8229600" cy="458092"/>
          </a:xfrm>
        </p:spPr>
        <p:txBody>
          <a:bodyPr>
            <a:normAutofit/>
          </a:bodyPr>
          <a:lstStyle/>
          <a:p>
            <a:r>
              <a:rPr lang="en-GB" sz="1800" b="1" dirty="0">
                <a:latin typeface="Kartika" panose="02020503030404060203" pitchFamily="18" charset="0"/>
                <a:cs typeface="Kartika" panose="02020503030404060203" pitchFamily="18" charset="0"/>
              </a:rPr>
              <a:t>About Us</a:t>
            </a:r>
            <a:endParaRPr lang="en-US" sz="1800" b="1" dirty="0">
              <a:latin typeface="Kartika" panose="02020503030404060203" pitchFamily="18" charset="0"/>
              <a:cs typeface="Kartika" panose="02020503030404060203" pitchFamily="18" charset="0"/>
            </a:endParaRPr>
          </a:p>
        </p:txBody>
      </p:sp>
      <p:sp>
        <p:nvSpPr>
          <p:cNvPr id="3" name="Subtitle 2"/>
          <p:cNvSpPr>
            <a:spLocks noGrp="1"/>
          </p:cNvSpPr>
          <p:nvPr>
            <p:ph idx="1"/>
          </p:nvPr>
        </p:nvSpPr>
        <p:spPr>
          <a:xfrm>
            <a:off x="914400" y="841615"/>
            <a:ext cx="10829544" cy="5879860"/>
          </a:xfrm>
        </p:spPr>
        <p:txBody>
          <a:bodyPr>
            <a:noAutofit/>
          </a:bodyPr>
          <a:lstStyle/>
          <a:p>
            <a:pPr fontAlgn="base"/>
            <a:r>
              <a:rPr lang="en-US" sz="1800" dirty="0">
                <a:latin typeface="Arial" panose="020B0604020202020204" pitchFamily="34" charset="0"/>
                <a:cs typeface="Arial" panose="020B0604020202020204" pitchFamily="34" charset="0"/>
              </a:rPr>
              <a:t>We are a team of specialists that successfully delivers ground-breaking consulting solutions to design, manufacturing and Business Development support to key  composite players in India.</a:t>
            </a:r>
          </a:p>
          <a:p>
            <a:r>
              <a:rPr lang="en-US" sz="1800" dirty="0">
                <a:latin typeface="Arial" panose="020B0604020202020204" pitchFamily="34" charset="0"/>
                <a:cs typeface="Arial" panose="020B0604020202020204" pitchFamily="34" charset="0"/>
              </a:rPr>
              <a:t>We are recognized as one of India’s start up consulting firm in leading composites technology, having worked on a wide range of development programs and commercial contracts with major companies, research organizations and government entities.</a:t>
            </a:r>
          </a:p>
          <a:p>
            <a:pPr fontAlgn="base"/>
            <a:r>
              <a:rPr lang="en-GB" sz="1800">
                <a:latin typeface="Arial" panose="020B0604020202020204" pitchFamily="34" charset="0"/>
                <a:cs typeface="Arial" panose="020B0604020202020204" pitchFamily="34" charset="0"/>
              </a:rPr>
              <a:t>INNOV COMPOSITE ARMOR ( ICA)</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Team  has over 2 decades of  experience in advanced composites, with subject matter experts who are known in composite circle and solving challenging problems in novel ways.</a:t>
            </a:r>
            <a:r>
              <a:rPr lang="en-GB"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Domain expertise includes Composite Defence, Aerospace, Technical Textile, Railway and Metro and Electrical Insulation domain </a:t>
            </a:r>
            <a:endParaRPr lang="en-GB" sz="1800" dirty="0">
              <a:latin typeface="Arial" panose="020B0604020202020204" pitchFamily="34" charset="0"/>
              <a:cs typeface="Arial" panose="020B0604020202020204" pitchFamily="34" charset="0"/>
            </a:endParaRPr>
          </a:p>
          <a:p>
            <a:pPr lvl="0" fontAlgn="base"/>
            <a:r>
              <a:rPr lang="en-US" sz="1800" dirty="0">
                <a:latin typeface="Arial" panose="020B0604020202020204" pitchFamily="34" charset="0"/>
                <a:cs typeface="Arial" panose="020B0604020202020204" pitchFamily="34" charset="0"/>
              </a:rPr>
              <a:t>Specializing in design, manufacture and delivery of advanced composite armour in both personal and vehicle segments , Many structures and assemblies built in Main Battle tanks, FRP C&amp;S  is the ideal technology provider /partner  to help clients gain a competitive advantage within any industry </a:t>
            </a:r>
          </a:p>
          <a:p>
            <a:pPr lvl="0" fontAlgn="base"/>
            <a:r>
              <a:rPr lang="en-US" sz="1800" dirty="0">
                <a:latin typeface="Arial" panose="020B0604020202020204" pitchFamily="34" charset="0"/>
                <a:cs typeface="Arial" panose="020B0604020202020204" pitchFamily="34" charset="0"/>
              </a:rPr>
              <a:t>Analysis and simulation experts</a:t>
            </a:r>
            <a:endParaRPr lang="en-GB" sz="1800" dirty="0">
              <a:latin typeface="Arial" panose="020B0604020202020204" pitchFamily="34" charset="0"/>
              <a:cs typeface="Arial" panose="020B0604020202020204" pitchFamily="34" charset="0"/>
            </a:endParaRPr>
          </a:p>
          <a:p>
            <a:pPr lvl="0" fontAlgn="base"/>
            <a:r>
              <a:rPr lang="en-US" sz="1800" dirty="0">
                <a:latin typeface="Arial" panose="020B0604020202020204" pitchFamily="34" charset="0"/>
                <a:cs typeface="Arial" panose="020B0604020202020204" pitchFamily="34" charset="0"/>
              </a:rPr>
              <a:t>Composite Manufacturing Process experts</a:t>
            </a:r>
            <a:endParaRPr lang="en-GB" sz="1800" dirty="0">
              <a:latin typeface="Arial" panose="020B0604020202020204" pitchFamily="34" charset="0"/>
              <a:cs typeface="Arial" panose="020B0604020202020204" pitchFamily="34" charset="0"/>
            </a:endParaRPr>
          </a:p>
          <a:p>
            <a:pPr lvl="0" fontAlgn="base"/>
            <a:r>
              <a:rPr lang="en-US" sz="1800" dirty="0">
                <a:latin typeface="Arial" panose="020B0604020202020204" pitchFamily="34" charset="0"/>
                <a:cs typeface="Arial" panose="020B0604020202020204" pitchFamily="34" charset="0"/>
              </a:rPr>
              <a:t>Tool design experts</a:t>
            </a:r>
            <a:endParaRPr lang="en-GB" sz="1800" dirty="0">
              <a:latin typeface="Arial" panose="020B0604020202020204" pitchFamily="34" charset="0"/>
              <a:cs typeface="Arial" panose="020B0604020202020204" pitchFamily="34" charset="0"/>
            </a:endParaRPr>
          </a:p>
          <a:p>
            <a:pPr fontAlgn="base"/>
            <a:r>
              <a:rPr lang="en-US" sz="1800" dirty="0">
                <a:latin typeface="Arial" panose="020B0604020202020204" pitchFamily="34" charset="0"/>
                <a:cs typeface="Arial" panose="020B0604020202020204" pitchFamily="34" charset="0"/>
              </a:rPr>
              <a:t>Our technology skill set include </a:t>
            </a:r>
            <a:r>
              <a:rPr lang="en-US" sz="1800">
                <a:latin typeface="Arial" panose="020B0604020202020204" pitchFamily="34" charset="0"/>
                <a:cs typeface="Arial" panose="020B0604020202020204" pitchFamily="34" charset="0"/>
              </a:rPr>
              <a:t>expertise </a:t>
            </a:r>
            <a:endParaRPr lang="en-GB" sz="1800">
              <a:latin typeface="Arial" panose="020B0604020202020204" pitchFamily="34" charset="0"/>
              <a:cs typeface="Arial" panose="020B0604020202020204" pitchFamily="34" charset="0"/>
            </a:endParaRPr>
          </a:p>
          <a:p>
            <a:pPr marL="0" indent="0" fontAlgn="base">
              <a:buNone/>
            </a:pP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on product design and development of parts, systems and solutions using leading design tools, detailed validation methodology, testing tools, </a:t>
            </a:r>
            <a:r>
              <a:rPr lang="en-US" sz="1800" dirty="0" err="1">
                <a:latin typeface="Arial" panose="020B0604020202020204" pitchFamily="34" charset="0"/>
                <a:cs typeface="Arial" panose="020B0604020202020204" pitchFamily="34" charset="0"/>
              </a:rPr>
              <a:t>etc</a:t>
            </a:r>
            <a:r>
              <a:rPr lang="en-US" sz="1800" dirty="0">
                <a:latin typeface="Arial" panose="020B0604020202020204" pitchFamily="34" charset="0"/>
                <a:cs typeface="Arial" panose="020B0604020202020204" pitchFamily="34" charset="0"/>
              </a:rPr>
              <a:t> for both composite and mechanical areas of engineering.</a:t>
            </a: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p:txBody>
      </p:sp>
      <p:cxnSp>
        <p:nvCxnSpPr>
          <p:cNvPr id="6" name="Straight Connector 5"/>
          <p:cNvCxnSpPr/>
          <p:nvPr/>
        </p:nvCxnSpPr>
        <p:spPr>
          <a:xfrm flipV="1">
            <a:off x="6096" y="663694"/>
            <a:ext cx="12192000" cy="4727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18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972"/>
            <a:ext cx="8229600" cy="458092"/>
          </a:xfrm>
        </p:spPr>
        <p:txBody>
          <a:bodyPr>
            <a:normAutofit/>
          </a:bodyPr>
          <a:lstStyle/>
          <a:p>
            <a:r>
              <a:rPr lang="en-GB" sz="1800" b="1" dirty="0">
                <a:latin typeface="Kartika" panose="02020503030404060203" pitchFamily="18" charset="0"/>
                <a:cs typeface="Kartika" panose="02020503030404060203" pitchFamily="18" charset="0"/>
              </a:rPr>
              <a:t>SERVICES WHAT WE OFFER</a:t>
            </a:r>
            <a:endParaRPr lang="en-US" sz="1800" b="1" dirty="0">
              <a:latin typeface="Kartika" panose="02020503030404060203" pitchFamily="18" charset="0"/>
              <a:cs typeface="Kartika" panose="02020503030404060203" pitchFamily="18" charset="0"/>
            </a:endParaRPr>
          </a:p>
        </p:txBody>
      </p:sp>
      <p:sp>
        <p:nvSpPr>
          <p:cNvPr id="3" name="Subtitle 2"/>
          <p:cNvSpPr>
            <a:spLocks noGrp="1"/>
          </p:cNvSpPr>
          <p:nvPr>
            <p:ph idx="1"/>
          </p:nvPr>
        </p:nvSpPr>
        <p:spPr>
          <a:xfrm>
            <a:off x="826008" y="926058"/>
            <a:ext cx="10829544" cy="5879860"/>
          </a:xfrm>
        </p:spPr>
        <p:txBody>
          <a:bodyPr>
            <a:noAutofit/>
          </a:bodyPr>
          <a:lstStyle/>
          <a:p>
            <a:pPr marL="0" indent="0" fontAlgn="base">
              <a:buNone/>
            </a:pPr>
            <a:r>
              <a:rPr lang="en-US" sz="1800" b="1" dirty="0">
                <a:latin typeface="Arial" panose="020B0604020202020204" pitchFamily="34" charset="0"/>
                <a:cs typeface="Arial" panose="020B0604020202020204" pitchFamily="34" charset="0"/>
              </a:rPr>
              <a:t>Innovative Solutions</a:t>
            </a:r>
            <a:endParaRPr lang="en-GB" sz="1800" b="1" dirty="0">
              <a:latin typeface="Arial" panose="020B0604020202020204" pitchFamily="34" charset="0"/>
              <a:cs typeface="Arial" panose="020B0604020202020204" pitchFamily="34" charset="0"/>
            </a:endParaRPr>
          </a:p>
          <a:p>
            <a:pPr fontAlgn="base"/>
            <a:r>
              <a:rPr lang="en-GB" sz="1800">
                <a:latin typeface="Arial" panose="020B0604020202020204" pitchFamily="34" charset="0"/>
                <a:cs typeface="Arial" panose="020B0604020202020204" pitchFamily="34" charset="0"/>
              </a:rPr>
              <a:t>ICA </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encourages innovation as a key process in our business. We are continuously working on products, technologies and processes for the domestic and global market based on well thought out ideas. We also work on grinding technical problems faced by our customers and helping them find viable solutions for improving their product performance and process efficiency.</a:t>
            </a:r>
            <a:endParaRPr lang="en-GB" sz="1800" dirty="0">
              <a:latin typeface="Arial" panose="020B0604020202020204" pitchFamily="34" charset="0"/>
              <a:cs typeface="Arial" panose="020B0604020202020204" pitchFamily="34" charset="0"/>
            </a:endParaRPr>
          </a:p>
          <a:p>
            <a:pPr lvl="1" fontAlgn="base"/>
            <a:r>
              <a:rPr lang="en-US" sz="1800" dirty="0">
                <a:latin typeface="Arial" panose="020B0604020202020204" pitchFamily="34" charset="0"/>
                <a:cs typeface="Arial" panose="020B0604020202020204" pitchFamily="34" charset="0"/>
              </a:rPr>
              <a:t>Composite Business Market Research</a:t>
            </a:r>
          </a:p>
          <a:p>
            <a:pPr lvl="1" fontAlgn="base"/>
            <a:r>
              <a:rPr lang="en-US" sz="1800" dirty="0">
                <a:latin typeface="Arial" panose="020B0604020202020204" pitchFamily="34" charset="0"/>
                <a:cs typeface="Arial" panose="020B0604020202020204" pitchFamily="34" charset="0"/>
              </a:rPr>
              <a:t>New Product Development</a:t>
            </a:r>
          </a:p>
          <a:p>
            <a:pPr lvl="1" fontAlgn="base"/>
            <a:r>
              <a:rPr lang="en-US" sz="1800" dirty="0">
                <a:latin typeface="Arial" panose="020B0604020202020204" pitchFamily="34" charset="0"/>
                <a:cs typeface="Arial" panose="020B0604020202020204" pitchFamily="34" charset="0"/>
              </a:rPr>
              <a:t>Overseas Collaboration / JV</a:t>
            </a:r>
          </a:p>
          <a:p>
            <a:pPr lvl="1" fontAlgn="base"/>
            <a:r>
              <a:rPr lang="en-US" sz="1800" dirty="0">
                <a:latin typeface="Arial" panose="020B0604020202020204" pitchFamily="34" charset="0"/>
                <a:cs typeface="Arial" panose="020B0604020202020204" pitchFamily="34" charset="0"/>
              </a:rPr>
              <a:t>Technology Road Map &amp; Transfer of Technology [ TOT ]</a:t>
            </a:r>
          </a:p>
          <a:p>
            <a:pPr lvl="1" fontAlgn="base"/>
            <a:r>
              <a:rPr lang="en-US" sz="1800" dirty="0">
                <a:latin typeface="Arial" panose="020B0604020202020204" pitchFamily="34" charset="0"/>
                <a:cs typeface="Arial" panose="020B0604020202020204" pitchFamily="34" charset="0"/>
              </a:rPr>
              <a:t>Networking / Developing Business Associates as Marketing Channel Partner </a:t>
            </a:r>
          </a:p>
          <a:p>
            <a:pPr lvl="1" fontAlgn="base"/>
            <a:r>
              <a:rPr lang="en-US" sz="1800" dirty="0">
                <a:latin typeface="Arial" panose="020B0604020202020204" pitchFamily="34" charset="0"/>
                <a:cs typeface="Arial" panose="020B0604020202020204" pitchFamily="34" charset="0"/>
              </a:rPr>
              <a:t>Utilization of </a:t>
            </a:r>
            <a:r>
              <a:rPr lang="en-US" sz="1800" dirty="0" err="1">
                <a:latin typeface="Arial" panose="020B0604020202020204" pitchFamily="34" charset="0"/>
                <a:cs typeface="Arial" panose="020B0604020202020204" pitchFamily="34" charset="0"/>
              </a:rPr>
              <a:t>Govt</a:t>
            </a:r>
            <a:r>
              <a:rPr lang="en-US" sz="1800" dirty="0">
                <a:latin typeface="Arial" panose="020B0604020202020204" pitchFamily="34" charset="0"/>
                <a:cs typeface="Arial" panose="020B0604020202020204" pitchFamily="34" charset="0"/>
              </a:rPr>
              <a:t> policy to do business start up</a:t>
            </a:r>
          </a:p>
          <a:p>
            <a:pPr lvl="1" fontAlgn="base"/>
            <a:r>
              <a:rPr lang="en-US" sz="1800" dirty="0">
                <a:latin typeface="Arial" panose="020B0604020202020204" pitchFamily="34" charset="0"/>
                <a:cs typeface="Arial" panose="020B0604020202020204" pitchFamily="34" charset="0"/>
              </a:rPr>
              <a:t>Vendor Registration</a:t>
            </a:r>
          </a:p>
          <a:p>
            <a:pPr lvl="1" fontAlgn="base"/>
            <a:r>
              <a:rPr lang="en-US" sz="1800" dirty="0">
                <a:latin typeface="Arial" panose="020B0604020202020204" pitchFamily="34" charset="0"/>
                <a:cs typeface="Arial" panose="020B0604020202020204" pitchFamily="34" charset="0"/>
              </a:rPr>
              <a:t>Tendering </a:t>
            </a:r>
          </a:p>
          <a:p>
            <a:pPr lvl="1" fontAlgn="base"/>
            <a:r>
              <a:rPr lang="en-US" sz="1800" dirty="0">
                <a:latin typeface="Arial" panose="020B0604020202020204" pitchFamily="34" charset="0"/>
                <a:cs typeface="Arial" panose="020B0604020202020204" pitchFamily="34" charset="0"/>
              </a:rPr>
              <a:t>Coordination with customer and Internal Department</a:t>
            </a:r>
          </a:p>
          <a:p>
            <a:pPr lvl="1" fontAlgn="base"/>
            <a:r>
              <a:rPr lang="en-US" sz="1800" dirty="0">
                <a:latin typeface="Arial" panose="020B0604020202020204" pitchFamily="34" charset="0"/>
                <a:cs typeface="Arial" panose="020B0604020202020204" pitchFamily="34" charset="0"/>
              </a:rPr>
              <a:t>Research efforts on NPD Programs</a:t>
            </a:r>
          </a:p>
          <a:p>
            <a:pPr fontAlgn="base"/>
            <a:r>
              <a:rPr lang="en-US" sz="1800" dirty="0">
                <a:latin typeface="Arial" panose="020B0604020202020204" pitchFamily="34" charset="0"/>
                <a:cs typeface="Arial" panose="020B0604020202020204" pitchFamily="34" charset="0"/>
              </a:rPr>
              <a:t>Our process experts are well experienced in the fields of engineering details, GD&amp;T, Quality engineering, DFM, FMEA, V50 Ballistic Limits, SCM etc.</a:t>
            </a:r>
          </a:p>
          <a:p>
            <a:pPr fontAlgn="base"/>
            <a:r>
              <a:rPr lang="en-US" sz="1800" dirty="0">
                <a:latin typeface="Arial" panose="020B0604020202020204" pitchFamily="34" charset="0"/>
                <a:cs typeface="Arial" panose="020B0604020202020204" pitchFamily="34" charset="0"/>
              </a:rPr>
              <a:t>We have a large pool of vendors in manufacturing and work closely with many test labs for performance evaluations.</a:t>
            </a:r>
            <a:endParaRPr lang="en-GB" sz="1800" dirty="0">
              <a:latin typeface="Arial" panose="020B0604020202020204" pitchFamily="34" charset="0"/>
              <a:cs typeface="Arial" panose="020B0604020202020204" pitchFamily="34" charset="0"/>
            </a:endParaRPr>
          </a:p>
          <a:p>
            <a:pPr fontAlgn="base"/>
            <a:endParaRPr lang="en-US" sz="1800" dirty="0">
              <a:latin typeface="Arial" panose="020B0604020202020204" pitchFamily="34" charset="0"/>
              <a:cs typeface="Arial" panose="020B0604020202020204" pitchFamily="34" charset="0"/>
            </a:endParaRPr>
          </a:p>
          <a:p>
            <a:pPr fontAlgn="base"/>
            <a:endParaRPr lang="en-GB" sz="1800" dirty="0">
              <a:latin typeface="Arial" panose="020B0604020202020204" pitchFamily="34" charset="0"/>
              <a:cs typeface="Arial" panose="020B0604020202020204" pitchFamily="34" charset="0"/>
            </a:endParaRPr>
          </a:p>
          <a:p>
            <a:pPr>
              <a:lnSpc>
                <a:spcPct val="100000"/>
              </a:lnSpc>
            </a:pPr>
            <a:endParaRPr lang="en-US" sz="1500" b="1" dirty="0">
              <a:latin typeface="Kartika" panose="02020503030404060203" pitchFamily="18" charset="0"/>
              <a:cs typeface="Kartika" panose="02020503030404060203" pitchFamily="18" charset="0"/>
            </a:endParaRPr>
          </a:p>
          <a:p>
            <a:pPr marL="0" lvl="0" indent="0" fontAlgn="base">
              <a:lnSpc>
                <a:spcPct val="100000"/>
              </a:lnSpc>
              <a:buNone/>
            </a:pPr>
            <a:endParaRPr lang="en-GB" sz="1800" dirty="0">
              <a:latin typeface="Arial" panose="020B0604020202020204" pitchFamily="34" charset="0"/>
              <a:cs typeface="Arial" panose="020B0604020202020204" pitchFamily="34" charset="0"/>
            </a:endParaRPr>
          </a:p>
        </p:txBody>
      </p:sp>
      <p:cxnSp>
        <p:nvCxnSpPr>
          <p:cNvPr id="6" name="Straight Connector 5"/>
          <p:cNvCxnSpPr/>
          <p:nvPr/>
        </p:nvCxnSpPr>
        <p:spPr>
          <a:xfrm flipV="1">
            <a:off x="8021" y="668880"/>
            <a:ext cx="12192000" cy="4727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13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156"/>
            <a:ext cx="8229600" cy="458092"/>
          </a:xfrm>
        </p:spPr>
        <p:txBody>
          <a:bodyPr>
            <a:normAutofit/>
          </a:bodyPr>
          <a:lstStyle/>
          <a:p>
            <a:pPr fontAlgn="base"/>
            <a:r>
              <a:rPr lang="en-US" sz="1800" b="1" dirty="0">
                <a:latin typeface="Arial" panose="020B0604020202020204" pitchFamily="34" charset="0"/>
                <a:cs typeface="Arial" panose="020B0604020202020204" pitchFamily="34" charset="0"/>
              </a:rPr>
              <a:t>Services</a:t>
            </a:r>
            <a:endParaRPr lang="en-GB" sz="1800" b="1" dirty="0">
              <a:latin typeface="Arial" panose="020B0604020202020204" pitchFamily="34" charset="0"/>
              <a:cs typeface="Arial" panose="020B0604020202020204" pitchFamily="34" charset="0"/>
            </a:endParaRPr>
          </a:p>
        </p:txBody>
      </p:sp>
      <p:sp>
        <p:nvSpPr>
          <p:cNvPr id="3" name="Subtitle 2"/>
          <p:cNvSpPr>
            <a:spLocks noGrp="1"/>
          </p:cNvSpPr>
          <p:nvPr>
            <p:ph idx="1"/>
          </p:nvPr>
        </p:nvSpPr>
        <p:spPr>
          <a:xfrm>
            <a:off x="914400" y="841615"/>
            <a:ext cx="10829544" cy="5879860"/>
          </a:xfrm>
        </p:spPr>
        <p:txBody>
          <a:bodyPr>
            <a:noAutofit/>
          </a:bodyPr>
          <a:lstStyle/>
          <a:p>
            <a:pPr marL="0" indent="0" fontAlgn="base">
              <a:buNone/>
            </a:pPr>
            <a:endParaRPr lang="en-GB" sz="1800" dirty="0">
              <a:latin typeface="Arial" panose="020B0604020202020204" pitchFamily="34" charset="0"/>
              <a:cs typeface="Arial" panose="020B0604020202020204" pitchFamily="34" charset="0"/>
            </a:endParaRPr>
          </a:p>
          <a:p>
            <a:pPr fontAlgn="base">
              <a:lnSpc>
                <a:spcPct val="100000"/>
              </a:lnSpc>
              <a:buFont typeface="Wingdings" panose="05000000000000000000" pitchFamily="2" charset="2"/>
              <a:buChar char="q"/>
            </a:pPr>
            <a:r>
              <a:rPr lang="en-US" sz="1800" dirty="0">
                <a:latin typeface="Arial" panose="020B0604020202020204" pitchFamily="34" charset="0"/>
                <a:cs typeface="Arial" panose="020B0604020202020204" pitchFamily="34" charset="0"/>
              </a:rPr>
              <a:t> Additional values points to our customers include,</a:t>
            </a:r>
            <a:endParaRPr lang="en-GB" sz="1800" dirty="0">
              <a:latin typeface="Arial" panose="020B0604020202020204" pitchFamily="34" charset="0"/>
              <a:cs typeface="Arial" panose="020B0604020202020204" pitchFamily="34" charset="0"/>
            </a:endParaRPr>
          </a:p>
          <a:p>
            <a:pPr lvl="1" fontAlgn="base">
              <a:lnSpc>
                <a:spcPct val="100000"/>
              </a:lnSpc>
            </a:pPr>
            <a:r>
              <a:rPr lang="en-US" sz="1800" dirty="0">
                <a:latin typeface="Arial" panose="020B0604020202020204" pitchFamily="34" charset="0"/>
                <a:cs typeface="Arial" panose="020B0604020202020204" pitchFamily="34" charset="0"/>
              </a:rPr>
              <a:t>Core engineering professionals with decades of experience in the engineering design and services industry</a:t>
            </a:r>
            <a:endParaRPr lang="en-GB" sz="1800" dirty="0">
              <a:latin typeface="Arial" panose="020B0604020202020204" pitchFamily="34" charset="0"/>
              <a:cs typeface="Arial" panose="020B0604020202020204" pitchFamily="34" charset="0"/>
            </a:endParaRPr>
          </a:p>
          <a:p>
            <a:pPr lvl="1" fontAlgn="base">
              <a:lnSpc>
                <a:spcPct val="100000"/>
              </a:lnSpc>
            </a:pPr>
            <a:r>
              <a:rPr lang="en-US" sz="1800" dirty="0">
                <a:latin typeface="Arial" panose="020B0604020202020204" pitchFamily="34" charset="0"/>
                <a:cs typeface="Arial" panose="020B0604020202020204" pitchFamily="34" charset="0"/>
              </a:rPr>
              <a:t>Specialized in engineering services with a focus on Varied composite processes design and processes support  and Composite Ballistic Armour product design and development solutions</a:t>
            </a:r>
            <a:endParaRPr lang="en-GB" sz="1800" dirty="0">
              <a:latin typeface="Arial" panose="020B0604020202020204" pitchFamily="34" charset="0"/>
              <a:cs typeface="Arial" panose="020B0604020202020204" pitchFamily="34" charset="0"/>
            </a:endParaRPr>
          </a:p>
          <a:p>
            <a:pPr lvl="1" fontAlgn="base">
              <a:lnSpc>
                <a:spcPct val="100000"/>
              </a:lnSpc>
            </a:pPr>
            <a:r>
              <a:rPr lang="en-US" sz="1800" dirty="0">
                <a:latin typeface="Arial" panose="020B0604020202020204" pitchFamily="34" charset="0"/>
                <a:cs typeface="Arial" panose="020B0604020202020204" pitchFamily="34" charset="0"/>
              </a:rPr>
              <a:t>Product realization and localization services</a:t>
            </a:r>
          </a:p>
          <a:p>
            <a:pPr lvl="1" fontAlgn="base">
              <a:lnSpc>
                <a:spcPct val="100000"/>
              </a:lnSpc>
            </a:pPr>
            <a:r>
              <a:rPr lang="en-US" sz="1800" dirty="0">
                <a:latin typeface="Arial" panose="020B0604020202020204" pitchFamily="34" charset="0"/>
                <a:cs typeface="Arial" panose="020B0604020202020204" pitchFamily="34" charset="0"/>
              </a:rPr>
              <a:t>Business Development support for most of the composite products</a:t>
            </a:r>
            <a:endParaRPr lang="en-GB" sz="1800" dirty="0">
              <a:latin typeface="Arial" panose="020B0604020202020204" pitchFamily="34" charset="0"/>
              <a:cs typeface="Arial" panose="020B0604020202020204" pitchFamily="34" charset="0"/>
            </a:endParaRPr>
          </a:p>
          <a:p>
            <a:pPr lvl="1">
              <a:lnSpc>
                <a:spcPct val="100000"/>
              </a:lnSpc>
            </a:pPr>
            <a:endParaRPr lang="en-US" sz="18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FDFDE7F0-7C22-40A3-BD22-294388A2E2A1}" type="slidenum">
              <a:rPr lang="en-IN" smtClean="0"/>
              <a:pPr>
                <a:defRPr/>
              </a:pPr>
              <a:t>4</a:t>
            </a:fld>
            <a:endParaRPr lang="en-IN" dirty="0"/>
          </a:p>
        </p:txBody>
      </p:sp>
      <p:cxnSp>
        <p:nvCxnSpPr>
          <p:cNvPr id="6" name="Straight Connector 5"/>
          <p:cNvCxnSpPr/>
          <p:nvPr/>
        </p:nvCxnSpPr>
        <p:spPr>
          <a:xfrm flipV="1">
            <a:off x="6096" y="663694"/>
            <a:ext cx="12192000" cy="4727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88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156"/>
            <a:ext cx="8229600" cy="458092"/>
          </a:xfrm>
        </p:spPr>
        <p:txBody>
          <a:bodyPr>
            <a:normAutofit/>
          </a:bodyPr>
          <a:lstStyle/>
          <a:p>
            <a:pPr fontAlgn="base"/>
            <a:r>
              <a:rPr lang="en-US" sz="1800" b="1" dirty="0">
                <a:latin typeface="Arial" panose="020B0604020202020204" pitchFamily="34" charset="0"/>
                <a:cs typeface="Arial" panose="020B0604020202020204" pitchFamily="34" charset="0"/>
              </a:rPr>
              <a:t>Services</a:t>
            </a:r>
            <a:endParaRPr lang="en-GB" sz="1800" b="1" dirty="0">
              <a:latin typeface="Arial" panose="020B0604020202020204" pitchFamily="34" charset="0"/>
              <a:cs typeface="Arial" panose="020B0604020202020204" pitchFamily="34" charset="0"/>
            </a:endParaRPr>
          </a:p>
        </p:txBody>
      </p:sp>
      <p:sp>
        <p:nvSpPr>
          <p:cNvPr id="3" name="Subtitle 2"/>
          <p:cNvSpPr>
            <a:spLocks noGrp="1"/>
          </p:cNvSpPr>
          <p:nvPr>
            <p:ph idx="1"/>
          </p:nvPr>
        </p:nvSpPr>
        <p:spPr>
          <a:xfrm>
            <a:off x="838200" y="841615"/>
            <a:ext cx="10829544" cy="5879860"/>
          </a:xfrm>
        </p:spPr>
        <p:txBody>
          <a:bodyPr>
            <a:noAutofit/>
          </a:bodyPr>
          <a:lstStyle/>
          <a:p>
            <a:pPr marL="0" indent="0" fontAlgn="base">
              <a:buNone/>
            </a:pPr>
            <a:r>
              <a:rPr lang="en-US" sz="1800" b="1" dirty="0"/>
              <a:t>Product design &amp; Engineering</a:t>
            </a:r>
            <a:endParaRPr lang="en-GB" sz="1800" b="1" dirty="0"/>
          </a:p>
          <a:p>
            <a:pPr>
              <a:lnSpc>
                <a:spcPct val="150000"/>
              </a:lnSpc>
            </a:pPr>
            <a:r>
              <a:rPr lang="en-US" sz="1800" dirty="0">
                <a:latin typeface="Arial" panose="020B0604020202020204" pitchFamily="34" charset="0"/>
                <a:cs typeface="Arial" panose="020B0604020202020204" pitchFamily="34" charset="0"/>
              </a:rPr>
              <a:t>Using latest technologies and engineering tools</a:t>
            </a:r>
            <a:r>
              <a:rPr lang="en-US" sz="1800">
                <a:latin typeface="Arial" panose="020B0604020202020204" pitchFamily="34" charset="0"/>
                <a:cs typeface="Arial" panose="020B0604020202020204" pitchFamily="34" charset="0"/>
              </a:rPr>
              <a:t>, </a:t>
            </a:r>
            <a:r>
              <a:rPr lang="en-GB" sz="1800">
                <a:latin typeface="Arial" panose="020B0604020202020204" pitchFamily="34" charset="0"/>
                <a:cs typeface="Arial" panose="020B0604020202020204" pitchFamily="34" charset="0"/>
              </a:rPr>
              <a:t>ICA </a:t>
            </a:r>
            <a:r>
              <a:rPr lang="en-US" sz="1800">
                <a:latin typeface="Arial" panose="020B0604020202020204" pitchFamily="34" charset="0"/>
                <a:cs typeface="Arial" panose="020B0604020202020204" pitchFamily="34" charset="0"/>
              </a:rPr>
              <a:t>provides </a:t>
            </a:r>
            <a:r>
              <a:rPr lang="en-US" sz="1800" dirty="0">
                <a:latin typeface="Arial" panose="020B0604020202020204" pitchFamily="34" charset="0"/>
                <a:cs typeface="Arial" panose="020B0604020202020204" pitchFamily="34" charset="0"/>
              </a:rPr>
              <a:t>complete engineering design solutions to the customers in various product lines. Our experience in using these technologies for optimizing engineering design helps create the best value products for our customers. We adopt various simulation technologies and testing processes to check the functionality of these products for verification of performance and efficiency to confirm the design parameters during the product design stage. This helps our customers reach the best designs and value products within the shortest time.</a:t>
            </a:r>
          </a:p>
          <a:p>
            <a:pPr>
              <a:lnSpc>
                <a:spcPct val="150000"/>
              </a:lnSpc>
            </a:pPr>
            <a:endParaRPr lang="en-US" sz="18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FDFDE7F0-7C22-40A3-BD22-294388A2E2A1}" type="slidenum">
              <a:rPr lang="en-IN" smtClean="0"/>
              <a:pPr>
                <a:defRPr/>
              </a:pPr>
              <a:t>5</a:t>
            </a:fld>
            <a:endParaRPr lang="en-IN" dirty="0"/>
          </a:p>
        </p:txBody>
      </p:sp>
      <p:cxnSp>
        <p:nvCxnSpPr>
          <p:cNvPr id="6" name="Straight Connector 5"/>
          <p:cNvCxnSpPr/>
          <p:nvPr/>
        </p:nvCxnSpPr>
        <p:spPr>
          <a:xfrm flipV="1">
            <a:off x="6096" y="663694"/>
            <a:ext cx="12192000" cy="4727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32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156"/>
            <a:ext cx="8229600" cy="458092"/>
          </a:xfrm>
        </p:spPr>
        <p:txBody>
          <a:bodyPr>
            <a:normAutofit/>
          </a:bodyPr>
          <a:lstStyle/>
          <a:p>
            <a:pPr fontAlgn="base"/>
            <a:r>
              <a:rPr lang="en-US" sz="1800" b="1" dirty="0">
                <a:latin typeface="Arial" panose="020B0604020202020204" pitchFamily="34" charset="0"/>
                <a:cs typeface="Arial" panose="020B0604020202020204" pitchFamily="34" charset="0"/>
              </a:rPr>
              <a:t>Services</a:t>
            </a:r>
            <a:endParaRPr lang="en-GB" sz="1800" b="1" dirty="0">
              <a:latin typeface="Arial" panose="020B0604020202020204" pitchFamily="34" charset="0"/>
              <a:cs typeface="Arial" panose="020B0604020202020204" pitchFamily="34" charset="0"/>
            </a:endParaRPr>
          </a:p>
        </p:txBody>
      </p:sp>
      <p:sp>
        <p:nvSpPr>
          <p:cNvPr id="3" name="Subtitle 2"/>
          <p:cNvSpPr>
            <a:spLocks noGrp="1"/>
          </p:cNvSpPr>
          <p:nvPr>
            <p:ph idx="1"/>
          </p:nvPr>
        </p:nvSpPr>
        <p:spPr>
          <a:xfrm>
            <a:off x="838200" y="978140"/>
            <a:ext cx="10829544" cy="5651260"/>
          </a:xfrm>
        </p:spPr>
        <p:txBody>
          <a:bodyPr>
            <a:noAutofit/>
          </a:bodyPr>
          <a:lstStyle/>
          <a:p>
            <a:pPr fontAlgn="base"/>
            <a:r>
              <a:rPr lang="en-US" sz="1800" b="1" dirty="0">
                <a:latin typeface="Arial" panose="020B0604020202020204" pitchFamily="34" charset="0"/>
                <a:cs typeface="Arial" panose="020B0604020202020204" pitchFamily="34" charset="0"/>
              </a:rPr>
              <a:t>Product Development &amp; Production support</a:t>
            </a:r>
            <a:endParaRPr lang="en-GB" sz="1800" b="1" dirty="0">
              <a:latin typeface="Arial" panose="020B0604020202020204" pitchFamily="34" charset="0"/>
              <a:cs typeface="Arial" panose="020B0604020202020204" pitchFamily="34" charset="0"/>
            </a:endParaRPr>
          </a:p>
          <a:p>
            <a:pPr fontAlgn="base">
              <a:lnSpc>
                <a:spcPct val="100000"/>
              </a:lnSpc>
            </a:pPr>
            <a:r>
              <a:rPr lang="en-GB" sz="1800">
                <a:latin typeface="Arial" panose="020B0604020202020204" pitchFamily="34" charset="0"/>
                <a:cs typeface="Arial" panose="020B0604020202020204" pitchFamily="34" charset="0"/>
              </a:rPr>
              <a:t>ICA </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offers complete assistance in creation of new product prototypes, coordinating the process throughout its design life cycle until the finished samples are delivered to customer. Depending on customer needs </a:t>
            </a:r>
            <a:r>
              <a:rPr lang="en-US" sz="1800" b="1" dirty="0">
                <a:latin typeface="Arial" panose="020B0604020202020204" pitchFamily="34" charset="0"/>
                <a:cs typeface="Arial" panose="020B0604020202020204" pitchFamily="34" charset="0"/>
              </a:rPr>
              <a:t>Prototypes</a:t>
            </a:r>
            <a:r>
              <a:rPr lang="en-US" sz="1800" dirty="0">
                <a:latin typeface="Arial" panose="020B0604020202020204" pitchFamily="34" charset="0"/>
                <a:cs typeface="Arial" panose="020B0604020202020204" pitchFamily="34" charset="0"/>
              </a:rPr>
              <a:t> can be made from a variety of materials and processes for functional testing depending on the customer requirements</a:t>
            </a:r>
            <a:r>
              <a:rPr lang="en-US" sz="1800">
                <a:latin typeface="Arial" panose="020B0604020202020204" pitchFamily="34" charset="0"/>
                <a:cs typeface="Arial" panose="020B0604020202020204" pitchFamily="34" charset="0"/>
              </a:rPr>
              <a:t>. </a:t>
            </a:r>
            <a:r>
              <a:rPr lang="en-GB" sz="1800">
                <a:latin typeface="Arial" panose="020B0604020202020204" pitchFamily="34" charset="0"/>
                <a:cs typeface="Arial" panose="020B0604020202020204" pitchFamily="34" charset="0"/>
              </a:rPr>
              <a:t>ICA </a:t>
            </a:r>
            <a:r>
              <a:rPr lang="en-US" sz="1800">
                <a:latin typeface="Arial" panose="020B0604020202020204" pitchFamily="34" charset="0"/>
                <a:cs typeface="Arial" panose="020B0604020202020204" pitchFamily="34" charset="0"/>
              </a:rPr>
              <a:t>assumes </a:t>
            </a:r>
            <a:r>
              <a:rPr lang="en-US" sz="1800" dirty="0">
                <a:latin typeface="Arial" panose="020B0604020202020204" pitchFamily="34" charset="0"/>
                <a:cs typeface="Arial" panose="020B0604020202020204" pitchFamily="34" charset="0"/>
              </a:rPr>
              <a:t>complete ownership in making these prototypes.</a:t>
            </a:r>
            <a:endParaRPr lang="en-GB" sz="1800" dirty="0">
              <a:latin typeface="Arial" panose="020B0604020202020204" pitchFamily="34" charset="0"/>
              <a:cs typeface="Arial" panose="020B0604020202020204" pitchFamily="34" charset="0"/>
            </a:endParaRPr>
          </a:p>
          <a:p>
            <a:pPr fontAlgn="base">
              <a:lnSpc>
                <a:spcPct val="100000"/>
              </a:lnSpc>
            </a:pPr>
            <a:r>
              <a:rPr lang="en-GB" sz="1800">
                <a:latin typeface="Arial" panose="020B0604020202020204" pitchFamily="34" charset="0"/>
                <a:cs typeface="Arial" panose="020B0604020202020204" pitchFamily="34" charset="0"/>
              </a:rPr>
              <a:t>ICA </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has assist companies in developing new  products and has delivered the product that meet their specifications , our network companies in various manufacturing  technologies help us optimize the product cost, material and processes, to ultimately pass on the benefits to the end customer. During the manufacturing and supply</a:t>
            </a:r>
            <a:r>
              <a:rPr lang="en-US" sz="1800">
                <a:latin typeface="Arial" panose="020B0604020202020204" pitchFamily="34" charset="0"/>
                <a:cs typeface="Arial" panose="020B0604020202020204" pitchFamily="34" charset="0"/>
              </a:rPr>
              <a:t>, </a:t>
            </a:r>
            <a:r>
              <a:rPr lang="en-GB" sz="1800">
                <a:latin typeface="Arial" panose="020B0604020202020204" pitchFamily="34" charset="0"/>
                <a:cs typeface="Arial" panose="020B0604020202020204" pitchFamily="34" charset="0"/>
              </a:rPr>
              <a:t>ICA</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can take care of the supervision of the project confirming the timely delivery and quality of the products as per the customer specifications.</a:t>
            </a:r>
            <a:endParaRPr lang="en-GB" sz="1800" dirty="0">
              <a:latin typeface="Arial" panose="020B0604020202020204" pitchFamily="34" charset="0"/>
              <a:cs typeface="Arial" panose="020B0604020202020204" pitchFamily="34" charset="0"/>
            </a:endParaRPr>
          </a:p>
          <a:p>
            <a:pPr fontAlgn="base">
              <a:lnSpc>
                <a:spcPct val="100000"/>
              </a:lnSpc>
            </a:pPr>
            <a:r>
              <a:rPr lang="en-US" sz="1800" dirty="0">
                <a:latin typeface="Arial" panose="020B0604020202020204" pitchFamily="34" charset="0"/>
                <a:cs typeface="Arial" panose="020B0604020202020204" pitchFamily="34" charset="0"/>
              </a:rPr>
              <a:t>Engineering product segments that can be broadly supported are:</a:t>
            </a:r>
            <a:endParaRPr lang="en-GB" sz="1800" dirty="0">
              <a:latin typeface="Arial" panose="020B0604020202020204" pitchFamily="34" charset="0"/>
              <a:cs typeface="Arial" panose="020B0604020202020204" pitchFamily="34" charset="0"/>
            </a:endParaRPr>
          </a:p>
          <a:p>
            <a:pPr lvl="0" fontAlgn="base">
              <a:lnSpc>
                <a:spcPct val="100000"/>
              </a:lnSpc>
            </a:pPr>
            <a:r>
              <a:rPr lang="en-US" sz="1800" dirty="0">
                <a:latin typeface="Arial" panose="020B0604020202020204" pitchFamily="34" charset="0"/>
                <a:cs typeface="Arial" panose="020B0604020202020204" pitchFamily="34" charset="0"/>
              </a:rPr>
              <a:t>composite (Laminate, compression moulding , hand lamination, autoclave curing, VRTM products etc.)</a:t>
            </a:r>
            <a:endParaRPr lang="en-GB" sz="1800" b="1" dirty="0">
              <a:latin typeface="Arial" panose="020B0604020202020204" pitchFamily="34" charset="0"/>
              <a:cs typeface="Arial" panose="020B0604020202020204" pitchFamily="34" charset="0"/>
            </a:endParaRPr>
          </a:p>
          <a:p>
            <a:pPr lvl="0" fontAlgn="base">
              <a:lnSpc>
                <a:spcPct val="100000"/>
              </a:lnSpc>
            </a:pPr>
            <a:r>
              <a:rPr lang="en-US" sz="1800" dirty="0">
                <a:latin typeface="Arial" panose="020B0604020202020204" pitchFamily="34" charset="0"/>
                <a:cs typeface="Arial" panose="020B0604020202020204" pitchFamily="34" charset="0"/>
              </a:rPr>
              <a:t>Composites (exterior and interior parts for automotive and other industrial applications using various resin molding processes)</a:t>
            </a:r>
            <a:endParaRPr lang="en-GB" sz="1800" b="1" dirty="0">
              <a:latin typeface="Arial" panose="020B0604020202020204" pitchFamily="34" charset="0"/>
              <a:cs typeface="Arial" panose="020B0604020202020204" pitchFamily="34" charset="0"/>
            </a:endParaRPr>
          </a:p>
          <a:p>
            <a:pPr marL="0" indent="0" fontAlgn="base">
              <a:lnSpc>
                <a:spcPct val="100000"/>
              </a:lnSpc>
              <a:buNone/>
            </a:pPr>
            <a:endParaRPr lang="en-GB"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FDFDE7F0-7C22-40A3-BD22-294388A2E2A1}" type="slidenum">
              <a:rPr lang="en-IN" smtClean="0"/>
              <a:pPr>
                <a:defRPr/>
              </a:pPr>
              <a:t>6</a:t>
            </a:fld>
            <a:endParaRPr lang="en-IN" dirty="0"/>
          </a:p>
        </p:txBody>
      </p:sp>
      <p:cxnSp>
        <p:nvCxnSpPr>
          <p:cNvPr id="6" name="Straight Connector 5"/>
          <p:cNvCxnSpPr/>
          <p:nvPr/>
        </p:nvCxnSpPr>
        <p:spPr>
          <a:xfrm flipV="1">
            <a:off x="6096" y="663694"/>
            <a:ext cx="12192000" cy="4727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5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228" y="94597"/>
            <a:ext cx="8229600" cy="594617"/>
          </a:xfrm>
        </p:spPr>
        <p:txBody>
          <a:bodyPr>
            <a:normAutofit/>
          </a:bodyPr>
          <a:lstStyle/>
          <a:p>
            <a:pPr fontAlgn="base"/>
            <a:r>
              <a:rPr lang="en-US" sz="1800" b="1" dirty="0">
                <a:latin typeface="Arial" panose="020B0604020202020204" pitchFamily="34" charset="0"/>
                <a:cs typeface="Arial" panose="020B0604020202020204" pitchFamily="34" charset="0"/>
              </a:rPr>
              <a:t>Subject Matter Expert – Technology Head</a:t>
            </a:r>
            <a:endParaRPr lang="en-GB" sz="1800" b="1" dirty="0">
              <a:latin typeface="Arial" panose="020B0604020202020204" pitchFamily="34" charset="0"/>
              <a:cs typeface="Arial" panose="020B0604020202020204" pitchFamily="34" charset="0"/>
            </a:endParaRPr>
          </a:p>
        </p:txBody>
      </p:sp>
      <p:sp>
        <p:nvSpPr>
          <p:cNvPr id="3" name="Subtitle 2"/>
          <p:cNvSpPr>
            <a:spLocks noGrp="1"/>
          </p:cNvSpPr>
          <p:nvPr>
            <p:ph idx="1"/>
          </p:nvPr>
        </p:nvSpPr>
        <p:spPr>
          <a:xfrm>
            <a:off x="681228" y="689214"/>
            <a:ext cx="10829544" cy="6168786"/>
          </a:xfrm>
        </p:spPr>
        <p:txBody>
          <a:bodyPr>
            <a:noAutofit/>
          </a:bodyPr>
          <a:lstStyle/>
          <a:p>
            <a:r>
              <a:rPr lang="en-GB" sz="1800">
                <a:latin typeface="Arial" panose="020B0604020202020204" pitchFamily="34" charset="0"/>
                <a:cs typeface="Arial" panose="020B0604020202020204" pitchFamily="34" charset="0"/>
              </a:rPr>
              <a:t>SME</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most recently  worked as General Manager Operation &amp; Product Development personal for a UK based company that was involved in making Naval Boat Armouring / Crashworthy Ballistic grade Helicopter seats for a Boeing Program. </a:t>
            </a:r>
          </a:p>
          <a:p>
            <a:r>
              <a:rPr lang="en-GB" sz="1800">
                <a:latin typeface="Arial" panose="020B0604020202020204" pitchFamily="34" charset="0"/>
                <a:cs typeface="Arial" panose="020B0604020202020204" pitchFamily="34" charset="0"/>
              </a:rPr>
              <a:t>He</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worked </a:t>
            </a:r>
            <a:r>
              <a:rPr lang="en-US" sz="1800">
                <a:latin typeface="Arial" panose="020B0604020202020204" pitchFamily="34" charset="0"/>
                <a:cs typeface="Arial" panose="020B0604020202020204" pitchFamily="34" charset="0"/>
              </a:rPr>
              <a:t>for </a:t>
            </a:r>
            <a:r>
              <a:rPr lang="en-GB" sz="1800">
                <a:latin typeface="Arial" panose="020B0604020202020204" pitchFamily="34" charset="0"/>
                <a:cs typeface="Arial" panose="020B0604020202020204" pitchFamily="34" charset="0"/>
              </a:rPr>
              <a:t>Fortune 500 organization</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for over 18 years, holding a variety of composite / Armouring type unique jobs , which including being the First Indian company to supply </a:t>
            </a:r>
            <a:r>
              <a:rPr lang="en-US" sz="1800" dirty="0">
                <a:solidFill>
                  <a:srgbClr val="FF0000"/>
                </a:solidFill>
                <a:latin typeface="Arial" panose="020B0604020202020204" pitchFamily="34" charset="0"/>
                <a:cs typeface="Arial" panose="020B0604020202020204" pitchFamily="34" charset="0"/>
              </a:rPr>
              <a:t>Composite Bullet Resistance Jacket  </a:t>
            </a:r>
            <a:r>
              <a:rPr lang="en-US" sz="1800" dirty="0">
                <a:latin typeface="Arial" panose="020B0604020202020204" pitchFamily="34" charset="0"/>
                <a:cs typeface="Arial" panose="020B0604020202020204" pitchFamily="34" charset="0"/>
              </a:rPr>
              <a:t>to Indian defence in the Mid-1990’s </a:t>
            </a:r>
            <a:r>
              <a:rPr lang="en-US" sz="1800">
                <a:latin typeface="Arial" panose="020B0604020202020204" pitchFamily="34" charset="0"/>
                <a:cs typeface="Arial" panose="020B0604020202020204" pitchFamily="34" charset="0"/>
              </a:rPr>
              <a:t>. </a:t>
            </a:r>
            <a:r>
              <a:rPr lang="en-GB" sz="1800">
                <a:latin typeface="Arial" panose="020B0604020202020204" pitchFamily="34" charset="0"/>
                <a:cs typeface="Arial" panose="020B0604020202020204" pitchFamily="34" charset="0"/>
              </a:rPr>
              <a:t>He </a:t>
            </a:r>
            <a:r>
              <a:rPr lang="en-US" sz="1800">
                <a:latin typeface="Arial" panose="020B0604020202020204" pitchFamily="34" charset="0"/>
                <a:cs typeface="Arial" panose="020B0604020202020204" pitchFamily="34" charset="0"/>
              </a:rPr>
              <a:t>was </a:t>
            </a:r>
            <a:r>
              <a:rPr lang="en-US" sz="1800" dirty="0">
                <a:latin typeface="Arial" panose="020B0604020202020204" pitchFamily="34" charset="0"/>
                <a:cs typeface="Arial" panose="020B0604020202020204" pitchFamily="34" charset="0"/>
              </a:rPr>
              <a:t>responsible for designing  many State Police and Paramilitary Body Armour /  Shield , Helmets and Bomb Blanket , Vehicle </a:t>
            </a:r>
            <a:r>
              <a:rPr lang="en-US" sz="1800" dirty="0" err="1">
                <a:latin typeface="Arial" panose="020B0604020202020204" pitchFamily="34" charset="0"/>
                <a:cs typeface="Arial" panose="020B0604020202020204" pitchFamily="34" charset="0"/>
              </a:rPr>
              <a:t>Armour</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programmes</a:t>
            </a:r>
            <a:r>
              <a:rPr lang="en-US" sz="1800" dirty="0">
                <a:latin typeface="Arial" panose="020B0604020202020204" pitchFamily="34" charset="0"/>
                <a:cs typeface="Arial" panose="020B0604020202020204" pitchFamily="34" charset="0"/>
              </a:rPr>
              <a:t>. Involved in development of light weight composite armour components to  Main Battle Tank –CVRDE. He has been participated more than 500+ design validation and Ballistic test trials in India and overseas </a:t>
            </a:r>
          </a:p>
          <a:p>
            <a:r>
              <a:rPr lang="en-GB" sz="1800">
                <a:latin typeface="Arial" panose="020B0604020202020204" pitchFamily="34" charset="0"/>
                <a:cs typeface="Arial" panose="020B0604020202020204" pitchFamily="34" charset="0"/>
              </a:rPr>
              <a:t>Hr</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has led </a:t>
            </a:r>
            <a:r>
              <a:rPr lang="en-US" sz="180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Quality Assurance team over  a decade and is also responsible for Implementing ISO 9000 &amp; AS 9100 as a core team member. He has over 25 years of experience in the designing and implementing of composite structures for defence, maritime, land transport and energy applications. He is a recognized expert specializing in composite armour design and optimization, damage and failure modelling, composite structures for crashworthiness, projectile energy absorption techniques.</a:t>
            </a:r>
            <a:endParaRPr lang="en-GB" sz="1800" dirty="0">
              <a:latin typeface="Arial" panose="020B0604020202020204" pitchFamily="34" charset="0"/>
              <a:cs typeface="Arial" panose="020B0604020202020204" pitchFamily="34" charset="0"/>
            </a:endParaRPr>
          </a:p>
          <a:p>
            <a:r>
              <a:rPr lang="en-GB" sz="1800">
                <a:latin typeface="Arial" panose="020B0604020202020204" pitchFamily="34" charset="0"/>
                <a:cs typeface="Arial" panose="020B0604020202020204" pitchFamily="34" charset="0"/>
              </a:rPr>
              <a:t>He</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has led projects with local and international partners including Ministry of Defence , Srilankan Army, Colombian Air force</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Finland, Boeing and ISRO. More recently, he has focused on assisting companies to gain a competitive advantage through the development and delivery to market of novel composite engineering solutions. He has delivered training courses to local industry, is inventor for some of composite armour solutions to safeguard against IP issues.</a:t>
            </a:r>
          </a:p>
          <a:p>
            <a:r>
              <a:rPr lang="en-US" sz="1800" dirty="0">
                <a:latin typeface="Arial" panose="020B0604020202020204" pitchFamily="34" charset="0"/>
                <a:cs typeface="Arial" panose="020B0604020202020204" pitchFamily="34" charset="0"/>
              </a:rPr>
              <a:t>Beginning of his career he worked in Machine tools , auto components and Foundry Machinery manufacturing field</a:t>
            </a:r>
            <a:endParaRPr lang="en-GB"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FDFDE7F0-7C22-40A3-BD22-294388A2E2A1}" type="slidenum">
              <a:rPr lang="en-IN" smtClean="0"/>
              <a:pPr>
                <a:defRPr/>
              </a:pPr>
              <a:t>7</a:t>
            </a:fld>
            <a:endParaRPr lang="en-IN" dirty="0"/>
          </a:p>
        </p:txBody>
      </p:sp>
      <p:cxnSp>
        <p:nvCxnSpPr>
          <p:cNvPr id="6" name="Straight Connector 5"/>
          <p:cNvCxnSpPr/>
          <p:nvPr/>
        </p:nvCxnSpPr>
        <p:spPr>
          <a:xfrm flipV="1">
            <a:off x="0" y="529050"/>
            <a:ext cx="12192000" cy="4727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85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156"/>
            <a:ext cx="8229600" cy="458092"/>
          </a:xfrm>
        </p:spPr>
        <p:txBody>
          <a:bodyPr>
            <a:normAutofit/>
          </a:bodyPr>
          <a:lstStyle/>
          <a:p>
            <a:pPr fontAlgn="base"/>
            <a:r>
              <a:rPr lang="en-US" sz="1800" b="1" dirty="0">
                <a:latin typeface="Arial" panose="020B0604020202020204" pitchFamily="34" charset="0"/>
                <a:cs typeface="Arial" panose="020B0604020202020204" pitchFamily="34" charset="0"/>
              </a:rPr>
              <a:t>Subject Matter Expert </a:t>
            </a:r>
            <a:r>
              <a:rPr lang="en-US" sz="1800" b="1">
                <a:latin typeface="Arial" panose="020B0604020202020204" pitchFamily="34" charset="0"/>
                <a:cs typeface="Arial" panose="020B0604020202020204" pitchFamily="34" charset="0"/>
              </a:rPr>
              <a:t>– BD </a:t>
            </a:r>
            <a:r>
              <a:rPr lang="en-US" sz="1800" b="1" dirty="0">
                <a:latin typeface="Arial" panose="020B0604020202020204" pitchFamily="34" charset="0"/>
                <a:cs typeface="Arial" panose="020B0604020202020204" pitchFamily="34" charset="0"/>
              </a:rPr>
              <a:t>Head</a:t>
            </a:r>
            <a:endParaRPr lang="en-GB" sz="1800" b="1" dirty="0">
              <a:latin typeface="Arial" panose="020B0604020202020204" pitchFamily="34" charset="0"/>
              <a:cs typeface="Arial" panose="020B0604020202020204" pitchFamily="34" charset="0"/>
            </a:endParaRPr>
          </a:p>
        </p:txBody>
      </p:sp>
      <p:sp>
        <p:nvSpPr>
          <p:cNvPr id="3" name="Subtitle 2"/>
          <p:cNvSpPr>
            <a:spLocks noGrp="1"/>
          </p:cNvSpPr>
          <p:nvPr>
            <p:ph idx="1"/>
          </p:nvPr>
        </p:nvSpPr>
        <p:spPr>
          <a:xfrm>
            <a:off x="914400" y="841615"/>
            <a:ext cx="10829544" cy="6016385"/>
          </a:xfrm>
        </p:spPr>
        <p:txBody>
          <a:bodyPr>
            <a:noAutofit/>
          </a:bodyPr>
          <a:lstStyle/>
          <a:p>
            <a:pPr>
              <a:lnSpc>
                <a:spcPct val="100000"/>
              </a:lnSpc>
            </a:pPr>
            <a:r>
              <a:rPr lang="en-US" sz="1800" dirty="0">
                <a:latin typeface="Arial" panose="020B0604020202020204" pitchFamily="34" charset="0"/>
                <a:cs typeface="Arial" panose="020B0604020202020204" pitchFamily="34" charset="0"/>
              </a:rPr>
              <a:t>OUR TEAM</a:t>
            </a:r>
            <a:endParaRPr lang="en-GB" sz="1800" dirty="0">
              <a:latin typeface="Arial" panose="020B0604020202020204" pitchFamily="34" charset="0"/>
              <a:cs typeface="Arial" panose="020B0604020202020204" pitchFamily="34" charset="0"/>
            </a:endParaRPr>
          </a:p>
          <a:p>
            <a:pPr marL="0" indent="0">
              <a:lnSpc>
                <a:spcPct val="100000"/>
              </a:lnSpc>
              <a:buNone/>
            </a:pPr>
            <a:r>
              <a:rPr lang="en-GB" sz="1800">
                <a:latin typeface="Arial" panose="020B0604020202020204" pitchFamily="34" charset="0"/>
                <a:cs typeface="Arial" panose="020B0604020202020204" pitchFamily="34" charset="0"/>
              </a:rPr>
              <a:t>ICA </a:t>
            </a:r>
            <a:r>
              <a:rPr lang="en-US" sz="1800">
                <a:latin typeface="Arial" panose="020B0604020202020204" pitchFamily="34" charset="0"/>
                <a:cs typeface="Arial" panose="020B0604020202020204" pitchFamily="34" charset="0"/>
              </a:rPr>
              <a:t>employs </a:t>
            </a:r>
            <a:r>
              <a:rPr lang="en-US" sz="1800" dirty="0">
                <a:latin typeface="Arial" panose="020B0604020202020204" pitchFamily="34" charset="0"/>
                <a:cs typeface="Arial" panose="020B0604020202020204" pitchFamily="34" charset="0"/>
              </a:rPr>
              <a:t>highly experienced personnel in a range of technical, engineering and business roles; with a small, active board of directors and a management team that personally oversee projects and liaise with clients</a:t>
            </a:r>
            <a:endParaRPr lang="en-GB" sz="1800" dirty="0">
              <a:latin typeface="Arial" panose="020B0604020202020204" pitchFamily="34" charset="0"/>
              <a:cs typeface="Arial" panose="020B0604020202020204" pitchFamily="34" charset="0"/>
            </a:endParaRPr>
          </a:p>
          <a:p>
            <a:pPr>
              <a:lnSpc>
                <a:spcPct val="100000"/>
              </a:lnSpc>
            </a:pPr>
            <a:r>
              <a:rPr lang="en-GB" sz="1800">
                <a:latin typeface="Arial" panose="020B0604020202020204" pitchFamily="34" charset="0"/>
                <a:cs typeface="Arial" panose="020B0604020202020204" pitchFamily="34" charset="0"/>
              </a:rPr>
              <a:t>He</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has over 20+ years of Business Development and Market Research and Sales/ accounting experience within industry and </a:t>
            </a:r>
            <a:r>
              <a:rPr lang="en-US" sz="1800" dirty="0" err="1">
                <a:latin typeface="Arial" panose="020B0604020202020204" pitchFamily="34" charset="0"/>
                <a:cs typeface="Arial" panose="020B0604020202020204" pitchFamily="34" charset="0"/>
              </a:rPr>
              <a:t>Govt</a:t>
            </a:r>
            <a:r>
              <a:rPr lang="en-US" sz="1800" dirty="0">
                <a:latin typeface="Arial" panose="020B0604020202020204" pitchFamily="34" charset="0"/>
                <a:cs typeface="Arial" panose="020B0604020202020204" pitchFamily="34" charset="0"/>
              </a:rPr>
              <a:t> Laboratory sectors. Experience across Defence, Automotive, Oil &amp; Gas , Railways and Electrical Insulation and other Industries. He has a proven track record in business development, project management, account management, and managing business P/L.</a:t>
            </a:r>
            <a:endParaRPr lang="en-GB" sz="1800" dirty="0">
              <a:latin typeface="Arial" panose="020B0604020202020204" pitchFamily="34" charset="0"/>
              <a:cs typeface="Arial" panose="020B0604020202020204" pitchFamily="34" charset="0"/>
            </a:endParaRPr>
          </a:p>
          <a:p>
            <a:pPr>
              <a:lnSpc>
                <a:spcPct val="100000"/>
              </a:lnSpc>
            </a:pPr>
            <a:r>
              <a:rPr lang="en-US" sz="1800" dirty="0">
                <a:latin typeface="Arial" panose="020B0604020202020204" pitchFamily="34" charset="0"/>
                <a:cs typeface="Arial" panose="020B0604020202020204" pitchFamily="34" charset="0"/>
              </a:rPr>
              <a:t>Among his credible assignments are a stint with the </a:t>
            </a:r>
            <a:r>
              <a:rPr lang="en-US" sz="1800" dirty="0" err="1">
                <a:latin typeface="Arial" panose="020B0604020202020204" pitchFamily="34" charset="0"/>
                <a:cs typeface="Arial" panose="020B0604020202020204" pitchFamily="34" charset="0"/>
              </a:rPr>
              <a:t>Permali</a:t>
            </a:r>
            <a:r>
              <a:rPr lang="en-US" sz="1800" dirty="0">
                <a:latin typeface="Arial" panose="020B0604020202020204" pitchFamily="34" charset="0"/>
                <a:cs typeface="Arial" panose="020B0604020202020204" pitchFamily="34" charset="0"/>
              </a:rPr>
              <a:t> Wallace  and </a:t>
            </a:r>
            <a:r>
              <a:rPr lang="en-US" sz="1800" dirty="0" err="1">
                <a:latin typeface="Arial" panose="020B0604020202020204" pitchFamily="34" charset="0"/>
                <a:cs typeface="Arial" panose="020B0604020202020204" pitchFamily="34" charset="0"/>
              </a:rPr>
              <a:t>Micaply</a:t>
            </a:r>
            <a:r>
              <a:rPr lang="en-US" sz="1800" dirty="0">
                <a:latin typeface="Arial" panose="020B0604020202020204" pitchFamily="34" charset="0"/>
                <a:cs typeface="Arial" panose="020B0604020202020204" pitchFamily="34" charset="0"/>
              </a:rPr>
              <a:t> his associations with prominent companies such as the Tata Group and…..</a:t>
            </a:r>
            <a:endParaRPr lang="en-GB" sz="1800" dirty="0">
              <a:latin typeface="Arial" panose="020B0604020202020204" pitchFamily="34" charset="0"/>
              <a:cs typeface="Arial" panose="020B0604020202020204" pitchFamily="34" charset="0"/>
            </a:endParaRPr>
          </a:p>
          <a:p>
            <a:pPr>
              <a:lnSpc>
                <a:spcPct val="100000"/>
              </a:lnSpc>
            </a:pPr>
            <a:r>
              <a:rPr lang="en-US" sz="1800" dirty="0">
                <a:latin typeface="Arial" panose="020B0604020202020204" pitchFamily="34" charset="0"/>
                <a:cs typeface="Arial" panose="020B0604020202020204" pitchFamily="34" charset="0"/>
              </a:rPr>
              <a:t>Having worked on programs like </a:t>
            </a:r>
            <a:r>
              <a:rPr lang="en-US" sz="1800">
                <a:latin typeface="Arial" panose="020B0604020202020204" pitchFamily="34" charset="0"/>
                <a:cs typeface="Arial" panose="020B0604020202020204" pitchFamily="34" charset="0"/>
              </a:rPr>
              <a:t>the </a:t>
            </a:r>
            <a:r>
              <a:rPr lang="en-GB" sz="1800">
                <a:latin typeface="Arial" panose="020B0604020202020204" pitchFamily="34" charset="0"/>
                <a:cs typeface="Arial" panose="020B0604020202020204" pitchFamily="34" charset="0"/>
              </a:rPr>
              <a:t>Armour / Composite for</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Indian defence projects, he possesses significant experience in dealing with companies such </a:t>
            </a:r>
            <a:r>
              <a:rPr lang="en-US" sz="1800">
                <a:latin typeface="Arial" panose="020B0604020202020204" pitchFamily="34" charset="0"/>
                <a:cs typeface="Arial" panose="020B0604020202020204" pitchFamily="34" charset="0"/>
              </a:rPr>
              <a:t>as –Process </a:t>
            </a:r>
            <a:r>
              <a:rPr lang="en-US" sz="1800" dirty="0">
                <a:latin typeface="Arial" panose="020B0604020202020204" pitchFamily="34" charset="0"/>
                <a:cs typeface="Arial" panose="020B0604020202020204" pitchFamily="34" charset="0"/>
              </a:rPr>
              <a:t>of  formal legal registration now) and he is responsible for the financial, administration, site and Business Development matter within the organization. He holds the title </a:t>
            </a:r>
            <a:r>
              <a:rPr lang="en-US" sz="1800">
                <a:latin typeface="Arial" panose="020B0604020202020204" pitchFamily="34" charset="0"/>
                <a:cs typeface="Arial" panose="020B0604020202020204" pitchFamily="34" charset="0"/>
              </a:rPr>
              <a:t>of </a:t>
            </a:r>
            <a:r>
              <a:rPr lang="en-GB" sz="1800">
                <a:latin typeface="Arial" panose="020B0604020202020204" pitchFamily="34" charset="0"/>
                <a:cs typeface="Arial" panose="020B0604020202020204" pitchFamily="34" charset="0"/>
              </a:rPr>
              <a:t>BD Head</a:t>
            </a:r>
            <a:r>
              <a:rPr lang="en-US" sz="1800">
                <a:latin typeface="Arial" panose="020B0604020202020204" pitchFamily="34" charset="0"/>
                <a:cs typeface="Arial" panose="020B0604020202020204" pitchFamily="34" charset="0"/>
              </a:rPr>
              <a:t> at </a:t>
            </a:r>
            <a:r>
              <a:rPr lang="en-GB" sz="1800">
                <a:latin typeface="Arial" panose="020B0604020202020204" pitchFamily="34" charset="0"/>
                <a:cs typeface="Arial" panose="020B0604020202020204" pitchFamily="34" charset="0"/>
              </a:rPr>
              <a:t>ICA</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and guide the Board in matters of governance</a:t>
            </a:r>
          </a:p>
          <a:p>
            <a:pPr marL="0" indent="0">
              <a:lnSpc>
                <a:spcPct val="100000"/>
              </a:lnSpc>
              <a:buNone/>
            </a:pPr>
            <a:endParaRPr lang="en-US" sz="1800" dirty="0">
              <a:latin typeface="Arial" panose="020B0604020202020204" pitchFamily="34" charset="0"/>
              <a:cs typeface="Arial" panose="020B0604020202020204" pitchFamily="34" charset="0"/>
            </a:endParaRPr>
          </a:p>
          <a:p>
            <a:pPr>
              <a:lnSpc>
                <a:spcPct val="100000"/>
              </a:lnSpc>
            </a:pPr>
            <a:endParaRPr lang="en-GB"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FDFDE7F0-7C22-40A3-BD22-294388A2E2A1}" type="slidenum">
              <a:rPr lang="en-IN" smtClean="0"/>
              <a:pPr>
                <a:defRPr/>
              </a:pPr>
              <a:t>8</a:t>
            </a:fld>
            <a:endParaRPr lang="en-IN" dirty="0"/>
          </a:p>
        </p:txBody>
      </p:sp>
      <p:cxnSp>
        <p:nvCxnSpPr>
          <p:cNvPr id="6" name="Straight Connector 5"/>
          <p:cNvCxnSpPr/>
          <p:nvPr/>
        </p:nvCxnSpPr>
        <p:spPr>
          <a:xfrm flipV="1">
            <a:off x="6096" y="663694"/>
            <a:ext cx="12192000" cy="4727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54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81057"/>
            <a:ext cx="8229600" cy="563562"/>
          </a:xfrm>
        </p:spPr>
        <p:txBody>
          <a:bodyPr>
            <a:normAutofit/>
          </a:bodyPr>
          <a:lstStyle/>
          <a:p>
            <a:r>
              <a:rPr lang="en-US" sz="1800" b="1" dirty="0">
                <a:latin typeface="Kartika" panose="02020503030404060203" pitchFamily="18" charset="0"/>
                <a:cs typeface="Kartika" panose="02020503030404060203" pitchFamily="18" charset="0"/>
              </a:rPr>
              <a:t>Armour composites Category</a:t>
            </a:r>
          </a:p>
        </p:txBody>
      </p:sp>
      <p:sp>
        <p:nvSpPr>
          <p:cNvPr id="4" name="Slide Number Placeholder 3"/>
          <p:cNvSpPr>
            <a:spLocks noGrp="1"/>
          </p:cNvSpPr>
          <p:nvPr>
            <p:ph type="sldNum" sz="quarter" idx="10"/>
          </p:nvPr>
        </p:nvSpPr>
        <p:spPr/>
        <p:txBody>
          <a:bodyPr/>
          <a:lstStyle/>
          <a:p>
            <a:pPr>
              <a:defRPr/>
            </a:pPr>
            <a:fld id="{15F839E1-4851-4979-BC6D-DA7657D2142C}" type="slidenum">
              <a:rPr lang="en-IN" smtClean="0"/>
              <a:pPr>
                <a:defRPr/>
              </a:pPr>
              <a:t>9</a:t>
            </a:fld>
            <a:endParaRPr lang="en-IN" dirty="0"/>
          </a:p>
        </p:txBody>
      </p:sp>
      <p:sp>
        <p:nvSpPr>
          <p:cNvPr id="5" name="Pentagon 4"/>
          <p:cNvSpPr/>
          <p:nvPr/>
        </p:nvSpPr>
        <p:spPr bwMode="auto">
          <a:xfrm>
            <a:off x="93557" y="3581400"/>
            <a:ext cx="1354243" cy="840953"/>
          </a:xfrm>
          <a:prstGeom prst="homePlat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4433" tIns="42217" rIns="84433" bIns="42217" numCol="1" rtlCol="0" anchor="t" anchorCtr="0" compatLnSpc="1">
            <a:prstTxWarp prst="textNoShape">
              <a:avLst/>
            </a:prstTxWarp>
          </a:bodyPr>
          <a:lstStyle/>
          <a:p>
            <a:pPr algn="ctr" defTabSz="844357" eaLnBrk="0" fontAlgn="base" hangingPunct="0">
              <a:spcBef>
                <a:spcPct val="20000"/>
              </a:spcBef>
              <a:spcAft>
                <a:spcPct val="0"/>
              </a:spcAft>
            </a:pPr>
            <a:endParaRPr lang="en-US" sz="1293" dirty="0">
              <a:solidFill>
                <a:schemeClr val="bg1"/>
              </a:solidFill>
              <a:latin typeface="Arial" charset="0"/>
            </a:endParaRPr>
          </a:p>
          <a:p>
            <a:pPr algn="ctr" defTabSz="844357" eaLnBrk="0" fontAlgn="base" hangingPunct="0">
              <a:spcBef>
                <a:spcPct val="20000"/>
              </a:spcBef>
              <a:spcAft>
                <a:spcPct val="0"/>
              </a:spcAft>
            </a:pPr>
            <a:r>
              <a:rPr lang="en-US" sz="1600" b="1" dirty="0">
                <a:solidFill>
                  <a:schemeClr val="tx1"/>
                </a:solidFill>
                <a:latin typeface="Kartika" panose="02020503030404060203" pitchFamily="18" charset="0"/>
                <a:cs typeface="Kartika" panose="02020503030404060203" pitchFamily="18" charset="0"/>
              </a:rPr>
              <a:t>Armour</a:t>
            </a:r>
          </a:p>
        </p:txBody>
      </p:sp>
      <p:sp>
        <p:nvSpPr>
          <p:cNvPr id="7" name="TextBox 6"/>
          <p:cNvSpPr txBox="1"/>
          <p:nvPr/>
        </p:nvSpPr>
        <p:spPr>
          <a:xfrm>
            <a:off x="1447800" y="2057400"/>
            <a:ext cx="9473750" cy="3426579"/>
          </a:xfrm>
          <a:prstGeom prst="rect">
            <a:avLst/>
          </a:prstGeom>
          <a:noFill/>
          <a:ln>
            <a:solidFill>
              <a:srgbClr val="3131C9"/>
            </a:solidFill>
          </a:ln>
        </p:spPr>
        <p:txBody>
          <a:bodyPr wrap="square" rtlCol="0">
            <a:spAutoFit/>
          </a:bodyPr>
          <a:lstStyle/>
          <a:p>
            <a:pPr marL="228600" indent="-228600" defTabSz="914400">
              <a:lnSpc>
                <a:spcPts val="2000"/>
              </a:lnSpc>
              <a:buFont typeface="Wingdings" panose="05000000000000000000" pitchFamily="2" charset="2"/>
              <a:buChar char="§"/>
            </a:pPr>
            <a:r>
              <a:rPr lang="en-US" sz="1500" dirty="0">
                <a:latin typeface="Kartika" panose="02020503030404060203" pitchFamily="18" charset="0"/>
                <a:cs typeface="Kartika" panose="02020503030404060203" pitchFamily="18" charset="0"/>
              </a:rPr>
              <a:t>Body armour Vest , Helmets , Shield , Blankets  are easily addressable type of market ,</a:t>
            </a:r>
            <a:r>
              <a:rPr lang="en-US" sz="1500">
                <a:latin typeface="Kartika" panose="02020503030404060203" pitchFamily="18" charset="0"/>
                <a:cs typeface="Kartika" panose="02020503030404060203" pitchFamily="18" charset="0"/>
              </a:rPr>
              <a:t>Once </a:t>
            </a:r>
            <a:r>
              <a:rPr lang="en-GB" sz="1500">
                <a:latin typeface="Kartika" panose="02020503030404060203" pitchFamily="18" charset="0"/>
                <a:cs typeface="Kartika" panose="02020503030404060203" pitchFamily="18" charset="0"/>
              </a:rPr>
              <a:t>ICA </a:t>
            </a:r>
            <a:r>
              <a:rPr lang="en-US" sz="1500">
                <a:latin typeface="Kartika" panose="02020503030404060203" pitchFamily="18" charset="0"/>
                <a:cs typeface="Kartika" panose="02020503030404060203" pitchFamily="18" charset="0"/>
              </a:rPr>
              <a:t>establish </a:t>
            </a:r>
            <a:r>
              <a:rPr lang="en-US" sz="1500" dirty="0">
                <a:latin typeface="Kartika" panose="02020503030404060203" pitchFamily="18" charset="0"/>
                <a:cs typeface="Kartika" panose="02020503030404060203" pitchFamily="18" charset="0"/>
              </a:rPr>
              <a:t>the manufacturing infrastructure. High volume Body armour products can be </a:t>
            </a:r>
            <a:r>
              <a:rPr lang="en-US" sz="1500">
                <a:latin typeface="Kartika" panose="02020503030404060203" pitchFamily="18" charset="0"/>
                <a:cs typeface="Kartika" panose="02020503030404060203" pitchFamily="18" charset="0"/>
              </a:rPr>
              <a:t>processed </a:t>
            </a:r>
            <a:r>
              <a:rPr lang="en-GB" sz="1500">
                <a:latin typeface="Kartika" panose="02020503030404060203" pitchFamily="18" charset="0"/>
                <a:cs typeface="Kartika" panose="02020503030404060203" pitchFamily="18" charset="0"/>
              </a:rPr>
              <a:t>through Channel manufacturing partner </a:t>
            </a:r>
            <a:endParaRPr lang="en-US" sz="1500" dirty="0">
              <a:latin typeface="Kartika" panose="02020503030404060203" pitchFamily="18" charset="0"/>
              <a:cs typeface="Kartika" panose="02020503030404060203" pitchFamily="18" charset="0"/>
            </a:endParaRPr>
          </a:p>
          <a:p>
            <a:pPr marL="228600" indent="-228600" defTabSz="914400">
              <a:lnSpc>
                <a:spcPts val="2000"/>
              </a:lnSpc>
              <a:buFont typeface="Wingdings" panose="05000000000000000000" pitchFamily="2" charset="2"/>
              <a:buChar char="§"/>
            </a:pPr>
            <a:r>
              <a:rPr lang="en-US" sz="1500" dirty="0">
                <a:latin typeface="Kartika" panose="02020503030404060203" pitchFamily="18" charset="0"/>
                <a:cs typeface="Kartika" panose="02020503030404060203" pitchFamily="18" charset="0"/>
              </a:rPr>
              <a:t>Blast and Ballistic shelter requires TOT /JV  and decent investment make for qualify these products, There are high valued unique products , We need to educate the customer for market opportunity and steadily penetrate into domestic Market . Strong Marketing Channel to push these programs in India and abroad</a:t>
            </a:r>
          </a:p>
          <a:p>
            <a:pPr marL="228600" indent="-228600" defTabSz="914400">
              <a:lnSpc>
                <a:spcPts val="2000"/>
              </a:lnSpc>
              <a:buFont typeface="Wingdings" panose="05000000000000000000" pitchFamily="2" charset="2"/>
              <a:buChar char="§"/>
            </a:pPr>
            <a:r>
              <a:rPr lang="en-US" sz="1500" dirty="0">
                <a:latin typeface="Kartika" panose="02020503030404060203" pitchFamily="18" charset="0"/>
                <a:cs typeface="Kartika" panose="02020503030404060203" pitchFamily="18" charset="0"/>
              </a:rPr>
              <a:t>Can Trade / promote  low / moderate cost raw materials / semi finish products to  International  channel through Known network like different grades of ceramics , Aramid ,laminates and composite parts and PE fabric panels to Latin America / Middle east</a:t>
            </a:r>
          </a:p>
          <a:p>
            <a:pPr marL="228600" indent="-228600" defTabSz="914400">
              <a:lnSpc>
                <a:spcPts val="2000"/>
              </a:lnSpc>
              <a:buFont typeface="Wingdings" panose="05000000000000000000" pitchFamily="2" charset="2"/>
              <a:buChar char="§"/>
            </a:pPr>
            <a:r>
              <a:rPr lang="en-US" sz="1500" dirty="0">
                <a:latin typeface="Kartika" panose="02020503030404060203" pitchFamily="18" charset="0"/>
                <a:cs typeface="Kartika" panose="02020503030404060203" pitchFamily="18" charset="0"/>
              </a:rPr>
              <a:t>Establish business contact in Middle east to promote Armour solutions</a:t>
            </a:r>
          </a:p>
          <a:p>
            <a:pPr marL="228600" indent="-228600" defTabSz="914400">
              <a:lnSpc>
                <a:spcPts val="2000"/>
              </a:lnSpc>
              <a:buFont typeface="Wingdings" panose="05000000000000000000" pitchFamily="2" charset="2"/>
              <a:buChar char="§"/>
            </a:pPr>
            <a:r>
              <a:rPr lang="en-US" sz="1500" dirty="0">
                <a:latin typeface="Kartika" panose="02020503030404060203" pitchFamily="18" charset="0"/>
                <a:cs typeface="Kartika" panose="02020503030404060203" pitchFamily="18" charset="0"/>
              </a:rPr>
              <a:t>Qualified and approved GRP Panels can be addressed in US Market , Low cost high volume business models</a:t>
            </a:r>
            <a:endParaRPr lang="en-US" sz="1500" dirty="0"/>
          </a:p>
        </p:txBody>
      </p:sp>
      <p:cxnSp>
        <p:nvCxnSpPr>
          <p:cNvPr id="10" name="Straight Connector 9"/>
          <p:cNvCxnSpPr/>
          <p:nvPr/>
        </p:nvCxnSpPr>
        <p:spPr>
          <a:xfrm flipV="1">
            <a:off x="6096" y="663694"/>
            <a:ext cx="12192000" cy="4727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8650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2150</TotalTime>
  <Words>2082</Words>
  <Application>Microsoft Office PowerPoint</Application>
  <PresentationFormat>Widescreen</PresentationFormat>
  <Paragraphs>195</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About Us</vt:lpstr>
      <vt:lpstr>SERVICES WHAT WE OFFER</vt:lpstr>
      <vt:lpstr>Services</vt:lpstr>
      <vt:lpstr>Services</vt:lpstr>
      <vt:lpstr>Services</vt:lpstr>
      <vt:lpstr>Subject Matter Expert – Technology Head</vt:lpstr>
      <vt:lpstr>Subject Matter Expert – BD Head</vt:lpstr>
      <vt:lpstr>Armour composites Category</vt:lpstr>
      <vt:lpstr>Composite Products Category we handled</vt:lpstr>
      <vt:lpstr>Contact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joshi</dc:creator>
  <cp:lastModifiedBy>manjunath joshi</cp:lastModifiedBy>
  <cp:revision>148</cp:revision>
  <dcterms:created xsi:type="dcterms:W3CDTF">2021-07-20T00:19:05Z</dcterms:created>
  <dcterms:modified xsi:type="dcterms:W3CDTF">2022-08-12T17:42:19Z</dcterms:modified>
</cp:coreProperties>
</file>