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717" autoAdjust="0"/>
  </p:normalViewPr>
  <p:slideViewPr>
    <p:cSldViewPr>
      <p:cViewPr varScale="1">
        <p:scale>
          <a:sx n="103" d="100"/>
          <a:sy n="103" d="100"/>
        </p:scale>
        <p:origin x="-19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2D24F9-B495-4BFF-96C9-72C4416E1989}"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BC492-BD60-451E-9FF0-3BEF6EC2BAE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D24F9-B495-4BFF-96C9-72C4416E1989}"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BC492-BD60-451E-9FF0-3BEF6EC2BA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D24F9-B495-4BFF-96C9-72C4416E1989}"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BC492-BD60-451E-9FF0-3BEF6EC2BA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D24F9-B495-4BFF-96C9-72C4416E1989}"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BC492-BD60-451E-9FF0-3BEF6EC2BA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2D24F9-B495-4BFF-96C9-72C4416E1989}"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BC492-BD60-451E-9FF0-3BEF6EC2BAE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2D24F9-B495-4BFF-96C9-72C4416E1989}"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BC492-BD60-451E-9FF0-3BEF6EC2BAE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2D24F9-B495-4BFF-96C9-72C4416E1989}"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0BC492-BD60-451E-9FF0-3BEF6EC2BA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2D24F9-B495-4BFF-96C9-72C4416E1989}"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0BC492-BD60-451E-9FF0-3BEF6EC2BA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D24F9-B495-4BFF-96C9-72C4416E1989}"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0BC492-BD60-451E-9FF0-3BEF6EC2BA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2D24F9-B495-4BFF-96C9-72C4416E1989}"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BC492-BD60-451E-9FF0-3BEF6EC2BAE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2D24F9-B495-4BFF-96C9-72C4416E1989}"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BC492-BD60-451E-9FF0-3BEF6EC2BA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D24F9-B495-4BFF-96C9-72C4416E1989}" type="datetimeFigureOut">
              <a:rPr lang="en-US" smtClean="0"/>
              <a:t>1/11/2021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0BC492-BD60-451E-9FF0-3BEF6EC2BA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cosmicvolt.com@gmail.com" TargetMode="External"/><Relationship Id="rId4" Type="http://schemas.openxmlformats.org/officeDocument/2006/relationships/hyperlink" Target="http://www.cosmicvolt.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smic01.PNG"/>
          <p:cNvPicPr>
            <a:picLocks noChangeAspect="1"/>
          </p:cNvPicPr>
          <p:nvPr/>
        </p:nvPicPr>
        <p:blipFill>
          <a:blip r:embed="rId2">
            <a:lum bright="70000" contrast="-70000"/>
          </a:blip>
          <a:stretch>
            <a:fillRect/>
          </a:stretch>
        </p:blipFill>
        <p:spPr>
          <a:xfrm>
            <a:off x="94672" y="71895"/>
            <a:ext cx="8941342" cy="6719141"/>
          </a:xfrm>
          <a:prstGeom prst="rect">
            <a:avLst/>
          </a:prstGeom>
        </p:spPr>
      </p:pic>
      <p:sp>
        <p:nvSpPr>
          <p:cNvPr id="5" name="Title 4"/>
          <p:cNvSpPr>
            <a:spLocks noGrp="1"/>
          </p:cNvSpPr>
          <p:nvPr>
            <p:ph type="ctrTitle"/>
          </p:nvPr>
        </p:nvSpPr>
        <p:spPr>
          <a:xfrm>
            <a:off x="228600" y="685800"/>
            <a:ext cx="8763000" cy="5638799"/>
          </a:xfrm>
        </p:spPr>
        <p:txBody>
          <a:bodyPr>
            <a:normAutofit/>
          </a:bodyPr>
          <a:lstStyle/>
          <a:p>
            <a:pPr>
              <a:lnSpc>
                <a:spcPct val="150000"/>
              </a:lnSpc>
            </a:pPr>
            <a:r>
              <a:rPr lang="en-US" sz="3200" dirty="0"/>
              <a:t>TODAY'S RESOURCE FOR A BRIGHTER TOMORROW,</a:t>
            </a:r>
            <a:r>
              <a:rPr lang="en-US" sz="3600" dirty="0"/>
              <a:t> </a:t>
            </a:r>
            <a:br>
              <a:rPr lang="en-US" sz="3600" dirty="0"/>
            </a:br>
            <a:r>
              <a:rPr lang="en-US" sz="3600" dirty="0"/>
              <a:t>SOLAR POWER:A WORLDWIDE RESOURCE, </a:t>
            </a:r>
            <a:br>
              <a:rPr lang="en-US" sz="3600" dirty="0"/>
            </a:br>
            <a:r>
              <a:rPr lang="en-US" sz="3600" dirty="0"/>
              <a:t>GENERATE TODAY, ENJOY </a:t>
            </a:r>
            <a:r>
              <a:rPr lang="en-US" sz="3600" dirty="0" smtClean="0"/>
              <a:t>TOMORROW.</a:t>
            </a:r>
            <a:br>
              <a:rPr lang="en-US" sz="3600" dirty="0" smtClean="0"/>
            </a:br>
            <a:r>
              <a:rPr lang="en-US" sz="3600" dirty="0" smtClean="0"/>
              <a:t>ELECTRICITY </a:t>
            </a:r>
            <a:r>
              <a:rPr lang="en-US" sz="3600" dirty="0"/>
              <a:t>THE LOCK, COSMICVOLT THE KEY, SOLAR PANELS THE KEY </a:t>
            </a:r>
            <a:r>
              <a:rPr lang="en-US" sz="3600" dirty="0" smtClean="0"/>
              <a:t>GROOVES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smic01.PNG"/>
          <p:cNvPicPr>
            <a:picLocks noChangeAspect="1"/>
          </p:cNvPicPr>
          <p:nvPr/>
        </p:nvPicPr>
        <p:blipFill>
          <a:blip r:embed="rId2">
            <a:lum bright="70000" contrast="-70000"/>
          </a:blip>
          <a:stretch>
            <a:fillRect/>
          </a:stretch>
        </p:blipFill>
        <p:spPr>
          <a:xfrm>
            <a:off x="94672" y="71895"/>
            <a:ext cx="8941342" cy="6719141"/>
          </a:xfrm>
          <a:prstGeom prst="rect">
            <a:avLst/>
          </a:prstGeom>
        </p:spPr>
      </p:pic>
      <p:sp>
        <p:nvSpPr>
          <p:cNvPr id="5" name="Title 4"/>
          <p:cNvSpPr>
            <a:spLocks noGrp="1"/>
          </p:cNvSpPr>
          <p:nvPr>
            <p:ph type="ctrTitle"/>
          </p:nvPr>
        </p:nvSpPr>
        <p:spPr>
          <a:xfrm>
            <a:off x="228600" y="685800"/>
            <a:ext cx="8763000" cy="5638799"/>
          </a:xfrm>
        </p:spPr>
        <p:txBody>
          <a:bodyPr>
            <a:normAutofit/>
          </a:bodyPr>
          <a:lstStyle/>
          <a:p>
            <a:r>
              <a:rPr lang="en-US" sz="3200" b="1" dirty="0"/>
              <a:t>About </a:t>
            </a:r>
            <a:r>
              <a:rPr lang="en-US" sz="3200" b="1" dirty="0" err="1"/>
              <a:t>Cosmicvolt</a:t>
            </a:r>
            <a:r>
              <a:rPr lang="en-US" sz="3200" dirty="0"/>
              <a:t/>
            </a:r>
            <a:br>
              <a:rPr lang="en-US" sz="3200" dirty="0"/>
            </a:br>
            <a:r>
              <a:rPr lang="en-US" sz="3200" b="1" dirty="0"/>
              <a:t>Our Strength</a:t>
            </a:r>
            <a:r>
              <a:rPr lang="en-US" sz="3200" dirty="0"/>
              <a:t/>
            </a:r>
            <a:br>
              <a:rPr lang="en-US" sz="3200" dirty="0"/>
            </a:br>
            <a:r>
              <a:rPr lang="en-US" sz="3200" b="1" dirty="0"/>
              <a:t>Scope of Work</a:t>
            </a:r>
            <a:r>
              <a:rPr lang="en-US" sz="3200" dirty="0"/>
              <a:t/>
            </a:r>
            <a:br>
              <a:rPr lang="en-US" sz="3200" dirty="0"/>
            </a:br>
            <a:r>
              <a:rPr lang="en-US" sz="3200" b="1" dirty="0"/>
              <a:t>Warranty</a:t>
            </a:r>
            <a:r>
              <a:rPr lang="en-US" sz="3200" dirty="0"/>
              <a:t/>
            </a:r>
            <a:br>
              <a:rPr lang="en-US" sz="3200" dirty="0"/>
            </a:br>
            <a:r>
              <a:rPr lang="en-US" sz="3200" b="1" dirty="0"/>
              <a:t>Project Management &amp; Quality Assurance</a:t>
            </a:r>
            <a:r>
              <a:rPr lang="en-US" sz="3200" dirty="0"/>
              <a:t/>
            </a:r>
            <a:br>
              <a:rPr lang="en-US" sz="3200" dirty="0"/>
            </a:br>
            <a:r>
              <a:rPr lang="en-US" sz="3200" b="1" dirty="0"/>
              <a:t>Safety Plan</a:t>
            </a:r>
            <a:r>
              <a:rPr lang="en-US" sz="3200" dirty="0"/>
              <a:t/>
            </a:r>
            <a:br>
              <a:rPr lang="en-US" sz="3200" dirty="0"/>
            </a:br>
            <a:r>
              <a:rPr lang="en-US" sz="3200" b="1" dirty="0"/>
              <a:t>Beneficiary </a:t>
            </a:r>
            <a:r>
              <a:rPr lang="en-US" sz="3200" dirty="0"/>
              <a:t/>
            </a:r>
            <a:br>
              <a:rPr lang="en-US" sz="3200" dirty="0"/>
            </a:br>
            <a:r>
              <a:rPr lang="en-US" sz="3200" b="1" dirty="0"/>
              <a:t>Whom to contact for O&amp;M</a:t>
            </a:r>
            <a:r>
              <a:rPr lang="en-US" sz="3200" dirty="0"/>
              <a:t/>
            </a:r>
            <a:br>
              <a:rPr lang="en-US" sz="3200" dirty="0"/>
            </a:br>
            <a:r>
              <a:rPr lang="en-US" sz="3200" b="1" dirty="0"/>
              <a:t>Questions to be sent to cosmicvolt.com@gmail.com</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smic01.PNG"/>
          <p:cNvPicPr>
            <a:picLocks noChangeAspect="1"/>
          </p:cNvPicPr>
          <p:nvPr/>
        </p:nvPicPr>
        <p:blipFill>
          <a:blip r:embed="rId2">
            <a:lum bright="70000" contrast="-70000"/>
          </a:blip>
          <a:stretch>
            <a:fillRect/>
          </a:stretch>
        </p:blipFill>
        <p:spPr>
          <a:xfrm>
            <a:off x="94672" y="71895"/>
            <a:ext cx="8941342" cy="6719141"/>
          </a:xfrm>
          <a:prstGeom prst="rect">
            <a:avLst/>
          </a:prstGeom>
        </p:spPr>
      </p:pic>
      <p:sp>
        <p:nvSpPr>
          <p:cNvPr id="5" name="Title 4"/>
          <p:cNvSpPr>
            <a:spLocks noGrp="1"/>
          </p:cNvSpPr>
          <p:nvPr>
            <p:ph type="ctrTitle"/>
          </p:nvPr>
        </p:nvSpPr>
        <p:spPr>
          <a:xfrm>
            <a:off x="228600" y="685800"/>
            <a:ext cx="8763000" cy="5638799"/>
          </a:xfrm>
        </p:spPr>
        <p:txBody>
          <a:bodyPr>
            <a:normAutofit/>
          </a:bodyPr>
          <a:lstStyle/>
          <a:p>
            <a:r>
              <a:rPr lang="en-US" sz="3200" b="1" dirty="0"/>
              <a:t>About </a:t>
            </a:r>
            <a:r>
              <a:rPr lang="en-US" sz="3200" b="1" dirty="0" err="1"/>
              <a:t>Cosmicvolt</a:t>
            </a:r>
            <a:r>
              <a:rPr lang="en-US" sz="3200" dirty="0"/>
              <a:t/>
            </a:r>
            <a:br>
              <a:rPr lang="en-US" sz="3200" dirty="0"/>
            </a:br>
            <a:r>
              <a:rPr lang="en-US" sz="3200" b="1" dirty="0"/>
              <a:t>Our Strength</a:t>
            </a:r>
            <a:r>
              <a:rPr lang="en-US" sz="3200" dirty="0"/>
              <a:t/>
            </a:r>
            <a:br>
              <a:rPr lang="en-US" sz="3200" dirty="0"/>
            </a:br>
            <a:r>
              <a:rPr lang="en-US" sz="3200" b="1" dirty="0"/>
              <a:t>Scope of Work</a:t>
            </a:r>
            <a:r>
              <a:rPr lang="en-US" sz="3200" dirty="0"/>
              <a:t/>
            </a:r>
            <a:br>
              <a:rPr lang="en-US" sz="3200" dirty="0"/>
            </a:br>
            <a:r>
              <a:rPr lang="en-US" sz="3200" b="1" dirty="0"/>
              <a:t>Warranty</a:t>
            </a:r>
            <a:r>
              <a:rPr lang="en-US" sz="3200" dirty="0"/>
              <a:t/>
            </a:r>
            <a:br>
              <a:rPr lang="en-US" sz="3200" dirty="0"/>
            </a:br>
            <a:r>
              <a:rPr lang="en-US" sz="3200" b="1" dirty="0"/>
              <a:t>Project Management &amp; Quality Assurance</a:t>
            </a:r>
            <a:r>
              <a:rPr lang="en-US" sz="3200" dirty="0"/>
              <a:t/>
            </a:r>
            <a:br>
              <a:rPr lang="en-US" sz="3200" dirty="0"/>
            </a:br>
            <a:r>
              <a:rPr lang="en-US" sz="3200" b="1" dirty="0"/>
              <a:t>Safety Plan</a:t>
            </a:r>
            <a:r>
              <a:rPr lang="en-US" sz="3200" dirty="0"/>
              <a:t/>
            </a:r>
            <a:br>
              <a:rPr lang="en-US" sz="3200" dirty="0"/>
            </a:br>
            <a:r>
              <a:rPr lang="en-US" sz="3200" b="1" dirty="0"/>
              <a:t>Beneficiary </a:t>
            </a:r>
            <a:r>
              <a:rPr lang="en-US" sz="3200" dirty="0"/>
              <a:t/>
            </a:r>
            <a:br>
              <a:rPr lang="en-US" sz="3200" dirty="0"/>
            </a:br>
            <a:r>
              <a:rPr lang="en-US" sz="3200" b="1" dirty="0"/>
              <a:t>Whom to contact for O&amp;M</a:t>
            </a:r>
            <a:r>
              <a:rPr lang="en-US" sz="3200" dirty="0"/>
              <a:t/>
            </a:r>
            <a:br>
              <a:rPr lang="en-US" sz="3200" dirty="0"/>
            </a:br>
            <a:r>
              <a:rPr lang="en-US" sz="3200" b="1" dirty="0"/>
              <a:t>Questions to be sent to cosmicvolt.com@gmail.com</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smic01.PNG"/>
          <p:cNvPicPr>
            <a:picLocks noChangeAspect="1"/>
          </p:cNvPicPr>
          <p:nvPr/>
        </p:nvPicPr>
        <p:blipFill>
          <a:blip r:embed="rId2">
            <a:lum bright="70000" contrast="-70000"/>
          </a:blip>
          <a:stretch>
            <a:fillRect/>
          </a:stretch>
        </p:blipFill>
        <p:spPr>
          <a:xfrm>
            <a:off x="94672" y="71895"/>
            <a:ext cx="8941342" cy="6719141"/>
          </a:xfrm>
          <a:prstGeom prst="rect">
            <a:avLst/>
          </a:prstGeom>
        </p:spPr>
      </p:pic>
      <p:sp>
        <p:nvSpPr>
          <p:cNvPr id="5" name="Title 4"/>
          <p:cNvSpPr>
            <a:spLocks noGrp="1"/>
          </p:cNvSpPr>
          <p:nvPr>
            <p:ph type="ctrTitle"/>
          </p:nvPr>
        </p:nvSpPr>
        <p:spPr>
          <a:xfrm>
            <a:off x="228600" y="685800"/>
            <a:ext cx="8763000" cy="5638799"/>
          </a:xfrm>
        </p:spPr>
        <p:txBody>
          <a:bodyPr>
            <a:normAutofit/>
          </a:bodyPr>
          <a:lstStyle/>
          <a:p>
            <a:pPr>
              <a:lnSpc>
                <a:spcPct val="150000"/>
              </a:lnSpc>
            </a:pPr>
            <a:r>
              <a:rPr lang="en-US" sz="3200" dirty="0"/>
              <a:t>TODAY'S RESOURCE FOR A BRIGHTER TOMORROW,</a:t>
            </a:r>
            <a:r>
              <a:rPr lang="en-US" sz="3600" dirty="0"/>
              <a:t> </a:t>
            </a:r>
            <a:br>
              <a:rPr lang="en-US" sz="3600" dirty="0"/>
            </a:br>
            <a:r>
              <a:rPr lang="en-US" sz="3600" dirty="0"/>
              <a:t>SOLAR POWER:A WORLDWIDE RESOURCE, </a:t>
            </a:r>
            <a:br>
              <a:rPr lang="en-US" sz="3600" dirty="0"/>
            </a:br>
            <a:r>
              <a:rPr lang="en-US" sz="3600" dirty="0"/>
              <a:t>GENERATE TODAY, ENJOY </a:t>
            </a:r>
            <a:r>
              <a:rPr lang="en-US" sz="3600" dirty="0" smtClean="0"/>
              <a:t>TOMORROW.</a:t>
            </a:r>
            <a:br>
              <a:rPr lang="en-US" sz="3600" dirty="0" smtClean="0"/>
            </a:br>
            <a:r>
              <a:rPr lang="en-US" sz="3600" dirty="0" smtClean="0"/>
              <a:t>ELECTRICITY </a:t>
            </a:r>
            <a:r>
              <a:rPr lang="en-US" sz="3600" dirty="0"/>
              <a:t>THE LOCK, COSMICVOLT THE KEY, SOLAR PANELS THE KEY </a:t>
            </a:r>
            <a:r>
              <a:rPr lang="en-US" sz="3600" dirty="0" smtClean="0"/>
              <a:t>GROOVES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smic01.PNG"/>
          <p:cNvPicPr>
            <a:picLocks noChangeAspect="1"/>
          </p:cNvPicPr>
          <p:nvPr/>
        </p:nvPicPr>
        <p:blipFill>
          <a:blip r:embed="rId2">
            <a:lum bright="70000" contrast="-70000"/>
          </a:blip>
          <a:stretch>
            <a:fillRect/>
          </a:stretch>
        </p:blipFill>
        <p:spPr>
          <a:xfrm>
            <a:off x="94672" y="71895"/>
            <a:ext cx="8941342" cy="6719141"/>
          </a:xfrm>
          <a:prstGeom prst="rect">
            <a:avLst/>
          </a:prstGeom>
        </p:spPr>
      </p:pic>
      <p:sp>
        <p:nvSpPr>
          <p:cNvPr id="5" name="Title 4"/>
          <p:cNvSpPr>
            <a:spLocks noGrp="1"/>
          </p:cNvSpPr>
          <p:nvPr>
            <p:ph type="ctrTitle"/>
          </p:nvPr>
        </p:nvSpPr>
        <p:spPr>
          <a:xfrm>
            <a:off x="228600" y="914400"/>
            <a:ext cx="8763000" cy="5638799"/>
          </a:xfrm>
        </p:spPr>
        <p:txBody>
          <a:bodyPr>
            <a:normAutofit fontScale="90000"/>
          </a:bodyPr>
          <a:lstStyle/>
          <a:p>
            <a:pPr lvl="0"/>
            <a:r>
              <a:rPr lang="en-US" sz="2400" dirty="0" smtClean="0"/>
              <a:t>Why </a:t>
            </a:r>
            <a:r>
              <a:rPr lang="en-US" sz="2400" dirty="0"/>
              <a:t>should I go for solar based captive </a:t>
            </a:r>
            <a:r>
              <a:rPr lang="en-US" sz="2400" dirty="0" smtClean="0"/>
              <a:t>power?</a:t>
            </a:r>
            <a:br>
              <a:rPr lang="en-US" sz="2400" dirty="0" smtClean="0"/>
            </a:br>
            <a:r>
              <a:rPr lang="en-US" sz="2400" dirty="0" smtClean="0"/>
              <a:t>What </a:t>
            </a:r>
            <a:r>
              <a:rPr lang="en-US" sz="2400" dirty="0"/>
              <a:t>are the key advantages of using solar PV as a replacement for </a:t>
            </a:r>
            <a:r>
              <a:rPr lang="en-US" sz="2400" dirty="0" smtClean="0"/>
              <a:t>diesel?</a:t>
            </a:r>
            <a:br>
              <a:rPr lang="en-US" sz="2400" dirty="0" smtClean="0"/>
            </a:br>
            <a:r>
              <a:rPr lang="en-US" sz="2400" dirty="0" smtClean="0"/>
              <a:t>How </a:t>
            </a:r>
            <a:r>
              <a:rPr lang="en-US" sz="2400" dirty="0"/>
              <a:t>much solar PV capacity do I need for my electricity </a:t>
            </a:r>
            <a:r>
              <a:rPr lang="en-US" sz="2400" dirty="0" smtClean="0"/>
              <a:t>requirements?</a:t>
            </a:r>
            <a:br>
              <a:rPr lang="en-US" sz="2400" dirty="0" smtClean="0"/>
            </a:br>
            <a:r>
              <a:rPr lang="en-US" sz="2400" dirty="0" smtClean="0"/>
              <a:t>How </a:t>
            </a:r>
            <a:r>
              <a:rPr lang="en-US" sz="2400" dirty="0"/>
              <a:t>much will it cost to install a solar PV captive </a:t>
            </a:r>
            <a:r>
              <a:rPr lang="en-US" sz="2400" dirty="0" smtClean="0"/>
              <a:t>system?</a:t>
            </a:r>
            <a:br>
              <a:rPr lang="en-US" sz="2400" dirty="0" smtClean="0"/>
            </a:br>
            <a:r>
              <a:rPr lang="en-US" sz="2400" dirty="0" smtClean="0"/>
              <a:t>What </a:t>
            </a:r>
            <a:r>
              <a:rPr lang="en-US" sz="2400" dirty="0"/>
              <a:t>are the operational and maintenance costs for a solar PV power system for my </a:t>
            </a:r>
            <a:r>
              <a:rPr lang="en-US" sz="2400" dirty="0" smtClean="0"/>
              <a:t>premises?</a:t>
            </a:r>
            <a:br>
              <a:rPr lang="en-US" sz="2400" dirty="0" smtClean="0"/>
            </a:br>
            <a:r>
              <a:rPr lang="en-US" sz="2400" dirty="0" smtClean="0"/>
              <a:t>What </a:t>
            </a:r>
            <a:r>
              <a:rPr lang="en-US" sz="2400" dirty="0"/>
              <a:t>are the key things I should look out for before installing a solar PV </a:t>
            </a:r>
            <a:r>
              <a:rPr lang="en-US" sz="2400" dirty="0" smtClean="0"/>
              <a:t>system?</a:t>
            </a:r>
            <a:br>
              <a:rPr lang="en-US" sz="2400" dirty="0" smtClean="0"/>
            </a:br>
            <a:r>
              <a:rPr lang="en-US" sz="2400" dirty="0" smtClean="0"/>
              <a:t>How </a:t>
            </a:r>
            <a:r>
              <a:rPr lang="en-US" sz="2400" dirty="0"/>
              <a:t>much space will I need for the captive PV </a:t>
            </a:r>
            <a:r>
              <a:rPr lang="en-US" sz="2400" dirty="0" smtClean="0"/>
              <a:t>installation?</a:t>
            </a:r>
            <a:br>
              <a:rPr lang="en-US" sz="2400" dirty="0" smtClean="0"/>
            </a:br>
            <a:r>
              <a:rPr lang="en-US" sz="2400" dirty="0" smtClean="0"/>
              <a:t>Should </a:t>
            </a:r>
            <a:r>
              <a:rPr lang="en-US" sz="2400" dirty="0"/>
              <a:t>I use solar as a backup power or as a mainstream power </a:t>
            </a:r>
            <a:r>
              <a:rPr lang="en-US" sz="2400" dirty="0" smtClean="0"/>
              <a:t>source?</a:t>
            </a:r>
            <a:br>
              <a:rPr lang="en-US" sz="2400" dirty="0" smtClean="0"/>
            </a:br>
            <a:r>
              <a:rPr lang="en-US" sz="2400" dirty="0" smtClean="0"/>
              <a:t>Will </a:t>
            </a:r>
            <a:r>
              <a:rPr lang="en-US" sz="2400" dirty="0"/>
              <a:t>I be able to depend completely on solar energy for my day time operations</a:t>
            </a:r>
            <a:r>
              <a:rPr lang="en-US" sz="2400" dirty="0" smtClean="0"/>
              <a:t>?</a:t>
            </a:r>
            <a:br>
              <a:rPr lang="en-US" sz="2400" dirty="0" smtClean="0"/>
            </a:br>
            <a:r>
              <a:rPr lang="en-US" sz="2400" dirty="0" smtClean="0"/>
              <a:t>If </a:t>
            </a:r>
            <a:r>
              <a:rPr lang="en-US" sz="2400" dirty="0"/>
              <a:t>I operate night shifts, will I need a storage system (battery) for my energy </a:t>
            </a:r>
            <a:r>
              <a:rPr lang="en-US" sz="2400" dirty="0" smtClean="0"/>
              <a:t>needs?</a:t>
            </a:r>
            <a:br>
              <a:rPr lang="en-US" sz="2400" dirty="0" smtClean="0"/>
            </a:br>
            <a:r>
              <a:rPr lang="en-US" sz="2400" dirty="0" smtClean="0"/>
              <a:t>Can </a:t>
            </a:r>
            <a:r>
              <a:rPr lang="en-US" sz="2400" dirty="0"/>
              <a:t>I sell my excess energy to the </a:t>
            </a:r>
            <a:r>
              <a:rPr lang="en-US" sz="2400" dirty="0" smtClean="0"/>
              <a:t>grid?</a:t>
            </a:r>
            <a:br>
              <a:rPr lang="en-US" sz="2400" dirty="0" smtClean="0"/>
            </a:br>
            <a:r>
              <a:rPr lang="en-US" sz="2400" dirty="0" smtClean="0"/>
              <a:t>What </a:t>
            </a:r>
            <a:r>
              <a:rPr lang="en-US" sz="2400" dirty="0"/>
              <a:t>are the components of the solar PV </a:t>
            </a:r>
            <a:r>
              <a:rPr lang="en-US" sz="2400" dirty="0" smtClean="0"/>
              <a:t>system?</a:t>
            </a:r>
            <a:br>
              <a:rPr lang="en-US" sz="2400" dirty="0" smtClean="0"/>
            </a:br>
            <a:r>
              <a:rPr lang="en-US" sz="2400" dirty="0" smtClean="0"/>
              <a:t>What </a:t>
            </a:r>
            <a:r>
              <a:rPr lang="en-US" sz="2400" dirty="0"/>
              <a:t>is the lifetime of the system and its </a:t>
            </a:r>
            <a:r>
              <a:rPr lang="en-US" sz="2400" dirty="0" smtClean="0"/>
              <a:t>components?</a:t>
            </a:r>
            <a:br>
              <a:rPr lang="en-US" sz="2400" dirty="0" smtClean="0"/>
            </a:br>
            <a:r>
              <a:rPr lang="en-US" sz="2400" dirty="0" smtClean="0"/>
              <a:t>Am </a:t>
            </a:r>
            <a:r>
              <a:rPr lang="en-US" sz="2400" dirty="0"/>
              <a:t>I eligible for availing government </a:t>
            </a:r>
            <a:r>
              <a:rPr lang="en-US" sz="2400" dirty="0" smtClean="0"/>
              <a:t>incentives?</a:t>
            </a:r>
            <a:endParaRPr lang="en-US" sz="2400" dirty="0"/>
          </a:p>
        </p:txBody>
      </p:sp>
      <p:sp>
        <p:nvSpPr>
          <p:cNvPr id="8" name="TextBox 7"/>
          <p:cNvSpPr txBox="1"/>
          <p:nvPr/>
        </p:nvSpPr>
        <p:spPr>
          <a:xfrm>
            <a:off x="762000" y="152400"/>
            <a:ext cx="7772400" cy="630942"/>
          </a:xfrm>
          <a:prstGeom prst="rect">
            <a:avLst/>
          </a:prstGeom>
          <a:noFill/>
        </p:spPr>
        <p:txBody>
          <a:bodyPr wrap="square" rtlCol="0">
            <a:spAutoFit/>
          </a:bodyPr>
          <a:lstStyle/>
          <a:p>
            <a:r>
              <a:rPr lang="en-US" sz="3500" b="1" dirty="0" smtClean="0"/>
              <a:t>Few questions arise in your mind like</a:t>
            </a:r>
            <a:endParaRPr lang="en-US" sz="3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smic01.PNG"/>
          <p:cNvPicPr>
            <a:picLocks noChangeAspect="1"/>
          </p:cNvPicPr>
          <p:nvPr/>
        </p:nvPicPr>
        <p:blipFill>
          <a:blip r:embed="rId2">
            <a:lum bright="70000" contrast="-70000"/>
          </a:blip>
          <a:stretch>
            <a:fillRect/>
          </a:stretch>
        </p:blipFill>
        <p:spPr>
          <a:xfrm>
            <a:off x="94672" y="71895"/>
            <a:ext cx="8941342" cy="6719141"/>
          </a:xfrm>
          <a:prstGeom prst="rect">
            <a:avLst/>
          </a:prstGeom>
        </p:spPr>
      </p:pic>
      <p:pic>
        <p:nvPicPr>
          <p:cNvPr id="8" name="Picture 7"/>
          <p:cNvPicPr/>
          <p:nvPr/>
        </p:nvPicPr>
        <p:blipFill>
          <a:blip r:embed="rId3"/>
          <a:srcRect/>
          <a:stretch>
            <a:fillRect/>
          </a:stretch>
        </p:blipFill>
        <p:spPr bwMode="auto">
          <a:xfrm>
            <a:off x="1398615" y="280705"/>
            <a:ext cx="5992785" cy="6348695"/>
          </a:xfrm>
          <a:prstGeom prst="rect">
            <a:avLst/>
          </a:prstGeom>
          <a:noFill/>
          <a:ln w="9525">
            <a:noFill/>
            <a:miter lim="800000"/>
            <a:headEnd/>
            <a:tailEnd/>
          </a:ln>
        </p:spPr>
      </p:pic>
      <p:sp>
        <p:nvSpPr>
          <p:cNvPr id="4097" name="Rectangle 1"/>
          <p:cNvSpPr>
            <a:spLocks noChangeArrowheads="1"/>
          </p:cNvSpPr>
          <p:nvPr/>
        </p:nvSpPr>
        <p:spPr bwMode="auto">
          <a:xfrm>
            <a:off x="5638800" y="4038600"/>
            <a:ext cx="274320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Solar Map of India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8" name="Rectangle 2"/>
          <p:cNvSpPr>
            <a:spLocks noChangeArrowheads="1"/>
          </p:cNvSpPr>
          <p:nvPr/>
        </p:nvSpPr>
        <p:spPr bwMode="auto">
          <a:xfrm>
            <a:off x="1066800" y="228600"/>
            <a:ext cx="67056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Calibri" pitchFamily="34" charset="0"/>
                <a:cs typeface="Calibri" pitchFamily="34" charset="0"/>
                <a:hlinkClick r:id="rId4"/>
              </a:rPr>
              <a:t>www.cosmicvolt.com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Calibri" pitchFamily="34" charset="0"/>
              </a:rPr>
              <a:t> Email-Id: </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Calibri" pitchFamily="34" charset="0"/>
                <a:hlinkClick r:id="rId5"/>
              </a:rPr>
              <a:t>cosmicvolt.com@gmail.com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Calibri" pitchFamily="34" charset="0"/>
              </a:rPr>
              <a:t> Office Mobile:</a:t>
            </a:r>
            <a:r>
              <a:rPr kumimoji="0" lang="en-US" sz="1400" b="1" i="0" u="none" strike="noStrike" cap="none" normalizeH="0" baseline="0" dirty="0" smtClean="0">
                <a:ln>
                  <a:noFill/>
                </a:ln>
                <a:solidFill>
                  <a:srgbClr val="0000FF"/>
                </a:solidFill>
                <a:effectLst/>
                <a:latin typeface="Calibri" pitchFamily="34" charset="0"/>
                <a:ea typeface="Calibri" pitchFamily="34" charset="0"/>
                <a:cs typeface="Calibri" pitchFamily="34" charset="0"/>
              </a:rPr>
              <a:t>9448649530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smic01.PNG"/>
          <p:cNvPicPr>
            <a:picLocks noChangeAspect="1"/>
          </p:cNvPicPr>
          <p:nvPr/>
        </p:nvPicPr>
        <p:blipFill>
          <a:blip r:embed="rId2">
            <a:lum bright="70000" contrast="-70000"/>
          </a:blip>
          <a:stretch>
            <a:fillRect/>
          </a:stretch>
        </p:blipFill>
        <p:spPr>
          <a:xfrm>
            <a:off x="94672" y="71895"/>
            <a:ext cx="8941342" cy="6719141"/>
          </a:xfrm>
          <a:prstGeom prst="rect">
            <a:avLst/>
          </a:prstGeom>
        </p:spPr>
      </p:pic>
      <p:sp>
        <p:nvSpPr>
          <p:cNvPr id="5" name="Title 4"/>
          <p:cNvSpPr>
            <a:spLocks noGrp="1"/>
          </p:cNvSpPr>
          <p:nvPr>
            <p:ph type="ctrTitle"/>
          </p:nvPr>
        </p:nvSpPr>
        <p:spPr>
          <a:xfrm>
            <a:off x="228600" y="838200"/>
            <a:ext cx="8763000" cy="5638799"/>
          </a:xfrm>
        </p:spPr>
        <p:txBody>
          <a:bodyPr>
            <a:noAutofit/>
          </a:bodyPr>
          <a:lstStyle/>
          <a:p>
            <a:pPr algn="l"/>
            <a:r>
              <a:rPr lang="en-US" sz="2500" b="1" dirty="0"/>
              <a:t>This is everything you need.</a:t>
            </a:r>
            <a:r>
              <a:rPr lang="en-US" sz="2500" dirty="0"/>
              <a:t/>
            </a:r>
            <a:br>
              <a:rPr lang="en-US" sz="2500" dirty="0"/>
            </a:br>
            <a:r>
              <a:rPr lang="en-US" sz="2500" dirty="0"/>
              <a:t>1. </a:t>
            </a:r>
            <a:r>
              <a:rPr lang="en-US" sz="2500" b="1" dirty="0"/>
              <a:t>Efficiency begins at Home/Office/Industry</a:t>
            </a:r>
            <a:r>
              <a:rPr lang="en-US" sz="2500" dirty="0"/>
              <a:t>. Investing in Solar Power is better than putting your money in the Bank</a:t>
            </a:r>
            <a:br>
              <a:rPr lang="en-US" sz="2500" dirty="0"/>
            </a:br>
            <a:r>
              <a:rPr lang="en-US" sz="2500" dirty="0"/>
              <a:t>2. </a:t>
            </a:r>
            <a:r>
              <a:rPr lang="en-US" sz="2500" b="1" dirty="0"/>
              <a:t>Solar power for your Apartment building?</a:t>
            </a:r>
            <a:r>
              <a:rPr lang="en-US" sz="2500" dirty="0"/>
              <a:t> Energy bills are burning a hole into community savings. So how can you overcome this?</a:t>
            </a:r>
            <a:r>
              <a:rPr lang="en-US" sz="2500" b="1" dirty="0"/>
              <a:t/>
            </a:r>
            <a:br>
              <a:rPr lang="en-US" sz="2500" b="1" dirty="0"/>
            </a:br>
            <a:r>
              <a:rPr lang="en-US" sz="2500" dirty="0"/>
              <a:t>3. </a:t>
            </a:r>
            <a:r>
              <a:rPr lang="en-US" sz="2500" b="1" dirty="0"/>
              <a:t>Figure out what you might Need.</a:t>
            </a:r>
            <a:r>
              <a:rPr lang="en-US" sz="2500" dirty="0"/>
              <a:t> </a:t>
            </a:r>
            <a:r>
              <a:rPr lang="en-US" sz="2500" b="1" dirty="0"/>
              <a:t/>
            </a:r>
            <a:br>
              <a:rPr lang="en-US" sz="2500" b="1" dirty="0"/>
            </a:br>
            <a:r>
              <a:rPr lang="en-US" sz="2500" dirty="0"/>
              <a:t>IMPACT, Technology: Panels and Inverters. What are best things to consider while choosing Solar panels, Maintenance, Economics?, Why the Corpus?, What’s OPEX?, Who’s gone Solar? How are they doing?, Why is it gaining traction now? How easy is it to Go Solar?</a:t>
            </a:r>
            <a:r>
              <a:rPr lang="en-US" sz="2500" b="1" dirty="0"/>
              <a:t/>
            </a:r>
            <a:br>
              <a:rPr lang="en-US" sz="2500" b="1" dirty="0"/>
            </a:br>
            <a:r>
              <a:rPr lang="en-US" sz="2500" dirty="0"/>
              <a:t>4. </a:t>
            </a:r>
            <a:r>
              <a:rPr lang="en-US" sz="2500" b="1" dirty="0"/>
              <a:t>Choosing your Installer.</a:t>
            </a:r>
            <a:r>
              <a:rPr lang="en-US" sz="2500" dirty="0"/>
              <a:t/>
            </a:r>
            <a:br>
              <a:rPr lang="en-US" sz="2500" dirty="0"/>
            </a:br>
            <a:r>
              <a:rPr lang="en-US" sz="2500" dirty="0"/>
              <a:t>5. </a:t>
            </a:r>
            <a:r>
              <a:rPr lang="en-US" sz="2500" b="1" dirty="0"/>
              <a:t>Know the Difference you can make.</a:t>
            </a:r>
            <a:r>
              <a:rPr lang="en-US" sz="2500" dirty="0"/>
              <a:t/>
            </a:r>
            <a:br>
              <a:rPr lang="en-US" sz="2500" dirty="0"/>
            </a:br>
            <a:r>
              <a:rPr lang="en-US" sz="2500" dirty="0"/>
              <a:t>6. </a:t>
            </a:r>
            <a:r>
              <a:rPr lang="en-US" sz="2500" b="1" dirty="0"/>
              <a:t>Make a Decision.</a:t>
            </a:r>
            <a:r>
              <a:rPr lang="en-US" sz="2500" dirty="0"/>
              <a:t/>
            </a:r>
            <a:br>
              <a:rPr lang="en-US" sz="2500" dirty="0"/>
            </a:br>
            <a:r>
              <a:rPr lang="en-US" sz="2500" dirty="0"/>
              <a:t>Contact </a:t>
            </a:r>
            <a:r>
              <a:rPr lang="en-US" sz="2500" dirty="0" err="1"/>
              <a:t>Cosmicvolt</a:t>
            </a:r>
            <a:r>
              <a:rPr lang="en-US" sz="2500" dirty="0"/>
              <a:t> for getting yourself </a:t>
            </a:r>
            <a:r>
              <a:rPr lang="en-US" sz="2500" dirty="0" err="1"/>
              <a:t>GoGreen</a:t>
            </a:r>
            <a:endParaRPr lang="en-US" sz="2500" dirty="0"/>
          </a:p>
        </p:txBody>
      </p:sp>
      <p:sp>
        <p:nvSpPr>
          <p:cNvPr id="8" name="TextBox 7"/>
          <p:cNvSpPr txBox="1"/>
          <p:nvPr/>
        </p:nvSpPr>
        <p:spPr>
          <a:xfrm>
            <a:off x="228600" y="228600"/>
            <a:ext cx="8686800" cy="461665"/>
          </a:xfrm>
          <a:prstGeom prst="rect">
            <a:avLst/>
          </a:prstGeom>
          <a:noFill/>
        </p:spPr>
        <p:txBody>
          <a:bodyPr wrap="square" rtlCol="0">
            <a:spAutoFit/>
          </a:bodyPr>
          <a:lstStyle/>
          <a:p>
            <a:pPr algn="ctr"/>
            <a:r>
              <a:rPr lang="en-US" sz="2400" b="1" i="1" dirty="0">
                <a:latin typeface="Agency FB" pitchFamily="34" charset="0"/>
              </a:rPr>
              <a:t>Looking to power your home or Office or Industry with Renewable solar energy? </a:t>
            </a:r>
            <a:endParaRPr lang="en-US" sz="2400" i="1" dirty="0">
              <a:latin typeface="Agency FB"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smic01.PNG"/>
          <p:cNvPicPr>
            <a:picLocks noChangeAspect="1"/>
          </p:cNvPicPr>
          <p:nvPr/>
        </p:nvPicPr>
        <p:blipFill>
          <a:blip r:embed="rId2">
            <a:lum bright="70000" contrast="-70000"/>
          </a:blip>
          <a:stretch>
            <a:fillRect/>
          </a:stretch>
        </p:blipFill>
        <p:spPr>
          <a:xfrm>
            <a:off x="94672" y="71895"/>
            <a:ext cx="8941342" cy="6719141"/>
          </a:xfrm>
          <a:prstGeom prst="rect">
            <a:avLst/>
          </a:prstGeom>
        </p:spPr>
      </p:pic>
      <p:sp>
        <p:nvSpPr>
          <p:cNvPr id="5" name="Title 4"/>
          <p:cNvSpPr>
            <a:spLocks noGrp="1"/>
          </p:cNvSpPr>
          <p:nvPr>
            <p:ph type="ctrTitle"/>
          </p:nvPr>
        </p:nvSpPr>
        <p:spPr>
          <a:xfrm>
            <a:off x="228600" y="609600"/>
            <a:ext cx="8763000" cy="5638799"/>
          </a:xfrm>
        </p:spPr>
        <p:txBody>
          <a:bodyPr>
            <a:noAutofit/>
          </a:bodyPr>
          <a:lstStyle/>
          <a:p>
            <a:r>
              <a:rPr lang="en-US" sz="2300" dirty="0"/>
              <a:t>Understanding more about Solar Energy &amp; Its components</a:t>
            </a:r>
            <a:br>
              <a:rPr lang="en-US" sz="2300" dirty="0"/>
            </a:br>
            <a:r>
              <a:rPr lang="en-US" sz="2300" dirty="0"/>
              <a:t>Open cosmic volt Explanation during Google Meet</a:t>
            </a:r>
            <a:br>
              <a:rPr lang="en-US" sz="2300" dirty="0"/>
            </a:br>
            <a:r>
              <a:rPr lang="en-US" sz="2300" dirty="0"/>
              <a:t>1 What is a Solar PV System and how does it work? </a:t>
            </a:r>
            <a:br>
              <a:rPr lang="en-US" sz="2300" dirty="0"/>
            </a:br>
            <a:r>
              <a:rPr lang="en-US" sz="2300" dirty="0"/>
              <a:t>2 What are the different types of Solar Rooftop PV Systems available?.</a:t>
            </a:r>
            <a:br>
              <a:rPr lang="en-US" sz="2300" dirty="0"/>
            </a:br>
            <a:r>
              <a:rPr lang="en-US" sz="2300" dirty="0"/>
              <a:t>3 Why Should I go Solar? </a:t>
            </a:r>
            <a:br>
              <a:rPr lang="en-US" sz="2300" dirty="0"/>
            </a:br>
            <a:r>
              <a:rPr lang="en-US" sz="2300" dirty="0"/>
              <a:t>4 Business Model? Do we install in RESCO Model for residential projects?</a:t>
            </a:r>
            <a:br>
              <a:rPr lang="en-US" sz="2300" dirty="0"/>
            </a:br>
            <a:r>
              <a:rPr lang="en-US" sz="2300" dirty="0"/>
              <a:t>5 What is the warranty of the product?</a:t>
            </a:r>
            <a:br>
              <a:rPr lang="en-US" sz="2300" dirty="0"/>
            </a:br>
            <a:r>
              <a:rPr lang="en-US" sz="2300" dirty="0"/>
              <a:t>6 Is my Rooftop right for the Solar Plant?</a:t>
            </a:r>
            <a:br>
              <a:rPr lang="en-US" sz="2300" dirty="0"/>
            </a:br>
            <a:r>
              <a:rPr lang="en-US" sz="2300" dirty="0"/>
              <a:t>7 What are the approvals needed to install a Solar System at home?</a:t>
            </a:r>
            <a:br>
              <a:rPr lang="en-US" sz="2300" dirty="0"/>
            </a:br>
            <a:r>
              <a:rPr lang="en-US" sz="2300" dirty="0"/>
              <a:t>8 How much area is required to install a Rooftop Solar system?</a:t>
            </a:r>
            <a:br>
              <a:rPr lang="en-US" sz="2300" dirty="0"/>
            </a:br>
            <a:r>
              <a:rPr lang="en-US" sz="2300" dirty="0"/>
              <a:t>9 How do different weather conditions impact a Solar System’s output?</a:t>
            </a:r>
            <a:br>
              <a:rPr lang="en-US" sz="2300" dirty="0"/>
            </a:br>
            <a:r>
              <a:rPr lang="en-US" sz="2300" dirty="0"/>
              <a:t>10  What is the maintenance required for a Solar System?</a:t>
            </a:r>
            <a:br>
              <a:rPr lang="en-US" sz="2300" dirty="0"/>
            </a:br>
            <a:r>
              <a:rPr lang="en-US" sz="2300" dirty="0"/>
              <a:t>11 What is net metering?</a:t>
            </a:r>
            <a:br>
              <a:rPr lang="en-US" sz="2300" dirty="0"/>
            </a:br>
            <a:r>
              <a:rPr lang="en-US" sz="2300" dirty="0"/>
              <a:t>12 What is the Return on Investment and Savings?</a:t>
            </a:r>
            <a:br>
              <a:rPr lang="en-US" sz="2300" dirty="0"/>
            </a:br>
            <a:r>
              <a:rPr lang="en-US" sz="2300" dirty="0"/>
              <a:t>13 How does solar plant impact my roof integrity?</a:t>
            </a:r>
            <a:br>
              <a:rPr lang="en-US" sz="2300" dirty="0"/>
            </a:br>
            <a:r>
              <a:rPr lang="en-US" sz="2300" dirty="0"/>
              <a:t>14 How much energy will be generated from a 1 KW solar plant?</a:t>
            </a:r>
            <a:br>
              <a:rPr lang="en-US" sz="2300" dirty="0"/>
            </a:br>
            <a:r>
              <a:rPr lang="en-US" sz="2300" dirty="0"/>
              <a:t>15 Will a Solar Plant meet 100% of my power requirement?</a:t>
            </a:r>
            <a:br>
              <a:rPr lang="en-US" sz="2300" dirty="0"/>
            </a:br>
            <a:r>
              <a:rPr lang="en-US" sz="2300" dirty="0"/>
              <a:t>16 Will my plant generate during the night?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smic01.PNG"/>
          <p:cNvPicPr>
            <a:picLocks noChangeAspect="1"/>
          </p:cNvPicPr>
          <p:nvPr/>
        </p:nvPicPr>
        <p:blipFill>
          <a:blip r:embed="rId2">
            <a:lum bright="70000" contrast="-70000"/>
          </a:blip>
          <a:stretch>
            <a:fillRect/>
          </a:stretch>
        </p:blipFill>
        <p:spPr>
          <a:xfrm>
            <a:off x="94672" y="71895"/>
            <a:ext cx="8941342" cy="6719141"/>
          </a:xfrm>
          <a:prstGeom prst="rect">
            <a:avLst/>
          </a:prstGeom>
        </p:spPr>
      </p:pic>
      <p:sp>
        <p:nvSpPr>
          <p:cNvPr id="5" name="Title 4"/>
          <p:cNvSpPr>
            <a:spLocks noGrp="1"/>
          </p:cNvSpPr>
          <p:nvPr>
            <p:ph type="ctrTitle"/>
          </p:nvPr>
        </p:nvSpPr>
        <p:spPr>
          <a:xfrm>
            <a:off x="228600" y="685800"/>
            <a:ext cx="8763000" cy="5638799"/>
          </a:xfrm>
        </p:spPr>
        <p:txBody>
          <a:bodyPr>
            <a:normAutofit/>
          </a:bodyPr>
          <a:lstStyle/>
          <a:p>
            <a:r>
              <a:rPr lang="en-US" sz="3200" b="1" dirty="0"/>
              <a:t>About </a:t>
            </a:r>
            <a:r>
              <a:rPr lang="en-US" sz="3200" b="1" dirty="0" err="1"/>
              <a:t>Cosmicvolt</a:t>
            </a:r>
            <a:r>
              <a:rPr lang="en-US" sz="3200" dirty="0"/>
              <a:t/>
            </a:r>
            <a:br>
              <a:rPr lang="en-US" sz="3200" dirty="0"/>
            </a:br>
            <a:r>
              <a:rPr lang="en-US" sz="3200" b="1" dirty="0"/>
              <a:t>Our Strength</a:t>
            </a:r>
            <a:r>
              <a:rPr lang="en-US" sz="3200" dirty="0"/>
              <a:t/>
            </a:r>
            <a:br>
              <a:rPr lang="en-US" sz="3200" dirty="0"/>
            </a:br>
            <a:r>
              <a:rPr lang="en-US" sz="3200" b="1" dirty="0"/>
              <a:t>Scope of Work</a:t>
            </a:r>
            <a:r>
              <a:rPr lang="en-US" sz="3200" dirty="0"/>
              <a:t/>
            </a:r>
            <a:br>
              <a:rPr lang="en-US" sz="3200" dirty="0"/>
            </a:br>
            <a:r>
              <a:rPr lang="en-US" sz="3200" b="1" dirty="0"/>
              <a:t>Warranty</a:t>
            </a:r>
            <a:r>
              <a:rPr lang="en-US" sz="3200" dirty="0"/>
              <a:t/>
            </a:r>
            <a:br>
              <a:rPr lang="en-US" sz="3200" dirty="0"/>
            </a:br>
            <a:r>
              <a:rPr lang="en-US" sz="3200" b="1" dirty="0"/>
              <a:t>Project Management &amp; Quality Assurance</a:t>
            </a:r>
            <a:r>
              <a:rPr lang="en-US" sz="3200" dirty="0"/>
              <a:t/>
            </a:r>
            <a:br>
              <a:rPr lang="en-US" sz="3200" dirty="0"/>
            </a:br>
            <a:r>
              <a:rPr lang="en-US" sz="3200" b="1" dirty="0"/>
              <a:t>Safety Plan</a:t>
            </a:r>
            <a:r>
              <a:rPr lang="en-US" sz="3200" dirty="0"/>
              <a:t/>
            </a:r>
            <a:br>
              <a:rPr lang="en-US" sz="3200" dirty="0"/>
            </a:br>
            <a:r>
              <a:rPr lang="en-US" sz="3200" b="1" dirty="0"/>
              <a:t>Beneficiary </a:t>
            </a:r>
            <a:r>
              <a:rPr lang="en-US" sz="3200" dirty="0"/>
              <a:t/>
            </a:r>
            <a:br>
              <a:rPr lang="en-US" sz="3200" dirty="0"/>
            </a:br>
            <a:r>
              <a:rPr lang="en-US" sz="3200" b="1" dirty="0"/>
              <a:t>Whom to contact for O&amp;M</a:t>
            </a:r>
            <a:r>
              <a:rPr lang="en-US" sz="3200" dirty="0"/>
              <a:t/>
            </a:r>
            <a:br>
              <a:rPr lang="en-US" sz="3200" dirty="0"/>
            </a:br>
            <a:r>
              <a:rPr lang="en-US" sz="3200" b="1" dirty="0"/>
              <a:t>Questions to be sent to cosmicvolt.com@gmail.com</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smic01.PNG"/>
          <p:cNvPicPr>
            <a:picLocks noChangeAspect="1"/>
          </p:cNvPicPr>
          <p:nvPr/>
        </p:nvPicPr>
        <p:blipFill>
          <a:blip r:embed="rId2">
            <a:lum bright="70000" contrast="-70000"/>
          </a:blip>
          <a:stretch>
            <a:fillRect/>
          </a:stretch>
        </p:blipFill>
        <p:spPr>
          <a:xfrm>
            <a:off x="94672" y="71895"/>
            <a:ext cx="8941342" cy="6719141"/>
          </a:xfrm>
          <a:prstGeom prst="rect">
            <a:avLst/>
          </a:prstGeom>
        </p:spPr>
      </p:pic>
      <p:sp>
        <p:nvSpPr>
          <p:cNvPr id="5" name="Title 4"/>
          <p:cNvSpPr>
            <a:spLocks noGrp="1"/>
          </p:cNvSpPr>
          <p:nvPr>
            <p:ph type="ctrTitle"/>
          </p:nvPr>
        </p:nvSpPr>
        <p:spPr>
          <a:xfrm>
            <a:off x="228600" y="685800"/>
            <a:ext cx="8763000" cy="5638799"/>
          </a:xfrm>
        </p:spPr>
        <p:txBody>
          <a:bodyPr>
            <a:normAutofit/>
          </a:bodyPr>
          <a:lstStyle/>
          <a:p>
            <a:r>
              <a:rPr lang="en-US" sz="3200" b="1" dirty="0"/>
              <a:t>About </a:t>
            </a:r>
            <a:r>
              <a:rPr lang="en-US" sz="3200" b="1" dirty="0" err="1"/>
              <a:t>Cosmicvolt</a:t>
            </a:r>
            <a:r>
              <a:rPr lang="en-US" sz="3200" dirty="0"/>
              <a:t/>
            </a:r>
            <a:br>
              <a:rPr lang="en-US" sz="3200" dirty="0"/>
            </a:br>
            <a:r>
              <a:rPr lang="en-US" sz="3200" b="1" dirty="0"/>
              <a:t>Our Strength</a:t>
            </a:r>
            <a:r>
              <a:rPr lang="en-US" sz="3200" dirty="0"/>
              <a:t/>
            </a:r>
            <a:br>
              <a:rPr lang="en-US" sz="3200" dirty="0"/>
            </a:br>
            <a:r>
              <a:rPr lang="en-US" sz="3200" b="1" dirty="0"/>
              <a:t>Scope of Work</a:t>
            </a:r>
            <a:r>
              <a:rPr lang="en-US" sz="3200" dirty="0"/>
              <a:t/>
            </a:r>
            <a:br>
              <a:rPr lang="en-US" sz="3200" dirty="0"/>
            </a:br>
            <a:r>
              <a:rPr lang="en-US" sz="3200" b="1" dirty="0"/>
              <a:t>Warranty</a:t>
            </a:r>
            <a:r>
              <a:rPr lang="en-US" sz="3200" dirty="0"/>
              <a:t/>
            </a:r>
            <a:br>
              <a:rPr lang="en-US" sz="3200" dirty="0"/>
            </a:br>
            <a:r>
              <a:rPr lang="en-US" sz="3200" b="1" dirty="0"/>
              <a:t>Project Management &amp; Quality Assurance</a:t>
            </a:r>
            <a:r>
              <a:rPr lang="en-US" sz="3200" dirty="0"/>
              <a:t/>
            </a:r>
            <a:br>
              <a:rPr lang="en-US" sz="3200" dirty="0"/>
            </a:br>
            <a:r>
              <a:rPr lang="en-US" sz="3200" b="1" dirty="0"/>
              <a:t>Safety Plan</a:t>
            </a:r>
            <a:r>
              <a:rPr lang="en-US" sz="3200" dirty="0"/>
              <a:t/>
            </a:r>
            <a:br>
              <a:rPr lang="en-US" sz="3200" dirty="0"/>
            </a:br>
            <a:r>
              <a:rPr lang="en-US" sz="3200" b="1" dirty="0"/>
              <a:t>Beneficiary </a:t>
            </a:r>
            <a:r>
              <a:rPr lang="en-US" sz="3200" dirty="0"/>
              <a:t/>
            </a:r>
            <a:br>
              <a:rPr lang="en-US" sz="3200" dirty="0"/>
            </a:br>
            <a:r>
              <a:rPr lang="en-US" sz="3200" b="1" dirty="0"/>
              <a:t>Whom to contact for O&amp;M</a:t>
            </a:r>
            <a:r>
              <a:rPr lang="en-US" sz="3200" dirty="0"/>
              <a:t/>
            </a:r>
            <a:br>
              <a:rPr lang="en-US" sz="3200" dirty="0"/>
            </a:br>
            <a:r>
              <a:rPr lang="en-US" sz="3200" b="1" dirty="0"/>
              <a:t>Questions to be sent to cosmicvolt.com@gmail.com</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smic01.PNG"/>
          <p:cNvPicPr>
            <a:picLocks noChangeAspect="1"/>
          </p:cNvPicPr>
          <p:nvPr/>
        </p:nvPicPr>
        <p:blipFill>
          <a:blip r:embed="rId2">
            <a:lum bright="70000" contrast="-70000"/>
          </a:blip>
          <a:stretch>
            <a:fillRect/>
          </a:stretch>
        </p:blipFill>
        <p:spPr>
          <a:xfrm>
            <a:off x="94672" y="71895"/>
            <a:ext cx="8941342" cy="6719141"/>
          </a:xfrm>
          <a:prstGeom prst="rect">
            <a:avLst/>
          </a:prstGeom>
        </p:spPr>
      </p:pic>
      <p:sp>
        <p:nvSpPr>
          <p:cNvPr id="5" name="Title 4"/>
          <p:cNvSpPr>
            <a:spLocks noGrp="1"/>
          </p:cNvSpPr>
          <p:nvPr>
            <p:ph type="ctrTitle"/>
          </p:nvPr>
        </p:nvSpPr>
        <p:spPr>
          <a:xfrm>
            <a:off x="228600" y="685800"/>
            <a:ext cx="8763000" cy="5638799"/>
          </a:xfrm>
        </p:spPr>
        <p:txBody>
          <a:bodyPr>
            <a:normAutofit/>
          </a:bodyPr>
          <a:lstStyle/>
          <a:p>
            <a:r>
              <a:rPr lang="en-US" sz="3200" b="1" dirty="0"/>
              <a:t>About </a:t>
            </a:r>
            <a:r>
              <a:rPr lang="en-US" sz="3200" b="1" dirty="0" err="1"/>
              <a:t>Cosmicvolt</a:t>
            </a:r>
            <a:r>
              <a:rPr lang="en-US" sz="3200" dirty="0"/>
              <a:t/>
            </a:r>
            <a:br>
              <a:rPr lang="en-US" sz="3200" dirty="0"/>
            </a:br>
            <a:r>
              <a:rPr lang="en-US" sz="3200" b="1" dirty="0"/>
              <a:t>Our Strength</a:t>
            </a:r>
            <a:r>
              <a:rPr lang="en-US" sz="3200" dirty="0"/>
              <a:t/>
            </a:r>
            <a:br>
              <a:rPr lang="en-US" sz="3200" dirty="0"/>
            </a:br>
            <a:r>
              <a:rPr lang="en-US" sz="3200" b="1" dirty="0"/>
              <a:t>Scope of Work</a:t>
            </a:r>
            <a:r>
              <a:rPr lang="en-US" sz="3200" dirty="0"/>
              <a:t/>
            </a:r>
            <a:br>
              <a:rPr lang="en-US" sz="3200" dirty="0"/>
            </a:br>
            <a:r>
              <a:rPr lang="en-US" sz="3200" b="1" dirty="0"/>
              <a:t>Warranty</a:t>
            </a:r>
            <a:r>
              <a:rPr lang="en-US" sz="3200" dirty="0"/>
              <a:t/>
            </a:r>
            <a:br>
              <a:rPr lang="en-US" sz="3200" dirty="0"/>
            </a:br>
            <a:r>
              <a:rPr lang="en-US" sz="3200" b="1" dirty="0"/>
              <a:t>Project Management &amp; Quality Assurance</a:t>
            </a:r>
            <a:r>
              <a:rPr lang="en-US" sz="3200" dirty="0"/>
              <a:t/>
            </a:r>
            <a:br>
              <a:rPr lang="en-US" sz="3200" dirty="0"/>
            </a:br>
            <a:r>
              <a:rPr lang="en-US" sz="3200" b="1" dirty="0"/>
              <a:t>Safety Plan</a:t>
            </a:r>
            <a:r>
              <a:rPr lang="en-US" sz="3200" dirty="0"/>
              <a:t/>
            </a:r>
            <a:br>
              <a:rPr lang="en-US" sz="3200" dirty="0"/>
            </a:br>
            <a:r>
              <a:rPr lang="en-US" sz="3200" b="1" dirty="0"/>
              <a:t>Beneficiary </a:t>
            </a:r>
            <a:r>
              <a:rPr lang="en-US" sz="3200" dirty="0"/>
              <a:t/>
            </a:r>
            <a:br>
              <a:rPr lang="en-US" sz="3200" dirty="0"/>
            </a:br>
            <a:r>
              <a:rPr lang="en-US" sz="3200" b="1" dirty="0"/>
              <a:t>Whom to contact for O&amp;M</a:t>
            </a:r>
            <a:r>
              <a:rPr lang="en-US" sz="3200" dirty="0"/>
              <a:t/>
            </a:r>
            <a:br>
              <a:rPr lang="en-US" sz="3200" dirty="0"/>
            </a:br>
            <a:r>
              <a:rPr lang="en-US" sz="3200" b="1" dirty="0"/>
              <a:t>Questions to be sent to cosmicvolt.com@gmail.com</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79</Words>
  <Application>Microsoft Office PowerPoint</Application>
  <PresentationFormat>On-screen Show (4:3)</PresentationFormat>
  <Paragraphs>14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TODAY'S RESOURCE FOR A BRIGHTER TOMORROW,  SOLAR POWER:A WORLDWIDE RESOURCE,  GENERATE TODAY, ENJOY TOMORROW. ELECTRICITY THE LOCK, COSMICVOLT THE KEY, SOLAR PANELS THE KEY GROOVES</vt:lpstr>
      <vt:lpstr>TODAY'S RESOURCE FOR A BRIGHTER TOMORROW,  SOLAR POWER:A WORLDWIDE RESOURCE,  GENERATE TODAY, ENJOY TOMORROW. ELECTRICITY THE LOCK, COSMICVOLT THE KEY, SOLAR PANELS THE KEY GROOVES</vt:lpstr>
      <vt:lpstr>Why should I go for solar based captive power? What are the key advantages of using solar PV as a replacement for diesel? How much solar PV capacity do I need for my electricity requirements? How much will it cost to install a solar PV captive system? What are the operational and maintenance costs for a solar PV power system for my premises? What are the key things I should look out for before installing a solar PV system? How much space will I need for the captive PV installation? Should I use solar as a backup power or as a mainstream power source? Will I be able to depend completely on solar energy for my day time operations? If I operate night shifts, will I need a storage system (battery) for my energy needs? Can I sell my excess energy to the grid? What are the components of the solar PV system? What is the lifetime of the system and its components? Am I eligible for availing government incentives?</vt:lpstr>
      <vt:lpstr>Slide 4</vt:lpstr>
      <vt:lpstr>This is everything you need. 1. Efficiency begins at Home/Office/Industry. Investing in Solar Power is better than putting your money in the Bank 2. Solar power for your Apartment building? Energy bills are burning a hole into community savings. So how can you overcome this? 3. Figure out what you might Need.  IMPACT, Technology: Panels and Inverters. What are best things to consider while choosing Solar panels, Maintenance, Economics?, Why the Corpus?, What’s OPEX?, Who’s gone Solar? How are they doing?, Why is it gaining traction now? How easy is it to Go Solar? 4. Choosing your Installer. 5. Know the Difference you can make. 6. Make a Decision. Contact Cosmicvolt for getting yourself GoGreen</vt:lpstr>
      <vt:lpstr>Understanding more about Solar Energy &amp; Its components Open cosmic volt Explanation during Google Meet 1 What is a Solar PV System and how does it work?  2 What are the different types of Solar Rooftop PV Systems available?. 3 Why Should I go Solar?  4 Business Model? Do we install in RESCO Model for residential projects? 5 What is the warranty of the product? 6 Is my Rooftop right for the Solar Plant? 7 What are the approvals needed to install a Solar System at home? 8 How much area is required to install a Rooftop Solar system? 9 How do different weather conditions impact a Solar System’s output? 10  What is the maintenance required for a Solar System? 11 What is net metering? 12 What is the Return on Investment and Savings? 13 How does solar plant impact my roof integrity? 14 How much energy will be generated from a 1 KW solar plant? 15 Will a Solar Plant meet 100% of my power requirement? 16 Will my plant generate during the night?</vt:lpstr>
      <vt:lpstr>About Cosmicvolt Our Strength Scope of Work Warranty Project Management &amp; Quality Assurance Safety Plan Beneficiary  Whom to contact for O&amp;M Questions to be sent to cosmicvolt.com@gmail.com</vt:lpstr>
      <vt:lpstr>About Cosmicvolt Our Strength Scope of Work Warranty Project Management &amp; Quality Assurance Safety Plan Beneficiary  Whom to contact for O&amp;M Questions to be sent to cosmicvolt.com@gmail.com</vt:lpstr>
      <vt:lpstr>About Cosmicvolt Our Strength Scope of Work Warranty Project Management &amp; Quality Assurance Safety Plan Beneficiary  Whom to contact for O&amp;M Questions to be sent to cosmicvolt.com@gmail.com</vt:lpstr>
      <vt:lpstr>About Cosmicvolt Our Strength Scope of Work Warranty Project Management &amp; Quality Assurance Safety Plan Beneficiary  Whom to contact for O&amp;M Questions to be sent to cosmicvolt.com@gmail.com</vt:lpstr>
      <vt:lpstr>About Cosmicvolt Our Strength Scope of Work Warranty Project Management &amp; Quality Assurance Safety Plan Beneficiary  Whom to contact for O&amp;M Questions to be sent to cosmicvolt.com@gmail.com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RESOURCE FOR A BRIGHTER TOMORROW,  SOLAR POWER:A WORLDWIDE RESOURCE,  GENERATE TODAY, ENJOY TOMORROW. ELECTRICITY THE LOCK, COSMICVOLT THE KEY, SOLAR PANELS THE KEY GROOVES</dc:title>
  <dc:creator>A</dc:creator>
  <cp:lastModifiedBy>A</cp:lastModifiedBy>
  <cp:revision>3</cp:revision>
  <dcterms:created xsi:type="dcterms:W3CDTF">2021-01-11T09:51:33Z</dcterms:created>
  <dcterms:modified xsi:type="dcterms:W3CDTF">2021-01-11T11:17:41Z</dcterms:modified>
</cp:coreProperties>
</file>