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2" r:id="rId4"/>
  </p:sldMasterIdLst>
  <p:notesMasterIdLst>
    <p:notesMasterId r:id="rId11"/>
  </p:notesMasterIdLst>
  <p:handoutMasterIdLst>
    <p:handoutMasterId r:id="rId12"/>
  </p:handoutMasterIdLst>
  <p:sldIdLst>
    <p:sldId id="443" r:id="rId5"/>
    <p:sldId id="455" r:id="rId6"/>
    <p:sldId id="450" r:id="rId7"/>
    <p:sldId id="451" r:id="rId8"/>
    <p:sldId id="452" r:id="rId9"/>
    <p:sldId id="258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ghavan, Srikrishnan (Cognizant)" initials="RS(" lastIdx="1" clrIdx="0">
    <p:extLst>
      <p:ext uri="{19B8F6BF-5375-455C-9EA6-DF929625EA0E}">
        <p15:presenceInfo xmlns:p15="http://schemas.microsoft.com/office/powerpoint/2012/main" userId="S-1-5-21-1178368992-402679808-390482200-6879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71F"/>
    <a:srgbClr val="292827"/>
    <a:srgbClr val="D3072B"/>
    <a:srgbClr val="7C7C7C"/>
    <a:srgbClr val="757575"/>
    <a:srgbClr val="929D03"/>
    <a:srgbClr val="F84052"/>
    <a:srgbClr val="0035A5"/>
    <a:srgbClr val="00B140"/>
    <a:srgbClr val="BD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85" autoAdjust="0"/>
    <p:restoredTop sz="94660"/>
  </p:normalViewPr>
  <p:slideViewPr>
    <p:cSldViewPr snapToGrid="0">
      <p:cViewPr varScale="1">
        <p:scale>
          <a:sx n="175" d="100"/>
          <a:sy n="175" d="100"/>
        </p:scale>
        <p:origin x="7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79FB4-7D8A-4AD0-816F-4872AF6E3773}" type="datetimeFigureOut">
              <a:rPr lang="en-US" smtClean="0"/>
              <a:t>8/4/20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B66F1-BC52-4AAC-A9F8-835C51F2F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15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C62CA-9421-4E9E-AF14-1FB663DBCBA3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AF444-FFD5-4F3B-8856-3CCA6BB0DF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68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F2F388-179B-4E77-9A99-2A1FB76ABF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850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989f5cf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g8989f5cf53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88900" lvl="0" indent="-2921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3238"/>
              </a:buClr>
              <a:buSzPts val="1000"/>
              <a:buFont typeface="Roboto"/>
              <a:buChar char="-"/>
            </a:pPr>
            <a:endParaRPr sz="10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73840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8989f5cf53_0_4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8989f5cf53_0_4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788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8989f5cf53_0_4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0" name="Google Shape;820;g8989f5cf53_0_4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Implementation Manager across Value Streams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1" name="Google Shape;821;g8989f5cf53_0_43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5353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8989f5cf53_0_4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7" name="Google Shape;857;g8989f5cf53_0_4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8" name="Google Shape;858;g8989f5cf53_0_43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081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42"/>
          <a:stretch/>
        </p:blipFill>
        <p:spPr>
          <a:xfrm>
            <a:off x="0" y="1219200"/>
            <a:ext cx="9144000" cy="34012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0"/>
            <a:ext cx="7518400" cy="46204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4" t="32222" r="10247" b="33333"/>
          <a:stretch/>
        </p:blipFill>
        <p:spPr>
          <a:xfrm>
            <a:off x="152400" y="257175"/>
            <a:ext cx="2432870" cy="704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4700" y="4641669"/>
            <a:ext cx="1828800" cy="47897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52400" y="4775829"/>
            <a:ext cx="179770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cs typeface="Arial"/>
              </a:rPr>
              <a:t>© 2020 Cognizant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14370" y="1971331"/>
            <a:ext cx="3950153" cy="1200838"/>
          </a:xfrm>
        </p:spPr>
        <p:txBody>
          <a:bodyPr anchor="ctr">
            <a:no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4176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2705" y="219235"/>
            <a:ext cx="8438590" cy="795528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85100" y="4759541"/>
            <a:ext cx="125034" cy="12311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522B51-9743-4694-8D11-3089AB1A14B4}" type="slidenum">
              <a:rPr kumimoji="0" lang="en-US" sz="800" b="1" i="0" u="none" strike="noStrike" kern="1200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60386" y="4759541"/>
            <a:ext cx="828753" cy="12311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2"/>
                </a:solidFill>
                <a:latin typeface="+mj-lt"/>
              </a:rPr>
              <a:t>© 2020 Cognizant</a:t>
            </a:r>
          </a:p>
        </p:txBody>
      </p:sp>
    </p:spTree>
    <p:extLst>
      <p:ext uri="{BB962C8B-B14F-4D97-AF65-F5344CB8AC3E}">
        <p14:creationId xmlns:p14="http://schemas.microsoft.com/office/powerpoint/2010/main" val="255693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2705" y="219235"/>
            <a:ext cx="8438590" cy="795528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681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5" r="45036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438650" y="0"/>
              <a:ext cx="4705350" cy="5143500"/>
            </a:xfrm>
            <a:prstGeom prst="rect">
              <a:avLst/>
            </a:prstGeom>
            <a:solidFill>
              <a:srgbClr val="9907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651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2" r="17419"/>
          <a:stretch/>
        </p:blipFill>
        <p:spPr>
          <a:xfrm>
            <a:off x="0" y="1219200"/>
            <a:ext cx="9144000" cy="34012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0"/>
            <a:ext cx="7518400" cy="46204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4" t="32222" r="10247" b="33333"/>
          <a:stretch/>
        </p:blipFill>
        <p:spPr>
          <a:xfrm>
            <a:off x="152400" y="257175"/>
            <a:ext cx="2432870" cy="704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00" y="4641669"/>
            <a:ext cx="1828800" cy="47897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52400" y="4775829"/>
            <a:ext cx="179770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cs typeface="Arial"/>
              </a:rPr>
              <a:t>© 2020 Cognizant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14370" y="1971331"/>
            <a:ext cx="3950153" cy="1200838"/>
          </a:xfrm>
        </p:spPr>
        <p:txBody>
          <a:bodyPr anchor="ctr">
            <a:noAutofit/>
          </a:bodyPr>
          <a:lstStyle>
            <a:lvl1pPr algn="ctr"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20069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020">
  <p:cSld name="Blank 2020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>
            <a:spLocks noGrp="1"/>
          </p:cNvSpPr>
          <p:nvPr>
            <p:ph type="title"/>
          </p:nvPr>
        </p:nvSpPr>
        <p:spPr>
          <a:xfrm>
            <a:off x="421050" y="174589"/>
            <a:ext cx="7330200" cy="26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subTitle" idx="1"/>
          </p:nvPr>
        </p:nvSpPr>
        <p:spPr>
          <a:xfrm>
            <a:off x="419100" y="405493"/>
            <a:ext cx="8305800" cy="265800"/>
          </a:xfrm>
          <a:prstGeom prst="rect">
            <a:avLst/>
          </a:prstGeom>
        </p:spPr>
        <p:txBody>
          <a:bodyPr spcFirstLastPara="1" wrap="square" lIns="0" tIns="91425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90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1">
  <p:cSld name="Blank 1 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864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2">
  <p:cSld name="Blank 1 2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body" idx="1"/>
          </p:nvPr>
        </p:nvSpPr>
        <p:spPr>
          <a:xfrm>
            <a:off x="419100" y="277813"/>
            <a:ext cx="8305800" cy="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481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;p4">
            <a:extLst>
              <a:ext uri="{FF2B5EF4-FFF2-40B4-BE49-F238E27FC236}">
                <a16:creationId xmlns:a16="http://schemas.microsoft.com/office/drawing/2014/main" id="{19B9492F-E4EE-984C-8114-EECFFC6A3C0E}"/>
              </a:ext>
            </a:extLst>
          </p:cNvPr>
          <p:cNvSpPr/>
          <p:nvPr userDrawn="1"/>
        </p:nvSpPr>
        <p:spPr>
          <a:xfrm>
            <a:off x="0" y="279571"/>
            <a:ext cx="268605" cy="0"/>
          </a:xfrm>
          <a:custGeom>
            <a:avLst/>
            <a:gdLst/>
            <a:ahLst/>
            <a:cxnLst/>
            <a:rect l="l" t="t" r="r" b="b"/>
            <a:pathLst>
              <a:path w="457200" h="120000" extrusionOk="0">
                <a:moveTo>
                  <a:pt x="0" y="0"/>
                </a:moveTo>
                <a:lnTo>
                  <a:pt x="457200" y="0"/>
                </a:lnTo>
              </a:path>
            </a:pathLst>
          </a:custGeom>
          <a:noFill/>
          <a:ln w="12700" cap="flat" cmpd="sng">
            <a:solidFill>
              <a:srgbClr val="489FD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 Regular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8;p4">
            <a:extLst>
              <a:ext uri="{FF2B5EF4-FFF2-40B4-BE49-F238E27FC236}">
                <a16:creationId xmlns:a16="http://schemas.microsoft.com/office/drawing/2014/main" id="{7034FA47-0FCC-0D43-A12A-9C1A122C16C0}"/>
              </a:ext>
            </a:extLst>
          </p:cNvPr>
          <p:cNvSpPr/>
          <p:nvPr userDrawn="1"/>
        </p:nvSpPr>
        <p:spPr>
          <a:xfrm>
            <a:off x="0" y="4864419"/>
            <a:ext cx="268605" cy="0"/>
          </a:xfrm>
          <a:custGeom>
            <a:avLst/>
            <a:gdLst/>
            <a:ahLst/>
            <a:cxnLst/>
            <a:rect l="l" t="t" r="r" b="b"/>
            <a:pathLst>
              <a:path w="457200" h="120000" extrusionOk="0">
                <a:moveTo>
                  <a:pt x="0" y="0"/>
                </a:moveTo>
                <a:lnTo>
                  <a:pt x="457200" y="0"/>
                </a:lnTo>
              </a:path>
            </a:pathLst>
          </a:custGeom>
          <a:noFill/>
          <a:ln w="12700" cap="flat" cmpd="sng">
            <a:solidFill>
              <a:srgbClr val="489FD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 Regular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14;p22">
            <a:extLst>
              <a:ext uri="{FF2B5EF4-FFF2-40B4-BE49-F238E27FC236}">
                <a16:creationId xmlns:a16="http://schemas.microsoft.com/office/drawing/2014/main" id="{4B30B3A8-3554-F248-8A5E-BCA3401C4E14}"/>
              </a:ext>
            </a:extLst>
          </p:cNvPr>
          <p:cNvSpPr txBox="1"/>
          <p:nvPr userDrawn="1"/>
        </p:nvSpPr>
        <p:spPr>
          <a:xfrm>
            <a:off x="424392" y="4789198"/>
            <a:ext cx="2286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z="900" b="1">
                <a:solidFill>
                  <a:schemeClr val="tx2"/>
                </a:solidFill>
              </a:rPr>
              <a:t>‹#›</a:t>
            </a:fld>
            <a:endParaRPr sz="900" b="1" dirty="0">
              <a:solidFill>
                <a:schemeClr val="tx2"/>
              </a:solidFill>
            </a:endParaRPr>
          </a:p>
        </p:txBody>
      </p:sp>
      <p:pic>
        <p:nvPicPr>
          <p:cNvPr id="6" name="Google Shape;156;p34">
            <a:extLst>
              <a:ext uri="{FF2B5EF4-FFF2-40B4-BE49-F238E27FC236}">
                <a16:creationId xmlns:a16="http://schemas.microsoft.com/office/drawing/2014/main" id="{55AA845A-4843-214B-8254-842133B5A8B2}"/>
              </a:ext>
            </a:extLst>
          </p:cNvPr>
          <p:cNvPicPr preferRelativeResize="0"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5583" y="4528619"/>
            <a:ext cx="1083102" cy="5211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8118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964">
          <p15:clr>
            <a:srgbClr val="FBAE40"/>
          </p15:clr>
        </p15:guide>
        <p15:guide id="4" pos="48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7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54" r:id="rId2"/>
    <p:sldLayoutId id="2147483989" r:id="rId3"/>
    <p:sldLayoutId id="2147483985" r:id="rId4"/>
    <p:sldLayoutId id="2147483983" r:id="rId5"/>
    <p:sldLayoutId id="2147483990" r:id="rId6"/>
    <p:sldLayoutId id="2147483991" r:id="rId7"/>
    <p:sldLayoutId id="2147483992" r:id="rId8"/>
    <p:sldLayoutId id="214748399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18" Type="http://schemas.openxmlformats.org/officeDocument/2006/relationships/image" Target="../media/image20.png"/><Relationship Id="rId26" Type="http://schemas.openxmlformats.org/officeDocument/2006/relationships/image" Target="../media/image26.png"/><Relationship Id="rId3" Type="http://schemas.openxmlformats.org/officeDocument/2006/relationships/image" Target="../media/image8.png"/><Relationship Id="rId21" Type="http://schemas.microsoft.com/office/2007/relationships/hdphoto" Target="../media/hdphoto5.wdp"/><Relationship Id="rId7" Type="http://schemas.openxmlformats.org/officeDocument/2006/relationships/image" Target="../media/image12.png"/><Relationship Id="rId12" Type="http://schemas.microsoft.com/office/2007/relationships/hdphoto" Target="../media/hdphoto1.wdp"/><Relationship Id="rId17" Type="http://schemas.openxmlformats.org/officeDocument/2006/relationships/image" Target="../media/image19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microsoft.com/office/2007/relationships/hdphoto" Target="../media/hdphoto3.wdp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4.png"/><Relationship Id="rId5" Type="http://schemas.openxmlformats.org/officeDocument/2006/relationships/image" Target="../media/image10.jpeg"/><Relationship Id="rId15" Type="http://schemas.openxmlformats.org/officeDocument/2006/relationships/image" Target="../media/image18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5.tiff"/><Relationship Id="rId19" Type="http://schemas.microsoft.com/office/2007/relationships/hdphoto" Target="../media/hdphoto4.wdp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microsoft.com/office/2007/relationships/hdphoto" Target="../media/hdphoto2.wdp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182"/>
          <p:cNvSpPr/>
          <p:nvPr/>
        </p:nvSpPr>
        <p:spPr>
          <a:xfrm>
            <a:off x="178778" y="3918098"/>
            <a:ext cx="4023360" cy="109728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2"/>
            </a:solidFill>
            <a:prstDash val="sysDash"/>
          </a:ln>
          <a:effectLst/>
        </p:spPr>
        <p:txBody>
          <a:bodyPr rtlCol="0" anchor="ctr"/>
          <a:lstStyle/>
          <a:p>
            <a:pPr algn="ctr" defTabSz="456995">
              <a:defRPr/>
            </a:pPr>
            <a:endParaRPr lang="en-US" sz="1200" kern="0" dirty="0">
              <a:solidFill>
                <a:prstClr val="white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704" y="4135956"/>
            <a:ext cx="3935196" cy="8010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ctr" defTabSz="457019">
              <a:defRPr sz="125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defTabSz="456995"/>
            <a:endParaRPr lang="en-US" dirty="0">
              <a:latin typeface="+mj-lt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72048" y="1476511"/>
            <a:ext cx="8779385" cy="237855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2"/>
            </a:solidFill>
            <a:prstDash val="sysDash"/>
          </a:ln>
          <a:effectLst/>
        </p:spPr>
        <p:txBody>
          <a:bodyPr rtlCol="0" anchor="ctr"/>
          <a:lstStyle/>
          <a:p>
            <a:pPr algn="ctr" defTabSz="456995"/>
            <a:endParaRPr lang="en-US" sz="1200" kern="0" dirty="0">
              <a:solidFill>
                <a:prstClr val="white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150925" y="1867062"/>
            <a:ext cx="2816431" cy="731520"/>
          </a:xfrm>
          <a:prstGeom prst="rect">
            <a:avLst/>
          </a:prstGeom>
          <a:solidFill>
            <a:srgbClr val="F8F8F8"/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609328">
              <a:defRPr/>
            </a:pPr>
            <a:endParaRPr lang="en-US" sz="1600" kern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165131" y="1090471"/>
            <a:ext cx="8786303" cy="2072372"/>
          </a:xfrm>
          <a:prstGeom prst="rect">
            <a:avLst/>
          </a:prstGeom>
          <a:noFill/>
          <a:ln w="9525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 defTabSz="456995">
              <a:defRPr/>
            </a:pPr>
            <a:endParaRPr lang="en-US" sz="1200" kern="0" dirty="0">
              <a:solidFill>
                <a:prstClr val="white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340774" y="622810"/>
            <a:ext cx="1467689" cy="774896"/>
          </a:xfrm>
          <a:prstGeom prst="rect">
            <a:avLst/>
          </a:prstGeom>
          <a:solidFill>
            <a:srgbClr val="292827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6995">
              <a:defRPr/>
            </a:pPr>
            <a:endParaRPr lang="en-US" sz="1200" kern="0" dirty="0">
              <a:solidFill>
                <a:prstClr val="white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165131" y="622813"/>
            <a:ext cx="1575795" cy="776387"/>
          </a:xfrm>
          <a:prstGeom prst="rect">
            <a:avLst/>
          </a:prstGeom>
          <a:solidFill>
            <a:srgbClr val="99071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6995">
              <a:defRPr/>
            </a:pPr>
            <a:endParaRPr lang="en-US" sz="1200" kern="0" dirty="0">
              <a:solidFill>
                <a:prstClr val="white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7" name="Right Triangle 166"/>
          <p:cNvSpPr/>
          <p:nvPr/>
        </p:nvSpPr>
        <p:spPr>
          <a:xfrm rot="13500000">
            <a:off x="1768228" y="968424"/>
            <a:ext cx="80342" cy="82464"/>
          </a:xfrm>
          <a:prstGeom prst="rtTriangle">
            <a:avLst/>
          </a:prstGeom>
          <a:solidFill>
            <a:srgbClr val="292827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6995">
              <a:defRPr/>
            </a:pPr>
            <a:endParaRPr lang="en-US" sz="1200" kern="0" dirty="0">
              <a:solidFill>
                <a:prstClr val="white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8" name="Shape 89"/>
          <p:cNvSpPr/>
          <p:nvPr/>
        </p:nvSpPr>
        <p:spPr>
          <a:xfrm>
            <a:off x="262905" y="720155"/>
            <a:ext cx="1295249" cy="55733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defTabSz="218966">
              <a:lnSpc>
                <a:spcPct val="90000"/>
              </a:lnSpc>
              <a:defRPr sz="1800"/>
            </a:pPr>
            <a:r>
              <a:rPr lang="en-US" sz="3199" b="1" kern="0" dirty="0">
                <a:solidFill>
                  <a:prstClr val="white"/>
                </a:solidFill>
                <a:latin typeface="+mj-lt"/>
                <a:ea typeface="Avenir Next"/>
                <a:cs typeface="Arial" panose="020B0604020202020204" pitchFamily="34" charset="0"/>
                <a:sym typeface="Avenir Next"/>
              </a:rPr>
              <a:t>11000</a:t>
            </a:r>
            <a:r>
              <a:rPr lang="en-US" sz="3199" b="1" kern="0" baseline="30000" dirty="0">
                <a:solidFill>
                  <a:prstClr val="white"/>
                </a:solidFill>
                <a:latin typeface="+mj-lt"/>
                <a:ea typeface="Avenir Next"/>
                <a:cs typeface="Arial" panose="020B0604020202020204" pitchFamily="34" charset="0"/>
                <a:sym typeface="Avenir Next"/>
              </a:rPr>
              <a:t>+</a:t>
            </a:r>
          </a:p>
          <a:p>
            <a:pPr defTabSz="218966">
              <a:lnSpc>
                <a:spcPct val="90000"/>
              </a:lnSpc>
              <a:defRPr sz="1800"/>
            </a:pPr>
            <a:r>
              <a:rPr lang="en-US" sz="825" b="1" kern="0" dirty="0">
                <a:solidFill>
                  <a:prstClr val="white">
                    <a:lumMod val="95000"/>
                  </a:prstClr>
                </a:solidFill>
                <a:latin typeface="+mj-lt"/>
                <a:ea typeface="Avenir Next"/>
                <a:cs typeface="Arial" panose="020B0604020202020204" pitchFamily="34" charset="0"/>
                <a:sym typeface="Avenir Next"/>
              </a:rPr>
              <a:t>Global Digital Engineers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1887950" y="622813"/>
            <a:ext cx="1056255" cy="7714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6995">
              <a:defRPr/>
            </a:pPr>
            <a:endParaRPr lang="en-US" sz="1250" kern="0" dirty="0">
              <a:solidFill>
                <a:prstClr val="black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2944871" y="622813"/>
            <a:ext cx="1218403" cy="77144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6995">
              <a:defRPr/>
            </a:pPr>
            <a:endParaRPr lang="en-US" sz="1250" kern="0" dirty="0">
              <a:solidFill>
                <a:prstClr val="black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4163272" y="622813"/>
            <a:ext cx="1133760" cy="7714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6995">
              <a:defRPr/>
            </a:pPr>
            <a:endParaRPr lang="en-US" sz="1250" kern="0" dirty="0">
              <a:solidFill>
                <a:prstClr val="black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5272009" y="622813"/>
            <a:ext cx="1104239" cy="77144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6995">
              <a:defRPr/>
            </a:pPr>
            <a:endParaRPr lang="en-US" sz="1250" kern="0" dirty="0">
              <a:solidFill>
                <a:prstClr val="black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6352726" y="622813"/>
            <a:ext cx="1059152" cy="7714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6995">
              <a:defRPr/>
            </a:pPr>
            <a:endParaRPr lang="en-US" sz="1250" kern="0" dirty="0">
              <a:solidFill>
                <a:prstClr val="black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7399713" y="622813"/>
            <a:ext cx="1551718" cy="77144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6995">
              <a:defRPr/>
            </a:pPr>
            <a:endParaRPr lang="en-US" sz="1250" kern="0" dirty="0">
              <a:solidFill>
                <a:prstClr val="black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7570887" y="661646"/>
            <a:ext cx="1177342" cy="573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563">
              <a:defRPr/>
            </a:pPr>
            <a:r>
              <a:rPr lang="en-US" sz="1562" b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7000+ </a:t>
            </a:r>
          </a:p>
          <a:p>
            <a:pPr algn="ctr" defTabSz="685563">
              <a:defRPr/>
            </a:pPr>
            <a:r>
              <a:rPr lang="en-US" sz="782" b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FULL STACK DEVELOPERS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1660442" y="661646"/>
            <a:ext cx="1567041" cy="573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563">
              <a:defRPr/>
            </a:pPr>
            <a:r>
              <a:rPr lang="en-US" sz="1562" b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30+ </a:t>
            </a:r>
          </a:p>
          <a:p>
            <a:pPr algn="ctr" defTabSz="685563">
              <a:defRPr/>
            </a:pPr>
            <a:r>
              <a:rPr lang="en-US" sz="782" b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ENGINEERING </a:t>
            </a:r>
          </a:p>
          <a:p>
            <a:pPr algn="ctr" defTabSz="685563">
              <a:defRPr/>
            </a:pPr>
            <a:r>
              <a:rPr lang="en-US" sz="782" b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MANAGERS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4078010" y="661646"/>
            <a:ext cx="1284161" cy="693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563">
              <a:defRPr/>
            </a:pPr>
            <a:r>
              <a:rPr lang="en-US" sz="1562" b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500+ </a:t>
            </a:r>
          </a:p>
          <a:p>
            <a:pPr algn="ctr" defTabSz="685563">
              <a:defRPr/>
            </a:pPr>
            <a:r>
              <a:rPr lang="en-US" sz="782" b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AGILE &amp; </a:t>
            </a:r>
          </a:p>
          <a:p>
            <a:pPr algn="ctr" defTabSz="685563">
              <a:defRPr/>
            </a:pPr>
            <a:r>
              <a:rPr lang="en-US" sz="782" b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SCRUM</a:t>
            </a:r>
          </a:p>
          <a:p>
            <a:pPr algn="ctr" defTabSz="685563">
              <a:defRPr/>
            </a:pPr>
            <a:r>
              <a:rPr lang="en-US" sz="782" b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MASTERS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2926626" y="661646"/>
            <a:ext cx="1205242" cy="573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563">
              <a:defRPr/>
            </a:pPr>
            <a:r>
              <a:rPr lang="en-US" sz="1562" b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750+ </a:t>
            </a:r>
          </a:p>
          <a:p>
            <a:pPr algn="ctr" defTabSz="685563">
              <a:defRPr/>
            </a:pPr>
            <a:r>
              <a:rPr lang="en-US" sz="782" b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DIGITAL</a:t>
            </a:r>
          </a:p>
          <a:p>
            <a:pPr algn="ctr" defTabSz="685563">
              <a:defRPr/>
            </a:pPr>
            <a:r>
              <a:rPr lang="en-US" sz="782" b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ARCHITECTS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6272791" y="661644"/>
            <a:ext cx="1170674" cy="572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563">
              <a:defRPr/>
            </a:pPr>
            <a:r>
              <a:rPr lang="en-US" sz="1562" b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2000+ </a:t>
            </a:r>
          </a:p>
          <a:p>
            <a:pPr algn="ctr" defTabSz="685563">
              <a:defRPr/>
            </a:pPr>
            <a:r>
              <a:rPr lang="en-US" sz="780" b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UX / VD </a:t>
            </a:r>
          </a:p>
          <a:p>
            <a:pPr algn="ctr" defTabSz="685563">
              <a:defRPr/>
            </a:pPr>
            <a:r>
              <a:rPr lang="en-US" sz="780" b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SPECIALISTS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94551" y="3921183"/>
            <a:ext cx="654346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6995">
              <a:defRPr/>
            </a:pPr>
            <a:r>
              <a:rPr lang="en-US" sz="825" b="1" kern="0" dirty="0">
                <a:solidFill>
                  <a:srgbClr val="99071F"/>
                </a:solidFill>
                <a:latin typeface="+mj-lt"/>
                <a:cs typeface="Arial" panose="020B0604020202020204" pitchFamily="34" charset="0"/>
              </a:rPr>
              <a:t>STUDIOS</a:t>
            </a:r>
          </a:p>
        </p:txBody>
      </p:sp>
      <p:sp>
        <p:nvSpPr>
          <p:cNvPr id="189" name="Shape 89"/>
          <p:cNvSpPr/>
          <p:nvPr/>
        </p:nvSpPr>
        <p:spPr>
          <a:xfrm>
            <a:off x="1652605" y="4268315"/>
            <a:ext cx="410915" cy="22159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algn="ctr" defTabSz="218918">
              <a:lnSpc>
                <a:spcPct val="90000"/>
              </a:lnSpc>
              <a:defRPr sz="1800"/>
            </a:pPr>
            <a:r>
              <a:rPr lang="en-US" sz="1600" b="1" kern="0" spc="-112" dirty="0">
                <a:solidFill>
                  <a:schemeClr val="tx2"/>
                </a:solidFill>
                <a:latin typeface="+mj-lt"/>
                <a:ea typeface="Segoe UI" panose="020B0502040204020203" pitchFamily="34" charset="0"/>
                <a:cs typeface="Arial" panose="020B0604020202020204" pitchFamily="34" charset="0"/>
                <a:sym typeface="Avenir Next"/>
              </a:rPr>
              <a:t>USA</a:t>
            </a:r>
          </a:p>
        </p:txBody>
      </p:sp>
      <p:sp>
        <p:nvSpPr>
          <p:cNvPr id="190" name="Shape 89"/>
          <p:cNvSpPr/>
          <p:nvPr/>
        </p:nvSpPr>
        <p:spPr>
          <a:xfrm>
            <a:off x="2896315" y="4603780"/>
            <a:ext cx="406837" cy="22159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algn="ctr" defTabSz="218918">
              <a:lnSpc>
                <a:spcPct val="90000"/>
              </a:lnSpc>
              <a:defRPr sz="1800"/>
            </a:pPr>
            <a:r>
              <a:rPr lang="en-US" sz="1600" b="1" kern="0" spc="-112" dirty="0">
                <a:solidFill>
                  <a:schemeClr val="tx2"/>
                </a:solidFill>
                <a:latin typeface="+mj-lt"/>
                <a:ea typeface="Segoe UI" panose="020B0502040204020203" pitchFamily="34" charset="0"/>
                <a:cs typeface="Arial" panose="020B0604020202020204" pitchFamily="34" charset="0"/>
                <a:sym typeface="Avenir Next"/>
              </a:rPr>
              <a:t>CAN</a:t>
            </a:r>
          </a:p>
        </p:txBody>
      </p:sp>
      <p:sp>
        <p:nvSpPr>
          <p:cNvPr id="191" name="Shape 89"/>
          <p:cNvSpPr/>
          <p:nvPr/>
        </p:nvSpPr>
        <p:spPr>
          <a:xfrm>
            <a:off x="2887345" y="4268315"/>
            <a:ext cx="433449" cy="22159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algn="ctr" defTabSz="218918">
              <a:lnSpc>
                <a:spcPct val="90000"/>
              </a:lnSpc>
              <a:defRPr sz="1800"/>
            </a:pPr>
            <a:r>
              <a:rPr lang="en-US" sz="1600" b="1" kern="0" spc="-112" dirty="0">
                <a:solidFill>
                  <a:schemeClr val="tx2"/>
                </a:solidFill>
                <a:latin typeface="+mj-lt"/>
                <a:ea typeface="Segoe UI" panose="020B0502040204020203" pitchFamily="34" charset="0"/>
                <a:cs typeface="Arial" panose="020B0604020202020204" pitchFamily="34" charset="0"/>
                <a:sym typeface="Avenir Next"/>
              </a:rPr>
              <a:t>IND</a:t>
            </a:r>
          </a:p>
        </p:txBody>
      </p:sp>
      <p:sp>
        <p:nvSpPr>
          <p:cNvPr id="192" name="Shape 89"/>
          <p:cNvSpPr/>
          <p:nvPr/>
        </p:nvSpPr>
        <p:spPr>
          <a:xfrm>
            <a:off x="2229482" y="4603780"/>
            <a:ext cx="506276" cy="22159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algn="ctr" defTabSz="218918">
              <a:lnSpc>
                <a:spcPct val="90000"/>
              </a:lnSpc>
              <a:defRPr sz="1800"/>
            </a:pPr>
            <a:r>
              <a:rPr lang="en-US" sz="1600" b="1" kern="0" spc="-112" dirty="0">
                <a:solidFill>
                  <a:schemeClr val="tx2"/>
                </a:solidFill>
                <a:latin typeface="+mj-lt"/>
                <a:ea typeface="Segoe UI" panose="020B0502040204020203" pitchFamily="34" charset="0"/>
                <a:cs typeface="Arial" panose="020B0604020202020204" pitchFamily="34" charset="0"/>
                <a:sym typeface="Avenir Next"/>
              </a:rPr>
              <a:t>ARG</a:t>
            </a:r>
          </a:p>
        </p:txBody>
      </p:sp>
      <p:sp>
        <p:nvSpPr>
          <p:cNvPr id="193" name="Shape 89"/>
          <p:cNvSpPr/>
          <p:nvPr/>
        </p:nvSpPr>
        <p:spPr>
          <a:xfrm>
            <a:off x="3512622" y="4268315"/>
            <a:ext cx="455776" cy="22159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algn="ctr" defTabSz="218918">
              <a:lnSpc>
                <a:spcPct val="90000"/>
              </a:lnSpc>
              <a:defRPr sz="1800"/>
            </a:pPr>
            <a:r>
              <a:rPr lang="en-US" sz="1600" b="1" kern="0" spc="-112" dirty="0">
                <a:solidFill>
                  <a:schemeClr val="tx2"/>
                </a:solidFill>
                <a:latin typeface="+mj-lt"/>
                <a:ea typeface="Avenir Next"/>
                <a:cs typeface="Arial" panose="020B0604020202020204" pitchFamily="34" charset="0"/>
                <a:sym typeface="Avenir Next"/>
              </a:rPr>
              <a:t>ROM</a:t>
            </a:r>
          </a:p>
        </p:txBody>
      </p:sp>
      <p:sp>
        <p:nvSpPr>
          <p:cNvPr id="194" name="Shape 89"/>
          <p:cNvSpPr/>
          <p:nvPr/>
        </p:nvSpPr>
        <p:spPr>
          <a:xfrm>
            <a:off x="2255349" y="4268315"/>
            <a:ext cx="440167" cy="22159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algn="ctr" defTabSz="218918">
              <a:lnSpc>
                <a:spcPct val="90000"/>
              </a:lnSpc>
              <a:defRPr sz="1800"/>
            </a:pPr>
            <a:r>
              <a:rPr lang="en-US" sz="1600" b="1" kern="0" spc="-112" dirty="0">
                <a:solidFill>
                  <a:schemeClr val="tx2"/>
                </a:solidFill>
                <a:latin typeface="+mj-lt"/>
                <a:ea typeface="Avenir Next"/>
                <a:cs typeface="Arial" panose="020B0604020202020204" pitchFamily="34" charset="0"/>
                <a:sym typeface="Avenir Next"/>
              </a:rPr>
              <a:t>UK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1728404" y="3531795"/>
            <a:ext cx="1371600" cy="1742776"/>
          </a:xfrm>
          <a:prstGeom prst="rect">
            <a:avLst/>
          </a:prstGeom>
          <a:noFill/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95">
              <a:defRPr/>
            </a:pPr>
            <a:endParaRPr lang="en-US" sz="1050" kern="0" dirty="0">
              <a:solidFill>
                <a:prstClr val="white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33" name="Shape 89"/>
          <p:cNvSpPr/>
          <p:nvPr/>
        </p:nvSpPr>
        <p:spPr>
          <a:xfrm>
            <a:off x="1662089" y="4603780"/>
            <a:ext cx="406837" cy="22159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algn="ctr" defTabSz="218918">
              <a:lnSpc>
                <a:spcPct val="90000"/>
              </a:lnSpc>
              <a:defRPr sz="1800"/>
            </a:pPr>
            <a:r>
              <a:rPr lang="en-US" sz="1600" b="1" kern="0" spc="-112" dirty="0">
                <a:solidFill>
                  <a:schemeClr val="tx2"/>
                </a:solidFill>
                <a:latin typeface="+mj-lt"/>
                <a:ea typeface="Segoe UI" panose="020B0502040204020203" pitchFamily="34" charset="0"/>
                <a:cs typeface="Arial" panose="020B0604020202020204" pitchFamily="34" charset="0"/>
                <a:sym typeface="Avenir Next"/>
              </a:rPr>
              <a:t>AUS</a:t>
            </a:r>
          </a:p>
        </p:txBody>
      </p:sp>
      <p:sp>
        <p:nvSpPr>
          <p:cNvPr id="238" name="Rectangle 237"/>
          <p:cNvSpPr/>
          <p:nvPr/>
        </p:nvSpPr>
        <p:spPr>
          <a:xfrm>
            <a:off x="6778658" y="3918098"/>
            <a:ext cx="2174478" cy="109728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2"/>
            </a:solidFill>
            <a:prstDash val="sysDash"/>
          </a:ln>
          <a:effectLst/>
        </p:spPr>
        <p:txBody>
          <a:bodyPr rtlCol="0" anchor="ctr"/>
          <a:lstStyle/>
          <a:p>
            <a:pPr algn="ctr" defTabSz="456995">
              <a:defRPr/>
            </a:pPr>
            <a:endParaRPr lang="en-US" sz="1200" kern="0" dirty="0">
              <a:solidFill>
                <a:prstClr val="white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34" name="Shape 782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600" y="4188938"/>
            <a:ext cx="1128085" cy="770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784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82304" y="4287405"/>
            <a:ext cx="511544" cy="13382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TextBox 247"/>
          <p:cNvSpPr txBox="1"/>
          <p:nvPr/>
        </p:nvSpPr>
        <p:spPr>
          <a:xfrm>
            <a:off x="6775714" y="3921181"/>
            <a:ext cx="2159084" cy="21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6995">
              <a:defRPr/>
            </a:pPr>
            <a:r>
              <a:rPr lang="en-US" sz="828" b="1" kern="0" dirty="0">
                <a:solidFill>
                  <a:srgbClr val="99071F"/>
                </a:solidFill>
                <a:latin typeface="+mj-lt"/>
                <a:cs typeface="Arial" panose="020B0604020202020204" pitchFamily="34" charset="0"/>
              </a:rPr>
              <a:t>ALLIANCES &amp; PARTNERSHIPS</a:t>
            </a:r>
          </a:p>
        </p:txBody>
      </p:sp>
      <p:pic>
        <p:nvPicPr>
          <p:cNvPr id="251" name="Picture 2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490" y="4245532"/>
            <a:ext cx="262694" cy="262694"/>
          </a:xfrm>
          <a:prstGeom prst="rect">
            <a:avLst/>
          </a:prstGeom>
        </p:spPr>
      </p:pic>
      <p:pic>
        <p:nvPicPr>
          <p:cNvPr id="252" name="Picture 25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7544" y="4208082"/>
            <a:ext cx="327326" cy="317407"/>
          </a:xfrm>
          <a:prstGeom prst="rect">
            <a:avLst/>
          </a:prstGeom>
        </p:spPr>
      </p:pic>
      <p:pic>
        <p:nvPicPr>
          <p:cNvPr id="253" name="Picture 2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961" y="4690458"/>
            <a:ext cx="731506" cy="230447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55" y="4580808"/>
            <a:ext cx="367312" cy="367312"/>
          </a:xfrm>
          <a:prstGeom prst="rect">
            <a:avLst/>
          </a:prstGeom>
        </p:spPr>
      </p:pic>
      <p:pic>
        <p:nvPicPr>
          <p:cNvPr id="255" name="Picture 25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153" y="4568325"/>
            <a:ext cx="594839" cy="363166"/>
          </a:xfrm>
          <a:prstGeom prst="rect">
            <a:avLst/>
          </a:prstGeom>
        </p:spPr>
      </p:pic>
      <p:pic>
        <p:nvPicPr>
          <p:cNvPr id="256" name="Picture 255">
            <a:extLst>
              <a:ext uri="{FF2B5EF4-FFF2-40B4-BE49-F238E27FC236}">
                <a16:creationId xmlns:a16="http://schemas.microsoft.com/office/drawing/2014/main" id="{A490713E-EEA5-D147-A4A0-C933E4382F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72676" y="4228553"/>
            <a:ext cx="663601" cy="317407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5166865" y="661646"/>
            <a:ext cx="1284161" cy="693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563">
              <a:defRPr/>
            </a:pPr>
            <a:r>
              <a:rPr lang="en-US" sz="1562" b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800+ </a:t>
            </a:r>
          </a:p>
          <a:p>
            <a:pPr algn="ctr" defTabSz="685563">
              <a:defRPr/>
            </a:pPr>
            <a:r>
              <a:rPr lang="en-US" sz="782" b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DEVOPS CONSULTANTS &amp; ENGINEERS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Scale and Agility Through Digital Engineering </a:t>
            </a:r>
          </a:p>
        </p:txBody>
      </p:sp>
      <p:sp>
        <p:nvSpPr>
          <p:cNvPr id="96" name="Shape 149"/>
          <p:cNvSpPr/>
          <p:nvPr/>
        </p:nvSpPr>
        <p:spPr>
          <a:xfrm>
            <a:off x="227516" y="1454514"/>
            <a:ext cx="2125903" cy="276999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rtlCol="0">
            <a:spAutoFit/>
          </a:bodyPr>
          <a:lstStyle/>
          <a:p>
            <a:pPr defTabSz="456995"/>
            <a:r>
              <a:rPr lang="en-US" sz="1200" b="1" kern="0" dirty="0">
                <a:solidFill>
                  <a:srgbClr val="99071F"/>
                </a:solidFill>
                <a:latin typeface="+mj-lt"/>
                <a:cs typeface="Arial" panose="020B0604020202020204" pitchFamily="34" charset="0"/>
                <a:sym typeface="Avenir Next"/>
              </a:rPr>
              <a:t>OUR CORE CAPABILITIES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68331" y="1682731"/>
            <a:ext cx="2834640" cy="182880"/>
          </a:xfrm>
          <a:prstGeom prst="rect">
            <a:avLst/>
          </a:prstGeom>
          <a:solidFill>
            <a:srgbClr val="99071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09328">
              <a:defRPr/>
            </a:pPr>
            <a:endParaRPr lang="en-US" sz="1600" b="1" kern="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68334" y="1872811"/>
            <a:ext cx="2823375" cy="731520"/>
          </a:xfrm>
          <a:prstGeom prst="rect">
            <a:avLst/>
          </a:prstGeom>
          <a:solidFill>
            <a:srgbClr val="F8F8F8"/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609328">
              <a:defRPr/>
            </a:pPr>
            <a:endParaRPr lang="en-US" sz="1600" kern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88781" y="1677719"/>
            <a:ext cx="2377440" cy="18288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09328">
              <a:defRPr/>
            </a:pPr>
            <a:r>
              <a:rPr lang="en-US" sz="800" b="1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CONSULTING &amp; ADVISORY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143786" y="1682730"/>
            <a:ext cx="2823570" cy="182880"/>
          </a:xfrm>
          <a:prstGeom prst="rect">
            <a:avLst/>
          </a:prstGeom>
          <a:solidFill>
            <a:srgbClr val="99071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09328">
              <a:defRPr/>
            </a:pPr>
            <a:endParaRPr lang="en-US" sz="1600" b="1" kern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137135" y="1827836"/>
            <a:ext cx="2603858" cy="92221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91420" rtlCol="0" anchor="t" anchorCtr="0"/>
          <a:lstStyle/>
          <a:p>
            <a:pPr marL="171450" indent="-171450" defTabSz="1218715">
              <a:buFont typeface="Arial" panose="020B0604020202020204" pitchFamily="34" charset="0"/>
              <a:buChar char="•"/>
              <a:defRPr/>
            </a:pPr>
            <a:r>
              <a:rPr lang="en-US" sz="800" kern="0" dirty="0">
                <a:solidFill>
                  <a:srgbClr val="000000"/>
                </a:solidFill>
                <a:latin typeface="+mj-lt"/>
              </a:rPr>
              <a:t>Product Development</a:t>
            </a:r>
          </a:p>
          <a:p>
            <a:pPr marL="171450" indent="-171450" defTabSz="1218715">
              <a:buFont typeface="Arial" panose="020B0604020202020204" pitchFamily="34" charset="0"/>
              <a:buChar char="•"/>
              <a:defRPr/>
            </a:pPr>
            <a:r>
              <a:rPr lang="en-US" sz="800" kern="0" dirty="0">
                <a:solidFill>
                  <a:srgbClr val="000000"/>
                </a:solidFill>
                <a:latin typeface="+mj-lt"/>
              </a:rPr>
              <a:t>Platform Development</a:t>
            </a:r>
          </a:p>
          <a:p>
            <a:pPr marL="171450" indent="-171450" defTabSz="1218715">
              <a:buFont typeface="Arial" panose="020B0604020202020204" pitchFamily="34" charset="0"/>
              <a:buChar char="•"/>
              <a:defRPr/>
            </a:pPr>
            <a:r>
              <a:rPr lang="en-US" sz="800" kern="0" dirty="0">
                <a:solidFill>
                  <a:srgbClr val="000000"/>
                </a:solidFill>
                <a:latin typeface="+mj-lt"/>
              </a:rPr>
              <a:t>Cloud Native App Dev.</a:t>
            </a:r>
          </a:p>
          <a:p>
            <a:pPr marL="171450" indent="-171450" defTabSz="1218715">
              <a:buFont typeface="Arial" panose="020B0604020202020204" pitchFamily="34" charset="0"/>
              <a:buChar char="•"/>
              <a:defRPr/>
            </a:pPr>
            <a:r>
              <a:rPr lang="en-US" sz="800" kern="0" dirty="0">
                <a:solidFill>
                  <a:srgbClr val="000000"/>
                </a:solidFill>
                <a:latin typeface="+mj-lt"/>
              </a:rPr>
              <a:t>Microservices / API Development</a:t>
            </a:r>
          </a:p>
          <a:p>
            <a:pPr marL="171450" indent="-171450" defTabSz="1218715">
              <a:buFont typeface="Arial" panose="020B0604020202020204" pitchFamily="34" charset="0"/>
              <a:buChar char="•"/>
              <a:defRPr/>
            </a:pPr>
            <a:r>
              <a:rPr lang="en-US" sz="800" kern="0" dirty="0">
                <a:solidFill>
                  <a:srgbClr val="000000"/>
                </a:solidFill>
                <a:latin typeface="+mj-lt"/>
              </a:rPr>
              <a:t>Agile / DevOps Delivery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268744" y="1677719"/>
            <a:ext cx="2560320" cy="18288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09328">
              <a:defRPr/>
            </a:pPr>
            <a:r>
              <a:rPr lang="en-US" sz="800" b="1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GREEN FIELD / BROWN FIELD DEVELOPMENT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003389" y="1674710"/>
            <a:ext cx="2834640" cy="182880"/>
          </a:xfrm>
          <a:prstGeom prst="rect">
            <a:avLst/>
          </a:prstGeom>
          <a:solidFill>
            <a:srgbClr val="99071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09328">
              <a:defRPr/>
            </a:pPr>
            <a:endParaRPr lang="en-US" sz="1600" b="1" kern="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003393" y="1864790"/>
            <a:ext cx="2816431" cy="731520"/>
          </a:xfrm>
          <a:prstGeom prst="rect">
            <a:avLst/>
          </a:prstGeom>
          <a:solidFill>
            <a:srgbClr val="F8F8F8"/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609328">
              <a:defRPr/>
            </a:pPr>
            <a:endParaRPr lang="en-US" sz="1600" kern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211935" y="1677719"/>
            <a:ext cx="2377440" cy="18288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09328">
              <a:defRPr/>
            </a:pPr>
            <a:r>
              <a:rPr lang="en-US" sz="800" b="1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APPLICATION TRANSFORMATION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62906" y="1827836"/>
            <a:ext cx="2649158" cy="92221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91420" rtlCol="0" anchor="t" anchorCtr="0"/>
          <a:lstStyle/>
          <a:p>
            <a:pPr marL="171450" indent="-171450" defTabSz="1218715">
              <a:buFont typeface="Arial" panose="020B0604020202020204" pitchFamily="34" charset="0"/>
              <a:buChar char="•"/>
              <a:defRPr/>
            </a:pPr>
            <a:r>
              <a:rPr lang="en-US" sz="800" kern="0" dirty="0">
                <a:solidFill>
                  <a:srgbClr val="000000"/>
                </a:solidFill>
                <a:latin typeface="+mj-lt"/>
              </a:rPr>
              <a:t>Digital Transformation</a:t>
            </a:r>
          </a:p>
          <a:p>
            <a:pPr marL="171450" indent="-171450" defTabSz="1218715">
              <a:buFont typeface="Arial" panose="020B0604020202020204" pitchFamily="34" charset="0"/>
              <a:buChar char="•"/>
              <a:defRPr/>
            </a:pPr>
            <a:r>
              <a:rPr lang="en-US" sz="800" kern="0" dirty="0">
                <a:solidFill>
                  <a:srgbClr val="000000"/>
                </a:solidFill>
                <a:latin typeface="+mj-lt"/>
              </a:rPr>
              <a:t>Next Gen Architecture</a:t>
            </a:r>
          </a:p>
          <a:p>
            <a:pPr marL="171450" indent="-171450" defTabSz="1218715">
              <a:buFont typeface="Arial" panose="020B0604020202020204" pitchFamily="34" charset="0"/>
              <a:buChar char="•"/>
              <a:defRPr/>
            </a:pPr>
            <a:r>
              <a:rPr lang="en-US" sz="800" kern="0" dirty="0">
                <a:solidFill>
                  <a:srgbClr val="000000"/>
                </a:solidFill>
                <a:latin typeface="+mj-lt"/>
              </a:rPr>
              <a:t>Portfolio 6R Assessment</a:t>
            </a:r>
          </a:p>
          <a:p>
            <a:pPr marL="171450" indent="-171450" defTabSz="1218715">
              <a:buFont typeface="Arial" panose="020B0604020202020204" pitchFamily="34" charset="0"/>
              <a:buChar char="•"/>
              <a:defRPr/>
            </a:pPr>
            <a:r>
              <a:rPr lang="en-US" sz="800" kern="0" dirty="0">
                <a:solidFill>
                  <a:srgbClr val="000000"/>
                </a:solidFill>
                <a:latin typeface="+mj-lt"/>
              </a:rPr>
              <a:t>Human Science Insights</a:t>
            </a:r>
          </a:p>
          <a:p>
            <a:pPr marL="171450" indent="-171450" defTabSz="1218715">
              <a:buFont typeface="Arial" panose="020B0604020202020204" pitchFamily="34" charset="0"/>
              <a:buChar char="•"/>
              <a:defRPr/>
            </a:pPr>
            <a:r>
              <a:rPr lang="en-US" sz="800" kern="0" dirty="0">
                <a:solidFill>
                  <a:srgbClr val="000000"/>
                </a:solidFill>
                <a:latin typeface="+mj-lt"/>
              </a:rPr>
              <a:t>Agile / DevOps Assessment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12782" y="1827836"/>
            <a:ext cx="2624812" cy="92221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91420" rtlCol="0" anchor="t" anchorCtr="0"/>
          <a:lstStyle/>
          <a:p>
            <a:pPr marL="171450" indent="-171450" defTabSz="1218715">
              <a:buFont typeface="Arial" panose="020B0604020202020204" pitchFamily="34" charset="0"/>
              <a:buChar char="•"/>
              <a:tabLst>
                <a:tab pos="1485826" algn="l"/>
              </a:tabLst>
              <a:defRPr/>
            </a:pPr>
            <a:r>
              <a:rPr lang="en-US" sz="800" kern="0" dirty="0">
                <a:solidFill>
                  <a:srgbClr val="000000"/>
                </a:solidFill>
                <a:latin typeface="+mj-lt"/>
              </a:rPr>
              <a:t>App Cloud Shift</a:t>
            </a:r>
          </a:p>
          <a:p>
            <a:pPr marL="171450" indent="-171450" defTabSz="1218715">
              <a:buFont typeface="Arial" panose="020B0604020202020204" pitchFamily="34" charset="0"/>
              <a:buChar char="•"/>
              <a:defRPr/>
            </a:pPr>
            <a:r>
              <a:rPr lang="en-US" sz="800" kern="0" dirty="0">
                <a:solidFill>
                  <a:srgbClr val="000000"/>
                </a:solidFill>
                <a:latin typeface="+mj-lt"/>
              </a:rPr>
              <a:t>App Stabilization</a:t>
            </a:r>
          </a:p>
          <a:p>
            <a:pPr marL="171450" indent="-171450" defTabSz="1218715">
              <a:buFont typeface="Arial" panose="020B0604020202020204" pitchFamily="34" charset="0"/>
              <a:buChar char="•"/>
              <a:defRPr/>
            </a:pPr>
            <a:r>
              <a:rPr lang="en-US" sz="800" kern="0" dirty="0">
                <a:solidFill>
                  <a:srgbClr val="000000"/>
                </a:solidFill>
                <a:latin typeface="+mj-lt"/>
              </a:rPr>
              <a:t>App Modernization</a:t>
            </a:r>
          </a:p>
          <a:p>
            <a:pPr marL="171450" indent="-171450" defTabSz="1218715">
              <a:buFont typeface="Arial" panose="020B0604020202020204" pitchFamily="34" charset="0"/>
              <a:buChar char="•"/>
              <a:defRPr/>
            </a:pPr>
            <a:r>
              <a:rPr lang="en-US" sz="800" kern="0" dirty="0">
                <a:solidFill>
                  <a:srgbClr val="000000"/>
                </a:solidFill>
                <a:latin typeface="+mj-lt"/>
              </a:rPr>
              <a:t>Data Modernization</a:t>
            </a:r>
          </a:p>
          <a:p>
            <a:pPr marL="171450" indent="-171450" defTabSz="1218715">
              <a:buFont typeface="Arial" panose="020B0604020202020204" pitchFamily="34" charset="0"/>
              <a:buChar char="•"/>
              <a:defRPr/>
            </a:pPr>
            <a:r>
              <a:rPr lang="en-US" sz="800" kern="0" dirty="0">
                <a:solidFill>
                  <a:srgbClr val="000000"/>
                </a:solidFill>
                <a:latin typeface="+mj-lt"/>
              </a:rPr>
              <a:t>Agile / DevOps Transformation</a:t>
            </a:r>
          </a:p>
          <a:p>
            <a:pPr marL="171450" indent="-171450" defTabSz="1218715">
              <a:buFont typeface="Arial" panose="020B0604020202020204" pitchFamily="34" charset="0"/>
              <a:buChar char="•"/>
              <a:defRPr/>
            </a:pPr>
            <a:endParaRPr lang="en-US" sz="800" kern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254534" y="3918098"/>
            <a:ext cx="2466319" cy="109728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2"/>
            </a:solidFill>
            <a:prstDash val="sysDash"/>
          </a:ln>
          <a:effectLst/>
        </p:spPr>
        <p:txBody>
          <a:bodyPr rtlCol="0" anchor="ctr"/>
          <a:lstStyle/>
          <a:p>
            <a:pPr algn="ctr" defTabSz="456995">
              <a:defRPr/>
            </a:pPr>
            <a:endParaRPr lang="en-US" sz="1200" kern="0" dirty="0">
              <a:solidFill>
                <a:prstClr val="white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254533" y="3921182"/>
            <a:ext cx="2466319" cy="21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6995">
              <a:defRPr/>
            </a:pPr>
            <a:r>
              <a:rPr lang="en-US" sz="828" b="1" kern="0" dirty="0">
                <a:solidFill>
                  <a:srgbClr val="99071F"/>
                </a:solidFill>
                <a:latin typeface="+mj-lt"/>
                <a:cs typeface="Arial" panose="020B0604020202020204" pitchFamily="34" charset="0"/>
              </a:rPr>
              <a:t>SOLUTION ACCELERATORS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4848208" y="4161751"/>
            <a:ext cx="19605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53124">
              <a:spcBef>
                <a:spcPct val="0"/>
              </a:spcBef>
              <a:defRPr/>
            </a:pPr>
            <a:r>
              <a:rPr lang="en-US" sz="1200" b="1" kern="0" dirty="0" err="1">
                <a:solidFill>
                  <a:srgbClr val="00B140"/>
                </a:solidFill>
                <a:latin typeface="+mj-lt"/>
                <a:ea typeface="Times New Roman" charset="0"/>
                <a:cs typeface="Arial" panose="020B0604020202020204" pitchFamily="34" charset="0"/>
              </a:rPr>
              <a:t>OneDevOps</a:t>
            </a:r>
            <a:endParaRPr lang="en-US" sz="1200" b="1" kern="0" dirty="0">
              <a:solidFill>
                <a:srgbClr val="00B140"/>
              </a:solidFill>
              <a:latin typeface="+mj-lt"/>
              <a:ea typeface="Times New Roman" charset="0"/>
              <a:cs typeface="Arial" panose="020B0604020202020204" pitchFamily="34" charset="0"/>
            </a:endParaRPr>
          </a:p>
          <a:p>
            <a:pPr defTabSz="653124">
              <a:spcBef>
                <a:spcPct val="0"/>
              </a:spcBef>
              <a:defRPr/>
            </a:pPr>
            <a:r>
              <a:rPr lang="en-US" sz="800" dirty="0">
                <a:solidFill>
                  <a:srgbClr val="000000"/>
                </a:solidFill>
                <a:latin typeface="+mj-lt"/>
                <a:ea typeface="ＭＳ Ｐゴシック" pitchFamily="-106" charset="-128"/>
                <a:cs typeface="Calibri" panose="020F0502020204030204" pitchFamily="34" charset="0"/>
              </a:rPr>
              <a:t>DevOps accelerator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8A44E54-DAC7-4D48-858E-68214A3FAD00}"/>
              </a:ext>
            </a:extLst>
          </p:cNvPr>
          <p:cNvSpPr/>
          <p:nvPr/>
        </p:nvSpPr>
        <p:spPr>
          <a:xfrm>
            <a:off x="4254128" y="4634545"/>
            <a:ext cx="1183416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53124">
              <a:spcBef>
                <a:spcPct val="0"/>
              </a:spcBef>
              <a:defRPr/>
            </a:pPr>
            <a:r>
              <a:rPr lang="en-US" sz="1200" b="1" kern="0" dirty="0">
                <a:solidFill>
                  <a:srgbClr val="00B140"/>
                </a:solidFill>
                <a:latin typeface="+mj-lt"/>
                <a:ea typeface="Times New Roman" charset="0"/>
                <a:cs typeface="Arial" panose="020B0604020202020204" pitchFamily="34" charset="0"/>
              </a:rPr>
              <a:t>FEGO</a:t>
            </a:r>
          </a:p>
          <a:p>
            <a:pPr defTabSz="342770">
              <a:defRPr/>
            </a:pPr>
            <a:r>
              <a:rPr lang="en-US" sz="750" dirty="0">
                <a:solidFill>
                  <a:srgbClr val="000000"/>
                </a:solidFill>
                <a:latin typeface="+mj-lt"/>
                <a:ea typeface="ＭＳ Ｐゴシック" pitchFamily="-106" charset="-128"/>
                <a:cs typeface="Calibri" panose="020F0502020204030204" pitchFamily="34" charset="0"/>
              </a:rPr>
              <a:t>Cloud Assessment 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FDAB5F9-5C90-2E46-A058-2D04C7C29665}"/>
              </a:ext>
            </a:extLst>
          </p:cNvPr>
          <p:cNvSpPr/>
          <p:nvPr/>
        </p:nvSpPr>
        <p:spPr>
          <a:xfrm>
            <a:off x="5257415" y="4632835"/>
            <a:ext cx="1529400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770">
              <a:defRPr/>
            </a:pPr>
            <a:r>
              <a:rPr lang="en-US" sz="1200" b="1" kern="0" dirty="0">
                <a:solidFill>
                  <a:srgbClr val="00B140"/>
                </a:solidFill>
                <a:latin typeface="+mj-lt"/>
                <a:ea typeface="Times New Roman" charset="0"/>
                <a:cs typeface="Arial" panose="020B0604020202020204" pitchFamily="34" charset="0"/>
              </a:rPr>
              <a:t>COSMOS </a:t>
            </a:r>
          </a:p>
          <a:p>
            <a:pPr defTabSz="342770">
              <a:defRPr/>
            </a:pPr>
            <a:r>
              <a:rPr lang="en-US" sz="825" kern="0" dirty="0">
                <a:solidFill>
                  <a:srgbClr val="000000"/>
                </a:solidFill>
                <a:latin typeface="+mj-lt"/>
                <a:ea typeface="ＭＳ Ｐゴシック" pitchFamily="-106" charset="-128"/>
                <a:cs typeface="Calibri" panose="020F0502020204030204" pitchFamily="34" charset="0"/>
              </a:rPr>
              <a:t>Micro Services Development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157479" y="3527878"/>
            <a:ext cx="7680960" cy="269420"/>
          </a:xfrm>
          <a:prstGeom prst="rect">
            <a:avLst/>
          </a:prstGeom>
          <a:solidFill>
            <a:srgbClr val="F8F8F8"/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609328"/>
            <a:r>
              <a:rPr lang="en-US" sz="800" b="1" kern="0" dirty="0">
                <a:solidFill>
                  <a:srgbClr val="000000"/>
                </a:solidFill>
                <a:latin typeface="+mj-lt"/>
              </a:rPr>
              <a:t>OMNI CHANNEL  COMMERCE| DC TRANSFORMATION | ONE INVENTORY | SC CONTROL TOWER | ORDER VISIBILITY| GUEST EXPERIENCE | CREW MODERNIZATION | AIRCRAFT M&amp;E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253580" y="2666248"/>
            <a:ext cx="8587647" cy="81044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609328"/>
            <a:endParaRPr lang="en-US" sz="1600" kern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130" name="Picture 4" descr="Preview"/>
          <p:cNvPicPr>
            <a:picLocks noChangeAspect="1" noChangeArrowheads="1"/>
          </p:cNvPicPr>
          <p:nvPr/>
        </p:nvPicPr>
        <p:blipFill>
          <a:blip r:embed="rId11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346" y="2838139"/>
            <a:ext cx="216690" cy="22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6" descr="Preview"/>
          <p:cNvPicPr>
            <a:picLocks noChangeAspect="1" noChangeArrowheads="1"/>
          </p:cNvPicPr>
          <p:nvPr/>
        </p:nvPicPr>
        <p:blipFill>
          <a:blip r:embed="rId1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930" y="2813083"/>
            <a:ext cx="21669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8" descr="Preview"/>
          <p:cNvPicPr>
            <a:picLocks noChangeAspect="1" noChangeArrowheads="1"/>
          </p:cNvPicPr>
          <p:nvPr/>
        </p:nvPicPr>
        <p:blipFill>
          <a:blip r:embed="rId1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45" y="2800789"/>
            <a:ext cx="277742" cy="29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600" y="2822681"/>
            <a:ext cx="255129" cy="255129"/>
          </a:xfrm>
          <a:prstGeom prst="rect">
            <a:avLst/>
          </a:prstGeom>
        </p:spPr>
      </p:pic>
      <p:pic>
        <p:nvPicPr>
          <p:cNvPr id="137" name="Picture 4" descr="Related image"/>
          <p:cNvPicPr>
            <a:picLocks noChangeAspect="1" noChangeArrowheads="1"/>
          </p:cNvPicPr>
          <p:nvPr/>
        </p:nvPicPr>
        <p:blipFill rotWithShape="1">
          <a:blip r:embed="rId18" cstate="print">
            <a:clrChange>
              <a:clrFrom>
                <a:srgbClr val="181214"/>
              </a:clrFrom>
              <a:clrTo>
                <a:srgbClr val="181214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harpenSoften amount="-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966"/>
          <a:stretch/>
        </p:blipFill>
        <p:spPr bwMode="auto">
          <a:xfrm>
            <a:off x="7476299" y="2845708"/>
            <a:ext cx="274320" cy="20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2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760" y="2846782"/>
            <a:ext cx="200039" cy="206927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22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0088" y="2850211"/>
            <a:ext cx="273800" cy="200064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23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3528" y="2825688"/>
            <a:ext cx="233984" cy="249112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24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0298" y="2807128"/>
            <a:ext cx="279833" cy="286235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25" cstate="screen">
            <a:clrChange>
              <a:clrFrom>
                <a:srgbClr val="00060C">
                  <a:alpha val="50196"/>
                </a:srgbClr>
              </a:clrFrom>
              <a:clrTo>
                <a:srgbClr val="00060C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4054" y="2785254"/>
            <a:ext cx="314487" cy="329983"/>
          </a:xfrm>
          <a:prstGeom prst="rect">
            <a:avLst/>
          </a:prstGeom>
        </p:spPr>
      </p:pic>
      <p:pic>
        <p:nvPicPr>
          <p:cNvPr id="143" name="Picture 2" descr="Image result for bulb idea black icon transparent"/>
          <p:cNvPicPr>
            <a:picLocks noChangeAspect="1" noChangeArrowheads="1"/>
          </p:cNvPicPr>
          <p:nvPr/>
        </p:nvPicPr>
        <p:blipFill>
          <a:blip r:embed="rId26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0244" y="2844565"/>
            <a:ext cx="222892" cy="21136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27" cstate="screen">
            <a:clrChange>
              <a:clrFrom>
                <a:srgbClr val="FFFDDB"/>
              </a:clrFrom>
              <a:clrTo>
                <a:srgbClr val="FFFDDB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1743" y="2813083"/>
            <a:ext cx="216820" cy="274320"/>
          </a:xfrm>
          <a:prstGeom prst="rect">
            <a:avLst/>
          </a:prstGeom>
        </p:spPr>
      </p:pic>
      <p:pic>
        <p:nvPicPr>
          <p:cNvPr id="150" name="Picture 20" descr="Image result for supply chain icon"/>
          <p:cNvPicPr>
            <a:picLocks noChangeAspect="1" noChangeArrowheads="1"/>
          </p:cNvPicPr>
          <p:nvPr/>
        </p:nvPicPr>
        <p:blipFill>
          <a:blip r:embed="rId28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5227" y="2804739"/>
            <a:ext cx="371487" cy="29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TextBox 125"/>
          <p:cNvSpPr txBox="1"/>
          <p:nvPr/>
        </p:nvSpPr>
        <p:spPr>
          <a:xfrm>
            <a:off x="4133885" y="3092562"/>
            <a:ext cx="760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019">
              <a:defRPr/>
            </a:pPr>
            <a:r>
              <a:rPr lang="en-US" sz="700" kern="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Customer</a:t>
            </a:r>
          </a:p>
          <a:p>
            <a:pPr algn="ctr" defTabSz="1219019">
              <a:defRPr/>
            </a:pPr>
            <a:r>
              <a:rPr lang="en-US" sz="700" kern="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Management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818607" y="3146424"/>
            <a:ext cx="4451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019">
              <a:defRPr/>
            </a:pPr>
            <a:r>
              <a:rPr lang="en-US" sz="700" kern="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Travel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188390" y="3146424"/>
            <a:ext cx="7139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019">
              <a:defRPr/>
            </a:pPr>
            <a:r>
              <a:rPr lang="en-US" sz="700" kern="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Hospitality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826987" y="3092563"/>
            <a:ext cx="815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019">
              <a:defRPr/>
            </a:pPr>
            <a:r>
              <a:rPr lang="en-US" sz="700" kern="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Travel Intermediaries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6566675" y="3092563"/>
            <a:ext cx="740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019">
              <a:defRPr/>
            </a:pPr>
            <a:r>
              <a:rPr lang="en-US" sz="700" kern="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Food &amp; Beverages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7231738" y="3092563"/>
            <a:ext cx="740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019">
              <a:defRPr/>
            </a:pPr>
            <a:r>
              <a:rPr lang="en-US" sz="700" kern="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Beauty &amp; Cosmetics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896802" y="3092562"/>
            <a:ext cx="851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019">
              <a:defRPr/>
            </a:pPr>
            <a:r>
              <a:rPr lang="en-US" sz="700" kern="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Personal Care &amp; Electronics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305093" y="3092562"/>
            <a:ext cx="751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019">
              <a:defRPr/>
            </a:pPr>
            <a:r>
              <a:rPr lang="en-US" sz="700" kern="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Product Development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674550" y="3146424"/>
            <a:ext cx="8146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019">
              <a:defRPr/>
            </a:pPr>
            <a:r>
              <a:rPr lang="en-US" sz="700" kern="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Merchandizing</a:t>
            </a:r>
            <a:endParaRPr lang="en-US" sz="1000" kern="0" dirty="0">
              <a:solidFill>
                <a:srgbClr val="00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413832" y="3092562"/>
            <a:ext cx="657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019">
              <a:defRPr/>
            </a:pPr>
            <a:r>
              <a:rPr lang="en-US" sz="700" kern="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Store </a:t>
            </a:r>
          </a:p>
          <a:p>
            <a:pPr algn="ctr" defTabSz="1219019">
              <a:defRPr/>
            </a:pPr>
            <a:r>
              <a:rPr lang="en-US" sz="700" kern="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Operations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995945" y="3092562"/>
            <a:ext cx="626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019">
              <a:defRPr/>
            </a:pPr>
            <a:r>
              <a:rPr lang="en-US" sz="700" kern="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Multi </a:t>
            </a:r>
          </a:p>
          <a:p>
            <a:pPr algn="ctr" defTabSz="1219019">
              <a:defRPr/>
            </a:pPr>
            <a:r>
              <a:rPr lang="en-US" sz="700" kern="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Channel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3546572" y="3092562"/>
            <a:ext cx="66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019">
              <a:defRPr/>
            </a:pPr>
            <a:r>
              <a:rPr lang="en-US" sz="700" kern="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Sales &amp; </a:t>
            </a:r>
          </a:p>
          <a:p>
            <a:pPr algn="ctr" defTabSz="1219019">
              <a:defRPr/>
            </a:pPr>
            <a:r>
              <a:rPr lang="en-US" sz="700" kern="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Marketing 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981352" y="3092563"/>
            <a:ext cx="768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019">
              <a:defRPr/>
            </a:pPr>
            <a:r>
              <a:rPr lang="en-US" sz="700" kern="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Supply Chain Management</a:t>
            </a:r>
          </a:p>
        </p:txBody>
      </p:sp>
      <p:sp>
        <p:nvSpPr>
          <p:cNvPr id="153" name="Shape 149"/>
          <p:cNvSpPr/>
          <p:nvPr/>
        </p:nvSpPr>
        <p:spPr>
          <a:xfrm>
            <a:off x="219762" y="3554750"/>
            <a:ext cx="931665" cy="219291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rtlCol="0">
            <a:spAutoFit/>
          </a:bodyPr>
          <a:lstStyle/>
          <a:p>
            <a:pPr algn="ctr" defTabSz="456995"/>
            <a:r>
              <a:rPr lang="en-US" sz="825" b="1" kern="0" dirty="0">
                <a:solidFill>
                  <a:srgbClr val="99071F"/>
                </a:solidFill>
                <a:latin typeface="+mj-lt"/>
                <a:cs typeface="Arial" panose="020B0604020202020204" pitchFamily="34" charset="0"/>
                <a:sym typeface="Avenir Next"/>
              </a:rPr>
              <a:t>KEY DOMAINS</a:t>
            </a:r>
          </a:p>
        </p:txBody>
      </p:sp>
    </p:spTree>
    <p:extLst>
      <p:ext uri="{BB962C8B-B14F-4D97-AF65-F5344CB8AC3E}">
        <p14:creationId xmlns:p14="http://schemas.microsoft.com/office/powerpoint/2010/main" val="65979126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>
            <a:spLocks noGrp="1"/>
          </p:cNvSpPr>
          <p:nvPr>
            <p:ph type="title"/>
          </p:nvPr>
        </p:nvSpPr>
        <p:spPr>
          <a:xfrm>
            <a:off x="421050" y="174589"/>
            <a:ext cx="7330200" cy="26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PODS: GLOBAL TALENT AND EXECUTION</a:t>
            </a:r>
            <a:endParaRPr/>
          </a:p>
        </p:txBody>
      </p:sp>
      <p:graphicFrame>
        <p:nvGraphicFramePr>
          <p:cNvPr id="302" name="Google Shape;302;p43"/>
          <p:cNvGraphicFramePr/>
          <p:nvPr/>
        </p:nvGraphicFramePr>
        <p:xfrm>
          <a:off x="466101" y="819151"/>
          <a:ext cx="7714975" cy="4194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5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3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3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7925">
                <a:tc>
                  <a:txBody>
                    <a:bodyPr/>
                    <a:lstStyle/>
                    <a:p>
                      <a:pPr marL="31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800" b="1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31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TALENT</a:t>
                      </a:r>
                      <a:endParaRPr sz="1200" b="1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b="1" i="0" u="none" strike="noStrike" cap="none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GUILDS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6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i="0" u="none" strike="noStrike" cap="non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Provides direction and global coordination to communities</a:t>
                      </a:r>
                      <a:endParaRPr sz="10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b="1" i="0" u="none" strike="noStrike" cap="none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COMMUNITIES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6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i="0" u="none" strike="noStrike" cap="non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Help scale specialized talent pools in each studio</a:t>
                      </a:r>
                      <a:endParaRPr sz="10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i="0" u="none" strike="noStrike" cap="non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STUDIOS</a:t>
                      </a:r>
                      <a:endParaRPr sz="1000" b="1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i="0" u="none" strike="noStrike" cap="non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Provide a Global Platform</a:t>
                      </a:r>
                      <a:endParaRPr sz="10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25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700" b="1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1000" i="0" u="none" strike="noStrike" cap="non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Thought Leadership and PoV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. </a:t>
                      </a:r>
                      <a:r>
                        <a:rPr lang="en" sz="1000" i="0" u="none" strike="noStrike" cap="non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Technical Vision and Strategy. Community connection. Right talent specific for client need</a:t>
                      </a:r>
                      <a:endParaRPr sz="10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1000" i="0" u="none" strike="noStrike" cap="non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Guardians of Local Talent:</a:t>
                      </a:r>
                      <a:br>
                        <a:rPr lang="en" sz="1000" i="0" u="none" strike="noStrike" cap="non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</a:br>
                      <a:r>
                        <a:rPr lang="en" sz="1000" i="0" u="none" strike="noStrike" cap="non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People development</a:t>
                      </a:r>
                      <a:endParaRPr sz="10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i="0" u="none" strike="noStrike" cap="non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Globally distributed </a:t>
                      </a:r>
                      <a:endParaRPr sz="10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i="0" u="none" strike="noStrike" cap="non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development centers</a:t>
                      </a:r>
                      <a:br>
                        <a:rPr lang="en" sz="1000" i="0" u="none" strike="noStrike" cap="non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</a:br>
                      <a:r>
                        <a:rPr lang="en" sz="1000" i="0" u="none" strike="noStrike" cap="non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Key strengths per location</a:t>
                      </a:r>
                      <a:endParaRPr sz="10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925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i="0" u="none" strike="noStrike" cap="none" dirty="0">
                        <a:solidFill>
                          <a:srgbClr val="21212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b="1" dirty="0">
                          <a:solidFill>
                            <a:srgbClr val="21212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EXECUTION</a:t>
                      </a:r>
                      <a:endParaRPr sz="1200" b="1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b="1" i="0" u="none" strike="noStrike" cap="none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POD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6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i="0" u="none" strike="noStrike" cap="non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Focus on Products and Solutions, fueled by Communities</a:t>
                      </a:r>
                      <a:endParaRPr sz="10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b="1" i="0" u="none" strike="noStrike" cap="none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POD FRAMEWORK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6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i="0" u="none" strike="noStrike" cap="non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Ensure Efficiency &amp; Predictability in delivery</a:t>
                      </a:r>
                      <a:endParaRPr sz="10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b="1" i="0" u="none" strike="noStrike" cap="none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GAME OF PODS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6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i="0" u="none" strike="noStrike" cap="non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Gamify the delivery process for Continuous Improvement:</a:t>
                      </a:r>
                      <a:endParaRPr sz="10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0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1000" i="0" u="none" strike="noStrike" cap="none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Cross-functional</a:t>
                      </a:r>
                      <a:endParaRPr sz="1000" i="0" u="none" strike="noStrike" cap="none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1000" i="0" u="none" strike="noStrike" cap="none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Design + Engineering</a:t>
                      </a:r>
                      <a:endParaRPr sz="1000" i="0" u="none" strike="noStrike" cap="none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1000" i="0" u="none" strike="noStrike" cap="none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End-to-end solutions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1000" i="0" u="none" strike="noStrike" cap="none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Outcome</a:t>
                      </a:r>
                      <a:r>
                        <a:rPr lang="en" sz="1000" i="0" u="none" strike="noStrike" cap="none" baseline="0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focus</a:t>
                      </a:r>
                      <a:endParaRPr sz="1000" i="0" u="none" strike="noStrike" cap="none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1000" i="0" u="none" strike="noStrike" cap="non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KPI-driven</a:t>
                      </a:r>
                      <a:endParaRPr sz="10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1000" i="0" u="none" strike="noStrike" cap="non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Maturity Path</a:t>
                      </a:r>
                      <a:endParaRPr sz="10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1000" i="0" u="none" strike="noStrike" cap="non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Tailored to client’s delivery framework</a:t>
                      </a:r>
                      <a:endParaRPr sz="1000" i="0" u="none" strike="noStrike" cap="non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1000" i="0" u="none" strike="noStrike" cap="none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Viralizes best practices</a:t>
                      </a:r>
                      <a:br>
                        <a:rPr lang="en" sz="1000" i="0" u="none" strike="noStrike" cap="none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</a:br>
                      <a:r>
                        <a:rPr lang="en" sz="1000" i="0" u="none" strike="noStrike" cap="none" dirty="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Drives competitiveness</a:t>
                      </a:r>
                      <a:endParaRPr sz="1000" i="0" u="none" strike="noStrike" cap="none" dirty="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03" name="Google Shape;30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6264" y="3657875"/>
            <a:ext cx="640877" cy="20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9550" y="3646222"/>
            <a:ext cx="224120" cy="2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6224" y="3642187"/>
            <a:ext cx="224120" cy="2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2905" y="3646225"/>
            <a:ext cx="224120" cy="2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09580" y="3642197"/>
            <a:ext cx="224120" cy="2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3"/>
          <p:cNvPicPr preferRelativeResize="0"/>
          <p:nvPr/>
        </p:nvPicPr>
        <p:blipFill rotWithShape="1">
          <a:blip r:embed="rId8">
            <a:alphaModFix/>
          </a:blip>
          <a:srcRect l="30482" t="42146" r="53038" b="29211"/>
          <a:stretch/>
        </p:blipFill>
        <p:spPr>
          <a:xfrm>
            <a:off x="2702350" y="3748364"/>
            <a:ext cx="403402" cy="394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3"/>
          <p:cNvPicPr preferRelativeResize="0"/>
          <p:nvPr/>
        </p:nvPicPr>
        <p:blipFill rotWithShape="1">
          <a:blip r:embed="rId9">
            <a:alphaModFix/>
          </a:blip>
          <a:srcRect l="52088" t="59188" r="32391" b="25574"/>
          <a:stretch/>
        </p:blipFill>
        <p:spPr>
          <a:xfrm>
            <a:off x="6454523" y="1431750"/>
            <a:ext cx="1021277" cy="53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3"/>
          <p:cNvPicPr preferRelativeResize="0"/>
          <p:nvPr/>
        </p:nvPicPr>
        <p:blipFill rotWithShape="1">
          <a:blip r:embed="rId10">
            <a:alphaModFix/>
          </a:blip>
          <a:srcRect l="4616"/>
          <a:stretch/>
        </p:blipFill>
        <p:spPr>
          <a:xfrm>
            <a:off x="6454521" y="1422128"/>
            <a:ext cx="1021276" cy="602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88751" y="1675855"/>
            <a:ext cx="771625" cy="20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702350" y="1665210"/>
            <a:ext cx="224125" cy="22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083350" y="1665216"/>
            <a:ext cx="224125" cy="22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464350" y="1663471"/>
            <a:ext cx="224125" cy="2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898686" y="958059"/>
            <a:ext cx="198148" cy="198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898686" y="3945561"/>
            <a:ext cx="198148" cy="198148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3"/>
          <p:cNvSpPr/>
          <p:nvPr/>
        </p:nvSpPr>
        <p:spPr>
          <a:xfrm>
            <a:off x="478658" y="787941"/>
            <a:ext cx="490500" cy="3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4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898686" y="2449802"/>
            <a:ext cx="198148" cy="198148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3"/>
          <p:cNvSpPr/>
          <p:nvPr/>
        </p:nvSpPr>
        <p:spPr>
          <a:xfrm>
            <a:off x="478658" y="2769974"/>
            <a:ext cx="490500" cy="3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820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64"/>
          <p:cNvSpPr txBox="1">
            <a:spLocks noGrp="1"/>
          </p:cNvSpPr>
          <p:nvPr>
            <p:ph type="subTitle" idx="1"/>
          </p:nvPr>
        </p:nvSpPr>
        <p:spPr>
          <a:xfrm>
            <a:off x="446550" y="971850"/>
            <a:ext cx="1727100" cy="702300"/>
          </a:xfrm>
          <a:prstGeom prst="rect">
            <a:avLst/>
          </a:prstGeom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434343"/>
                </a:solidFill>
              </a:rPr>
              <a:t>22 Pods, distributed across Romania, USA, India &amp; Argentina. </a:t>
            </a:r>
            <a:endParaRPr sz="1100" i="1">
              <a:solidFill>
                <a:srgbClr val="434343"/>
              </a:solidFill>
            </a:endParaRPr>
          </a:p>
        </p:txBody>
      </p:sp>
      <p:sp>
        <p:nvSpPr>
          <p:cNvPr id="681" name="Google Shape;681;p64"/>
          <p:cNvSpPr/>
          <p:nvPr/>
        </p:nvSpPr>
        <p:spPr>
          <a:xfrm>
            <a:off x="2446281" y="1063721"/>
            <a:ext cx="2267700" cy="651300"/>
          </a:xfrm>
          <a:prstGeom prst="roundRect">
            <a:avLst>
              <a:gd name="adj" fmla="val 7196"/>
            </a:avLst>
          </a:prstGeom>
          <a:gradFill>
            <a:gsLst>
              <a:gs pos="0">
                <a:srgbClr val="5C068C"/>
              </a:gs>
              <a:gs pos="100000">
                <a:srgbClr val="C800A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64"/>
          <p:cNvSpPr/>
          <p:nvPr/>
        </p:nvSpPr>
        <p:spPr>
          <a:xfrm>
            <a:off x="2441181" y="2125035"/>
            <a:ext cx="1134600" cy="1576500"/>
          </a:xfrm>
          <a:prstGeom prst="roundRect">
            <a:avLst>
              <a:gd name="adj" fmla="val 7196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64"/>
          <p:cNvSpPr txBox="1"/>
          <p:nvPr/>
        </p:nvSpPr>
        <p:spPr>
          <a:xfrm rot="-5400000" flipH="1">
            <a:off x="918831" y="2831684"/>
            <a:ext cx="247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MVP  DELIVERY PHASE</a:t>
            </a:r>
            <a:endParaRPr sz="1000"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4" name="Google Shape;684;p64"/>
          <p:cNvSpPr txBox="1"/>
          <p:nvPr/>
        </p:nvSpPr>
        <p:spPr>
          <a:xfrm rot="-5400000" flipH="1">
            <a:off x="-1165378" y="2881412"/>
            <a:ext cx="2819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DESIGN PHASE</a:t>
            </a:r>
            <a:endParaRPr sz="1000"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5" name="Google Shape;685;p64"/>
          <p:cNvSpPr/>
          <p:nvPr/>
        </p:nvSpPr>
        <p:spPr>
          <a:xfrm rot="5400000">
            <a:off x="138696" y="3012321"/>
            <a:ext cx="490500" cy="312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64"/>
          <p:cNvSpPr/>
          <p:nvPr/>
        </p:nvSpPr>
        <p:spPr>
          <a:xfrm rot="5400000">
            <a:off x="2025306" y="2989990"/>
            <a:ext cx="490500" cy="312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7" name="Google Shape;687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069" y="2334509"/>
            <a:ext cx="846496" cy="702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64"/>
          <p:cNvPicPr preferRelativeResize="0"/>
          <p:nvPr/>
        </p:nvPicPr>
        <p:blipFill rotWithShape="1">
          <a:blip r:embed="rId4">
            <a:alphaModFix/>
          </a:blip>
          <a:srcRect t="377" b="387"/>
          <a:stretch/>
        </p:blipFill>
        <p:spPr>
          <a:xfrm>
            <a:off x="2468558" y="2587981"/>
            <a:ext cx="194865" cy="186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64"/>
          <p:cNvPicPr preferRelativeResize="0"/>
          <p:nvPr/>
        </p:nvPicPr>
        <p:blipFill rotWithShape="1">
          <a:blip r:embed="rId5">
            <a:alphaModFix/>
          </a:blip>
          <a:srcRect l="377" r="387"/>
          <a:stretch/>
        </p:blipFill>
        <p:spPr>
          <a:xfrm>
            <a:off x="3067627" y="2929075"/>
            <a:ext cx="194865" cy="186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6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89433" y="2246888"/>
            <a:ext cx="194865" cy="186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64"/>
          <p:cNvPicPr preferRelativeResize="0"/>
          <p:nvPr/>
        </p:nvPicPr>
        <p:blipFill rotWithShape="1">
          <a:blip r:embed="rId7">
            <a:alphaModFix/>
          </a:blip>
          <a:srcRect l="377" r="387"/>
          <a:stretch/>
        </p:blipFill>
        <p:spPr>
          <a:xfrm>
            <a:off x="3304792" y="2587981"/>
            <a:ext cx="194865" cy="186761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64"/>
          <p:cNvSpPr txBox="1"/>
          <p:nvPr/>
        </p:nvSpPr>
        <p:spPr>
          <a:xfrm>
            <a:off x="2808055" y="2548064"/>
            <a:ext cx="349200" cy="1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POD</a:t>
            </a:r>
            <a:endParaRPr sz="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64"/>
          <p:cNvSpPr txBox="1"/>
          <p:nvPr/>
        </p:nvSpPr>
        <p:spPr>
          <a:xfrm>
            <a:off x="2446284" y="3332685"/>
            <a:ext cx="11991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MOBILE  POD</a:t>
            </a:r>
            <a:endParaRPr sz="800" b="1" i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694" name="Google Shape;694;p64"/>
          <p:cNvGrpSpPr/>
          <p:nvPr/>
        </p:nvGrpSpPr>
        <p:grpSpPr>
          <a:xfrm>
            <a:off x="2494894" y="3222600"/>
            <a:ext cx="1052914" cy="110113"/>
            <a:chOff x="3735240" y="3052413"/>
            <a:chExt cx="1691700" cy="183613"/>
          </a:xfrm>
        </p:grpSpPr>
        <p:sp>
          <p:nvSpPr>
            <p:cNvPr id="695" name="Google Shape;695;p64"/>
            <p:cNvSpPr/>
            <p:nvPr/>
          </p:nvSpPr>
          <p:spPr>
            <a:xfrm>
              <a:off x="3735240" y="3052413"/>
              <a:ext cx="1691700" cy="843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64"/>
            <p:cNvSpPr/>
            <p:nvPr/>
          </p:nvSpPr>
          <p:spPr>
            <a:xfrm rot="10800000">
              <a:off x="4496781" y="3052426"/>
              <a:ext cx="168600" cy="1836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7" name="Google Shape;697;p64"/>
          <p:cNvGrpSpPr/>
          <p:nvPr/>
        </p:nvGrpSpPr>
        <p:grpSpPr>
          <a:xfrm>
            <a:off x="545633" y="1804065"/>
            <a:ext cx="8221800" cy="228033"/>
            <a:chOff x="513178" y="1489092"/>
            <a:chExt cx="8221800" cy="228033"/>
          </a:xfrm>
        </p:grpSpPr>
        <p:sp>
          <p:nvSpPr>
            <p:cNvPr id="698" name="Google Shape;698;p64"/>
            <p:cNvSpPr/>
            <p:nvPr/>
          </p:nvSpPr>
          <p:spPr>
            <a:xfrm>
              <a:off x="513178" y="1489092"/>
              <a:ext cx="8221800" cy="8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64"/>
            <p:cNvSpPr/>
            <p:nvPr/>
          </p:nvSpPr>
          <p:spPr>
            <a:xfrm rot="10800000">
              <a:off x="4489756" y="1533525"/>
              <a:ext cx="534600" cy="1836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0" name="Google Shape;700;p64"/>
          <p:cNvSpPr/>
          <p:nvPr/>
        </p:nvSpPr>
        <p:spPr>
          <a:xfrm>
            <a:off x="480406" y="2130160"/>
            <a:ext cx="1406100" cy="1576500"/>
          </a:xfrm>
          <a:prstGeom prst="roundRect">
            <a:avLst>
              <a:gd name="adj" fmla="val 7196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1" name="Google Shape;701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694" y="2301535"/>
            <a:ext cx="846496" cy="702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64"/>
          <p:cNvPicPr preferRelativeResize="0"/>
          <p:nvPr/>
        </p:nvPicPr>
        <p:blipFill rotWithShape="1">
          <a:blip r:embed="rId8">
            <a:alphaModFix/>
          </a:blip>
          <a:srcRect t="377" b="387"/>
          <a:stretch/>
        </p:blipFill>
        <p:spPr>
          <a:xfrm>
            <a:off x="881058" y="2896100"/>
            <a:ext cx="194865" cy="186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64"/>
          <p:cNvPicPr preferRelativeResize="0"/>
          <p:nvPr/>
        </p:nvPicPr>
        <p:blipFill rotWithShape="1">
          <a:blip r:embed="rId4">
            <a:alphaModFix/>
          </a:blip>
          <a:srcRect t="377" b="387"/>
          <a:stretch/>
        </p:blipFill>
        <p:spPr>
          <a:xfrm>
            <a:off x="660183" y="2555006"/>
            <a:ext cx="194865" cy="186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64"/>
          <p:cNvPicPr preferRelativeResize="0"/>
          <p:nvPr/>
        </p:nvPicPr>
        <p:blipFill rotWithShape="1">
          <a:blip r:embed="rId5">
            <a:alphaModFix/>
          </a:blip>
          <a:srcRect l="377" r="387"/>
          <a:stretch/>
        </p:blipFill>
        <p:spPr>
          <a:xfrm>
            <a:off x="1259252" y="2896100"/>
            <a:ext cx="194865" cy="186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6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59252" y="2213911"/>
            <a:ext cx="194865" cy="186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6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1058" y="2213912"/>
            <a:ext cx="194865" cy="186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64"/>
          <p:cNvPicPr preferRelativeResize="0"/>
          <p:nvPr/>
        </p:nvPicPr>
        <p:blipFill rotWithShape="1">
          <a:blip r:embed="rId7">
            <a:alphaModFix/>
          </a:blip>
          <a:srcRect l="377" r="387"/>
          <a:stretch/>
        </p:blipFill>
        <p:spPr>
          <a:xfrm>
            <a:off x="1496417" y="2555006"/>
            <a:ext cx="194865" cy="186761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64"/>
          <p:cNvSpPr txBox="1"/>
          <p:nvPr/>
        </p:nvSpPr>
        <p:spPr>
          <a:xfrm>
            <a:off x="997431" y="2510589"/>
            <a:ext cx="349200" cy="1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POD</a:t>
            </a:r>
            <a:endParaRPr sz="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64"/>
          <p:cNvSpPr txBox="1"/>
          <p:nvPr/>
        </p:nvSpPr>
        <p:spPr>
          <a:xfrm>
            <a:off x="637909" y="3299710"/>
            <a:ext cx="11991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PRODUCT DEFINITION POD</a:t>
            </a:r>
            <a:endParaRPr sz="800" b="1" i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710" name="Google Shape;710;p64"/>
          <p:cNvGrpSpPr/>
          <p:nvPr/>
        </p:nvGrpSpPr>
        <p:grpSpPr>
          <a:xfrm>
            <a:off x="686520" y="3189625"/>
            <a:ext cx="1052914" cy="110113"/>
            <a:chOff x="3735240" y="3052413"/>
            <a:chExt cx="1691700" cy="183613"/>
          </a:xfrm>
        </p:grpSpPr>
        <p:sp>
          <p:nvSpPr>
            <p:cNvPr id="711" name="Google Shape;711;p64"/>
            <p:cNvSpPr/>
            <p:nvPr/>
          </p:nvSpPr>
          <p:spPr>
            <a:xfrm>
              <a:off x="3735240" y="3052413"/>
              <a:ext cx="1691700" cy="843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64"/>
            <p:cNvSpPr/>
            <p:nvPr/>
          </p:nvSpPr>
          <p:spPr>
            <a:xfrm rot="10800000">
              <a:off x="4496781" y="3052426"/>
              <a:ext cx="168600" cy="1836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3" name="Google Shape;713;p64"/>
          <p:cNvSpPr/>
          <p:nvPr/>
        </p:nvSpPr>
        <p:spPr>
          <a:xfrm>
            <a:off x="4789431" y="1064510"/>
            <a:ext cx="2315700" cy="651300"/>
          </a:xfrm>
          <a:prstGeom prst="roundRect">
            <a:avLst>
              <a:gd name="adj" fmla="val 7196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64"/>
          <p:cNvSpPr txBox="1"/>
          <p:nvPr/>
        </p:nvSpPr>
        <p:spPr>
          <a:xfrm>
            <a:off x="5477871" y="1385292"/>
            <a:ext cx="5529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MANAGER</a:t>
            </a:r>
            <a:endParaRPr sz="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64"/>
          <p:cNvSpPr txBox="1"/>
          <p:nvPr/>
        </p:nvSpPr>
        <p:spPr>
          <a:xfrm>
            <a:off x="6028352" y="1376783"/>
            <a:ext cx="4626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SCRUM MASTER</a:t>
            </a:r>
            <a:endParaRPr sz="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64"/>
          <p:cNvSpPr txBox="1"/>
          <p:nvPr/>
        </p:nvSpPr>
        <p:spPr>
          <a:xfrm>
            <a:off x="655081" y="3785235"/>
            <a:ext cx="12954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Romania &amp; USA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7" name="Google Shape;717;p64"/>
          <p:cNvSpPr/>
          <p:nvPr/>
        </p:nvSpPr>
        <p:spPr>
          <a:xfrm>
            <a:off x="3640731" y="2124660"/>
            <a:ext cx="1199100" cy="1576500"/>
          </a:xfrm>
          <a:prstGeom prst="roundRect">
            <a:avLst>
              <a:gd name="adj" fmla="val 7196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8" name="Google Shape;718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5669" y="2334134"/>
            <a:ext cx="846496" cy="702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64"/>
          <p:cNvPicPr preferRelativeResize="0"/>
          <p:nvPr/>
        </p:nvPicPr>
        <p:blipFill rotWithShape="1">
          <a:blip r:embed="rId8">
            <a:alphaModFix/>
          </a:blip>
          <a:srcRect t="377" b="387"/>
          <a:stretch/>
        </p:blipFill>
        <p:spPr>
          <a:xfrm>
            <a:off x="3908033" y="2938225"/>
            <a:ext cx="194865" cy="186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64"/>
          <p:cNvPicPr preferRelativeResize="0"/>
          <p:nvPr/>
        </p:nvPicPr>
        <p:blipFill rotWithShape="1">
          <a:blip r:embed="rId4">
            <a:alphaModFix/>
          </a:blip>
          <a:srcRect t="377" b="387"/>
          <a:stretch/>
        </p:blipFill>
        <p:spPr>
          <a:xfrm>
            <a:off x="3687158" y="2597131"/>
            <a:ext cx="194865" cy="186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64"/>
          <p:cNvPicPr preferRelativeResize="0"/>
          <p:nvPr/>
        </p:nvPicPr>
        <p:blipFill rotWithShape="1">
          <a:blip r:embed="rId5">
            <a:alphaModFix/>
          </a:blip>
          <a:srcRect l="377" r="387"/>
          <a:stretch/>
        </p:blipFill>
        <p:spPr>
          <a:xfrm>
            <a:off x="4286227" y="2928700"/>
            <a:ext cx="194865" cy="186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p6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286227" y="2246510"/>
            <a:ext cx="194865" cy="186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Google Shape;723;p6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08033" y="2256038"/>
            <a:ext cx="194865" cy="186761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64"/>
          <p:cNvSpPr txBox="1"/>
          <p:nvPr/>
        </p:nvSpPr>
        <p:spPr>
          <a:xfrm>
            <a:off x="4026655" y="2549939"/>
            <a:ext cx="349200" cy="1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POD</a:t>
            </a:r>
            <a:endParaRPr sz="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64"/>
          <p:cNvSpPr txBox="1"/>
          <p:nvPr/>
        </p:nvSpPr>
        <p:spPr>
          <a:xfrm>
            <a:off x="3664884" y="3332310"/>
            <a:ext cx="11991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MICROSERVICES  POD</a:t>
            </a:r>
            <a:endParaRPr sz="800" b="1" i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726" name="Google Shape;726;p64"/>
          <p:cNvGrpSpPr/>
          <p:nvPr/>
        </p:nvGrpSpPr>
        <p:grpSpPr>
          <a:xfrm>
            <a:off x="3713494" y="3222225"/>
            <a:ext cx="1052914" cy="110113"/>
            <a:chOff x="3735240" y="3052413"/>
            <a:chExt cx="1691700" cy="183613"/>
          </a:xfrm>
        </p:grpSpPr>
        <p:sp>
          <p:nvSpPr>
            <p:cNvPr id="727" name="Google Shape;727;p64"/>
            <p:cNvSpPr/>
            <p:nvPr/>
          </p:nvSpPr>
          <p:spPr>
            <a:xfrm>
              <a:off x="3735240" y="3052413"/>
              <a:ext cx="1691700" cy="843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64"/>
            <p:cNvSpPr/>
            <p:nvPr/>
          </p:nvSpPr>
          <p:spPr>
            <a:xfrm rot="10800000">
              <a:off x="4496781" y="3052426"/>
              <a:ext cx="168600" cy="1836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29" name="Google Shape;729;p64"/>
          <p:cNvPicPr preferRelativeResize="0"/>
          <p:nvPr/>
        </p:nvPicPr>
        <p:blipFill rotWithShape="1">
          <a:blip r:embed="rId4">
            <a:alphaModFix/>
          </a:blip>
          <a:srcRect t="377" b="387"/>
          <a:stretch/>
        </p:blipFill>
        <p:spPr>
          <a:xfrm>
            <a:off x="5029919" y="1147586"/>
            <a:ext cx="260475" cy="2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64"/>
          <p:cNvSpPr txBox="1"/>
          <p:nvPr/>
        </p:nvSpPr>
        <p:spPr>
          <a:xfrm>
            <a:off x="4943046" y="1393829"/>
            <a:ext cx="5529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DELIVERY </a:t>
            </a:r>
            <a:br>
              <a:rPr lang="en"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DIRECTOR</a:t>
            </a:r>
            <a:endParaRPr sz="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64"/>
          <p:cNvSpPr txBox="1"/>
          <p:nvPr/>
        </p:nvSpPr>
        <p:spPr>
          <a:xfrm>
            <a:off x="6485557" y="1376785"/>
            <a:ext cx="5529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TECHNICAL DIRECTOR</a:t>
            </a:r>
            <a:endParaRPr sz="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64"/>
          <p:cNvSpPr txBox="1"/>
          <p:nvPr/>
        </p:nvSpPr>
        <p:spPr>
          <a:xfrm>
            <a:off x="3438806" y="1381912"/>
            <a:ext cx="5529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VP PMO</a:t>
            </a:r>
            <a:endParaRPr sz="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64"/>
          <p:cNvSpPr txBox="1"/>
          <p:nvPr/>
        </p:nvSpPr>
        <p:spPr>
          <a:xfrm>
            <a:off x="3948993" y="1375435"/>
            <a:ext cx="7866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DIRECTOR OF DEVELOPMENT</a:t>
            </a:r>
            <a:endParaRPr sz="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4" name="Google Shape;734;p6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756606" y="1152540"/>
            <a:ext cx="260475" cy="249645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64"/>
          <p:cNvSpPr txBox="1"/>
          <p:nvPr/>
        </p:nvSpPr>
        <p:spPr>
          <a:xfrm>
            <a:off x="2493906" y="1381910"/>
            <a:ext cx="8883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DIRECTOR OF APPLICATIONS</a:t>
            </a:r>
            <a:endParaRPr sz="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64"/>
          <p:cNvSpPr txBox="1"/>
          <p:nvPr/>
        </p:nvSpPr>
        <p:spPr>
          <a:xfrm rot="-5400000" flipH="1">
            <a:off x="3782581" y="2866272"/>
            <a:ext cx="247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POST-MVP  DELIVERY PHASE</a:t>
            </a:r>
            <a:endParaRPr sz="1000"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7" name="Google Shape;737;p64"/>
          <p:cNvSpPr/>
          <p:nvPr/>
        </p:nvSpPr>
        <p:spPr>
          <a:xfrm rot="5400000">
            <a:off x="4878456" y="2971415"/>
            <a:ext cx="490500" cy="312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64"/>
          <p:cNvSpPr txBox="1"/>
          <p:nvPr/>
        </p:nvSpPr>
        <p:spPr>
          <a:xfrm>
            <a:off x="2807806" y="4059985"/>
            <a:ext cx="18180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Romania, USA, India &amp;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Argentina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39" name="Google Shape;739;p64"/>
          <p:cNvPicPr preferRelativeResize="0"/>
          <p:nvPr/>
        </p:nvPicPr>
        <p:blipFill rotWithShape="1">
          <a:blip r:embed="rId11">
            <a:alphaModFix/>
          </a:blip>
          <a:srcRect t="377" b="387"/>
          <a:stretch/>
        </p:blipFill>
        <p:spPr>
          <a:xfrm>
            <a:off x="3080606" y="2237760"/>
            <a:ext cx="183575" cy="1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64"/>
          <p:cNvSpPr txBox="1"/>
          <p:nvPr/>
        </p:nvSpPr>
        <p:spPr>
          <a:xfrm>
            <a:off x="2446281" y="3704385"/>
            <a:ext cx="237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800A1"/>
                </a:solidFill>
                <a:latin typeface="Proxima Nova"/>
                <a:ea typeface="Proxima Nova"/>
                <a:cs typeface="Proxima Nova"/>
                <a:sym typeface="Proxima Nova"/>
              </a:rPr>
              <a:t>*During MVP development we integrated client team developers and QAs as part of our PODs</a:t>
            </a:r>
            <a:endParaRPr sz="800">
              <a:solidFill>
                <a:srgbClr val="C800A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1" name="Google Shape;741;p64"/>
          <p:cNvSpPr/>
          <p:nvPr/>
        </p:nvSpPr>
        <p:spPr>
          <a:xfrm flipH="1">
            <a:off x="7360583" y="1147910"/>
            <a:ext cx="194700" cy="183600"/>
          </a:xfrm>
          <a:prstGeom prst="roundRect">
            <a:avLst>
              <a:gd name="adj" fmla="val 7196"/>
            </a:avLst>
          </a:prstGeom>
          <a:gradFill>
            <a:gsLst>
              <a:gs pos="0">
                <a:srgbClr val="5C068C"/>
              </a:gs>
              <a:gs pos="100000">
                <a:srgbClr val="C800A1"/>
              </a:gs>
            </a:gsLst>
            <a:lin ang="0" scaled="0"/>
          </a:gra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64"/>
          <p:cNvSpPr/>
          <p:nvPr/>
        </p:nvSpPr>
        <p:spPr>
          <a:xfrm flipH="1">
            <a:off x="7371789" y="1419092"/>
            <a:ext cx="194700" cy="183600"/>
          </a:xfrm>
          <a:prstGeom prst="roundRect">
            <a:avLst>
              <a:gd name="adj" fmla="val 7196"/>
            </a:avLst>
          </a:prstGeom>
          <a:solidFill>
            <a:srgbClr val="A4C2F4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64"/>
          <p:cNvSpPr txBox="1"/>
          <p:nvPr/>
        </p:nvSpPr>
        <p:spPr>
          <a:xfrm>
            <a:off x="7566481" y="1085785"/>
            <a:ext cx="10530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latin typeface="Proxima Nova"/>
                <a:ea typeface="Proxima Nova"/>
                <a:cs typeface="Proxima Nova"/>
                <a:sym typeface="Proxima Nova"/>
              </a:rPr>
              <a:t>L</a:t>
            </a:r>
            <a:r>
              <a:rPr lang="en" sz="700" dirty="0">
                <a:latin typeface="Proxima Nova"/>
                <a:ea typeface="Proxima Nova"/>
                <a:cs typeface="Proxima Nova"/>
                <a:sym typeface="Proxima Nova"/>
              </a:rPr>
              <a:t>ient </a:t>
            </a:r>
            <a:r>
              <a:rPr lang="en" sz="7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Members</a:t>
            </a:r>
            <a:endParaRPr sz="7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4" name="Google Shape;744;p64"/>
          <p:cNvSpPr txBox="1"/>
          <p:nvPr/>
        </p:nvSpPr>
        <p:spPr>
          <a:xfrm>
            <a:off x="7566481" y="1337210"/>
            <a:ext cx="10530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CSV Members</a:t>
            </a:r>
            <a:endParaRPr sz="7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45" name="Google Shape;745;p64"/>
          <p:cNvCxnSpPr/>
          <p:nvPr/>
        </p:nvCxnSpPr>
        <p:spPr>
          <a:xfrm rot="10800000" flipH="1">
            <a:off x="483631" y="4452060"/>
            <a:ext cx="8448600" cy="28500"/>
          </a:xfrm>
          <a:prstGeom prst="straightConnector1">
            <a:avLst/>
          </a:prstGeom>
          <a:noFill/>
          <a:ln w="28575" cap="flat" cmpd="sng">
            <a:solidFill>
              <a:srgbClr val="C800A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46" name="Google Shape;746;p64"/>
          <p:cNvSpPr/>
          <p:nvPr/>
        </p:nvSpPr>
        <p:spPr>
          <a:xfrm>
            <a:off x="476956" y="4415535"/>
            <a:ext cx="118800" cy="120600"/>
          </a:xfrm>
          <a:prstGeom prst="ellipse">
            <a:avLst/>
          </a:prstGeom>
          <a:gradFill>
            <a:gsLst>
              <a:gs pos="0">
                <a:srgbClr val="5C068C"/>
              </a:gs>
              <a:gs pos="100000">
                <a:srgbClr val="C800A1"/>
              </a:gs>
            </a:gsLst>
            <a:lin ang="0" scaled="0"/>
          </a:gradFill>
          <a:ln w="9525" cap="flat" cmpd="sng">
            <a:solidFill>
              <a:srgbClr val="C800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64"/>
          <p:cNvSpPr txBox="1"/>
          <p:nvPr/>
        </p:nvSpPr>
        <p:spPr>
          <a:xfrm>
            <a:off x="210831" y="4510399"/>
            <a:ext cx="7866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June 2019</a:t>
            </a:r>
            <a:endParaRPr sz="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8" name="Google Shape;748;p64"/>
          <p:cNvSpPr/>
          <p:nvPr/>
        </p:nvSpPr>
        <p:spPr>
          <a:xfrm>
            <a:off x="2381956" y="4406010"/>
            <a:ext cx="118800" cy="120600"/>
          </a:xfrm>
          <a:prstGeom prst="ellipse">
            <a:avLst/>
          </a:prstGeom>
          <a:gradFill>
            <a:gsLst>
              <a:gs pos="0">
                <a:srgbClr val="5C068C"/>
              </a:gs>
              <a:gs pos="100000">
                <a:srgbClr val="C800A1"/>
              </a:gs>
            </a:gsLst>
            <a:lin ang="0" scaled="0"/>
          </a:gradFill>
          <a:ln w="9525" cap="flat" cmpd="sng">
            <a:solidFill>
              <a:srgbClr val="C800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64"/>
          <p:cNvSpPr txBox="1"/>
          <p:nvPr/>
        </p:nvSpPr>
        <p:spPr>
          <a:xfrm>
            <a:off x="2157094" y="4510399"/>
            <a:ext cx="8883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July 2019</a:t>
            </a:r>
            <a:endParaRPr sz="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0" name="Google Shape;750;p64"/>
          <p:cNvSpPr/>
          <p:nvPr/>
        </p:nvSpPr>
        <p:spPr>
          <a:xfrm>
            <a:off x="5287080" y="4406010"/>
            <a:ext cx="118800" cy="120600"/>
          </a:xfrm>
          <a:prstGeom prst="ellipse">
            <a:avLst/>
          </a:prstGeom>
          <a:gradFill>
            <a:gsLst>
              <a:gs pos="0">
                <a:srgbClr val="5C068C"/>
              </a:gs>
              <a:gs pos="100000">
                <a:srgbClr val="C800A1"/>
              </a:gs>
            </a:gsLst>
            <a:lin ang="0" scaled="0"/>
          </a:gradFill>
          <a:ln w="9525" cap="flat" cmpd="sng">
            <a:solidFill>
              <a:srgbClr val="C800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64"/>
          <p:cNvSpPr txBox="1"/>
          <p:nvPr/>
        </p:nvSpPr>
        <p:spPr>
          <a:xfrm>
            <a:off x="4952080" y="4510399"/>
            <a:ext cx="8883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October 2019</a:t>
            </a:r>
            <a:endParaRPr sz="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2" name="Google Shape;752;p64"/>
          <p:cNvSpPr txBox="1"/>
          <p:nvPr/>
        </p:nvSpPr>
        <p:spPr>
          <a:xfrm>
            <a:off x="6154256" y="3870735"/>
            <a:ext cx="18999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Romania, USA, India &amp;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Argentina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3" name="Google Shape;753;p64"/>
          <p:cNvSpPr txBox="1"/>
          <p:nvPr/>
        </p:nvSpPr>
        <p:spPr>
          <a:xfrm>
            <a:off x="5791506" y="3486560"/>
            <a:ext cx="2637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800A1"/>
                </a:solidFill>
                <a:latin typeface="Proxima Nova"/>
                <a:ea typeface="Proxima Nova"/>
                <a:cs typeface="Proxima Nova"/>
                <a:sym typeface="Proxima Nova"/>
              </a:rPr>
              <a:t>*After MVP launch, client team developers and QAs remained in the Pod structure</a:t>
            </a:r>
            <a:endParaRPr sz="800">
              <a:solidFill>
                <a:srgbClr val="C800A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4" name="Google Shape;754;p64"/>
          <p:cNvSpPr/>
          <p:nvPr/>
        </p:nvSpPr>
        <p:spPr>
          <a:xfrm>
            <a:off x="5216371" y="2299289"/>
            <a:ext cx="869100" cy="1218000"/>
          </a:xfrm>
          <a:prstGeom prst="roundRect">
            <a:avLst>
              <a:gd name="adj" fmla="val 7196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5" name="Google Shape;755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5114" y="2461142"/>
            <a:ext cx="648211" cy="542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64"/>
          <p:cNvPicPr preferRelativeResize="0"/>
          <p:nvPr/>
        </p:nvPicPr>
        <p:blipFill rotWithShape="1">
          <a:blip r:embed="rId4">
            <a:alphaModFix/>
          </a:blip>
          <a:srcRect t="377" b="387"/>
          <a:stretch/>
        </p:blipFill>
        <p:spPr>
          <a:xfrm>
            <a:off x="5263281" y="2656985"/>
            <a:ext cx="149200" cy="1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64"/>
          <p:cNvPicPr preferRelativeResize="0"/>
          <p:nvPr/>
        </p:nvPicPr>
        <p:blipFill rotWithShape="1">
          <a:blip r:embed="rId5">
            <a:alphaModFix/>
          </a:blip>
          <a:srcRect l="377" r="387"/>
          <a:stretch/>
        </p:blipFill>
        <p:spPr>
          <a:xfrm>
            <a:off x="5696079" y="2920542"/>
            <a:ext cx="149220" cy="144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6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06472" y="2393440"/>
            <a:ext cx="149220" cy="144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p64"/>
          <p:cNvPicPr preferRelativeResize="0"/>
          <p:nvPr/>
        </p:nvPicPr>
        <p:blipFill rotWithShape="1">
          <a:blip r:embed="rId7">
            <a:alphaModFix/>
          </a:blip>
          <a:srcRect l="377" r="387"/>
          <a:stretch/>
        </p:blipFill>
        <p:spPr>
          <a:xfrm>
            <a:off x="5877691" y="2656991"/>
            <a:ext cx="149220" cy="144304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64"/>
          <p:cNvSpPr txBox="1"/>
          <p:nvPr/>
        </p:nvSpPr>
        <p:spPr>
          <a:xfrm>
            <a:off x="5428055" y="2592184"/>
            <a:ext cx="400200" cy="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POD</a:t>
            </a:r>
            <a:endParaRPr sz="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64"/>
          <p:cNvSpPr txBox="1"/>
          <p:nvPr/>
        </p:nvSpPr>
        <p:spPr>
          <a:xfrm>
            <a:off x="5220279" y="3161175"/>
            <a:ext cx="9183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MOBILE</a:t>
            </a:r>
            <a:endParaRPr sz="6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POD</a:t>
            </a:r>
            <a:endParaRPr sz="600" b="1" i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762" name="Google Shape;762;p64"/>
          <p:cNvGrpSpPr/>
          <p:nvPr/>
        </p:nvGrpSpPr>
        <p:grpSpPr>
          <a:xfrm>
            <a:off x="5257846" y="3147130"/>
            <a:ext cx="806433" cy="85068"/>
            <a:chOff x="3735240" y="3052413"/>
            <a:chExt cx="1691700" cy="183613"/>
          </a:xfrm>
        </p:grpSpPr>
        <p:sp>
          <p:nvSpPr>
            <p:cNvPr id="763" name="Google Shape;763;p64"/>
            <p:cNvSpPr/>
            <p:nvPr/>
          </p:nvSpPr>
          <p:spPr>
            <a:xfrm>
              <a:off x="3735240" y="3052413"/>
              <a:ext cx="1691700" cy="843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64"/>
            <p:cNvSpPr/>
            <p:nvPr/>
          </p:nvSpPr>
          <p:spPr>
            <a:xfrm rot="10800000">
              <a:off x="4496781" y="3052426"/>
              <a:ext cx="168600" cy="1836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5" name="Google Shape;765;p64"/>
          <p:cNvSpPr/>
          <p:nvPr/>
        </p:nvSpPr>
        <p:spPr>
          <a:xfrm>
            <a:off x="6134938" y="2298999"/>
            <a:ext cx="918300" cy="1218000"/>
          </a:xfrm>
          <a:prstGeom prst="roundRect">
            <a:avLst>
              <a:gd name="adj" fmla="val 7196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6" name="Google Shape;766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8269" y="2460853"/>
            <a:ext cx="648211" cy="542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64"/>
          <p:cNvPicPr preferRelativeResize="0"/>
          <p:nvPr/>
        </p:nvPicPr>
        <p:blipFill rotWithShape="1">
          <a:blip r:embed="rId8">
            <a:alphaModFix/>
          </a:blip>
          <a:srcRect t="377" b="387"/>
          <a:stretch/>
        </p:blipFill>
        <p:spPr>
          <a:xfrm>
            <a:off x="6339628" y="2927612"/>
            <a:ext cx="149220" cy="144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64"/>
          <p:cNvPicPr preferRelativeResize="0"/>
          <p:nvPr/>
        </p:nvPicPr>
        <p:blipFill rotWithShape="1">
          <a:blip r:embed="rId4">
            <a:alphaModFix/>
          </a:blip>
          <a:srcRect t="377" b="387"/>
          <a:stretch/>
        </p:blipFill>
        <p:spPr>
          <a:xfrm>
            <a:off x="6170490" y="2664062"/>
            <a:ext cx="149220" cy="144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64"/>
          <p:cNvPicPr preferRelativeResize="0"/>
          <p:nvPr/>
        </p:nvPicPr>
        <p:blipFill rotWithShape="1">
          <a:blip r:embed="rId5">
            <a:alphaModFix/>
          </a:blip>
          <a:srcRect l="377" r="387"/>
          <a:stretch/>
        </p:blipFill>
        <p:spPr>
          <a:xfrm>
            <a:off x="6629233" y="2920253"/>
            <a:ext cx="149220" cy="144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6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29233" y="2393148"/>
            <a:ext cx="149220" cy="144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p6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39628" y="2400510"/>
            <a:ext cx="149220" cy="144304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64"/>
          <p:cNvSpPr txBox="1"/>
          <p:nvPr/>
        </p:nvSpPr>
        <p:spPr>
          <a:xfrm>
            <a:off x="6153434" y="3160885"/>
            <a:ext cx="9183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MICROSERVICES  POD</a:t>
            </a:r>
            <a:endParaRPr sz="600" b="1" i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773" name="Google Shape;773;p64"/>
          <p:cNvGrpSpPr/>
          <p:nvPr/>
        </p:nvGrpSpPr>
        <p:grpSpPr>
          <a:xfrm>
            <a:off x="6191000" y="3146842"/>
            <a:ext cx="806433" cy="85068"/>
            <a:chOff x="3735240" y="3052413"/>
            <a:chExt cx="1691700" cy="183613"/>
          </a:xfrm>
        </p:grpSpPr>
        <p:sp>
          <p:nvSpPr>
            <p:cNvPr id="774" name="Google Shape;774;p64"/>
            <p:cNvSpPr/>
            <p:nvPr/>
          </p:nvSpPr>
          <p:spPr>
            <a:xfrm>
              <a:off x="3735240" y="3052413"/>
              <a:ext cx="1691700" cy="843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64"/>
            <p:cNvSpPr/>
            <p:nvPr/>
          </p:nvSpPr>
          <p:spPr>
            <a:xfrm rot="10800000">
              <a:off x="4496781" y="3052426"/>
              <a:ext cx="168600" cy="1836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6" name="Google Shape;776;p64"/>
          <p:cNvSpPr/>
          <p:nvPr/>
        </p:nvSpPr>
        <p:spPr>
          <a:xfrm>
            <a:off x="7097323" y="2299289"/>
            <a:ext cx="869100" cy="1218000"/>
          </a:xfrm>
          <a:prstGeom prst="roundRect">
            <a:avLst>
              <a:gd name="adj" fmla="val 7196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7" name="Google Shape;777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6066" y="2461142"/>
            <a:ext cx="648211" cy="542660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64"/>
          <p:cNvSpPr txBox="1"/>
          <p:nvPr/>
        </p:nvSpPr>
        <p:spPr>
          <a:xfrm>
            <a:off x="6362011" y="2591710"/>
            <a:ext cx="400200" cy="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POD</a:t>
            </a:r>
            <a:endParaRPr sz="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9" name="Google Shape;779;p64"/>
          <p:cNvPicPr preferRelativeResize="0"/>
          <p:nvPr/>
        </p:nvPicPr>
        <p:blipFill rotWithShape="1">
          <a:blip r:embed="rId4">
            <a:alphaModFix/>
          </a:blip>
          <a:srcRect t="377" b="387"/>
          <a:stretch/>
        </p:blipFill>
        <p:spPr>
          <a:xfrm>
            <a:off x="7146806" y="2656985"/>
            <a:ext cx="146625" cy="1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64"/>
          <p:cNvPicPr preferRelativeResize="0"/>
          <p:nvPr/>
        </p:nvPicPr>
        <p:blipFill rotWithShape="1">
          <a:blip r:embed="rId5">
            <a:alphaModFix/>
          </a:blip>
          <a:srcRect l="377" r="387"/>
          <a:stretch/>
        </p:blipFill>
        <p:spPr>
          <a:xfrm>
            <a:off x="7577030" y="2920542"/>
            <a:ext cx="149220" cy="144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6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87424" y="2393440"/>
            <a:ext cx="149220" cy="144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64"/>
          <p:cNvPicPr preferRelativeResize="0"/>
          <p:nvPr/>
        </p:nvPicPr>
        <p:blipFill rotWithShape="1">
          <a:blip r:embed="rId7">
            <a:alphaModFix/>
          </a:blip>
          <a:srcRect l="377" r="387"/>
          <a:stretch/>
        </p:blipFill>
        <p:spPr>
          <a:xfrm>
            <a:off x="7758642" y="2656991"/>
            <a:ext cx="149220" cy="144304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64"/>
          <p:cNvSpPr txBox="1"/>
          <p:nvPr/>
        </p:nvSpPr>
        <p:spPr>
          <a:xfrm>
            <a:off x="7311782" y="2592759"/>
            <a:ext cx="400200" cy="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POD</a:t>
            </a:r>
            <a:endParaRPr sz="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64"/>
          <p:cNvSpPr txBox="1"/>
          <p:nvPr/>
        </p:nvSpPr>
        <p:spPr>
          <a:xfrm>
            <a:off x="7101231" y="3161175"/>
            <a:ext cx="9183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PRODUCTION SUPPORT  POD</a:t>
            </a:r>
            <a:endParaRPr sz="600" b="1" i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785" name="Google Shape;785;p64"/>
          <p:cNvGrpSpPr/>
          <p:nvPr/>
        </p:nvGrpSpPr>
        <p:grpSpPr>
          <a:xfrm>
            <a:off x="7138797" y="3147130"/>
            <a:ext cx="806433" cy="85068"/>
            <a:chOff x="3735240" y="3052413"/>
            <a:chExt cx="1691700" cy="183613"/>
          </a:xfrm>
        </p:grpSpPr>
        <p:sp>
          <p:nvSpPr>
            <p:cNvPr id="786" name="Google Shape;786;p64"/>
            <p:cNvSpPr/>
            <p:nvPr/>
          </p:nvSpPr>
          <p:spPr>
            <a:xfrm>
              <a:off x="3735240" y="3052413"/>
              <a:ext cx="1691700" cy="843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64"/>
            <p:cNvSpPr/>
            <p:nvPr/>
          </p:nvSpPr>
          <p:spPr>
            <a:xfrm rot="10800000">
              <a:off x="4496781" y="3052426"/>
              <a:ext cx="168600" cy="1836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8" name="Google Shape;788;p64"/>
          <p:cNvSpPr/>
          <p:nvPr/>
        </p:nvSpPr>
        <p:spPr>
          <a:xfrm>
            <a:off x="8015890" y="2298999"/>
            <a:ext cx="918300" cy="1218000"/>
          </a:xfrm>
          <a:prstGeom prst="roundRect">
            <a:avLst>
              <a:gd name="adj" fmla="val 7196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9" name="Google Shape;789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9219" y="2460853"/>
            <a:ext cx="648211" cy="542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64"/>
          <p:cNvPicPr preferRelativeResize="0"/>
          <p:nvPr/>
        </p:nvPicPr>
        <p:blipFill rotWithShape="1">
          <a:blip r:embed="rId8">
            <a:alphaModFix/>
          </a:blip>
          <a:srcRect t="377" b="387"/>
          <a:stretch/>
        </p:blipFill>
        <p:spPr>
          <a:xfrm>
            <a:off x="8220579" y="2927612"/>
            <a:ext cx="149220" cy="144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64"/>
          <p:cNvPicPr preferRelativeResize="0"/>
          <p:nvPr/>
        </p:nvPicPr>
        <p:blipFill rotWithShape="1">
          <a:blip r:embed="rId4">
            <a:alphaModFix/>
          </a:blip>
          <a:srcRect t="377" b="387"/>
          <a:stretch/>
        </p:blipFill>
        <p:spPr>
          <a:xfrm>
            <a:off x="8051442" y="2664062"/>
            <a:ext cx="149220" cy="144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64"/>
          <p:cNvPicPr preferRelativeResize="0"/>
          <p:nvPr/>
        </p:nvPicPr>
        <p:blipFill rotWithShape="1">
          <a:blip r:embed="rId5">
            <a:alphaModFix/>
          </a:blip>
          <a:srcRect l="377" r="387"/>
          <a:stretch/>
        </p:blipFill>
        <p:spPr>
          <a:xfrm>
            <a:off x="8510184" y="2920253"/>
            <a:ext cx="149220" cy="144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p6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510184" y="2393148"/>
            <a:ext cx="149220" cy="144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6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20579" y="2400510"/>
            <a:ext cx="149220" cy="144304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64"/>
          <p:cNvSpPr txBox="1"/>
          <p:nvPr/>
        </p:nvSpPr>
        <p:spPr>
          <a:xfrm>
            <a:off x="8242725" y="2592760"/>
            <a:ext cx="400200" cy="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POD</a:t>
            </a:r>
            <a:endParaRPr sz="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64"/>
          <p:cNvSpPr txBox="1"/>
          <p:nvPr/>
        </p:nvSpPr>
        <p:spPr>
          <a:xfrm>
            <a:off x="8034385" y="3160885"/>
            <a:ext cx="9183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INTERNATIONAL TRACK POD</a:t>
            </a:r>
            <a:endParaRPr sz="600" b="1" i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797" name="Google Shape;797;p64"/>
          <p:cNvGrpSpPr/>
          <p:nvPr/>
        </p:nvGrpSpPr>
        <p:grpSpPr>
          <a:xfrm>
            <a:off x="8071952" y="3146842"/>
            <a:ext cx="806433" cy="85068"/>
            <a:chOff x="3735240" y="3052413"/>
            <a:chExt cx="1691700" cy="183613"/>
          </a:xfrm>
        </p:grpSpPr>
        <p:sp>
          <p:nvSpPr>
            <p:cNvPr id="798" name="Google Shape;798;p64"/>
            <p:cNvSpPr/>
            <p:nvPr/>
          </p:nvSpPr>
          <p:spPr>
            <a:xfrm>
              <a:off x="3735240" y="3052413"/>
              <a:ext cx="1691700" cy="843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64"/>
            <p:cNvSpPr/>
            <p:nvPr/>
          </p:nvSpPr>
          <p:spPr>
            <a:xfrm rot="10800000">
              <a:off x="4496781" y="3052426"/>
              <a:ext cx="168600" cy="1836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00" name="Google Shape;800;p6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471556" y="1152540"/>
            <a:ext cx="260475" cy="249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6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118470" y="1152540"/>
            <a:ext cx="260475" cy="249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64"/>
          <p:cNvPicPr preferRelativeResize="0"/>
          <p:nvPr/>
        </p:nvPicPr>
        <p:blipFill rotWithShape="1">
          <a:blip r:embed="rId4">
            <a:alphaModFix/>
          </a:blip>
          <a:srcRect t="377" b="387"/>
          <a:stretch/>
        </p:blipFill>
        <p:spPr>
          <a:xfrm>
            <a:off x="5569706" y="1148574"/>
            <a:ext cx="260475" cy="24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64"/>
          <p:cNvPicPr preferRelativeResize="0"/>
          <p:nvPr/>
        </p:nvPicPr>
        <p:blipFill rotWithShape="1">
          <a:blip r:embed="rId4">
            <a:alphaModFix/>
          </a:blip>
          <a:srcRect t="377" b="387"/>
          <a:stretch/>
        </p:blipFill>
        <p:spPr>
          <a:xfrm>
            <a:off x="6069281" y="1163599"/>
            <a:ext cx="260475" cy="24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Google Shape;804;p64"/>
          <p:cNvPicPr preferRelativeResize="0"/>
          <p:nvPr/>
        </p:nvPicPr>
        <p:blipFill rotWithShape="1">
          <a:blip r:embed="rId4">
            <a:alphaModFix/>
          </a:blip>
          <a:srcRect t="377" b="387"/>
          <a:stretch/>
        </p:blipFill>
        <p:spPr>
          <a:xfrm>
            <a:off x="6579245" y="1163599"/>
            <a:ext cx="260475" cy="24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64"/>
          <p:cNvPicPr preferRelativeResize="0"/>
          <p:nvPr/>
        </p:nvPicPr>
        <p:blipFill rotWithShape="1">
          <a:blip r:embed="rId11">
            <a:alphaModFix/>
          </a:blip>
          <a:srcRect t="377" b="387"/>
          <a:stretch/>
        </p:blipFill>
        <p:spPr>
          <a:xfrm>
            <a:off x="2671832" y="2937285"/>
            <a:ext cx="183575" cy="1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64"/>
          <p:cNvPicPr preferRelativeResize="0"/>
          <p:nvPr/>
        </p:nvPicPr>
        <p:blipFill rotWithShape="1">
          <a:blip r:embed="rId11">
            <a:alphaModFix/>
          </a:blip>
          <a:srcRect t="377" b="387"/>
          <a:stretch/>
        </p:blipFill>
        <p:spPr>
          <a:xfrm>
            <a:off x="4501544" y="2586485"/>
            <a:ext cx="183575" cy="1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p64"/>
          <p:cNvPicPr preferRelativeResize="0"/>
          <p:nvPr/>
        </p:nvPicPr>
        <p:blipFill rotWithShape="1">
          <a:blip r:embed="rId11">
            <a:alphaModFix/>
          </a:blip>
          <a:srcRect t="377" b="387"/>
          <a:stretch/>
        </p:blipFill>
        <p:spPr>
          <a:xfrm>
            <a:off x="5694231" y="2393336"/>
            <a:ext cx="146637" cy="14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64"/>
          <p:cNvPicPr preferRelativeResize="0"/>
          <p:nvPr/>
        </p:nvPicPr>
        <p:blipFill rotWithShape="1">
          <a:blip r:embed="rId11">
            <a:alphaModFix/>
          </a:blip>
          <a:srcRect t="377" b="387"/>
          <a:stretch/>
        </p:blipFill>
        <p:spPr>
          <a:xfrm>
            <a:off x="5407581" y="2920536"/>
            <a:ext cx="146637" cy="14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Google Shape;809;p64"/>
          <p:cNvPicPr preferRelativeResize="0"/>
          <p:nvPr/>
        </p:nvPicPr>
        <p:blipFill rotWithShape="1">
          <a:blip r:embed="rId11">
            <a:alphaModFix/>
          </a:blip>
          <a:srcRect t="377" b="387"/>
          <a:stretch/>
        </p:blipFill>
        <p:spPr>
          <a:xfrm>
            <a:off x="6793731" y="2662186"/>
            <a:ext cx="146637" cy="14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0" name="Google Shape;810;p64"/>
          <p:cNvPicPr preferRelativeResize="0"/>
          <p:nvPr/>
        </p:nvPicPr>
        <p:blipFill rotWithShape="1">
          <a:blip r:embed="rId11">
            <a:alphaModFix/>
          </a:blip>
          <a:srcRect t="377" b="387"/>
          <a:stretch/>
        </p:blipFill>
        <p:spPr>
          <a:xfrm>
            <a:off x="7281407" y="2920536"/>
            <a:ext cx="146637" cy="14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1" name="Google Shape;811;p64"/>
          <p:cNvPicPr preferRelativeResize="0"/>
          <p:nvPr/>
        </p:nvPicPr>
        <p:blipFill rotWithShape="1">
          <a:blip r:embed="rId11">
            <a:alphaModFix/>
          </a:blip>
          <a:srcRect t="377" b="387"/>
          <a:stretch/>
        </p:blipFill>
        <p:spPr>
          <a:xfrm>
            <a:off x="7591706" y="2402374"/>
            <a:ext cx="146637" cy="14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64"/>
          <p:cNvPicPr preferRelativeResize="0"/>
          <p:nvPr/>
        </p:nvPicPr>
        <p:blipFill rotWithShape="1">
          <a:blip r:embed="rId11">
            <a:alphaModFix/>
          </a:blip>
          <a:srcRect t="377" b="387"/>
          <a:stretch/>
        </p:blipFill>
        <p:spPr>
          <a:xfrm>
            <a:off x="8685006" y="2658849"/>
            <a:ext cx="146637" cy="14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64"/>
          <p:cNvPicPr preferRelativeResize="0"/>
          <p:nvPr/>
        </p:nvPicPr>
        <p:blipFill rotWithShape="1">
          <a:blip r:embed="rId4">
            <a:alphaModFix/>
          </a:blip>
          <a:srcRect t="377" b="387"/>
          <a:stretch/>
        </p:blipFill>
        <p:spPr>
          <a:xfrm>
            <a:off x="2758570" y="1156411"/>
            <a:ext cx="260475" cy="24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64"/>
          <p:cNvPicPr preferRelativeResize="0"/>
          <p:nvPr/>
        </p:nvPicPr>
        <p:blipFill rotWithShape="1">
          <a:blip r:embed="rId4">
            <a:alphaModFix/>
          </a:blip>
          <a:srcRect t="377" b="387"/>
          <a:stretch/>
        </p:blipFill>
        <p:spPr>
          <a:xfrm>
            <a:off x="4118845" y="1151486"/>
            <a:ext cx="260475" cy="2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64"/>
          <p:cNvSpPr txBox="1"/>
          <p:nvPr/>
        </p:nvSpPr>
        <p:spPr>
          <a:xfrm>
            <a:off x="3893006" y="666275"/>
            <a:ext cx="16917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CORE POD</a:t>
            </a:r>
            <a:endParaRPr sz="1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Romania,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Argentina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&amp; USA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000" b="1" i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7" name="Google Shape;817;p64"/>
          <p:cNvSpPr txBox="1">
            <a:spLocks noGrp="1"/>
          </p:cNvSpPr>
          <p:nvPr>
            <p:ph type="body" idx="4294967295"/>
          </p:nvPr>
        </p:nvSpPr>
        <p:spPr>
          <a:xfrm>
            <a:off x="396328" y="425753"/>
            <a:ext cx="7773600" cy="2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EXAMPLE TEAM STRUCTURE AND EVOLUTION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856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65"/>
          <p:cNvSpPr/>
          <p:nvPr/>
        </p:nvSpPr>
        <p:spPr>
          <a:xfrm>
            <a:off x="3498000" y="931675"/>
            <a:ext cx="5458200" cy="3687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65"/>
          <p:cNvSpPr txBox="1"/>
          <p:nvPr/>
        </p:nvSpPr>
        <p:spPr>
          <a:xfrm>
            <a:off x="4077075" y="1072950"/>
            <a:ext cx="47730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</a:rPr>
              <a:t>After</a:t>
            </a:r>
            <a:r>
              <a:rPr lang="en" b="1"/>
              <a:t>- </a:t>
            </a:r>
            <a:r>
              <a:rPr lang="en" sz="1400" b="1" i="0" u="none" strike="noStrike" cap="none">
                <a:solidFill>
                  <a:srgbClr val="000000"/>
                </a:solidFill>
              </a:rPr>
              <a:t>Pod Based, aligned by </a:t>
            </a:r>
            <a:r>
              <a:rPr lang="en" sz="1400" b="1" i="0" u="sng" strike="noStrike" cap="none">
                <a:solidFill>
                  <a:srgbClr val="000000"/>
                </a:solidFill>
              </a:rPr>
              <a:t>Value Stream</a:t>
            </a:r>
            <a:endParaRPr sz="1400" b="1" i="0" u="sng" strike="noStrike" cap="none">
              <a:solidFill>
                <a:srgbClr val="000000"/>
              </a:solidFill>
            </a:endParaRPr>
          </a:p>
        </p:txBody>
      </p:sp>
      <p:sp>
        <p:nvSpPr>
          <p:cNvPr id="825" name="Google Shape;825;p65"/>
          <p:cNvSpPr txBox="1"/>
          <p:nvPr/>
        </p:nvSpPr>
        <p:spPr>
          <a:xfrm>
            <a:off x="324025" y="1067275"/>
            <a:ext cx="39483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</a:rPr>
              <a:t>Before - Skillset grouped</a:t>
            </a:r>
            <a:endParaRPr sz="14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826" name="Google Shape;826;p65"/>
          <p:cNvSpPr txBox="1"/>
          <p:nvPr/>
        </p:nvSpPr>
        <p:spPr>
          <a:xfrm>
            <a:off x="324025" y="1793600"/>
            <a:ext cx="3351000" cy="24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457200" marR="664192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i="0" u="none" strike="noStrike" cap="none">
                <a:solidFill>
                  <a:schemeClr val="dk1"/>
                </a:solidFill>
              </a:rPr>
              <a:t>Waterfall evolving towards agile</a:t>
            </a:r>
            <a:endParaRPr sz="1200" i="0" u="none" strike="noStrike" cap="none">
              <a:solidFill>
                <a:schemeClr val="dk1"/>
              </a:solidFill>
            </a:endParaRPr>
          </a:p>
          <a:p>
            <a:pPr marL="457200" marR="66419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0" u="none" strike="noStrike" cap="none">
              <a:solidFill>
                <a:schemeClr val="dk1"/>
              </a:solidFill>
            </a:endParaRPr>
          </a:p>
          <a:p>
            <a:pPr marL="457200" marR="664192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i="0" u="none" strike="noStrike" cap="none">
                <a:solidFill>
                  <a:schemeClr val="dk1"/>
                </a:solidFill>
              </a:rPr>
              <a:t>Product Teams</a:t>
            </a:r>
            <a:endParaRPr sz="1200" i="0" u="none" strike="noStrike" cap="none">
              <a:solidFill>
                <a:schemeClr val="dk1"/>
              </a:solidFill>
            </a:endParaRPr>
          </a:p>
          <a:p>
            <a:pPr marL="457200" marR="66419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0" u="none" strike="noStrike" cap="none">
              <a:solidFill>
                <a:schemeClr val="dk1"/>
              </a:solidFill>
            </a:endParaRPr>
          </a:p>
          <a:p>
            <a:pPr marL="457200" marR="664192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i="0" u="none" strike="noStrike" cap="none">
                <a:solidFill>
                  <a:schemeClr val="dk1"/>
                </a:solidFill>
              </a:rPr>
              <a:t>Design teams</a:t>
            </a:r>
            <a:endParaRPr sz="1200" i="0" u="none" strike="noStrike" cap="none">
              <a:solidFill>
                <a:schemeClr val="dk1"/>
              </a:solidFill>
            </a:endParaRPr>
          </a:p>
          <a:p>
            <a:pPr marL="457200" marR="66419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0" u="none" strike="noStrike" cap="none">
              <a:solidFill>
                <a:schemeClr val="dk1"/>
              </a:solidFill>
            </a:endParaRPr>
          </a:p>
          <a:p>
            <a:pPr marL="457200" marR="664192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i="0" u="none" strike="noStrike" cap="none">
                <a:solidFill>
                  <a:schemeClr val="dk1"/>
                </a:solidFill>
              </a:rPr>
              <a:t>Front End Teams</a:t>
            </a:r>
            <a:endParaRPr sz="1200" i="0" u="none" strike="noStrike" cap="none">
              <a:solidFill>
                <a:schemeClr val="dk1"/>
              </a:solidFill>
            </a:endParaRPr>
          </a:p>
          <a:p>
            <a:pPr marL="457200" marR="66419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0" u="none" strike="noStrike" cap="none">
              <a:solidFill>
                <a:schemeClr val="dk1"/>
              </a:solidFill>
            </a:endParaRPr>
          </a:p>
          <a:p>
            <a:pPr marL="457200" marR="664192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i="0" u="none" strike="noStrike" cap="none">
                <a:solidFill>
                  <a:schemeClr val="dk1"/>
                </a:solidFill>
              </a:rPr>
              <a:t>Back End Teams</a:t>
            </a:r>
            <a:endParaRPr sz="1200" i="0" u="none" strike="noStrike" cap="none">
              <a:solidFill>
                <a:schemeClr val="dk1"/>
              </a:solidFill>
            </a:endParaRPr>
          </a:p>
          <a:p>
            <a:pPr marL="0" marR="66419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i="0" u="none" strike="noStrike" cap="none">
              <a:solidFill>
                <a:schemeClr val="dk1"/>
              </a:solidFill>
            </a:endParaRPr>
          </a:p>
          <a:p>
            <a:pPr marL="0" marR="66419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i="0" u="none" strike="noStrike" cap="none">
              <a:solidFill>
                <a:schemeClr val="dk1"/>
              </a:solidFill>
            </a:endParaRPr>
          </a:p>
          <a:p>
            <a:pPr marL="0" marR="66419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i="0" u="none" strike="noStrike" cap="none">
              <a:solidFill>
                <a:schemeClr val="dk1"/>
              </a:solidFill>
            </a:endParaRPr>
          </a:p>
          <a:p>
            <a:pPr marL="0" marR="66419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chemeClr val="dk1"/>
              </a:solidFill>
            </a:endParaRPr>
          </a:p>
          <a:p>
            <a:pPr marL="0" marR="66419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chemeClr val="dk1"/>
              </a:solidFill>
            </a:endParaRPr>
          </a:p>
          <a:p>
            <a:pPr marL="0" marR="66419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chemeClr val="dk1"/>
              </a:solidFill>
            </a:endParaRPr>
          </a:p>
          <a:p>
            <a:pPr marL="0" marR="66419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chemeClr val="dk1"/>
              </a:solidFill>
            </a:endParaRPr>
          </a:p>
          <a:p>
            <a:pPr marL="0" marR="66419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chemeClr val="dk1"/>
              </a:solidFill>
            </a:endParaRPr>
          </a:p>
        </p:txBody>
      </p:sp>
      <p:graphicFrame>
        <p:nvGraphicFramePr>
          <p:cNvPr id="827" name="Google Shape;827;p65"/>
          <p:cNvGraphicFramePr/>
          <p:nvPr/>
        </p:nvGraphicFramePr>
        <p:xfrm>
          <a:off x="3680700" y="2501363"/>
          <a:ext cx="5041925" cy="7473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6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6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6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6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9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67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6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3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Branding</a:t>
                      </a:r>
                      <a:endParaRPr sz="1000" b="1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Product Discovery</a:t>
                      </a:r>
                      <a:endParaRPr sz="1000" b="1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Account</a:t>
                      </a:r>
                      <a:endParaRPr sz="1000" b="1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Offers</a:t>
                      </a:r>
                      <a:endParaRPr sz="1000" b="1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Checkout</a:t>
                      </a:r>
                      <a:endParaRPr sz="1000" b="1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Payment</a:t>
                      </a:r>
                      <a:endParaRPr sz="1000" b="1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# of Pods</a:t>
                      </a:r>
                      <a:endParaRPr sz="1000" b="1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1</a:t>
                      </a:r>
                      <a:endParaRPr sz="1000" b="1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2</a:t>
                      </a:r>
                      <a:endParaRPr sz="1000" b="1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1</a:t>
                      </a:r>
                      <a:endParaRPr sz="1000" b="1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1</a:t>
                      </a:r>
                      <a:endParaRPr sz="1000" b="1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2</a:t>
                      </a:r>
                      <a:endParaRPr sz="1000" b="1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1</a:t>
                      </a:r>
                      <a:endParaRPr sz="1000" b="1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8" name="Google Shape;828;p65"/>
          <p:cNvGraphicFramePr/>
          <p:nvPr/>
        </p:nvGraphicFramePr>
        <p:xfrm>
          <a:off x="3680700" y="3441938"/>
          <a:ext cx="5104550" cy="781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9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6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5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19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Comms</a:t>
                      </a:r>
                      <a:endParaRPr sz="1000" b="1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Store Locator</a:t>
                      </a:r>
                      <a:endParaRPr sz="1000" b="1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Search</a:t>
                      </a:r>
                      <a:endParaRPr sz="1000" b="1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DevOps</a:t>
                      </a:r>
                      <a:endParaRPr sz="1000" b="1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Prod Cat </a:t>
                      </a:r>
                      <a:endParaRPr sz="1000" b="1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/>
                        <a:t>Foundations</a:t>
                      </a:r>
                      <a:endParaRPr sz="900" b="1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# of Pods</a:t>
                      </a:r>
                      <a:endParaRPr sz="1000" b="1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1</a:t>
                      </a:r>
                      <a:endParaRPr sz="1000" b="1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1</a:t>
                      </a:r>
                      <a:endParaRPr sz="1000" b="1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1</a:t>
                      </a:r>
                      <a:endParaRPr sz="1000" b="1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1</a:t>
                      </a:r>
                      <a:endParaRPr sz="1000" b="1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1</a:t>
                      </a:r>
                      <a:endParaRPr sz="1000" b="1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2</a:t>
                      </a:r>
                      <a:endParaRPr sz="1000" b="1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9" name="Google Shape;829;p65"/>
          <p:cNvSpPr txBox="1">
            <a:spLocks noGrp="1"/>
          </p:cNvSpPr>
          <p:nvPr>
            <p:ph type="body" idx="4294967295"/>
          </p:nvPr>
        </p:nvSpPr>
        <p:spPr>
          <a:xfrm>
            <a:off x="383125" y="611425"/>
            <a:ext cx="7773600" cy="2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EVOLUTION OF TEAM &amp; DEVELOPMENT STRUCTURE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1" name="Google Shape;831;p65"/>
          <p:cNvGrpSpPr/>
          <p:nvPr/>
        </p:nvGrpSpPr>
        <p:grpSpPr>
          <a:xfrm>
            <a:off x="4070075" y="1559286"/>
            <a:ext cx="813950" cy="668187"/>
            <a:chOff x="4070075" y="1559286"/>
            <a:chExt cx="813950" cy="668187"/>
          </a:xfrm>
        </p:grpSpPr>
        <p:pic>
          <p:nvPicPr>
            <p:cNvPr id="832" name="Google Shape;832;p6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70075" y="1559286"/>
              <a:ext cx="706304" cy="668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3" name="Google Shape;833;p65"/>
            <p:cNvSpPr/>
            <p:nvPr/>
          </p:nvSpPr>
          <p:spPr>
            <a:xfrm>
              <a:off x="4324375" y="1794525"/>
              <a:ext cx="197700" cy="197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212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65"/>
            <p:cNvSpPr txBox="1"/>
            <p:nvPr/>
          </p:nvSpPr>
          <p:spPr>
            <a:xfrm>
              <a:off x="4272325" y="1776875"/>
              <a:ext cx="6117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 b="1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Pod</a:t>
              </a:r>
              <a:endParaRPr sz="5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835" name="Google Shape;835;p65"/>
          <p:cNvGrpSpPr/>
          <p:nvPr/>
        </p:nvGrpSpPr>
        <p:grpSpPr>
          <a:xfrm>
            <a:off x="4855965" y="1559286"/>
            <a:ext cx="813950" cy="668187"/>
            <a:chOff x="4070075" y="1559286"/>
            <a:chExt cx="813950" cy="668187"/>
          </a:xfrm>
        </p:grpSpPr>
        <p:pic>
          <p:nvPicPr>
            <p:cNvPr id="836" name="Google Shape;836;p6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70075" y="1559286"/>
              <a:ext cx="706304" cy="668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7" name="Google Shape;837;p65"/>
            <p:cNvSpPr/>
            <p:nvPr/>
          </p:nvSpPr>
          <p:spPr>
            <a:xfrm>
              <a:off x="4324375" y="1794525"/>
              <a:ext cx="197700" cy="197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212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65"/>
            <p:cNvSpPr txBox="1"/>
            <p:nvPr/>
          </p:nvSpPr>
          <p:spPr>
            <a:xfrm>
              <a:off x="4272325" y="1776875"/>
              <a:ext cx="6117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 b="1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Pod</a:t>
              </a:r>
              <a:endParaRPr sz="5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839" name="Google Shape;839;p65"/>
          <p:cNvGrpSpPr/>
          <p:nvPr/>
        </p:nvGrpSpPr>
        <p:grpSpPr>
          <a:xfrm>
            <a:off x="5641855" y="1559286"/>
            <a:ext cx="813950" cy="668187"/>
            <a:chOff x="4070075" y="1559286"/>
            <a:chExt cx="813950" cy="668187"/>
          </a:xfrm>
        </p:grpSpPr>
        <p:pic>
          <p:nvPicPr>
            <p:cNvPr id="840" name="Google Shape;840;p6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70075" y="1559286"/>
              <a:ext cx="706304" cy="668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1" name="Google Shape;841;p65"/>
            <p:cNvSpPr/>
            <p:nvPr/>
          </p:nvSpPr>
          <p:spPr>
            <a:xfrm>
              <a:off x="4324375" y="1794525"/>
              <a:ext cx="197700" cy="197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212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65"/>
            <p:cNvSpPr txBox="1"/>
            <p:nvPr/>
          </p:nvSpPr>
          <p:spPr>
            <a:xfrm>
              <a:off x="4272325" y="1776875"/>
              <a:ext cx="6117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 b="1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Pod</a:t>
              </a:r>
              <a:endParaRPr sz="5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843" name="Google Shape;843;p65"/>
          <p:cNvGrpSpPr/>
          <p:nvPr/>
        </p:nvGrpSpPr>
        <p:grpSpPr>
          <a:xfrm>
            <a:off x="6427745" y="1559286"/>
            <a:ext cx="813950" cy="668187"/>
            <a:chOff x="4070075" y="1559286"/>
            <a:chExt cx="813950" cy="668187"/>
          </a:xfrm>
        </p:grpSpPr>
        <p:pic>
          <p:nvPicPr>
            <p:cNvPr id="844" name="Google Shape;844;p6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70075" y="1559286"/>
              <a:ext cx="706304" cy="668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5" name="Google Shape;845;p65"/>
            <p:cNvSpPr/>
            <p:nvPr/>
          </p:nvSpPr>
          <p:spPr>
            <a:xfrm>
              <a:off x="4324375" y="1794525"/>
              <a:ext cx="197700" cy="197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212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65"/>
            <p:cNvSpPr txBox="1"/>
            <p:nvPr/>
          </p:nvSpPr>
          <p:spPr>
            <a:xfrm>
              <a:off x="4272325" y="1776875"/>
              <a:ext cx="6117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 b="1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Pod</a:t>
              </a:r>
              <a:endParaRPr sz="5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847" name="Google Shape;847;p65"/>
          <p:cNvGrpSpPr/>
          <p:nvPr/>
        </p:nvGrpSpPr>
        <p:grpSpPr>
          <a:xfrm>
            <a:off x="7213635" y="1559286"/>
            <a:ext cx="813950" cy="668187"/>
            <a:chOff x="4070075" y="1559286"/>
            <a:chExt cx="813950" cy="668187"/>
          </a:xfrm>
        </p:grpSpPr>
        <p:pic>
          <p:nvPicPr>
            <p:cNvPr id="848" name="Google Shape;848;p6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70075" y="1559286"/>
              <a:ext cx="706304" cy="668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9" name="Google Shape;849;p65"/>
            <p:cNvSpPr/>
            <p:nvPr/>
          </p:nvSpPr>
          <p:spPr>
            <a:xfrm>
              <a:off x="4324375" y="1794525"/>
              <a:ext cx="197700" cy="197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212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65"/>
            <p:cNvSpPr txBox="1"/>
            <p:nvPr/>
          </p:nvSpPr>
          <p:spPr>
            <a:xfrm>
              <a:off x="4272325" y="1776875"/>
              <a:ext cx="6117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 b="1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Pod</a:t>
              </a:r>
              <a:endParaRPr sz="5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851" name="Google Shape;851;p65"/>
          <p:cNvGrpSpPr/>
          <p:nvPr/>
        </p:nvGrpSpPr>
        <p:grpSpPr>
          <a:xfrm>
            <a:off x="7999525" y="1559286"/>
            <a:ext cx="813950" cy="668187"/>
            <a:chOff x="4070075" y="1559286"/>
            <a:chExt cx="813950" cy="668187"/>
          </a:xfrm>
        </p:grpSpPr>
        <p:pic>
          <p:nvPicPr>
            <p:cNvPr id="852" name="Google Shape;852;p6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70075" y="1559286"/>
              <a:ext cx="706304" cy="668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3" name="Google Shape;853;p65"/>
            <p:cNvSpPr/>
            <p:nvPr/>
          </p:nvSpPr>
          <p:spPr>
            <a:xfrm>
              <a:off x="4324375" y="1794525"/>
              <a:ext cx="197700" cy="197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212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65"/>
            <p:cNvSpPr txBox="1"/>
            <p:nvPr/>
          </p:nvSpPr>
          <p:spPr>
            <a:xfrm>
              <a:off x="4272325" y="1776875"/>
              <a:ext cx="6117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 b="1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Pod</a:t>
              </a:r>
              <a:endParaRPr sz="5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495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66"/>
          <p:cNvSpPr/>
          <p:nvPr/>
        </p:nvSpPr>
        <p:spPr>
          <a:xfrm>
            <a:off x="3498000" y="931675"/>
            <a:ext cx="5458200" cy="3687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66"/>
          <p:cNvSpPr txBox="1"/>
          <p:nvPr/>
        </p:nvSpPr>
        <p:spPr>
          <a:xfrm>
            <a:off x="269825" y="1676075"/>
            <a:ext cx="3078000" cy="26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457200" marR="664192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i="0" u="none" strike="noStrike" cap="none">
                <a:solidFill>
                  <a:schemeClr val="dk1"/>
                </a:solidFill>
              </a:rPr>
              <a:t>Meeting Launch timelines</a:t>
            </a:r>
            <a:endParaRPr sz="1200" i="0" u="none" strike="noStrike" cap="none">
              <a:solidFill>
                <a:schemeClr val="dk1"/>
              </a:solidFill>
            </a:endParaRPr>
          </a:p>
          <a:p>
            <a:pPr marL="457200" marR="66419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0" u="none" strike="noStrike" cap="none">
              <a:solidFill>
                <a:schemeClr val="dk1"/>
              </a:solidFill>
            </a:endParaRPr>
          </a:p>
          <a:p>
            <a:pPr marL="457200" marR="664192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i="0" u="none" strike="noStrike" cap="none">
                <a:solidFill>
                  <a:schemeClr val="dk1"/>
                </a:solidFill>
              </a:rPr>
              <a:t>Limited mechanical issues for launches</a:t>
            </a:r>
            <a:endParaRPr sz="1200" i="0" u="none" strike="noStrike" cap="none">
              <a:solidFill>
                <a:schemeClr val="dk1"/>
              </a:solidFill>
            </a:endParaRPr>
          </a:p>
          <a:p>
            <a:pPr marL="457200" marR="66419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457200" marR="664192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i="0" u="none" strike="noStrike" cap="none">
                <a:solidFill>
                  <a:schemeClr val="dk1"/>
                </a:solidFill>
              </a:rPr>
              <a:t>Budget and fixed scope related</a:t>
            </a:r>
            <a:endParaRPr sz="1200" i="0" u="none" strike="noStrike" cap="none">
              <a:solidFill>
                <a:schemeClr val="dk1"/>
              </a:solidFill>
            </a:endParaRPr>
          </a:p>
          <a:p>
            <a:pPr marL="457200" marR="66419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0" u="none" strike="noStrike" cap="none">
              <a:solidFill>
                <a:schemeClr val="dk1"/>
              </a:solidFill>
            </a:endParaRPr>
          </a:p>
          <a:p>
            <a:pPr marL="457200" marR="664192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i="0" u="none" strike="noStrike" cap="none">
                <a:solidFill>
                  <a:schemeClr val="dk1"/>
                </a:solidFill>
              </a:rPr>
              <a:t>Limited project based goals</a:t>
            </a:r>
            <a:endParaRPr sz="1200" i="0" u="none" strike="noStrike" cap="none">
              <a:solidFill>
                <a:schemeClr val="dk1"/>
              </a:solidFill>
            </a:endParaRPr>
          </a:p>
          <a:p>
            <a:pPr marL="457200" marR="66419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0" u="none" strike="noStrike" cap="none">
              <a:solidFill>
                <a:schemeClr val="dk1"/>
              </a:solidFill>
            </a:endParaRPr>
          </a:p>
          <a:p>
            <a:pPr marL="457200" marR="664192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i="0" u="none" strike="noStrike" cap="none">
                <a:solidFill>
                  <a:schemeClr val="dk1"/>
                </a:solidFill>
              </a:rPr>
              <a:t>Not tied to overall business success</a:t>
            </a:r>
            <a:endParaRPr sz="8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862" name="Google Shape;862;p66"/>
          <p:cNvSpPr txBox="1"/>
          <p:nvPr/>
        </p:nvSpPr>
        <p:spPr>
          <a:xfrm>
            <a:off x="5768266" y="1983622"/>
            <a:ext cx="1345500" cy="2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66"/>
          <p:cNvSpPr/>
          <p:nvPr/>
        </p:nvSpPr>
        <p:spPr>
          <a:xfrm>
            <a:off x="3717096" y="1652486"/>
            <a:ext cx="1586700" cy="283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66"/>
          <p:cNvSpPr/>
          <p:nvPr/>
        </p:nvSpPr>
        <p:spPr>
          <a:xfrm>
            <a:off x="3669885" y="1692888"/>
            <a:ext cx="1586700" cy="1734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66"/>
          <p:cNvSpPr/>
          <p:nvPr/>
        </p:nvSpPr>
        <p:spPr>
          <a:xfrm>
            <a:off x="3760286" y="2307938"/>
            <a:ext cx="14181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chemeClr val="accent3"/>
                </a:solidFill>
              </a:rPr>
              <a:t>SPEED</a:t>
            </a:r>
            <a:endParaRPr sz="1200" i="0" u="none" strike="noStrike" cap="none">
              <a:solidFill>
                <a:schemeClr val="accent3"/>
              </a:solidFill>
            </a:endParaRPr>
          </a:p>
        </p:txBody>
      </p:sp>
      <p:sp>
        <p:nvSpPr>
          <p:cNvPr id="866" name="Google Shape;866;p66"/>
          <p:cNvSpPr/>
          <p:nvPr/>
        </p:nvSpPr>
        <p:spPr>
          <a:xfrm>
            <a:off x="3760286" y="2740733"/>
            <a:ext cx="1418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</a:rPr>
              <a:t>Productivity measured by </a:t>
            </a:r>
            <a:r>
              <a:rPr lang="en" sz="800" b="1" i="0" u="none" strike="noStrike" cap="none">
                <a:solidFill>
                  <a:srgbClr val="000000"/>
                </a:solidFill>
              </a:rPr>
              <a:t>items</a:t>
            </a:r>
            <a:r>
              <a:rPr lang="en" sz="800" i="0" u="none" strike="noStrike" cap="none">
                <a:solidFill>
                  <a:srgbClr val="000000"/>
                </a:solidFill>
              </a:rPr>
              <a:t> </a:t>
            </a:r>
            <a:r>
              <a:rPr lang="en" sz="800" b="1" i="0" u="none" strike="noStrike" cap="none">
                <a:solidFill>
                  <a:srgbClr val="000000"/>
                </a:solidFill>
              </a:rPr>
              <a:t>delivered</a:t>
            </a:r>
            <a:r>
              <a:rPr lang="en" sz="800" i="0" u="none" strike="noStrike" cap="none">
                <a:solidFill>
                  <a:srgbClr val="000000"/>
                </a:solidFill>
              </a:rPr>
              <a:t> within a Sprint </a:t>
            </a:r>
            <a:endParaRPr sz="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867" name="Google Shape;867;p66"/>
          <p:cNvSpPr/>
          <p:nvPr/>
        </p:nvSpPr>
        <p:spPr>
          <a:xfrm>
            <a:off x="3760230" y="1782607"/>
            <a:ext cx="14181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i="0" u="none" strike="noStrike" cap="none">
                <a:solidFill>
                  <a:schemeClr val="accent3"/>
                </a:solidFill>
              </a:rPr>
              <a:t>30</a:t>
            </a:r>
            <a:r>
              <a:rPr lang="en" sz="4000" i="0" u="none" strike="noStrike" cap="none">
                <a:solidFill>
                  <a:schemeClr val="accent3"/>
                </a:solidFill>
              </a:rPr>
              <a:t>%</a:t>
            </a:r>
            <a:endParaRPr sz="4000" i="0" u="none" strike="noStrike" cap="none">
              <a:solidFill>
                <a:schemeClr val="accent3"/>
              </a:solidFill>
            </a:endParaRPr>
          </a:p>
        </p:txBody>
      </p:sp>
      <p:sp>
        <p:nvSpPr>
          <p:cNvPr id="868" name="Google Shape;868;p66"/>
          <p:cNvSpPr/>
          <p:nvPr/>
        </p:nvSpPr>
        <p:spPr>
          <a:xfrm rot="5400000">
            <a:off x="4327758" y="3382601"/>
            <a:ext cx="270900" cy="217200"/>
          </a:xfrm>
          <a:prstGeom prst="rightArrow">
            <a:avLst>
              <a:gd name="adj1" fmla="val 34239"/>
              <a:gd name="adj2" fmla="val 5703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66"/>
          <p:cNvSpPr/>
          <p:nvPr/>
        </p:nvSpPr>
        <p:spPr>
          <a:xfrm>
            <a:off x="3739658" y="3605628"/>
            <a:ext cx="15867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i="0" u="none" strike="noStrike" cap="none">
                <a:solidFill>
                  <a:srgbClr val="FFFFFF"/>
                </a:solidFill>
              </a:rPr>
              <a:t>Number of story points completed / sprint / pod members</a:t>
            </a:r>
            <a:endParaRPr sz="800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870" name="Google Shape;870;p66"/>
          <p:cNvSpPr/>
          <p:nvPr/>
        </p:nvSpPr>
        <p:spPr>
          <a:xfrm>
            <a:off x="5432476" y="1652529"/>
            <a:ext cx="1666200" cy="28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66"/>
          <p:cNvSpPr/>
          <p:nvPr/>
        </p:nvSpPr>
        <p:spPr>
          <a:xfrm>
            <a:off x="5382896" y="1692577"/>
            <a:ext cx="1666200" cy="1719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66"/>
          <p:cNvSpPr/>
          <p:nvPr/>
        </p:nvSpPr>
        <p:spPr>
          <a:xfrm>
            <a:off x="5477832" y="2302239"/>
            <a:ext cx="14895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chemeClr val="accent3"/>
                </a:solidFill>
              </a:rPr>
              <a:t>QUALITY</a:t>
            </a:r>
            <a:endParaRPr sz="1200" i="0" u="none" strike="noStrike" cap="none">
              <a:solidFill>
                <a:schemeClr val="accent3"/>
              </a:solidFill>
            </a:endParaRPr>
          </a:p>
        </p:txBody>
      </p:sp>
      <p:sp>
        <p:nvSpPr>
          <p:cNvPr id="873" name="Google Shape;873;p66"/>
          <p:cNvSpPr/>
          <p:nvPr/>
        </p:nvSpPr>
        <p:spPr>
          <a:xfrm>
            <a:off x="5477832" y="2731242"/>
            <a:ext cx="1489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</a:rPr>
              <a:t>Measures the degree to which product development addresses </a:t>
            </a:r>
            <a:r>
              <a:rPr lang="en" sz="800" b="1" i="0" u="none" strike="noStrike" cap="none">
                <a:solidFill>
                  <a:srgbClr val="000000"/>
                </a:solidFill>
              </a:rPr>
              <a:t>impact</a:t>
            </a:r>
            <a:r>
              <a:rPr lang="en" sz="800" i="0" u="none" strike="noStrike" cap="none">
                <a:solidFill>
                  <a:srgbClr val="000000"/>
                </a:solidFill>
              </a:rPr>
              <a:t> to objectives</a:t>
            </a:r>
            <a:endParaRPr sz="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874" name="Google Shape;874;p66"/>
          <p:cNvSpPr/>
          <p:nvPr/>
        </p:nvSpPr>
        <p:spPr>
          <a:xfrm>
            <a:off x="5477773" y="1781510"/>
            <a:ext cx="14895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i="0" u="none" strike="noStrike" cap="none">
                <a:solidFill>
                  <a:schemeClr val="accent3"/>
                </a:solidFill>
              </a:rPr>
              <a:t>40</a:t>
            </a:r>
            <a:r>
              <a:rPr lang="en" sz="4000" i="0" u="none" strike="noStrike" cap="none">
                <a:solidFill>
                  <a:schemeClr val="accent3"/>
                </a:solidFill>
              </a:rPr>
              <a:t>%</a:t>
            </a:r>
            <a:endParaRPr sz="4000" i="0" u="none" strike="noStrike" cap="none">
              <a:solidFill>
                <a:schemeClr val="accent3"/>
              </a:solidFill>
            </a:endParaRPr>
          </a:p>
        </p:txBody>
      </p:sp>
      <p:sp>
        <p:nvSpPr>
          <p:cNvPr id="875" name="Google Shape;875;p66"/>
          <p:cNvSpPr/>
          <p:nvPr/>
        </p:nvSpPr>
        <p:spPr>
          <a:xfrm rot="5400000">
            <a:off x="6081666" y="3360973"/>
            <a:ext cx="268500" cy="228300"/>
          </a:xfrm>
          <a:prstGeom prst="rightArrow">
            <a:avLst>
              <a:gd name="adj1" fmla="val 34239"/>
              <a:gd name="adj2" fmla="val 5703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66"/>
          <p:cNvSpPr/>
          <p:nvPr/>
        </p:nvSpPr>
        <p:spPr>
          <a:xfrm>
            <a:off x="5382896" y="3510257"/>
            <a:ext cx="16662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i="0" u="none" strike="noStrike" cap="none" dirty="0">
                <a:solidFill>
                  <a:srgbClr val="FFFFFF"/>
                </a:solidFill>
              </a:rPr>
              <a:t>Coverage percentage / completed feature for automated tests</a:t>
            </a:r>
            <a:endParaRPr sz="800" i="0" u="none" strike="noStrike" cap="none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i="0" u="none" strike="noStrike" cap="none" dirty="0">
                <a:solidFill>
                  <a:srgbClr val="FFFFFF"/>
                </a:solidFill>
              </a:rPr>
              <a:t>Uptime of feature on the QA env. / month</a:t>
            </a:r>
            <a:endParaRPr sz="800" i="0" u="none" strike="noStrike" cap="none" dirty="0">
              <a:solidFill>
                <a:srgbClr val="FFFFFF"/>
              </a:solidFill>
            </a:endParaRPr>
          </a:p>
        </p:txBody>
      </p:sp>
      <p:sp>
        <p:nvSpPr>
          <p:cNvPr id="877" name="Google Shape;877;p66"/>
          <p:cNvSpPr/>
          <p:nvPr/>
        </p:nvSpPr>
        <p:spPr>
          <a:xfrm>
            <a:off x="7192237" y="1652529"/>
            <a:ext cx="1618200" cy="28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66"/>
          <p:cNvSpPr/>
          <p:nvPr/>
        </p:nvSpPr>
        <p:spPr>
          <a:xfrm>
            <a:off x="7144083" y="1692577"/>
            <a:ext cx="1618200" cy="1719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66"/>
          <p:cNvSpPr/>
          <p:nvPr/>
        </p:nvSpPr>
        <p:spPr>
          <a:xfrm>
            <a:off x="7236289" y="2302239"/>
            <a:ext cx="14466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chemeClr val="accent3"/>
                </a:solidFill>
              </a:rPr>
              <a:t>PRODUCT IMPACT</a:t>
            </a:r>
            <a:endParaRPr sz="1200" i="0" u="none" strike="noStrike" cap="none">
              <a:solidFill>
                <a:schemeClr val="accent3"/>
              </a:solidFill>
            </a:endParaRPr>
          </a:p>
        </p:txBody>
      </p:sp>
      <p:sp>
        <p:nvSpPr>
          <p:cNvPr id="880" name="Google Shape;880;p66"/>
          <p:cNvSpPr/>
          <p:nvPr/>
        </p:nvSpPr>
        <p:spPr>
          <a:xfrm>
            <a:off x="7236289" y="2731242"/>
            <a:ext cx="144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</a:rPr>
              <a:t>Delivering </a:t>
            </a:r>
            <a:r>
              <a:rPr lang="en" sz="800" b="1" i="0" u="none" strike="noStrike" cap="none">
                <a:solidFill>
                  <a:srgbClr val="000000"/>
                </a:solidFill>
              </a:rPr>
              <a:t>business outcomes</a:t>
            </a:r>
            <a:r>
              <a:rPr lang="en" sz="800" i="0" u="none" strike="noStrike" cap="none">
                <a:solidFill>
                  <a:srgbClr val="000000"/>
                </a:solidFill>
              </a:rPr>
              <a:t> that drive success</a:t>
            </a:r>
            <a:endParaRPr sz="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881" name="Google Shape;881;p66"/>
          <p:cNvSpPr/>
          <p:nvPr/>
        </p:nvSpPr>
        <p:spPr>
          <a:xfrm>
            <a:off x="7236231" y="1781510"/>
            <a:ext cx="14466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i="0" u="none" strike="noStrike" cap="none">
                <a:solidFill>
                  <a:schemeClr val="accent3"/>
                </a:solidFill>
              </a:rPr>
              <a:t>30</a:t>
            </a:r>
            <a:r>
              <a:rPr lang="en" sz="4000" i="0" u="none" strike="noStrike" cap="none">
                <a:solidFill>
                  <a:schemeClr val="accent3"/>
                </a:solidFill>
              </a:rPr>
              <a:t>%</a:t>
            </a:r>
            <a:endParaRPr sz="4000" i="0" u="none" strike="noStrike" cap="none">
              <a:solidFill>
                <a:schemeClr val="accent3"/>
              </a:solidFill>
            </a:endParaRPr>
          </a:p>
        </p:txBody>
      </p:sp>
      <p:sp>
        <p:nvSpPr>
          <p:cNvPr id="882" name="Google Shape;882;p66"/>
          <p:cNvSpPr/>
          <p:nvPr/>
        </p:nvSpPr>
        <p:spPr>
          <a:xfrm rot="5400000">
            <a:off x="7818913" y="3364273"/>
            <a:ext cx="268500" cy="221700"/>
          </a:xfrm>
          <a:prstGeom prst="rightArrow">
            <a:avLst>
              <a:gd name="adj1" fmla="val 34239"/>
              <a:gd name="adj2" fmla="val 5703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66"/>
          <p:cNvSpPr/>
          <p:nvPr/>
        </p:nvSpPr>
        <p:spPr>
          <a:xfrm>
            <a:off x="7168154" y="3512069"/>
            <a:ext cx="1618200" cy="8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i="0" u="none" strike="noStrike" cap="none">
                <a:solidFill>
                  <a:srgbClr val="FFFFFF"/>
                </a:solidFill>
              </a:rPr>
              <a:t>eCommerce Revenue</a:t>
            </a:r>
            <a:endParaRPr sz="800" i="0" u="none" strike="noStrike" cap="none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i="0" u="none" strike="noStrike" cap="none">
                <a:solidFill>
                  <a:srgbClr val="FFFFFF"/>
                </a:solidFill>
              </a:rPr>
              <a:t>Conversion rate</a:t>
            </a:r>
            <a:endParaRPr sz="800" i="0" u="none" strike="noStrike" cap="none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i="0" u="none" strike="noStrike" cap="none">
                <a:solidFill>
                  <a:srgbClr val="FFFFFF"/>
                </a:solidFill>
              </a:rPr>
              <a:t>Basket size</a:t>
            </a:r>
            <a:endParaRPr sz="800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884" name="Google Shape;884;p66"/>
          <p:cNvSpPr txBox="1"/>
          <p:nvPr/>
        </p:nvSpPr>
        <p:spPr>
          <a:xfrm>
            <a:off x="4077075" y="1072950"/>
            <a:ext cx="47730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</a:rPr>
              <a:t>After</a:t>
            </a:r>
            <a:r>
              <a:rPr lang="en" b="1"/>
              <a:t>-</a:t>
            </a:r>
            <a:r>
              <a:rPr lang="en" sz="1400" b="1" i="0" u="none" strike="noStrike" cap="none">
                <a:solidFill>
                  <a:srgbClr val="000000"/>
                </a:solidFill>
              </a:rPr>
              <a:t> Our Maturity Model</a:t>
            </a:r>
            <a:r>
              <a:rPr lang="en" b="1"/>
              <a:t>: </a:t>
            </a:r>
            <a:r>
              <a:rPr lang="en" sz="1400" b="1" i="0" u="none" strike="noStrike" cap="none">
                <a:solidFill>
                  <a:srgbClr val="000000"/>
                </a:solidFill>
              </a:rPr>
              <a:t>KPI Dimensions</a:t>
            </a:r>
            <a:endParaRPr sz="1400" b="1" i="0" u="none" strike="noStrike" cap="none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885" name="Google Shape;885;p66"/>
          <p:cNvSpPr txBox="1"/>
          <p:nvPr/>
        </p:nvSpPr>
        <p:spPr>
          <a:xfrm>
            <a:off x="324025" y="1067275"/>
            <a:ext cx="39483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</a:rPr>
              <a:t>Before - Goal Based </a:t>
            </a:r>
            <a:endParaRPr sz="1400" b="1" i="0" u="none" strike="noStrike" cap="none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</a:rPr>
              <a:t>Measurement</a:t>
            </a:r>
            <a:endParaRPr sz="14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886" name="Google Shape;886;p66"/>
          <p:cNvSpPr txBox="1">
            <a:spLocks noGrp="1"/>
          </p:cNvSpPr>
          <p:nvPr>
            <p:ph type="body" idx="1"/>
          </p:nvPr>
        </p:nvSpPr>
        <p:spPr>
          <a:xfrm>
            <a:off x="383125" y="611425"/>
            <a:ext cx="7773600" cy="2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EVOLUTION OF </a:t>
            </a:r>
            <a:r>
              <a:rPr lang="en" sz="1400" b="1"/>
              <a:t>SUCCESS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5352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FCF662-3306-B641-B012-4AC7AA0D6E35}"/>
              </a:ext>
            </a:extLst>
          </p:cNvPr>
          <p:cNvSpPr txBox="1"/>
          <p:nvPr/>
        </p:nvSpPr>
        <p:spPr>
          <a:xfrm>
            <a:off x="283029" y="123371"/>
            <a:ext cx="828040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Success stories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17164F2-36FC-B343-8DAE-368CD6A407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8086" y="495940"/>
          <a:ext cx="8418287" cy="431846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91343">
                  <a:extLst>
                    <a:ext uri="{9D8B030D-6E8A-4147-A177-3AD203B41FA5}">
                      <a16:colId xmlns:a16="http://schemas.microsoft.com/office/drawing/2014/main" val="1117589687"/>
                    </a:ext>
                  </a:extLst>
                </a:gridCol>
                <a:gridCol w="3463472">
                  <a:extLst>
                    <a:ext uri="{9D8B030D-6E8A-4147-A177-3AD203B41FA5}">
                      <a16:colId xmlns:a16="http://schemas.microsoft.com/office/drawing/2014/main" val="1974851530"/>
                    </a:ext>
                  </a:extLst>
                </a:gridCol>
                <a:gridCol w="3463472">
                  <a:extLst>
                    <a:ext uri="{9D8B030D-6E8A-4147-A177-3AD203B41FA5}">
                      <a16:colId xmlns:a16="http://schemas.microsoft.com/office/drawing/2014/main" val="3633880005"/>
                    </a:ext>
                  </a:extLst>
                </a:gridCol>
              </a:tblGrid>
              <a:tr h="352543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World’s largest retailer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Leading travel GDS provider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641258"/>
                  </a:ext>
                </a:extLst>
              </a:tr>
              <a:tr h="95621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Why customer did 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High recurring TCO costs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Tightly coupled enterprise apps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M&amp;A app sprawl, decades old apps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Lack of predictivity and lower quality releases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New customer onboarding to the core business platform was time consuming and cost intensive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DC to cloud migration at enterprise level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Slower pace of adding new features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517496"/>
                  </a:ext>
                </a:extLst>
              </a:tr>
              <a:tr h="782356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What was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Re-architecture, apps decoupling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Data redesign for optimal storage use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Cloud native services adoption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App modernization analysis and new architecture adoption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Holistic people, process and technology changes (new ways of working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571830"/>
                  </a:ext>
                </a:extLst>
              </a:tr>
              <a:tr h="1130069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Value realized by app modernization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Concepts to deploy cycle time reduced by 100%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Storage cost reductions by consolidating 50TB+ on cloud from multiple DC storage locations.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Improved apps transactions/processing times adding to better customer experience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83% time reduction in onboarding new customers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80% reduction in deployments of new features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Improvement on app quality and response time (99% code coverage)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472926"/>
                  </a:ext>
                </a:extLst>
              </a:tr>
              <a:tr h="95621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How we achieved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100+ processes/apps migrated to new architecture in 8 months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App analysis, App migration/remediation to Azure, new cloud native apps.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Leveraged VSM,FEGO for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Single monolith code base with 50+ different services for each customer, analyzed and converted to microservices in  every 3 months.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Total 250+ microservices created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Assisted in setting up Pod models &amp; methodology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923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048737"/>
      </p:ext>
    </p:extLst>
  </p:cSld>
  <p:clrMapOvr>
    <a:masterClrMapping/>
  </p:clrMapOvr>
</p:sld>
</file>

<file path=ppt/theme/theme1.xml><?xml version="1.0" encoding="utf-8"?>
<a:theme xmlns:a="http://schemas.openxmlformats.org/drawingml/2006/main" name="2018 White Graphic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8 White Graphic" id="{7E079C36-5A86-4465-B41D-74F1571CFFD3}" vid="{AC72304F-5374-49EB-AE31-F152C5D518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A11F5EC163994FBCF02788E375C243" ma:contentTypeVersion="11" ma:contentTypeDescription="Create a new document." ma:contentTypeScope="" ma:versionID="d2e1780eadc1325f4752056085cab038">
  <xsd:schema xmlns:xsd="http://www.w3.org/2001/XMLSchema" xmlns:xs="http://www.w3.org/2001/XMLSchema" xmlns:p="http://schemas.microsoft.com/office/2006/metadata/properties" xmlns:ns3="e561c03a-ac00-46da-8001-32483fbe995a" xmlns:ns4="fa4627b4-2723-484b-afa7-7ce251b4e2ac" targetNamespace="http://schemas.microsoft.com/office/2006/metadata/properties" ma:root="true" ma:fieldsID="10bf36e687e3c21bb4501aad8587da4a" ns3:_="" ns4:_="">
    <xsd:import namespace="e561c03a-ac00-46da-8001-32483fbe995a"/>
    <xsd:import namespace="fa4627b4-2723-484b-afa7-7ce251b4e2a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61c03a-ac00-46da-8001-32483fbe99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4627b4-2723-484b-afa7-7ce251b4e2a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13F858-82A3-43E3-9213-8EFDF07BCB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61c03a-ac00-46da-8001-32483fbe995a"/>
    <ds:schemaRef ds:uri="fa4627b4-2723-484b-afa7-7ce251b4e2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0079AD-4498-49F1-8F05-B9FFD1F148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2E3F1B-F1EE-435C-871A-522E4A31AAD3}">
  <ds:schemaRefs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fa4627b4-2723-484b-afa7-7ce251b4e2ac"/>
    <ds:schemaRef ds:uri="e561c03a-ac00-46da-8001-32483fbe995a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8989</TotalTime>
  <Words>863</Words>
  <Application>Microsoft Macintosh PowerPoint</Application>
  <PresentationFormat>On-screen Show (16:9)</PresentationFormat>
  <Paragraphs>265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ＭＳ Ｐゴシック</vt:lpstr>
      <vt:lpstr>Arial</vt:lpstr>
      <vt:lpstr>Arial Regular</vt:lpstr>
      <vt:lpstr>Avenir Next</vt:lpstr>
      <vt:lpstr>Calibri</vt:lpstr>
      <vt:lpstr>Courier New</vt:lpstr>
      <vt:lpstr>Proxima Nova</vt:lpstr>
      <vt:lpstr>Proxima Nova Extrabold</vt:lpstr>
      <vt:lpstr>Roboto</vt:lpstr>
      <vt:lpstr>Segoe UI</vt:lpstr>
      <vt:lpstr>Times New Roman</vt:lpstr>
      <vt:lpstr>2018 White Graphic</vt:lpstr>
      <vt:lpstr>Providing Scale and Agility Through Digital Engineering </vt:lpstr>
      <vt:lpstr>PODS: GLOBAL TALENT AND EXECUTION</vt:lpstr>
      <vt:lpstr>PowerPoint Presentation</vt:lpstr>
      <vt:lpstr>PowerPoint Presentation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Srikrishnan.Raghavan@cognizant.com</dc:creator>
  <cp:lastModifiedBy>Patel, Parth (Cognizant)</cp:lastModifiedBy>
  <cp:revision>586</cp:revision>
  <dcterms:created xsi:type="dcterms:W3CDTF">2018-12-11T06:40:21Z</dcterms:created>
  <dcterms:modified xsi:type="dcterms:W3CDTF">2020-08-04T14:25:03Z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0x010100F0A11F5EC163994FBCF02788E375C243</vt:lpwstr>
  </property>
</Properties>
</file>