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9"/>
  </p:notesMasterIdLst>
  <p:sldIdLst>
    <p:sldId id="443" r:id="rId3"/>
    <p:sldId id="455" r:id="rId4"/>
    <p:sldId id="450" r:id="rId5"/>
    <p:sldId id="451" r:id="rId6"/>
    <p:sldId id="45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65"/>
    <a:srgbClr val="FF9900"/>
    <a:srgbClr val="FFC5C5"/>
    <a:srgbClr val="723B32"/>
    <a:srgbClr val="006600"/>
    <a:srgbClr val="FFD85B"/>
    <a:srgbClr val="FF6600"/>
    <a:srgbClr val="480000"/>
    <a:srgbClr val="8C2476"/>
    <a:srgbClr val="3F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5332" autoAdjust="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641AE-7B0B-4794-B4DA-394D0CF47115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8A38-32A1-455E-A30F-B764125E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2F388-179B-4E77-9A99-2A1FB76ABF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36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89f5c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8989f5cf5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88900" lvl="0" indent="-2921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1000"/>
              <a:buFont typeface="Roboto"/>
              <a:buChar char="-"/>
            </a:pP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380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8989f5cf53_0_4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8989f5cf53_0_4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70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989f5cf53_0_4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8989f5cf53_0_4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Implementation Manager across Value Streams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1" name="Google Shape;821;g8989f5cf53_0_4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71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989f5cf53_0_4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g8989f5cf53_0_4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8" name="Google Shape;858;g8989f5cf53_0_43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00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75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5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69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0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22296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6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5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49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41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1431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8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73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33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89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15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394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751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0274" y="292313"/>
            <a:ext cx="11251453" cy="106070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061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020">
  <p:cSld name="Blank 2020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561400" y="232785"/>
            <a:ext cx="9773600" cy="35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558800" y="540657"/>
            <a:ext cx="11074400" cy="354400"/>
          </a:xfrm>
          <a:prstGeom prst="rect">
            <a:avLst/>
          </a:prstGeom>
        </p:spPr>
        <p:txBody>
          <a:bodyPr spcFirstLastPara="1" wrap="square" lIns="0" tIns="91425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417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 1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979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">
  <p:cSld name="Blank 1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558800" y="370417"/>
            <a:ext cx="11074400" cy="9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151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0274" y="292313"/>
            <a:ext cx="11251453" cy="106070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13467" y="6346055"/>
            <a:ext cx="165110" cy="16421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522B51-9743-4694-8D11-3089AB1A14B4}" type="slidenum">
              <a:rPr kumimoji="0" lang="en-US" sz="1067" b="1" i="0" u="none" strike="noStrike" kern="1200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1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80515" y="6346055"/>
            <a:ext cx="1093248" cy="16421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2"/>
                </a:solidFill>
                <a:latin typeface="+mj-lt"/>
              </a:rPr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4227315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40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89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18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6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67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0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41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0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02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02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59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1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574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4008598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47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561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332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00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322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6894909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9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6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923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889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1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175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9645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FA6F-F7B4-43D2-BD87-B394896E9647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C3-EAF9-41D6-B9F0-F25706FF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18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76352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0"/>
            <a:ext cx="2762655" cy="6858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13629" y="6426741"/>
            <a:ext cx="3343463" cy="2140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43917"/>
            <a:ext cx="3048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414447" y="6405110"/>
            <a:ext cx="1408444" cy="3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1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2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7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718" r:id="rId27"/>
    <p:sldLayoutId id="2147483719" r:id="rId28"/>
    <p:sldLayoutId id="2147483720" r:id="rId29"/>
    <p:sldLayoutId id="2147483721" r:id="rId30"/>
    <p:sldLayoutId id="2147483722" r:id="rId31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8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image" Target="../media/image34.png"/><Relationship Id="rId3" Type="http://schemas.openxmlformats.org/officeDocument/2006/relationships/image" Target="../media/image16.png"/><Relationship Id="rId21" Type="http://schemas.microsoft.com/office/2007/relationships/hdphoto" Target="../media/hdphoto5.wdp"/><Relationship Id="rId7" Type="http://schemas.openxmlformats.org/officeDocument/2006/relationships/image" Target="../media/image20.png"/><Relationship Id="rId12" Type="http://schemas.microsoft.com/office/2007/relationships/hdphoto" Target="../media/hdphoto1.wdp"/><Relationship Id="rId17" Type="http://schemas.openxmlformats.org/officeDocument/2006/relationships/image" Target="../media/image27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2.png"/><Relationship Id="rId5" Type="http://schemas.openxmlformats.org/officeDocument/2006/relationships/image" Target="../media/image18.jpeg"/><Relationship Id="rId15" Type="http://schemas.openxmlformats.org/officeDocument/2006/relationships/image" Target="../media/image26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23.tiff"/><Relationship Id="rId19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microsoft.com/office/2007/relationships/hdphoto" Target="../media/hdphoto2.wdp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/>
          <p:cNvSpPr/>
          <p:nvPr/>
        </p:nvSpPr>
        <p:spPr>
          <a:xfrm>
            <a:off x="238371" y="5224131"/>
            <a:ext cx="5364480" cy="146304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605" y="5514608"/>
            <a:ext cx="5246928" cy="10680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457019">
              <a:defRPr sz="125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defTabSz="609311"/>
            <a:endParaRPr lang="en-US" sz="1667" dirty="0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29398" y="1968682"/>
            <a:ext cx="11705847" cy="31714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609311"/>
            <a:endParaRPr lang="en-US" sz="16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01234" y="2489416"/>
            <a:ext cx="3755241" cy="9753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12417">
              <a:defRPr/>
            </a:pPr>
            <a:endParaRPr lang="en-US" sz="2133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20175" y="1453961"/>
            <a:ext cx="11715071" cy="2763163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54366" y="830413"/>
            <a:ext cx="1956919" cy="1033195"/>
          </a:xfrm>
          <a:prstGeom prst="rect">
            <a:avLst/>
          </a:prstGeom>
          <a:solidFill>
            <a:srgbClr val="29282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20175" y="830418"/>
            <a:ext cx="2101060" cy="10351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lang="en-US" sz="1867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7" name="Right Triangle 166"/>
          <p:cNvSpPr/>
          <p:nvPr/>
        </p:nvSpPr>
        <p:spPr>
          <a:xfrm rot="13500000">
            <a:off x="2357637" y="1291232"/>
            <a:ext cx="107123" cy="109952"/>
          </a:xfrm>
          <a:prstGeom prst="rtTriangle">
            <a:avLst/>
          </a:prstGeom>
          <a:solidFill>
            <a:srgbClr val="29282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8" name="Shape 89"/>
          <p:cNvSpPr/>
          <p:nvPr/>
        </p:nvSpPr>
        <p:spPr>
          <a:xfrm>
            <a:off x="350541" y="960207"/>
            <a:ext cx="1726999" cy="7430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291947">
              <a:lnSpc>
                <a:spcPct val="90000"/>
              </a:lnSpc>
              <a:defRPr sz="1800"/>
            </a:pPr>
            <a:r>
              <a:rPr lang="en-US" sz="4265" b="1" kern="0" dirty="0">
                <a:solidFill>
                  <a:prstClr val="white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11000</a:t>
            </a:r>
            <a:r>
              <a:rPr lang="en-US" sz="4265" b="1" kern="0" baseline="30000" dirty="0">
                <a:solidFill>
                  <a:prstClr val="white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+</a:t>
            </a:r>
          </a:p>
          <a:p>
            <a:pPr defTabSz="291947">
              <a:lnSpc>
                <a:spcPct val="90000"/>
              </a:lnSpc>
              <a:defRPr sz="1800"/>
            </a:pPr>
            <a:r>
              <a:rPr lang="en-US" sz="1100" b="1" kern="0" dirty="0">
                <a:solidFill>
                  <a:prstClr val="white">
                    <a:lumMod val="95000"/>
                  </a:prstClr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Global Digital Engineers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517267" y="830417"/>
            <a:ext cx="1408340" cy="10285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67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26496" y="830417"/>
            <a:ext cx="1624537" cy="10285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67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551029" y="830417"/>
            <a:ext cx="1511680" cy="10285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67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029346" y="830417"/>
            <a:ext cx="1472319" cy="10285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67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470301" y="830417"/>
            <a:ext cx="1412203" cy="10285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67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9866284" y="830417"/>
            <a:ext cx="2068957" cy="10285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67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0094516" y="882196"/>
            <a:ext cx="1569789" cy="73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61">
              <a:defRPr/>
            </a:pPr>
            <a:r>
              <a:rPr lang="en-US" sz="208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7000+ 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FULL STACK DEVELOPERS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213923" y="882196"/>
            <a:ext cx="2089388" cy="73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61">
              <a:defRPr/>
            </a:pPr>
            <a:r>
              <a:rPr lang="en-US" sz="208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30+ 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ENGINEERING 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MANAGERS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437347" y="882195"/>
            <a:ext cx="1712215" cy="89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61">
              <a:defRPr/>
            </a:pPr>
            <a:r>
              <a:rPr lang="en-US" sz="208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500+ 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AGILE &amp; 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SCRUM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MASTERS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902168" y="882196"/>
            <a:ext cx="1606989" cy="73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61">
              <a:defRPr/>
            </a:pPr>
            <a:r>
              <a:rPr lang="en-US" sz="208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750+ 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DIGITAL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ARCHITECTS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363721" y="882192"/>
            <a:ext cx="1560899" cy="73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061">
              <a:defRPr/>
            </a:pPr>
            <a:r>
              <a:rPr lang="en-US" sz="208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2000+ </a:t>
            </a:r>
          </a:p>
          <a:p>
            <a:pPr algn="ctr" defTabSz="914061">
              <a:defRPr/>
            </a:pPr>
            <a:r>
              <a:rPr lang="en-US" sz="104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UX / VD </a:t>
            </a:r>
          </a:p>
          <a:p>
            <a:pPr algn="ctr" defTabSz="914061">
              <a:defRPr/>
            </a:pPr>
            <a:r>
              <a:rPr lang="en-US" sz="104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SPECIALISTS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89112" y="5228244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311">
              <a:defRPr/>
            </a:pPr>
            <a:r>
              <a:rPr lang="en-US" sz="1100" b="1" kern="0" dirty="0">
                <a:latin typeface="+mj-lt"/>
                <a:cs typeface="Arial" panose="020B0604020202020204" pitchFamily="34" charset="0"/>
              </a:rPr>
              <a:t>STUDIOS</a:t>
            </a:r>
          </a:p>
        </p:txBody>
      </p:sp>
      <p:sp>
        <p:nvSpPr>
          <p:cNvPr id="189" name="Shape 89"/>
          <p:cNvSpPr/>
          <p:nvPr/>
        </p:nvSpPr>
        <p:spPr>
          <a:xfrm>
            <a:off x="2203474" y="5691088"/>
            <a:ext cx="547887" cy="295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91883">
              <a:lnSpc>
                <a:spcPct val="90000"/>
              </a:lnSpc>
              <a:defRPr sz="1800"/>
            </a:pPr>
            <a:r>
              <a:rPr lang="en-US" sz="2133" b="1" kern="0" spc="-149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USA</a:t>
            </a:r>
          </a:p>
        </p:txBody>
      </p:sp>
      <p:sp>
        <p:nvSpPr>
          <p:cNvPr id="190" name="Shape 89"/>
          <p:cNvSpPr/>
          <p:nvPr/>
        </p:nvSpPr>
        <p:spPr>
          <a:xfrm>
            <a:off x="3861754" y="6138374"/>
            <a:ext cx="542449" cy="295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91883">
              <a:lnSpc>
                <a:spcPct val="90000"/>
              </a:lnSpc>
              <a:defRPr sz="1800"/>
            </a:pPr>
            <a:r>
              <a:rPr lang="en-US" sz="2133" b="1" kern="0" spc="-149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CAN</a:t>
            </a:r>
          </a:p>
        </p:txBody>
      </p:sp>
      <p:sp>
        <p:nvSpPr>
          <p:cNvPr id="191" name="Shape 89"/>
          <p:cNvSpPr/>
          <p:nvPr/>
        </p:nvSpPr>
        <p:spPr>
          <a:xfrm>
            <a:off x="3849794" y="5691087"/>
            <a:ext cx="577932" cy="295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91883">
              <a:lnSpc>
                <a:spcPct val="90000"/>
              </a:lnSpc>
              <a:defRPr sz="1800"/>
            </a:pPr>
            <a:r>
              <a:rPr lang="en-US" sz="2133" b="1" kern="0" spc="-149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IND</a:t>
            </a:r>
          </a:p>
        </p:txBody>
      </p:sp>
      <p:sp>
        <p:nvSpPr>
          <p:cNvPr id="192" name="Shape 89"/>
          <p:cNvSpPr/>
          <p:nvPr/>
        </p:nvSpPr>
        <p:spPr>
          <a:xfrm>
            <a:off x="2972643" y="6138374"/>
            <a:ext cx="675035" cy="295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91883">
              <a:lnSpc>
                <a:spcPct val="90000"/>
              </a:lnSpc>
              <a:defRPr sz="1800"/>
            </a:pPr>
            <a:r>
              <a:rPr lang="en-US" sz="2133" b="1" kern="0" spc="-149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ARG</a:t>
            </a:r>
          </a:p>
        </p:txBody>
      </p:sp>
      <p:sp>
        <p:nvSpPr>
          <p:cNvPr id="193" name="Shape 89"/>
          <p:cNvSpPr/>
          <p:nvPr/>
        </p:nvSpPr>
        <p:spPr>
          <a:xfrm>
            <a:off x="4683496" y="5691088"/>
            <a:ext cx="607701" cy="295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91883">
              <a:lnSpc>
                <a:spcPct val="90000"/>
              </a:lnSpc>
              <a:defRPr sz="1800"/>
            </a:pPr>
            <a:r>
              <a:rPr lang="en-US" sz="2133" b="1" kern="0" spc="-149" dirty="0">
                <a:solidFill>
                  <a:schemeClr val="tx2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ROM</a:t>
            </a:r>
          </a:p>
        </p:txBody>
      </p:sp>
      <p:sp>
        <p:nvSpPr>
          <p:cNvPr id="194" name="Shape 89"/>
          <p:cNvSpPr/>
          <p:nvPr/>
        </p:nvSpPr>
        <p:spPr>
          <a:xfrm>
            <a:off x="3007133" y="5691087"/>
            <a:ext cx="586889" cy="295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91883">
              <a:lnSpc>
                <a:spcPct val="90000"/>
              </a:lnSpc>
              <a:defRPr sz="1800"/>
            </a:pPr>
            <a:r>
              <a:rPr lang="en-US" sz="2133" b="1" kern="0" spc="-149" dirty="0">
                <a:solidFill>
                  <a:schemeClr val="tx2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UK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304539" y="4709060"/>
            <a:ext cx="1828800" cy="232370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96">
              <a:defRPr/>
            </a:pPr>
            <a:endParaRPr lang="en-US" sz="14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3" name="Shape 89"/>
          <p:cNvSpPr/>
          <p:nvPr/>
        </p:nvSpPr>
        <p:spPr>
          <a:xfrm>
            <a:off x="2216120" y="6138374"/>
            <a:ext cx="542449" cy="295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91883">
              <a:lnSpc>
                <a:spcPct val="90000"/>
              </a:lnSpc>
              <a:defRPr sz="1800"/>
            </a:pPr>
            <a:r>
              <a:rPr lang="en-US" sz="2133" b="1" kern="0" spc="-149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AUS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9038211" y="5224131"/>
            <a:ext cx="2899304" cy="146304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34" name="Shape 78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801" y="5585251"/>
            <a:ext cx="1504113" cy="1027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78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6405" y="5716540"/>
            <a:ext cx="682059" cy="17843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TextBox 247"/>
          <p:cNvSpPr txBox="1"/>
          <p:nvPr/>
        </p:nvSpPr>
        <p:spPr>
          <a:xfrm>
            <a:off x="9034285" y="5228241"/>
            <a:ext cx="2878779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311">
              <a:defRPr/>
            </a:pPr>
            <a:r>
              <a:rPr lang="en-US" sz="1104" b="1" kern="0" dirty="0">
                <a:latin typeface="+mj-lt"/>
                <a:cs typeface="Arial" panose="020B0604020202020204" pitchFamily="34" charset="0"/>
              </a:rPr>
              <a:t>ALLIANCES &amp; PARTNERSHIPS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53" y="5660709"/>
            <a:ext cx="350259" cy="350259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725" y="5610777"/>
            <a:ext cx="436435" cy="423209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48" y="6253945"/>
            <a:ext cx="975341" cy="307263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140" y="6107744"/>
            <a:ext cx="489749" cy="489749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05" y="6091100"/>
            <a:ext cx="793119" cy="484221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A490713E-EEA5-D147-A4A0-C933E438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30236" y="5638072"/>
            <a:ext cx="884801" cy="423209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6889154" y="882195"/>
            <a:ext cx="1712215" cy="89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61">
              <a:defRPr/>
            </a:pPr>
            <a:r>
              <a:rPr lang="en-US" sz="208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800+ </a:t>
            </a:r>
          </a:p>
          <a:p>
            <a:pPr algn="ctr" defTabSz="914061">
              <a:defRPr/>
            </a:pPr>
            <a:r>
              <a:rPr lang="en-US" sz="1043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DEVOPS CONSULTANTS &amp; ENGINEERS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14017" y="107179"/>
            <a:ext cx="11252200" cy="1060450"/>
          </a:xfrm>
        </p:spPr>
        <p:txBody>
          <a:bodyPr/>
          <a:lstStyle/>
          <a:p>
            <a:r>
              <a:rPr lang="en-US" dirty="0"/>
              <a:t>Providing Scale and Agility Through Digital Engineering </a:t>
            </a:r>
          </a:p>
        </p:txBody>
      </p:sp>
      <p:sp>
        <p:nvSpPr>
          <p:cNvPr id="96" name="Shape 149"/>
          <p:cNvSpPr/>
          <p:nvPr/>
        </p:nvSpPr>
        <p:spPr>
          <a:xfrm>
            <a:off x="303356" y="1939352"/>
            <a:ext cx="2768707" cy="338554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rtlCol="0">
            <a:spAutoFit/>
          </a:bodyPr>
          <a:lstStyle/>
          <a:p>
            <a:pPr defTabSz="609311"/>
            <a:r>
              <a:rPr lang="en-US" sz="1600" b="1" kern="0" dirty="0">
                <a:latin typeface="+mj-lt"/>
                <a:cs typeface="Arial" panose="020B0604020202020204" pitchFamily="34" charset="0"/>
                <a:sym typeface="Avenir Next"/>
              </a:rPr>
              <a:t>OUR CORE CAPABILITIES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7775" y="2243641"/>
            <a:ext cx="3779520" cy="24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lang="en-US" sz="1867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7779" y="2497081"/>
            <a:ext cx="3764500" cy="9753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12417">
              <a:defRPr/>
            </a:pPr>
            <a:endParaRPr lang="en-US" sz="2133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1708" y="2236959"/>
            <a:ext cx="3169920" cy="2438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2417">
              <a:defRPr/>
            </a:pPr>
            <a:r>
              <a:rPr lang="en-US" sz="1067" b="1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CONSULTING &amp; ADVISORY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191715" y="2243640"/>
            <a:ext cx="3764760" cy="24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lang="en-US" sz="1867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82847" y="2437115"/>
            <a:ext cx="3471811" cy="12296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893" rtlCol="0" anchor="t" anchorCtr="0"/>
          <a:lstStyle/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Product Development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Platform Development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Cloud Native App Dev.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Microservices / API Development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Agile / DevOps Delivery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358325" y="2236959"/>
            <a:ext cx="3413760" cy="2438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2417">
              <a:defRPr/>
            </a:pPr>
            <a:r>
              <a:rPr lang="en-US" sz="1067" b="1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GREEN FIELD / BROWN FIELD DEVELOPMENT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004519" y="2232947"/>
            <a:ext cx="3779520" cy="24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lang="en-US" sz="1867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04525" y="2486387"/>
            <a:ext cx="3755241" cy="97536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12417">
              <a:defRPr/>
            </a:pPr>
            <a:endParaRPr lang="en-US" sz="2133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282580" y="2236959"/>
            <a:ext cx="3169920" cy="2438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2417">
              <a:defRPr/>
            </a:pPr>
            <a:r>
              <a:rPr lang="en-US" sz="1067" b="1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APPLICATION TRANSFORMATION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541" y="2437115"/>
            <a:ext cx="3532211" cy="12296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893" rtlCol="0" anchor="t" anchorCtr="0"/>
          <a:lstStyle/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Digital Transformation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Next Gen Architecture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Portfolio 6R Assessment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Human Science Insights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Agile / DevOps Assessment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017043" y="2437115"/>
            <a:ext cx="3499749" cy="12296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893" rtlCol="0" anchor="t" anchorCtr="0"/>
          <a:lstStyle/>
          <a:p>
            <a:pPr marL="228594" indent="-228594" defTabSz="1624913">
              <a:buFont typeface="Arial" panose="020B0604020202020204" pitchFamily="34" charset="0"/>
              <a:buChar char="•"/>
              <a:tabLst>
                <a:tab pos="1981052" algn="l"/>
              </a:tabLst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App Cloud Shift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App Stabilization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App Modernization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Data Modernization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r>
              <a:rPr lang="en-US" sz="1067" kern="0" dirty="0">
                <a:solidFill>
                  <a:srgbClr val="000000"/>
                </a:solidFill>
                <a:latin typeface="+mj-lt"/>
              </a:rPr>
              <a:t>Agile / DevOps Transformation</a:t>
            </a:r>
          </a:p>
          <a:p>
            <a:pPr marL="228594" indent="-228594" defTabSz="1624913">
              <a:buFont typeface="Arial" panose="020B0604020202020204" pitchFamily="34" charset="0"/>
              <a:buChar char="•"/>
              <a:defRPr/>
            </a:pPr>
            <a:endParaRPr lang="en-US" sz="1067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672713" y="5224131"/>
            <a:ext cx="3288425" cy="146304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609311">
              <a:defRPr/>
            </a:pPr>
            <a:endParaRPr lang="en-US" sz="16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672712" y="5228243"/>
            <a:ext cx="3288425" cy="26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311">
              <a:defRPr/>
            </a:pPr>
            <a:r>
              <a:rPr lang="en-US" sz="1104" b="1" kern="0" dirty="0">
                <a:latin typeface="+mj-lt"/>
                <a:cs typeface="Arial" panose="020B0604020202020204" pitchFamily="34" charset="0"/>
              </a:rPr>
              <a:t>SOLUTION ACCELERATORS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464277" y="5549001"/>
            <a:ext cx="261411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70810">
              <a:spcBef>
                <a:spcPct val="0"/>
              </a:spcBef>
              <a:defRPr/>
            </a:pPr>
            <a:r>
              <a:rPr lang="en-US" sz="1600" b="1" kern="0" dirty="0" err="1">
                <a:solidFill>
                  <a:srgbClr val="00B140"/>
                </a:solidFill>
                <a:latin typeface="+mj-lt"/>
                <a:ea typeface="Times New Roman" charset="0"/>
                <a:cs typeface="Arial" panose="020B0604020202020204" pitchFamily="34" charset="0"/>
              </a:rPr>
              <a:t>OneDevOps</a:t>
            </a:r>
            <a:endParaRPr lang="en-US" sz="1600" b="1" kern="0" dirty="0">
              <a:solidFill>
                <a:srgbClr val="00B140"/>
              </a:solidFill>
              <a:latin typeface="+mj-lt"/>
              <a:ea typeface="Times New Roman" charset="0"/>
              <a:cs typeface="Arial" panose="020B0604020202020204" pitchFamily="34" charset="0"/>
            </a:endParaRPr>
          </a:p>
          <a:p>
            <a:pPr defTabSz="870810">
              <a:spcBef>
                <a:spcPct val="0"/>
              </a:spcBef>
              <a:defRPr/>
            </a:pPr>
            <a:r>
              <a:rPr lang="en-US" sz="1067" dirty="0">
                <a:solidFill>
                  <a:srgbClr val="000000"/>
                </a:solidFill>
                <a:latin typeface="+mj-lt"/>
                <a:ea typeface="ＭＳ Ｐゴシック" pitchFamily="-106" charset="-128"/>
                <a:cs typeface="Calibri" panose="020F0502020204030204" pitchFamily="34" charset="0"/>
              </a:rPr>
              <a:t>DevOps accelerator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A44E54-DAC7-4D48-858E-68214A3FAD00}"/>
              </a:ext>
            </a:extLst>
          </p:cNvPr>
          <p:cNvSpPr/>
          <p:nvPr/>
        </p:nvSpPr>
        <p:spPr>
          <a:xfrm>
            <a:off x="5672171" y="6179394"/>
            <a:ext cx="15778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70810">
              <a:spcBef>
                <a:spcPct val="0"/>
              </a:spcBef>
              <a:defRPr/>
            </a:pPr>
            <a:r>
              <a:rPr lang="en-US" sz="1600" b="1" kern="0" dirty="0">
                <a:solidFill>
                  <a:srgbClr val="00B140"/>
                </a:solidFill>
                <a:latin typeface="+mj-lt"/>
                <a:ea typeface="Times New Roman" charset="0"/>
                <a:cs typeface="Arial" panose="020B0604020202020204" pitchFamily="34" charset="0"/>
              </a:rPr>
              <a:t>FEGO</a:t>
            </a:r>
          </a:p>
          <a:p>
            <a:pPr defTabSz="457015"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  <a:ea typeface="ＭＳ Ｐゴシック" pitchFamily="-106" charset="-128"/>
                <a:cs typeface="Calibri" panose="020F0502020204030204" pitchFamily="34" charset="0"/>
              </a:rPr>
              <a:t>Cloud Assessment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FDAB5F9-5C90-2E46-A058-2D04C7C29665}"/>
              </a:ext>
            </a:extLst>
          </p:cNvPr>
          <p:cNvSpPr/>
          <p:nvPr/>
        </p:nvSpPr>
        <p:spPr>
          <a:xfrm>
            <a:off x="7009887" y="6177113"/>
            <a:ext cx="2039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015">
              <a:defRPr/>
            </a:pPr>
            <a:r>
              <a:rPr lang="en-US" sz="1600" b="1" kern="0" dirty="0">
                <a:solidFill>
                  <a:srgbClr val="00B140"/>
                </a:solidFill>
                <a:latin typeface="+mj-lt"/>
                <a:ea typeface="Times New Roman" charset="0"/>
                <a:cs typeface="Arial" panose="020B0604020202020204" pitchFamily="34" charset="0"/>
              </a:rPr>
              <a:t>COSMOS </a:t>
            </a:r>
          </a:p>
          <a:p>
            <a:pPr defTabSz="457015">
              <a:defRPr/>
            </a:pPr>
            <a:r>
              <a:rPr lang="en-US" sz="1100" kern="0" dirty="0">
                <a:solidFill>
                  <a:srgbClr val="000000"/>
                </a:solidFill>
                <a:latin typeface="+mj-lt"/>
                <a:ea typeface="ＭＳ Ｐゴシック" pitchFamily="-106" charset="-128"/>
                <a:cs typeface="Calibri" panose="020F0502020204030204" pitchFamily="34" charset="0"/>
              </a:rPr>
              <a:t>Micro Services Development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543305" y="4703837"/>
            <a:ext cx="10241280" cy="359227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12417"/>
            <a:r>
              <a:rPr lang="en-US" sz="1067" b="1" kern="0" dirty="0">
                <a:solidFill>
                  <a:srgbClr val="000000"/>
                </a:solidFill>
                <a:latin typeface="+mj-lt"/>
              </a:rPr>
              <a:t>OMNI CHANNEL  COMMERCE| DC TRANSFORMATION | ONE INVENTORY | SC CONTROL TOWER | ORDER VISIBILITY| GUEST EXPERIENCE | CREW MODERNIZATION | AIRCRAFT M&amp;E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8107" y="3554998"/>
            <a:ext cx="11450196" cy="10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12417"/>
            <a:endParaRPr lang="en-US" sz="2133" kern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30" name="Picture 4" descr="Preview"/>
          <p:cNvPicPr>
            <a:picLocks noChangeAspect="1" noChangeArrowheads="1"/>
          </p:cNvPicPr>
          <p:nvPr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95" y="3784185"/>
            <a:ext cx="288920" cy="2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Preview"/>
          <p:cNvPicPr>
            <a:picLocks noChangeAspect="1" noChangeArrowheads="1"/>
          </p:cNvPicPr>
          <p:nvPr/>
        </p:nvPicPr>
        <p:blipFill>
          <a:blip r:embed="rId1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07" y="3750777"/>
            <a:ext cx="2889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8" descr="Preview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93" y="3734385"/>
            <a:ext cx="370323" cy="3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467" y="3763575"/>
            <a:ext cx="340172" cy="340172"/>
          </a:xfrm>
          <a:prstGeom prst="rect">
            <a:avLst/>
          </a:prstGeom>
        </p:spPr>
      </p:pic>
      <p:pic>
        <p:nvPicPr>
          <p:cNvPr id="137" name="Picture 4" descr="Related image"/>
          <p:cNvPicPr>
            <a:picLocks noChangeAspect="1" noChangeArrowheads="1"/>
          </p:cNvPicPr>
          <p:nvPr/>
        </p:nvPicPr>
        <p:blipFill rotWithShape="1">
          <a:blip r:embed="rId18" cstate="print">
            <a:clrChange>
              <a:clrFrom>
                <a:srgbClr val="181214"/>
              </a:clrFrom>
              <a:clrTo>
                <a:srgbClr val="181214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-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966"/>
          <a:stretch/>
        </p:blipFill>
        <p:spPr bwMode="auto">
          <a:xfrm>
            <a:off x="9968399" y="3794278"/>
            <a:ext cx="365760" cy="2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14" y="3795710"/>
            <a:ext cx="266719" cy="275903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0117" y="3800281"/>
            <a:ext cx="365067" cy="26675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8037" y="3767584"/>
            <a:ext cx="311979" cy="332149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3731" y="3742838"/>
            <a:ext cx="373111" cy="38164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5" cstate="screen">
            <a:clrChange>
              <a:clrFrom>
                <a:srgbClr val="00060C">
                  <a:alpha val="50196"/>
                </a:srgbClr>
              </a:clrFrom>
              <a:clrTo>
                <a:srgbClr val="00060C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739" y="3713673"/>
            <a:ext cx="419316" cy="439977"/>
          </a:xfrm>
          <a:prstGeom prst="rect">
            <a:avLst/>
          </a:prstGeom>
        </p:spPr>
      </p:pic>
      <p:pic>
        <p:nvPicPr>
          <p:cNvPr id="143" name="Picture 2" descr="Image result for bulb idea black icon transparent"/>
          <p:cNvPicPr>
            <a:picLocks noChangeAspect="1" noChangeArrowheads="1"/>
          </p:cNvPicPr>
          <p:nvPr/>
        </p:nvPicPr>
        <p:blipFill>
          <a:blip r:embed="rId26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992" y="3792754"/>
            <a:ext cx="297189" cy="2818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7" cstate="screen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2324" y="3750777"/>
            <a:ext cx="289093" cy="365760"/>
          </a:xfrm>
          <a:prstGeom prst="rect">
            <a:avLst/>
          </a:prstGeom>
        </p:spPr>
      </p:pic>
      <p:pic>
        <p:nvPicPr>
          <p:cNvPr id="150" name="Picture 20" descr="Image result for supply chain icon"/>
          <p:cNvPicPr>
            <a:picLocks noChangeAspect="1" noChangeArrowheads="1"/>
          </p:cNvPicPr>
          <p:nvPr/>
        </p:nvPicPr>
        <p:blipFill>
          <a:blip r:embed="rId28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0303" y="3739653"/>
            <a:ext cx="495316" cy="3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5511847" y="4123416"/>
            <a:ext cx="1013468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Customer</a:t>
            </a:r>
          </a:p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424809" y="4195233"/>
            <a:ext cx="59354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Travel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17853" y="4195233"/>
            <a:ext cx="95196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Hospitality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769317" y="4123417"/>
            <a:ext cx="108675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Travel Intermediaries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755567" y="4123417"/>
            <a:ext cx="98725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Food &amp; Beverages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642318" y="4123418"/>
            <a:ext cx="98725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Beauty &amp; Cosmetics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529069" y="4123416"/>
            <a:ext cx="11354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Personal Care &amp; Electronics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6791" y="4123416"/>
            <a:ext cx="100218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Product Development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232733" y="4195233"/>
            <a:ext cx="108621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Merchandizing</a:t>
            </a:r>
            <a:endParaRPr lang="en-US" sz="1333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218443" y="4123416"/>
            <a:ext cx="87665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Store </a:t>
            </a:r>
          </a:p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Operations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94593" y="4123416"/>
            <a:ext cx="83467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Multi </a:t>
            </a:r>
          </a:p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Channel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728763" y="4123416"/>
            <a:ext cx="88358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Sales &amp; </a:t>
            </a:r>
          </a:p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Marketing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308470" y="4123418"/>
            <a:ext cx="1024767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625318">
              <a:defRPr/>
            </a:pPr>
            <a:r>
              <a:rPr lang="en-US" sz="933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Supply Chain Management</a:t>
            </a:r>
          </a:p>
        </p:txBody>
      </p:sp>
      <p:sp>
        <p:nvSpPr>
          <p:cNvPr id="153" name="Shape 149"/>
          <p:cNvSpPr/>
          <p:nvPr/>
        </p:nvSpPr>
        <p:spPr>
          <a:xfrm>
            <a:off x="323259" y="4739667"/>
            <a:ext cx="1181734" cy="26161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rtlCol="0">
            <a:spAutoFit/>
          </a:bodyPr>
          <a:lstStyle/>
          <a:p>
            <a:pPr algn="ctr" defTabSz="609311"/>
            <a:r>
              <a:rPr lang="en-US" sz="1100" b="1" kern="0" dirty="0">
                <a:latin typeface="+mj-lt"/>
                <a:cs typeface="Arial" panose="020B0604020202020204" pitchFamily="34" charset="0"/>
                <a:sym typeface="Avenir Next"/>
              </a:rPr>
              <a:t>KEY DOMAINS</a:t>
            </a:r>
          </a:p>
        </p:txBody>
      </p:sp>
    </p:spTree>
    <p:extLst>
      <p:ext uri="{BB962C8B-B14F-4D97-AF65-F5344CB8AC3E}">
        <p14:creationId xmlns:p14="http://schemas.microsoft.com/office/powerpoint/2010/main" val="2007319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 idx="4294967295"/>
          </p:nvPr>
        </p:nvSpPr>
        <p:spPr>
          <a:xfrm>
            <a:off x="321013" y="289011"/>
            <a:ext cx="9772650" cy="354012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PODS: GLOBAL TALENT AND EXECUTION</a:t>
            </a:r>
            <a:endParaRPr dirty="0"/>
          </a:p>
        </p:txBody>
      </p:sp>
      <p:graphicFrame>
        <p:nvGraphicFramePr>
          <p:cNvPr id="302" name="Google Shape;302;p43"/>
          <p:cNvGraphicFramePr/>
          <p:nvPr/>
        </p:nvGraphicFramePr>
        <p:xfrm>
          <a:off x="621469" y="1092201"/>
          <a:ext cx="10286633" cy="5592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900">
                <a:tc>
                  <a:txBody>
                    <a:bodyPr/>
                    <a:lstStyle/>
                    <a:p>
                      <a:pPr marL="3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11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3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TALENT</a:t>
                      </a:r>
                      <a:endParaRPr sz="16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GUILDS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Provides direction and global coordination to communities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COMMUNITIES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Help scale specialized talent pools in each studio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STUDIOS</a:t>
                      </a:r>
                      <a:endParaRPr sz="13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 a Global Platform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4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Thought Leadership and PoV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 </a:t>
                      </a: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Technical Vision and Strategy. Community connection. Right talent specific for client need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Guardians of Local Talent:</a:t>
                      </a:r>
                      <a:b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People development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Globally distributed 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development centers</a:t>
                      </a:r>
                      <a:b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Key strengths per location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52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100" b="1" i="0" u="none" strike="noStrike" cap="none" dirty="0">
                        <a:solidFill>
                          <a:srgbClr val="21212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rgbClr val="21212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EXECUTION</a:t>
                      </a:r>
                      <a:endParaRPr sz="16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POD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Focus on Products and Solutions, fueled by Communities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POD FRAMEWORK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Ensure Efficiency &amp; Predictability in delivery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3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GAME OF PODS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Gamify the delivery process for Continuous Improvement: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Cross-functional</a:t>
                      </a:r>
                      <a:endParaRPr sz="13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Design + Engineering</a:t>
                      </a:r>
                      <a:endParaRPr sz="13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End-to-end solutions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Outcome</a:t>
                      </a:r>
                      <a:r>
                        <a:rPr lang="en" sz="1300" i="0" u="none" strike="noStrike" cap="none" baseline="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focus</a:t>
                      </a:r>
                      <a:endParaRPr sz="13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KPI-driven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Maturity Path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Tailored to client’s delivery framework</a:t>
                      </a:r>
                      <a:endParaRPr sz="13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Viralizes best practices</a:t>
                      </a:r>
                      <a:br>
                        <a:rPr lang="en" sz="13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13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Drives competitiveness</a:t>
                      </a:r>
                      <a:endParaRPr sz="13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3" name="Google Shape;30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1686" y="4877167"/>
            <a:ext cx="854503" cy="26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733" y="4861629"/>
            <a:ext cx="298827" cy="3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299" y="4856249"/>
            <a:ext cx="298827" cy="3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3873" y="4861633"/>
            <a:ext cx="298827" cy="3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9440" y="4856263"/>
            <a:ext cx="298827" cy="3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 rotWithShape="1">
          <a:blip r:embed="rId8">
            <a:alphaModFix/>
          </a:blip>
          <a:srcRect l="30482" t="42146" r="53038" b="29211"/>
          <a:stretch/>
        </p:blipFill>
        <p:spPr>
          <a:xfrm>
            <a:off x="3603134" y="4997819"/>
            <a:ext cx="537869" cy="52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3"/>
          <p:cNvPicPr preferRelativeResize="0"/>
          <p:nvPr/>
        </p:nvPicPr>
        <p:blipFill rotWithShape="1">
          <a:blip r:embed="rId9">
            <a:alphaModFix/>
          </a:blip>
          <a:srcRect l="52088" t="59188" r="32391" b="25574"/>
          <a:stretch/>
        </p:blipFill>
        <p:spPr>
          <a:xfrm>
            <a:off x="8606031" y="1909000"/>
            <a:ext cx="1361703" cy="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3"/>
          <p:cNvPicPr preferRelativeResize="0"/>
          <p:nvPr/>
        </p:nvPicPr>
        <p:blipFill rotWithShape="1">
          <a:blip r:embed="rId10">
            <a:alphaModFix/>
          </a:blip>
          <a:srcRect l="4616"/>
          <a:stretch/>
        </p:blipFill>
        <p:spPr>
          <a:xfrm>
            <a:off x="8606028" y="1896171"/>
            <a:ext cx="1361701" cy="80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18336" y="2234473"/>
            <a:ext cx="1028833" cy="2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03134" y="2220280"/>
            <a:ext cx="298833" cy="29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11134" y="2220288"/>
            <a:ext cx="298833" cy="29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19134" y="2217962"/>
            <a:ext cx="298833" cy="3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31582" y="1277412"/>
            <a:ext cx="264197" cy="26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31582" y="5260748"/>
            <a:ext cx="264197" cy="26419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/>
          <p:nvPr/>
        </p:nvSpPr>
        <p:spPr>
          <a:xfrm>
            <a:off x="638211" y="1050588"/>
            <a:ext cx="654000" cy="4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31582" y="3266403"/>
            <a:ext cx="264197" cy="26419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/>
          <p:nvPr/>
        </p:nvSpPr>
        <p:spPr>
          <a:xfrm>
            <a:off x="638211" y="3693299"/>
            <a:ext cx="654000" cy="4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63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4"/>
          <p:cNvSpPr txBox="1">
            <a:spLocks noGrp="1"/>
          </p:cNvSpPr>
          <p:nvPr>
            <p:ph type="subTitle" idx="4294967295"/>
          </p:nvPr>
        </p:nvSpPr>
        <p:spPr>
          <a:xfrm>
            <a:off x="0" y="1295400"/>
            <a:ext cx="2303463" cy="936625"/>
          </a:xfrm>
          <a:prstGeom prst="rect">
            <a:avLst/>
          </a:prstGeom>
        </p:spPr>
        <p:txBody>
          <a:bodyPr spcFirstLastPara="1" vert="horz" wrap="square" lIns="0" tIns="121900" rIns="0" bIns="0" rtlCol="0" anchor="ctr" anchorCtr="0">
            <a:noAutofit/>
          </a:bodyPr>
          <a:lstStyle/>
          <a:p>
            <a:r>
              <a:rPr lang="en" sz="1467" i="1">
                <a:solidFill>
                  <a:srgbClr val="434343"/>
                </a:solidFill>
              </a:rPr>
              <a:t>22 Pods, distributed across Romania, USA, India &amp; Argentina. </a:t>
            </a:r>
            <a:endParaRPr sz="1467" i="1">
              <a:solidFill>
                <a:srgbClr val="434343"/>
              </a:solidFill>
            </a:endParaRPr>
          </a:p>
        </p:txBody>
      </p:sp>
      <p:sp>
        <p:nvSpPr>
          <p:cNvPr id="817" name="Google Shape;817;p64"/>
          <p:cNvSpPr txBox="1">
            <a:spLocks noGrp="1"/>
          </p:cNvSpPr>
          <p:nvPr>
            <p:ph type="body" idx="4294967295"/>
          </p:nvPr>
        </p:nvSpPr>
        <p:spPr>
          <a:xfrm>
            <a:off x="197547" y="237771"/>
            <a:ext cx="11492360" cy="331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8466">
              <a:spcBef>
                <a:spcPts val="0"/>
              </a:spcBef>
              <a:buClr>
                <a:srgbClr val="000000"/>
              </a:buClr>
              <a:buSzPts val="800"/>
            </a:pPr>
            <a:r>
              <a:rPr lang="en" sz="3200" b="1" dirty="0">
                <a:solidFill>
                  <a:schemeClr val="tx1"/>
                </a:solidFill>
                <a:ea typeface="+mj-ea"/>
                <a:sym typeface="Arial"/>
              </a:rPr>
              <a:t>CLIENT EXAMPLE TEAM STRUCTURE AND EVOLUTION</a:t>
            </a:r>
            <a:endParaRPr sz="3200" b="1" dirty="0">
              <a:solidFill>
                <a:schemeClr val="tx1"/>
              </a:solidFill>
              <a:ea typeface="+mj-ea"/>
              <a:sym typeface="Arial"/>
            </a:endParaRPr>
          </a:p>
        </p:txBody>
      </p:sp>
      <p:sp>
        <p:nvSpPr>
          <p:cNvPr id="681" name="Google Shape;681;p64"/>
          <p:cNvSpPr/>
          <p:nvPr/>
        </p:nvSpPr>
        <p:spPr>
          <a:xfrm>
            <a:off x="3261708" y="1418295"/>
            <a:ext cx="3023600" cy="868400"/>
          </a:xfrm>
          <a:prstGeom prst="roundRect">
            <a:avLst>
              <a:gd name="adj" fmla="val 7196"/>
            </a:avLst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/>
          <p:nvPr/>
        </p:nvSpPr>
        <p:spPr>
          <a:xfrm>
            <a:off x="3254908" y="2833380"/>
            <a:ext cx="1512800" cy="2102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4"/>
          <p:cNvSpPr txBox="1"/>
          <p:nvPr/>
        </p:nvSpPr>
        <p:spPr>
          <a:xfrm rot="-5400000" flipH="1">
            <a:off x="1225108" y="3775579"/>
            <a:ext cx="32992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MVP  DELIVERY PHASE</a:t>
            </a:r>
            <a:endParaRPr sz="1333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64"/>
          <p:cNvSpPr txBox="1"/>
          <p:nvPr/>
        </p:nvSpPr>
        <p:spPr>
          <a:xfrm rot="-5400000" flipH="1">
            <a:off x="-1553837" y="3841883"/>
            <a:ext cx="37592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PHASE</a:t>
            </a:r>
            <a:endParaRPr sz="1333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64"/>
          <p:cNvSpPr/>
          <p:nvPr/>
        </p:nvSpPr>
        <p:spPr>
          <a:xfrm rot="5400000">
            <a:off x="184928" y="4016428"/>
            <a:ext cx="654000" cy="416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4"/>
          <p:cNvSpPr/>
          <p:nvPr/>
        </p:nvSpPr>
        <p:spPr>
          <a:xfrm rot="5400000">
            <a:off x="2700408" y="3986653"/>
            <a:ext cx="654000" cy="416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7" name="Google Shape;68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426" y="3112679"/>
            <a:ext cx="1128661" cy="93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3291411" y="3450642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4090170" y="3905434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5911" y="2995851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4406390" y="3450642"/>
            <a:ext cx="259820" cy="24901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4"/>
          <p:cNvSpPr txBox="1"/>
          <p:nvPr/>
        </p:nvSpPr>
        <p:spPr>
          <a:xfrm>
            <a:off x="3744073" y="3397419"/>
            <a:ext cx="4656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4"/>
          <p:cNvSpPr txBox="1"/>
          <p:nvPr/>
        </p:nvSpPr>
        <p:spPr>
          <a:xfrm>
            <a:off x="3261712" y="4443580"/>
            <a:ext cx="1598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 POD</a:t>
            </a:r>
            <a:endParaRPr sz="1067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94" name="Google Shape;694;p64"/>
          <p:cNvGrpSpPr/>
          <p:nvPr/>
        </p:nvGrpSpPr>
        <p:grpSpPr>
          <a:xfrm>
            <a:off x="3326526" y="4296801"/>
            <a:ext cx="1403885" cy="146817"/>
            <a:chOff x="3735240" y="3052413"/>
            <a:chExt cx="1691700" cy="183613"/>
          </a:xfrm>
        </p:grpSpPr>
        <p:sp>
          <p:nvSpPr>
            <p:cNvPr id="695" name="Google Shape;695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64"/>
          <p:cNvGrpSpPr/>
          <p:nvPr/>
        </p:nvGrpSpPr>
        <p:grpSpPr>
          <a:xfrm>
            <a:off x="727511" y="2405421"/>
            <a:ext cx="10962400" cy="304044"/>
            <a:chOff x="513178" y="1489092"/>
            <a:chExt cx="8221800" cy="228033"/>
          </a:xfrm>
        </p:grpSpPr>
        <p:sp>
          <p:nvSpPr>
            <p:cNvPr id="698" name="Google Shape;698;p64"/>
            <p:cNvSpPr/>
            <p:nvPr/>
          </p:nvSpPr>
          <p:spPr>
            <a:xfrm>
              <a:off x="513178" y="1489092"/>
              <a:ext cx="8221800" cy="8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4"/>
            <p:cNvSpPr/>
            <p:nvPr/>
          </p:nvSpPr>
          <p:spPr>
            <a:xfrm rot="10800000">
              <a:off x="4489756" y="1533525"/>
              <a:ext cx="534600" cy="1836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64"/>
          <p:cNvSpPr/>
          <p:nvPr/>
        </p:nvSpPr>
        <p:spPr>
          <a:xfrm>
            <a:off x="640541" y="2840213"/>
            <a:ext cx="1874800" cy="2102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59" y="3068714"/>
            <a:ext cx="1128661" cy="93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1174745" y="3861467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880245" y="3406675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1679003" y="3861467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9003" y="2951882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4745" y="2951883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1995223" y="3406675"/>
            <a:ext cx="259820" cy="24901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4"/>
          <p:cNvSpPr txBox="1"/>
          <p:nvPr/>
        </p:nvSpPr>
        <p:spPr>
          <a:xfrm>
            <a:off x="1329908" y="3347452"/>
            <a:ext cx="4656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4"/>
          <p:cNvSpPr txBox="1"/>
          <p:nvPr/>
        </p:nvSpPr>
        <p:spPr>
          <a:xfrm>
            <a:off x="850545" y="4399613"/>
            <a:ext cx="1598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DEFINITION POD</a:t>
            </a:r>
            <a:endParaRPr sz="1067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10" name="Google Shape;710;p64"/>
          <p:cNvGrpSpPr/>
          <p:nvPr/>
        </p:nvGrpSpPr>
        <p:grpSpPr>
          <a:xfrm>
            <a:off x="915360" y="4252834"/>
            <a:ext cx="1403885" cy="146817"/>
            <a:chOff x="3735240" y="3052413"/>
            <a:chExt cx="1691700" cy="183613"/>
          </a:xfrm>
        </p:grpSpPr>
        <p:sp>
          <p:nvSpPr>
            <p:cNvPr id="711" name="Google Shape;711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64"/>
          <p:cNvSpPr/>
          <p:nvPr/>
        </p:nvSpPr>
        <p:spPr>
          <a:xfrm>
            <a:off x="6385908" y="1419347"/>
            <a:ext cx="3087600" cy="868400"/>
          </a:xfrm>
          <a:prstGeom prst="roundRect">
            <a:avLst>
              <a:gd name="adj" fmla="val 7196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4"/>
          <p:cNvSpPr txBox="1"/>
          <p:nvPr/>
        </p:nvSpPr>
        <p:spPr>
          <a:xfrm>
            <a:off x="7303828" y="1847056"/>
            <a:ext cx="737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MANAGER</a:t>
            </a:r>
            <a:endParaRPr sz="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4"/>
          <p:cNvSpPr txBox="1"/>
          <p:nvPr/>
        </p:nvSpPr>
        <p:spPr>
          <a:xfrm>
            <a:off x="8037803" y="1835711"/>
            <a:ext cx="616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 sz="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4"/>
          <p:cNvSpPr txBox="1"/>
          <p:nvPr/>
        </p:nvSpPr>
        <p:spPr>
          <a:xfrm>
            <a:off x="873441" y="5046980"/>
            <a:ext cx="1727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 &amp; USA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64"/>
          <p:cNvSpPr/>
          <p:nvPr/>
        </p:nvSpPr>
        <p:spPr>
          <a:xfrm>
            <a:off x="4854308" y="2832880"/>
            <a:ext cx="1598800" cy="2102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4226" y="3112179"/>
            <a:ext cx="1128661" cy="93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5210711" y="3917634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4916211" y="3462842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5714970" y="3904934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4970" y="2995347"/>
            <a:ext cx="259820" cy="2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10711" y="3008051"/>
            <a:ext cx="259820" cy="24901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4"/>
          <p:cNvSpPr txBox="1"/>
          <p:nvPr/>
        </p:nvSpPr>
        <p:spPr>
          <a:xfrm>
            <a:off x="5368873" y="3399919"/>
            <a:ext cx="4656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4"/>
          <p:cNvSpPr txBox="1"/>
          <p:nvPr/>
        </p:nvSpPr>
        <p:spPr>
          <a:xfrm>
            <a:off x="4886512" y="4443080"/>
            <a:ext cx="1598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MICROSERVICES  POD</a:t>
            </a:r>
            <a:endParaRPr sz="1067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6" name="Google Shape;726;p64"/>
          <p:cNvGrpSpPr/>
          <p:nvPr/>
        </p:nvGrpSpPr>
        <p:grpSpPr>
          <a:xfrm>
            <a:off x="4951326" y="4296301"/>
            <a:ext cx="1403885" cy="146817"/>
            <a:chOff x="3735240" y="3052413"/>
            <a:chExt cx="1691700" cy="183613"/>
          </a:xfrm>
        </p:grpSpPr>
        <p:sp>
          <p:nvSpPr>
            <p:cNvPr id="727" name="Google Shape;727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9" name="Google Shape;729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6706559" y="1530115"/>
            <a:ext cx="347300" cy="3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4"/>
          <p:cNvSpPr txBox="1"/>
          <p:nvPr/>
        </p:nvSpPr>
        <p:spPr>
          <a:xfrm>
            <a:off x="6590728" y="1858439"/>
            <a:ext cx="737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</a:t>
            </a:r>
            <a:b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 sz="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4"/>
          <p:cNvSpPr txBox="1"/>
          <p:nvPr/>
        </p:nvSpPr>
        <p:spPr>
          <a:xfrm>
            <a:off x="8647409" y="1835713"/>
            <a:ext cx="737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DIRECTOR</a:t>
            </a:r>
            <a:endParaRPr sz="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4"/>
          <p:cNvSpPr txBox="1"/>
          <p:nvPr/>
        </p:nvSpPr>
        <p:spPr>
          <a:xfrm>
            <a:off x="4585075" y="1842549"/>
            <a:ext cx="737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VP PMO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4"/>
          <p:cNvSpPr txBox="1"/>
          <p:nvPr/>
        </p:nvSpPr>
        <p:spPr>
          <a:xfrm>
            <a:off x="5265324" y="1833913"/>
            <a:ext cx="1048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 OF DEVELOPMENT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75475" y="1536721"/>
            <a:ext cx="347300" cy="33286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64"/>
          <p:cNvSpPr txBox="1"/>
          <p:nvPr/>
        </p:nvSpPr>
        <p:spPr>
          <a:xfrm>
            <a:off x="3325208" y="1842547"/>
            <a:ext cx="11844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 OF APPLICATIONS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4"/>
          <p:cNvSpPr txBox="1"/>
          <p:nvPr/>
        </p:nvSpPr>
        <p:spPr>
          <a:xfrm rot="-5400000" flipH="1">
            <a:off x="5043441" y="3821696"/>
            <a:ext cx="32992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POST-MVP  DELIVERY PHASE</a:t>
            </a:r>
            <a:endParaRPr sz="1333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7" name="Google Shape;737;p64"/>
          <p:cNvSpPr/>
          <p:nvPr/>
        </p:nvSpPr>
        <p:spPr>
          <a:xfrm rot="5400000">
            <a:off x="6504608" y="3961887"/>
            <a:ext cx="654000" cy="416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3743741" y="5413313"/>
            <a:ext cx="24240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Romania, USA, India &amp;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Argentina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9" name="Google Shape;739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4107475" y="2983680"/>
            <a:ext cx="244767" cy="2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4"/>
          <p:cNvSpPr txBox="1"/>
          <p:nvPr/>
        </p:nvSpPr>
        <p:spPr>
          <a:xfrm>
            <a:off x="3261708" y="4939180"/>
            <a:ext cx="316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>
                <a:solidFill>
                  <a:srgbClr val="C800A1"/>
                </a:solidFill>
                <a:latin typeface="Proxima Nova"/>
                <a:ea typeface="Proxima Nova"/>
                <a:cs typeface="Proxima Nova"/>
                <a:sym typeface="Proxima Nova"/>
              </a:rPr>
              <a:t>*During MVP development we integrated client team developers and QAs as part of our PODs</a:t>
            </a:r>
            <a:endParaRPr sz="1067">
              <a:solidFill>
                <a:srgbClr val="C800A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1" name="Google Shape;741;p64"/>
          <p:cNvSpPr/>
          <p:nvPr/>
        </p:nvSpPr>
        <p:spPr>
          <a:xfrm flipH="1">
            <a:off x="9814111" y="1530547"/>
            <a:ext cx="259600" cy="244800"/>
          </a:xfrm>
          <a:prstGeom prst="roundRect">
            <a:avLst>
              <a:gd name="adj" fmla="val 7196"/>
            </a:avLst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4"/>
          <p:cNvSpPr/>
          <p:nvPr/>
        </p:nvSpPr>
        <p:spPr>
          <a:xfrm flipH="1">
            <a:off x="9829052" y="1892123"/>
            <a:ext cx="259600" cy="244800"/>
          </a:xfrm>
          <a:prstGeom prst="roundRect">
            <a:avLst>
              <a:gd name="adj" fmla="val 7196"/>
            </a:avLst>
          </a:prstGeom>
          <a:solidFill>
            <a:srgbClr val="A4C2F4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4"/>
          <p:cNvSpPr txBox="1"/>
          <p:nvPr/>
        </p:nvSpPr>
        <p:spPr>
          <a:xfrm>
            <a:off x="10088641" y="1447713"/>
            <a:ext cx="1404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933" dirty="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933" dirty="0">
                <a:latin typeface="Proxima Nova"/>
                <a:ea typeface="Proxima Nova"/>
                <a:cs typeface="Proxima Nova"/>
                <a:sym typeface="Proxima Nova"/>
              </a:rPr>
              <a:t>ient </a:t>
            </a:r>
            <a:r>
              <a:rPr lang="en" sz="933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Members</a:t>
            </a:r>
            <a:endParaRPr sz="933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10088641" y="1782947"/>
            <a:ext cx="1404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CSV Members</a:t>
            </a:r>
            <a:endParaRPr sz="933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5" name="Google Shape;745;p64"/>
          <p:cNvCxnSpPr/>
          <p:nvPr/>
        </p:nvCxnSpPr>
        <p:spPr>
          <a:xfrm rot="10800000" flipH="1">
            <a:off x="644841" y="5936080"/>
            <a:ext cx="11264800" cy="38000"/>
          </a:xfrm>
          <a:prstGeom prst="straightConnector1">
            <a:avLst/>
          </a:prstGeom>
          <a:noFill/>
          <a:ln w="28575" cap="flat" cmpd="sng">
            <a:solidFill>
              <a:srgbClr val="C800A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6" name="Google Shape;746;p64"/>
          <p:cNvSpPr/>
          <p:nvPr/>
        </p:nvSpPr>
        <p:spPr>
          <a:xfrm>
            <a:off x="635941" y="5887380"/>
            <a:ext cx="158400" cy="160800"/>
          </a:xfrm>
          <a:prstGeom prst="ellipse">
            <a:avLst/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C800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4"/>
          <p:cNvSpPr txBox="1"/>
          <p:nvPr/>
        </p:nvSpPr>
        <p:spPr>
          <a:xfrm>
            <a:off x="281108" y="6013865"/>
            <a:ext cx="1048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June 2019</a:t>
            </a:r>
            <a:endParaRPr sz="10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64"/>
          <p:cNvSpPr/>
          <p:nvPr/>
        </p:nvSpPr>
        <p:spPr>
          <a:xfrm>
            <a:off x="3175941" y="5874680"/>
            <a:ext cx="158400" cy="160800"/>
          </a:xfrm>
          <a:prstGeom prst="ellipse">
            <a:avLst/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C800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4"/>
          <p:cNvSpPr txBox="1"/>
          <p:nvPr/>
        </p:nvSpPr>
        <p:spPr>
          <a:xfrm>
            <a:off x="2876125" y="6013865"/>
            <a:ext cx="11844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July 2019</a:t>
            </a:r>
            <a:endParaRPr sz="10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0" name="Google Shape;750;p64"/>
          <p:cNvSpPr/>
          <p:nvPr/>
        </p:nvSpPr>
        <p:spPr>
          <a:xfrm>
            <a:off x="7049440" y="5874680"/>
            <a:ext cx="158400" cy="160800"/>
          </a:xfrm>
          <a:prstGeom prst="ellipse">
            <a:avLst/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C800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4"/>
          <p:cNvSpPr txBox="1"/>
          <p:nvPr/>
        </p:nvSpPr>
        <p:spPr>
          <a:xfrm>
            <a:off x="6602773" y="6013865"/>
            <a:ext cx="11844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October 2019</a:t>
            </a:r>
            <a:endParaRPr sz="10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2" name="Google Shape;752;p64"/>
          <p:cNvSpPr txBox="1"/>
          <p:nvPr/>
        </p:nvSpPr>
        <p:spPr>
          <a:xfrm>
            <a:off x="8205675" y="5160980"/>
            <a:ext cx="2533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Romania, USA, India &amp;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Argentina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64"/>
          <p:cNvSpPr txBox="1"/>
          <p:nvPr/>
        </p:nvSpPr>
        <p:spPr>
          <a:xfrm>
            <a:off x="7722008" y="4648747"/>
            <a:ext cx="3516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>
                <a:solidFill>
                  <a:srgbClr val="C800A1"/>
                </a:solidFill>
                <a:latin typeface="Proxima Nova"/>
                <a:ea typeface="Proxima Nova"/>
                <a:cs typeface="Proxima Nova"/>
                <a:sym typeface="Proxima Nova"/>
              </a:rPr>
              <a:t>*After MVP launch, client team developers and QAs remained in the Pod structure</a:t>
            </a:r>
            <a:endParaRPr sz="1067">
              <a:solidFill>
                <a:srgbClr val="C800A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4" name="Google Shape;754;p64"/>
          <p:cNvSpPr/>
          <p:nvPr/>
        </p:nvSpPr>
        <p:spPr>
          <a:xfrm>
            <a:off x="6955161" y="3065719"/>
            <a:ext cx="1158800" cy="1624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3486" y="3281523"/>
            <a:ext cx="864281" cy="72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7017708" y="3542647"/>
            <a:ext cx="198933" cy="1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7594772" y="3894056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8629" y="3191254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7836921" y="3542655"/>
            <a:ext cx="198960" cy="19240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64"/>
          <p:cNvSpPr txBox="1"/>
          <p:nvPr/>
        </p:nvSpPr>
        <p:spPr>
          <a:xfrm>
            <a:off x="7237407" y="3456245"/>
            <a:ext cx="533600" cy="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4"/>
          <p:cNvSpPr txBox="1"/>
          <p:nvPr/>
        </p:nvSpPr>
        <p:spPr>
          <a:xfrm>
            <a:off x="6960372" y="4214900"/>
            <a:ext cx="122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MOBILE</a:t>
            </a:r>
            <a:endParaRPr sz="8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</a:t>
            </a:r>
            <a:endParaRPr sz="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62" name="Google Shape;762;p64"/>
          <p:cNvGrpSpPr/>
          <p:nvPr/>
        </p:nvGrpSpPr>
        <p:grpSpPr>
          <a:xfrm>
            <a:off x="7010462" y="4196173"/>
            <a:ext cx="1075244" cy="113424"/>
            <a:chOff x="3735240" y="3052413"/>
            <a:chExt cx="1691700" cy="183613"/>
          </a:xfrm>
        </p:grpSpPr>
        <p:sp>
          <p:nvSpPr>
            <p:cNvPr id="763" name="Google Shape;763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64"/>
          <p:cNvSpPr/>
          <p:nvPr/>
        </p:nvSpPr>
        <p:spPr>
          <a:xfrm>
            <a:off x="8179917" y="3065332"/>
            <a:ext cx="1224400" cy="1624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7693" y="3281137"/>
            <a:ext cx="864281" cy="72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8452837" y="3903483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8227320" y="3552083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8838977" y="3893671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38977" y="3190864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52837" y="3200680"/>
            <a:ext cx="198960" cy="19240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4"/>
          <p:cNvSpPr txBox="1"/>
          <p:nvPr/>
        </p:nvSpPr>
        <p:spPr>
          <a:xfrm>
            <a:off x="8204579" y="4214513"/>
            <a:ext cx="122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MICROSERVICES  POD</a:t>
            </a:r>
            <a:endParaRPr sz="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73" name="Google Shape;773;p64"/>
          <p:cNvGrpSpPr/>
          <p:nvPr/>
        </p:nvGrpSpPr>
        <p:grpSpPr>
          <a:xfrm>
            <a:off x="8254667" y="4195789"/>
            <a:ext cx="1075244" cy="113424"/>
            <a:chOff x="3735240" y="3052413"/>
            <a:chExt cx="1691700" cy="183613"/>
          </a:xfrm>
        </p:grpSpPr>
        <p:sp>
          <p:nvSpPr>
            <p:cNvPr id="774" name="Google Shape;774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64"/>
          <p:cNvSpPr/>
          <p:nvPr/>
        </p:nvSpPr>
        <p:spPr>
          <a:xfrm>
            <a:off x="9463097" y="3065719"/>
            <a:ext cx="1158800" cy="1624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1422" y="3281523"/>
            <a:ext cx="864281" cy="723547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64"/>
          <p:cNvSpPr txBox="1"/>
          <p:nvPr/>
        </p:nvSpPr>
        <p:spPr>
          <a:xfrm>
            <a:off x="8482681" y="3455613"/>
            <a:ext cx="533600" cy="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9529075" y="3542647"/>
            <a:ext cx="195500" cy="1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10102707" y="3894056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6565" y="3191254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10344856" y="3542655"/>
            <a:ext cx="198960" cy="19240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64"/>
          <p:cNvSpPr txBox="1"/>
          <p:nvPr/>
        </p:nvSpPr>
        <p:spPr>
          <a:xfrm>
            <a:off x="9749043" y="3457012"/>
            <a:ext cx="533600" cy="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4"/>
          <p:cNvSpPr txBox="1"/>
          <p:nvPr/>
        </p:nvSpPr>
        <p:spPr>
          <a:xfrm>
            <a:off x="9468308" y="4214900"/>
            <a:ext cx="122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SUPPORT  POD</a:t>
            </a:r>
            <a:endParaRPr sz="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85" name="Google Shape;785;p64"/>
          <p:cNvGrpSpPr/>
          <p:nvPr/>
        </p:nvGrpSpPr>
        <p:grpSpPr>
          <a:xfrm>
            <a:off x="9518397" y="4196173"/>
            <a:ext cx="1075244" cy="113424"/>
            <a:chOff x="3735240" y="3052413"/>
            <a:chExt cx="1691700" cy="183613"/>
          </a:xfrm>
        </p:grpSpPr>
        <p:sp>
          <p:nvSpPr>
            <p:cNvPr id="786" name="Google Shape;786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64"/>
          <p:cNvSpPr/>
          <p:nvPr/>
        </p:nvSpPr>
        <p:spPr>
          <a:xfrm>
            <a:off x="10687853" y="3065332"/>
            <a:ext cx="1224400" cy="1624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5626" y="3281137"/>
            <a:ext cx="864281" cy="72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10960772" y="3903483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10735256" y="3552083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11346912" y="3893671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46912" y="3190864"/>
            <a:ext cx="198960" cy="1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60772" y="3200680"/>
            <a:ext cx="198960" cy="19240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64"/>
          <p:cNvSpPr txBox="1"/>
          <p:nvPr/>
        </p:nvSpPr>
        <p:spPr>
          <a:xfrm>
            <a:off x="10990300" y="3457013"/>
            <a:ext cx="533600" cy="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4"/>
          <p:cNvSpPr txBox="1"/>
          <p:nvPr/>
        </p:nvSpPr>
        <p:spPr>
          <a:xfrm>
            <a:off x="10712513" y="4214513"/>
            <a:ext cx="12244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INTERNATIONAL TRACK POD</a:t>
            </a:r>
            <a:endParaRPr sz="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97" name="Google Shape;797;p64"/>
          <p:cNvGrpSpPr/>
          <p:nvPr/>
        </p:nvGrpSpPr>
        <p:grpSpPr>
          <a:xfrm>
            <a:off x="10762603" y="4195789"/>
            <a:ext cx="1075244" cy="113424"/>
            <a:chOff x="3735240" y="3052413"/>
            <a:chExt cx="1691700" cy="183613"/>
          </a:xfrm>
        </p:grpSpPr>
        <p:sp>
          <p:nvSpPr>
            <p:cNvPr id="798" name="Google Shape;798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0" name="Google Shape;800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28742" y="1536721"/>
            <a:ext cx="347300" cy="33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491294" y="1536721"/>
            <a:ext cx="347300" cy="33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7426275" y="1531432"/>
            <a:ext cx="347300" cy="3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8092375" y="1551465"/>
            <a:ext cx="347300" cy="3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8772327" y="1551465"/>
            <a:ext cx="347300" cy="3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3562443" y="3916380"/>
            <a:ext cx="244767" cy="25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6002059" y="3448647"/>
            <a:ext cx="244767" cy="25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7592309" y="3191115"/>
            <a:ext cx="195516" cy="18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7210109" y="3894048"/>
            <a:ext cx="195516" cy="18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9058309" y="3549581"/>
            <a:ext cx="195516" cy="18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9708543" y="3894048"/>
            <a:ext cx="195516" cy="18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10122275" y="3203165"/>
            <a:ext cx="195516" cy="18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11580009" y="3545132"/>
            <a:ext cx="195516" cy="18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3678094" y="1541881"/>
            <a:ext cx="347300" cy="3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5491794" y="1535315"/>
            <a:ext cx="347300" cy="3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4"/>
          <p:cNvSpPr txBox="1"/>
          <p:nvPr/>
        </p:nvSpPr>
        <p:spPr>
          <a:xfrm>
            <a:off x="5190675" y="888367"/>
            <a:ext cx="225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CORE POD</a:t>
            </a:r>
            <a:endParaRPr sz="1333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Romania,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Argentina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&amp; USA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/>
            <a:r>
              <a:rPr lang="en" sz="1333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33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8265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/>
          <p:nvPr/>
        </p:nvSpPr>
        <p:spPr>
          <a:xfrm>
            <a:off x="4664000" y="1242233"/>
            <a:ext cx="7277600" cy="491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4" name="Google Shape;824;p65"/>
          <p:cNvSpPr txBox="1"/>
          <p:nvPr/>
        </p:nvSpPr>
        <p:spPr>
          <a:xfrm>
            <a:off x="5436100" y="1430600"/>
            <a:ext cx="6364000" cy="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</a:rPr>
              <a:t>After</a:t>
            </a:r>
            <a:r>
              <a:rPr lang="en" sz="2400" b="1"/>
              <a:t>- </a:t>
            </a:r>
            <a:r>
              <a:rPr lang="en" sz="1867" b="1">
                <a:solidFill>
                  <a:srgbClr val="000000"/>
                </a:solidFill>
              </a:rPr>
              <a:t>Pod Based, aligned by </a:t>
            </a:r>
            <a:r>
              <a:rPr lang="en" sz="1867" b="1" u="sng">
                <a:solidFill>
                  <a:srgbClr val="000000"/>
                </a:solidFill>
              </a:rPr>
              <a:t>Value Stream</a:t>
            </a:r>
            <a:endParaRPr sz="1867" b="1" u="sng">
              <a:solidFill>
                <a:srgbClr val="000000"/>
              </a:solidFill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2033" y="1423033"/>
            <a:ext cx="5264400" cy="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</a:rPr>
              <a:t>Before - Skillset grouped</a:t>
            </a:r>
            <a:endParaRPr sz="1867" b="1">
              <a:solidFill>
                <a:srgbClr val="000000"/>
              </a:solidFill>
            </a:endParaRPr>
          </a:p>
        </p:txBody>
      </p:sp>
      <p:sp>
        <p:nvSpPr>
          <p:cNvPr id="826" name="Google Shape;826;p65"/>
          <p:cNvSpPr txBox="1"/>
          <p:nvPr/>
        </p:nvSpPr>
        <p:spPr>
          <a:xfrm>
            <a:off x="432033" y="2391467"/>
            <a:ext cx="4468000" cy="3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Waterfall evolving towards agile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Product Teams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Design teams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Front End Teams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Back End Teams</a:t>
            </a:r>
            <a:endParaRPr sz="1600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</a:endParaRPr>
          </a:p>
          <a:p>
            <a:pPr marR="885567">
              <a:lnSpc>
                <a:spcPct val="115000"/>
              </a:lnSpc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</a:endParaRPr>
          </a:p>
        </p:txBody>
      </p:sp>
      <p:graphicFrame>
        <p:nvGraphicFramePr>
          <p:cNvPr id="827" name="Google Shape;827;p65"/>
          <p:cNvGraphicFramePr/>
          <p:nvPr/>
        </p:nvGraphicFramePr>
        <p:xfrm>
          <a:off x="4907601" y="3335151"/>
          <a:ext cx="6722566" cy="9965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5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0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82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Branding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Product Discovery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Account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Offers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Checkout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Payment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# of Pods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2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2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8" name="Google Shape;828;p65"/>
          <p:cNvGraphicFramePr/>
          <p:nvPr/>
        </p:nvGraphicFramePr>
        <p:xfrm>
          <a:off x="4907600" y="4589251"/>
          <a:ext cx="6806064" cy="1041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0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0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7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5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Comms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Store Locator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Search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DevOps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Prod Cat 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Foundations</a:t>
                      </a:r>
                      <a:endParaRPr sz="12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# of Pods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2</a:t>
                      </a:r>
                      <a:endParaRPr sz="1300" b="1" u="none" strike="noStrike" cap="none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9" name="Google Shape;829;p65"/>
          <p:cNvSpPr txBox="1">
            <a:spLocks noGrp="1"/>
          </p:cNvSpPr>
          <p:nvPr>
            <p:ph type="body" idx="4294967295"/>
          </p:nvPr>
        </p:nvSpPr>
        <p:spPr>
          <a:xfrm>
            <a:off x="319412" y="373774"/>
            <a:ext cx="11156444" cy="331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8466">
              <a:spcBef>
                <a:spcPts val="0"/>
              </a:spcBef>
              <a:buClr>
                <a:srgbClr val="000000"/>
              </a:buClr>
              <a:buSzPts val="800"/>
            </a:pPr>
            <a:r>
              <a:rPr lang="en" sz="3200" b="1" dirty="0">
                <a:solidFill>
                  <a:schemeClr val="tx1"/>
                </a:solidFill>
                <a:ea typeface="+mj-ea"/>
                <a:sym typeface="Arial"/>
              </a:rPr>
              <a:t>EVOLUTION OF TEAM &amp; DEVELOPMENT STRUCTURE</a:t>
            </a:r>
            <a:endParaRPr sz="3200" b="1" dirty="0">
              <a:solidFill>
                <a:schemeClr val="tx1"/>
              </a:solidFill>
              <a:ea typeface="+mj-ea"/>
              <a:sym typeface="Arial"/>
            </a:endParaRPr>
          </a:p>
        </p:txBody>
      </p:sp>
      <p:grpSp>
        <p:nvGrpSpPr>
          <p:cNvPr id="831" name="Google Shape;831;p65"/>
          <p:cNvGrpSpPr/>
          <p:nvPr/>
        </p:nvGrpSpPr>
        <p:grpSpPr>
          <a:xfrm>
            <a:off x="5426767" y="2079049"/>
            <a:ext cx="1085267" cy="890916"/>
            <a:chOff x="4070075" y="1559286"/>
            <a:chExt cx="813950" cy="668187"/>
          </a:xfrm>
        </p:grpSpPr>
        <p:pic>
          <p:nvPicPr>
            <p:cNvPr id="832" name="Google Shape;832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667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667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35" name="Google Shape;835;p65"/>
          <p:cNvGrpSpPr/>
          <p:nvPr/>
        </p:nvGrpSpPr>
        <p:grpSpPr>
          <a:xfrm>
            <a:off x="6474620" y="2079049"/>
            <a:ext cx="1085267" cy="890916"/>
            <a:chOff x="4070075" y="1559286"/>
            <a:chExt cx="813950" cy="668187"/>
          </a:xfrm>
        </p:grpSpPr>
        <p:pic>
          <p:nvPicPr>
            <p:cNvPr id="836" name="Google Shape;836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667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667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39" name="Google Shape;839;p65"/>
          <p:cNvGrpSpPr/>
          <p:nvPr/>
        </p:nvGrpSpPr>
        <p:grpSpPr>
          <a:xfrm>
            <a:off x="7522473" y="2079049"/>
            <a:ext cx="1085267" cy="890916"/>
            <a:chOff x="4070075" y="1559286"/>
            <a:chExt cx="813950" cy="668187"/>
          </a:xfrm>
        </p:grpSpPr>
        <p:pic>
          <p:nvPicPr>
            <p:cNvPr id="840" name="Google Shape;840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1" name="Google Shape;841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667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667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43" name="Google Shape;843;p65"/>
          <p:cNvGrpSpPr/>
          <p:nvPr/>
        </p:nvGrpSpPr>
        <p:grpSpPr>
          <a:xfrm>
            <a:off x="8570327" y="2079049"/>
            <a:ext cx="1085267" cy="890916"/>
            <a:chOff x="4070075" y="1559286"/>
            <a:chExt cx="813950" cy="668187"/>
          </a:xfrm>
        </p:grpSpPr>
        <p:pic>
          <p:nvPicPr>
            <p:cNvPr id="844" name="Google Shape;844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5" name="Google Shape;845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667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667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47" name="Google Shape;847;p65"/>
          <p:cNvGrpSpPr/>
          <p:nvPr/>
        </p:nvGrpSpPr>
        <p:grpSpPr>
          <a:xfrm>
            <a:off x="9618180" y="2079049"/>
            <a:ext cx="1085267" cy="890916"/>
            <a:chOff x="4070075" y="1559286"/>
            <a:chExt cx="813950" cy="668187"/>
          </a:xfrm>
        </p:grpSpPr>
        <p:pic>
          <p:nvPicPr>
            <p:cNvPr id="848" name="Google Shape;848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Google Shape;849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667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667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51" name="Google Shape;851;p65"/>
          <p:cNvGrpSpPr/>
          <p:nvPr/>
        </p:nvGrpSpPr>
        <p:grpSpPr>
          <a:xfrm>
            <a:off x="10666033" y="2079049"/>
            <a:ext cx="1085267" cy="890916"/>
            <a:chOff x="4070075" y="1559286"/>
            <a:chExt cx="813950" cy="668187"/>
          </a:xfrm>
        </p:grpSpPr>
        <p:pic>
          <p:nvPicPr>
            <p:cNvPr id="852" name="Google Shape;852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3" name="Google Shape;853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667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667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2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6"/>
          <p:cNvSpPr/>
          <p:nvPr/>
        </p:nvSpPr>
        <p:spPr>
          <a:xfrm>
            <a:off x="4664000" y="1242233"/>
            <a:ext cx="7277600" cy="491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1" name="Google Shape;861;p66"/>
          <p:cNvSpPr txBox="1"/>
          <p:nvPr/>
        </p:nvSpPr>
        <p:spPr>
          <a:xfrm>
            <a:off x="359767" y="2234767"/>
            <a:ext cx="4104000" cy="3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Meeting Launch timelines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Limited mechanical issues for launches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Budget and fixed scope related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Limited project based goals</a:t>
            </a:r>
            <a:endParaRPr sz="1600">
              <a:solidFill>
                <a:schemeClr val="dk1"/>
              </a:solidFill>
            </a:endParaRPr>
          </a:p>
          <a:p>
            <a:pPr marL="609585" marR="885567">
              <a:lnSpc>
                <a:spcPct val="115000"/>
              </a:lnSpc>
            </a:pPr>
            <a:endParaRPr sz="1600">
              <a:solidFill>
                <a:schemeClr val="dk1"/>
              </a:solidFill>
            </a:endParaRPr>
          </a:p>
          <a:p>
            <a:pPr marL="609585" marR="885567" indent="-406390">
              <a:lnSpc>
                <a:spcPct val="115000"/>
              </a:lnSpc>
              <a:buClr>
                <a:schemeClr val="dk1"/>
              </a:buClr>
              <a:buSzPts val="1200"/>
              <a:buChar char="●"/>
            </a:pPr>
            <a:r>
              <a:rPr lang="en" sz="1600">
                <a:solidFill>
                  <a:schemeClr val="dk1"/>
                </a:solidFill>
              </a:rPr>
              <a:t>Not tied to overall business success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862" name="Google Shape;862;p66"/>
          <p:cNvSpPr txBox="1"/>
          <p:nvPr/>
        </p:nvSpPr>
        <p:spPr>
          <a:xfrm>
            <a:off x="7691021" y="2644829"/>
            <a:ext cx="17940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6"/>
          <p:cNvSpPr/>
          <p:nvPr/>
        </p:nvSpPr>
        <p:spPr>
          <a:xfrm>
            <a:off x="4956128" y="2203315"/>
            <a:ext cx="2115600" cy="378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6"/>
          <p:cNvSpPr/>
          <p:nvPr/>
        </p:nvSpPr>
        <p:spPr>
          <a:xfrm>
            <a:off x="4893180" y="2257184"/>
            <a:ext cx="2115600" cy="2312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6"/>
          <p:cNvSpPr/>
          <p:nvPr/>
        </p:nvSpPr>
        <p:spPr>
          <a:xfrm>
            <a:off x="5013715" y="3077251"/>
            <a:ext cx="1890800" cy="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600">
                <a:solidFill>
                  <a:schemeClr val="accent3"/>
                </a:solidFill>
              </a:rPr>
              <a:t>SPEED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866" name="Google Shape;866;p66"/>
          <p:cNvSpPr/>
          <p:nvPr/>
        </p:nvSpPr>
        <p:spPr>
          <a:xfrm>
            <a:off x="5013715" y="3654311"/>
            <a:ext cx="1890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>
                <a:solidFill>
                  <a:srgbClr val="000000"/>
                </a:solidFill>
              </a:rPr>
              <a:t>Productivity measured by </a:t>
            </a:r>
            <a:r>
              <a:rPr lang="en" sz="1067" b="1">
                <a:solidFill>
                  <a:srgbClr val="000000"/>
                </a:solidFill>
              </a:rPr>
              <a:t>items</a:t>
            </a:r>
            <a:r>
              <a:rPr lang="en" sz="1067">
                <a:solidFill>
                  <a:srgbClr val="000000"/>
                </a:solidFill>
              </a:rPr>
              <a:t> </a:t>
            </a:r>
            <a:r>
              <a:rPr lang="en" sz="1067" b="1">
                <a:solidFill>
                  <a:srgbClr val="000000"/>
                </a:solidFill>
              </a:rPr>
              <a:t>delivered</a:t>
            </a:r>
            <a:r>
              <a:rPr lang="en" sz="1067">
                <a:solidFill>
                  <a:srgbClr val="000000"/>
                </a:solidFill>
              </a:rPr>
              <a:t> within a Sprint </a:t>
            </a:r>
            <a:endParaRPr sz="1067">
              <a:solidFill>
                <a:srgbClr val="000000"/>
              </a:solidFill>
            </a:endParaRPr>
          </a:p>
        </p:txBody>
      </p:sp>
      <p:sp>
        <p:nvSpPr>
          <p:cNvPr id="867" name="Google Shape;867;p66"/>
          <p:cNvSpPr/>
          <p:nvPr/>
        </p:nvSpPr>
        <p:spPr>
          <a:xfrm>
            <a:off x="5013640" y="2376809"/>
            <a:ext cx="1890800" cy="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4000"/>
            </a:pPr>
            <a:r>
              <a:rPr lang="en" sz="5333" b="1">
                <a:solidFill>
                  <a:schemeClr val="accent3"/>
                </a:solidFill>
              </a:rPr>
              <a:t>30</a:t>
            </a:r>
            <a:r>
              <a:rPr lang="en" sz="5333">
                <a:solidFill>
                  <a:schemeClr val="accent3"/>
                </a:solidFill>
              </a:rPr>
              <a:t>%</a:t>
            </a:r>
            <a:endParaRPr sz="5333">
              <a:solidFill>
                <a:schemeClr val="accent3"/>
              </a:solidFill>
            </a:endParaRPr>
          </a:p>
        </p:txBody>
      </p:sp>
      <p:sp>
        <p:nvSpPr>
          <p:cNvPr id="868" name="Google Shape;868;p66"/>
          <p:cNvSpPr/>
          <p:nvPr/>
        </p:nvSpPr>
        <p:spPr>
          <a:xfrm rot="5400000">
            <a:off x="5770344" y="4510135"/>
            <a:ext cx="361200" cy="2896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6"/>
          <p:cNvSpPr/>
          <p:nvPr/>
        </p:nvSpPr>
        <p:spPr>
          <a:xfrm>
            <a:off x="4986211" y="4807504"/>
            <a:ext cx="21156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>
                <a:solidFill>
                  <a:srgbClr val="FFFFFF"/>
                </a:solidFill>
              </a:rPr>
              <a:t>Number of story points completed / sprint / pod members</a:t>
            </a:r>
            <a:endParaRPr sz="1067">
              <a:solidFill>
                <a:srgbClr val="FFFFFF"/>
              </a:solidFill>
            </a:endParaRPr>
          </a:p>
        </p:txBody>
      </p:sp>
      <p:sp>
        <p:nvSpPr>
          <p:cNvPr id="870" name="Google Shape;870;p66"/>
          <p:cNvSpPr/>
          <p:nvPr/>
        </p:nvSpPr>
        <p:spPr>
          <a:xfrm>
            <a:off x="7243301" y="2203372"/>
            <a:ext cx="2221600" cy="375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6"/>
          <p:cNvSpPr/>
          <p:nvPr/>
        </p:nvSpPr>
        <p:spPr>
          <a:xfrm>
            <a:off x="7177195" y="2256769"/>
            <a:ext cx="2221600" cy="229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6"/>
          <p:cNvSpPr/>
          <p:nvPr/>
        </p:nvSpPr>
        <p:spPr>
          <a:xfrm>
            <a:off x="7303776" y="3069652"/>
            <a:ext cx="1986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600">
                <a:solidFill>
                  <a:schemeClr val="accent3"/>
                </a:solidFill>
              </a:rPr>
              <a:t>QUALITY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873" name="Google Shape;873;p66"/>
          <p:cNvSpPr/>
          <p:nvPr/>
        </p:nvSpPr>
        <p:spPr>
          <a:xfrm>
            <a:off x="7303776" y="3641656"/>
            <a:ext cx="198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>
                <a:solidFill>
                  <a:srgbClr val="000000"/>
                </a:solidFill>
              </a:rPr>
              <a:t>Measures the degree to which product development addresses </a:t>
            </a:r>
            <a:r>
              <a:rPr lang="en" sz="1067" b="1">
                <a:solidFill>
                  <a:srgbClr val="000000"/>
                </a:solidFill>
              </a:rPr>
              <a:t>impact</a:t>
            </a:r>
            <a:r>
              <a:rPr lang="en" sz="1067">
                <a:solidFill>
                  <a:srgbClr val="000000"/>
                </a:solidFill>
              </a:rPr>
              <a:t> to objectives</a:t>
            </a:r>
            <a:endParaRPr sz="1067">
              <a:solidFill>
                <a:srgbClr val="000000"/>
              </a:solidFill>
            </a:endParaRPr>
          </a:p>
        </p:txBody>
      </p:sp>
      <p:sp>
        <p:nvSpPr>
          <p:cNvPr id="874" name="Google Shape;874;p66"/>
          <p:cNvSpPr/>
          <p:nvPr/>
        </p:nvSpPr>
        <p:spPr>
          <a:xfrm>
            <a:off x="7303697" y="2375347"/>
            <a:ext cx="1986000" cy="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4000"/>
            </a:pPr>
            <a:r>
              <a:rPr lang="en" sz="5333" b="1">
                <a:solidFill>
                  <a:schemeClr val="accent3"/>
                </a:solidFill>
              </a:rPr>
              <a:t>40</a:t>
            </a:r>
            <a:r>
              <a:rPr lang="en" sz="5333">
                <a:solidFill>
                  <a:schemeClr val="accent3"/>
                </a:solidFill>
              </a:rPr>
              <a:t>%</a:t>
            </a:r>
            <a:endParaRPr sz="5333">
              <a:solidFill>
                <a:schemeClr val="accent3"/>
              </a:solidFill>
            </a:endParaRPr>
          </a:p>
        </p:txBody>
      </p:sp>
      <p:sp>
        <p:nvSpPr>
          <p:cNvPr id="875" name="Google Shape;875;p66"/>
          <p:cNvSpPr/>
          <p:nvPr/>
        </p:nvSpPr>
        <p:spPr>
          <a:xfrm rot="5400000">
            <a:off x="8108888" y="4481297"/>
            <a:ext cx="358000" cy="3044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66"/>
          <p:cNvSpPr/>
          <p:nvPr/>
        </p:nvSpPr>
        <p:spPr>
          <a:xfrm>
            <a:off x="7177195" y="4680343"/>
            <a:ext cx="22216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 dirty="0">
                <a:solidFill>
                  <a:srgbClr val="FFFFFF"/>
                </a:solidFill>
              </a:rPr>
              <a:t>Coverage percentage / completed feature for automated tests</a:t>
            </a:r>
            <a:endParaRPr sz="1067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endParaRPr sz="1067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 dirty="0">
                <a:solidFill>
                  <a:srgbClr val="FFFFFF"/>
                </a:solidFill>
              </a:rPr>
              <a:t>Uptime of feature on the QA env. / month</a:t>
            </a:r>
            <a:endParaRPr sz="1067" dirty="0">
              <a:solidFill>
                <a:srgbClr val="FFFFFF"/>
              </a:solidFill>
            </a:endParaRPr>
          </a:p>
        </p:txBody>
      </p:sp>
      <p:sp>
        <p:nvSpPr>
          <p:cNvPr id="877" name="Google Shape;877;p66"/>
          <p:cNvSpPr/>
          <p:nvPr/>
        </p:nvSpPr>
        <p:spPr>
          <a:xfrm>
            <a:off x="9589649" y="2203372"/>
            <a:ext cx="2157600" cy="375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6"/>
          <p:cNvSpPr/>
          <p:nvPr/>
        </p:nvSpPr>
        <p:spPr>
          <a:xfrm>
            <a:off x="9525444" y="2256769"/>
            <a:ext cx="2157600" cy="229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6"/>
          <p:cNvSpPr/>
          <p:nvPr/>
        </p:nvSpPr>
        <p:spPr>
          <a:xfrm>
            <a:off x="9648385" y="3069652"/>
            <a:ext cx="19288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600">
                <a:solidFill>
                  <a:schemeClr val="accent3"/>
                </a:solidFill>
              </a:rPr>
              <a:t>PRODUCT IMPACT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880" name="Google Shape;880;p66"/>
          <p:cNvSpPr/>
          <p:nvPr/>
        </p:nvSpPr>
        <p:spPr>
          <a:xfrm>
            <a:off x="9648385" y="3641656"/>
            <a:ext cx="192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>
                <a:solidFill>
                  <a:srgbClr val="000000"/>
                </a:solidFill>
              </a:rPr>
              <a:t>Delivering </a:t>
            </a:r>
            <a:r>
              <a:rPr lang="en" sz="1067" b="1">
                <a:solidFill>
                  <a:srgbClr val="000000"/>
                </a:solidFill>
              </a:rPr>
              <a:t>business outcomes</a:t>
            </a:r>
            <a:r>
              <a:rPr lang="en" sz="1067">
                <a:solidFill>
                  <a:srgbClr val="000000"/>
                </a:solidFill>
              </a:rPr>
              <a:t> that drive success</a:t>
            </a:r>
            <a:endParaRPr sz="1067">
              <a:solidFill>
                <a:srgbClr val="000000"/>
              </a:solidFill>
            </a:endParaRPr>
          </a:p>
        </p:txBody>
      </p:sp>
      <p:sp>
        <p:nvSpPr>
          <p:cNvPr id="881" name="Google Shape;881;p66"/>
          <p:cNvSpPr/>
          <p:nvPr/>
        </p:nvSpPr>
        <p:spPr>
          <a:xfrm>
            <a:off x="9648308" y="2375347"/>
            <a:ext cx="1928800" cy="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4000"/>
            </a:pPr>
            <a:r>
              <a:rPr lang="en" sz="5333" b="1">
                <a:solidFill>
                  <a:schemeClr val="accent3"/>
                </a:solidFill>
              </a:rPr>
              <a:t>30</a:t>
            </a:r>
            <a:r>
              <a:rPr lang="en" sz="5333">
                <a:solidFill>
                  <a:schemeClr val="accent3"/>
                </a:solidFill>
              </a:rPr>
              <a:t>%</a:t>
            </a:r>
            <a:endParaRPr sz="5333">
              <a:solidFill>
                <a:schemeClr val="accent3"/>
              </a:solidFill>
            </a:endParaRPr>
          </a:p>
        </p:txBody>
      </p:sp>
      <p:sp>
        <p:nvSpPr>
          <p:cNvPr id="882" name="Google Shape;882;p66"/>
          <p:cNvSpPr/>
          <p:nvPr/>
        </p:nvSpPr>
        <p:spPr>
          <a:xfrm rot="5400000">
            <a:off x="10425217" y="4485697"/>
            <a:ext cx="358000" cy="2956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6"/>
          <p:cNvSpPr/>
          <p:nvPr/>
        </p:nvSpPr>
        <p:spPr>
          <a:xfrm>
            <a:off x="9557539" y="4682759"/>
            <a:ext cx="2157600" cy="1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>
                <a:solidFill>
                  <a:srgbClr val="FFFFFF"/>
                </a:solidFill>
              </a:rPr>
              <a:t>eCommerce Revenue</a:t>
            </a:r>
            <a:endParaRPr sz="1067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endParaRPr sz="1067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>
                <a:solidFill>
                  <a:srgbClr val="FFFFFF"/>
                </a:solidFill>
              </a:rPr>
              <a:t>Conversion rate</a:t>
            </a:r>
            <a:endParaRPr sz="1067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endParaRPr sz="1067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" sz="1067">
                <a:solidFill>
                  <a:srgbClr val="FFFFFF"/>
                </a:solidFill>
              </a:rPr>
              <a:t>Basket size</a:t>
            </a:r>
            <a:endParaRPr sz="1067">
              <a:solidFill>
                <a:srgbClr val="FFFFFF"/>
              </a:solidFill>
            </a:endParaRPr>
          </a:p>
        </p:txBody>
      </p:sp>
      <p:sp>
        <p:nvSpPr>
          <p:cNvPr id="884" name="Google Shape;884;p66"/>
          <p:cNvSpPr txBox="1"/>
          <p:nvPr/>
        </p:nvSpPr>
        <p:spPr>
          <a:xfrm>
            <a:off x="5436100" y="1430600"/>
            <a:ext cx="6364000" cy="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</a:rPr>
              <a:t>After</a:t>
            </a:r>
            <a:r>
              <a:rPr lang="en" sz="2400" b="1"/>
              <a:t>-</a:t>
            </a:r>
            <a:r>
              <a:rPr lang="en" sz="1867" b="1">
                <a:solidFill>
                  <a:srgbClr val="000000"/>
                </a:solidFill>
              </a:rPr>
              <a:t> Our Maturity Model</a:t>
            </a:r>
            <a:r>
              <a:rPr lang="en" sz="2400" b="1"/>
              <a:t>: </a:t>
            </a:r>
            <a:r>
              <a:rPr lang="en" sz="1867" b="1">
                <a:solidFill>
                  <a:srgbClr val="000000"/>
                </a:solidFill>
              </a:rPr>
              <a:t>KPI Dimensions</a:t>
            </a:r>
            <a:endParaRPr sz="1867" b="1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</a:endParaRPr>
          </a:p>
        </p:txBody>
      </p:sp>
      <p:sp>
        <p:nvSpPr>
          <p:cNvPr id="885" name="Google Shape;885;p66"/>
          <p:cNvSpPr txBox="1"/>
          <p:nvPr/>
        </p:nvSpPr>
        <p:spPr>
          <a:xfrm>
            <a:off x="432033" y="1423033"/>
            <a:ext cx="5264400" cy="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</a:rPr>
              <a:t>Before - Goal Based </a:t>
            </a:r>
            <a:endParaRPr sz="1867" b="1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" sz="1867" b="1">
                <a:solidFill>
                  <a:srgbClr val="000000"/>
                </a:solidFill>
              </a:rPr>
              <a:t>Measurement</a:t>
            </a:r>
            <a:endParaRPr sz="1867" b="1">
              <a:solidFill>
                <a:srgbClr val="000000"/>
              </a:solidFill>
            </a:endParaRPr>
          </a:p>
        </p:txBody>
      </p:sp>
      <p:sp>
        <p:nvSpPr>
          <p:cNvPr id="886" name="Google Shape;886;p66"/>
          <p:cNvSpPr txBox="1">
            <a:spLocks noGrp="1"/>
          </p:cNvSpPr>
          <p:nvPr>
            <p:ph type="body" idx="4294967295"/>
          </p:nvPr>
        </p:nvSpPr>
        <p:spPr>
          <a:xfrm>
            <a:off x="271551" y="314330"/>
            <a:ext cx="10364788" cy="331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8466" indent="0"/>
            <a:r>
              <a:rPr lang="en" sz="3200" b="1" dirty="0">
                <a:solidFill>
                  <a:schemeClr val="tx1"/>
                </a:solidFill>
                <a:ea typeface="+mj-ea"/>
              </a:rPr>
              <a:t>EVOLUTION OF SUCCESS</a:t>
            </a:r>
            <a:endParaRPr sz="3200" b="1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410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CF662-3306-B641-B012-4AC7AA0D6E35}"/>
              </a:ext>
            </a:extLst>
          </p:cNvPr>
          <p:cNvSpPr txBox="1"/>
          <p:nvPr/>
        </p:nvSpPr>
        <p:spPr>
          <a:xfrm>
            <a:off x="212002" y="76946"/>
            <a:ext cx="1104053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SUCCESS STORIES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7164F2-36FC-B343-8DAE-368CD6A40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65619"/>
              </p:ext>
            </p:extLst>
          </p:nvPr>
        </p:nvGraphicFramePr>
        <p:xfrm>
          <a:off x="624115" y="661254"/>
          <a:ext cx="11224383" cy="57884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88457">
                  <a:extLst>
                    <a:ext uri="{9D8B030D-6E8A-4147-A177-3AD203B41FA5}">
                      <a16:colId xmlns:a16="http://schemas.microsoft.com/office/drawing/2014/main" val="1117589687"/>
                    </a:ext>
                  </a:extLst>
                </a:gridCol>
                <a:gridCol w="4617963">
                  <a:extLst>
                    <a:ext uri="{9D8B030D-6E8A-4147-A177-3AD203B41FA5}">
                      <a16:colId xmlns:a16="http://schemas.microsoft.com/office/drawing/2014/main" val="1974851530"/>
                    </a:ext>
                  </a:extLst>
                </a:gridCol>
                <a:gridCol w="4617963">
                  <a:extLst>
                    <a:ext uri="{9D8B030D-6E8A-4147-A177-3AD203B41FA5}">
                      <a16:colId xmlns:a16="http://schemas.microsoft.com/office/drawing/2014/main" val="3633880005"/>
                    </a:ext>
                  </a:extLst>
                </a:gridCol>
              </a:tblGrid>
              <a:tr h="470057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World’s largest retailer</a:t>
                      </a:r>
                      <a:endParaRPr lang="en-US" sz="190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Leading travel GDS provider</a:t>
                      </a:r>
                      <a:endParaRPr lang="en-US" sz="190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87641258"/>
                  </a:ext>
                </a:extLst>
              </a:tr>
              <a:tr h="1274951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Why customer did this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High recurring TCO costs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Tightly coupled enterprise apps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M&amp;A app sprawl, decades old apps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Lack of predictivity and lower quality releases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New customer onboarding to the core business platform was time consuming and cost intensive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DC to cloud migration at enterprise level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Slower pace of adding new features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20517496"/>
                  </a:ext>
                </a:extLst>
              </a:tr>
              <a:tr h="1043141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What was done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Re-architecture, apps decoupling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Data redesign for optimal storage use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Cloud native services adoption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App modernization analysis and new architecture adoption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Holistic people, process and technology changes (new ways of working 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43571830"/>
                  </a:ext>
                </a:extLst>
              </a:tr>
              <a:tr h="1506759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Value realized by app modernization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Concepts to deploy cycle time reduced from 6 months to 2-3 weeks.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Storage cost reductions by consolidating 50TB+ on cloud from multiple DC storage locations.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Improved apps transactions/processing times adding to better customer experience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83% time reduction in onboarding new customers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80% reduction in deployments of new features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Improvement on app quality and response time (99% code coverage)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93472926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2"/>
                          </a:solidFill>
                        </a:rPr>
                        <a:t>How we achieved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100+ processes/apps migrated to new architecture in 8 months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App analysis, App migration/remediation to Azure, new cloud native apps.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Leveraged VSM,FEGO for analysis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Single monolith code base with 50+ different services for each customer, analyzed and converted to microservices in  every 3 months.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 250+ microservices created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Assisted in setting up Pod models &amp; methodology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2392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959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1_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_template_2020" id="{E19107E0-6FF7-473A-9C95-8D718856CFA1}" vid="{65259BD4-363E-45BA-A5CB-258B006438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11323</TotalTime>
  <Words>867</Words>
  <Application>Microsoft Macintosh PowerPoint</Application>
  <PresentationFormat>Widescreen</PresentationFormat>
  <Paragraphs>265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ＭＳ Ｐゴシック</vt:lpstr>
      <vt:lpstr>Arial</vt:lpstr>
      <vt:lpstr>Avenir Next</vt:lpstr>
      <vt:lpstr>Calibri</vt:lpstr>
      <vt:lpstr>Courier New</vt:lpstr>
      <vt:lpstr>Proxima Nova</vt:lpstr>
      <vt:lpstr>Proxima Nova Extrabold</vt:lpstr>
      <vt:lpstr>Roboto</vt:lpstr>
      <vt:lpstr>Segoe UI</vt:lpstr>
      <vt:lpstr>Times New Roman</vt:lpstr>
      <vt:lpstr>Cognizantnewbrand</vt:lpstr>
      <vt:lpstr>1_Cognizantnewbrand</vt:lpstr>
      <vt:lpstr>Providing Scale and Agility Through Digital Engineering </vt:lpstr>
      <vt:lpstr>PODS: GLOBAL TALENT AND EXECUTION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Suhita (Cognizant)</dc:creator>
  <cp:lastModifiedBy>Patel, Parth (Cognizant)</cp:lastModifiedBy>
  <cp:revision>1000</cp:revision>
  <dcterms:created xsi:type="dcterms:W3CDTF">2020-03-04T11:24:47Z</dcterms:created>
  <dcterms:modified xsi:type="dcterms:W3CDTF">2020-08-06T20:03:13Z</dcterms:modified>
</cp:coreProperties>
</file>