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83" r:id="rId5"/>
  </p:sldMasterIdLst>
  <p:notesMasterIdLst>
    <p:notesMasterId r:id="rId23"/>
  </p:notesMasterIdLst>
  <p:handoutMasterIdLst>
    <p:handoutMasterId r:id="rId24"/>
  </p:handoutMasterIdLst>
  <p:sldIdLst>
    <p:sldId id="627" r:id="rId6"/>
    <p:sldId id="703" r:id="rId7"/>
    <p:sldId id="704" r:id="rId8"/>
    <p:sldId id="691" r:id="rId9"/>
    <p:sldId id="692" r:id="rId10"/>
    <p:sldId id="693" r:id="rId11"/>
    <p:sldId id="705" r:id="rId12"/>
    <p:sldId id="715" r:id="rId13"/>
    <p:sldId id="716" r:id="rId14"/>
    <p:sldId id="720" r:id="rId15"/>
    <p:sldId id="680" r:id="rId16"/>
    <p:sldId id="628" r:id="rId17"/>
    <p:sldId id="706" r:id="rId18"/>
    <p:sldId id="722" r:id="rId19"/>
    <p:sldId id="711" r:id="rId20"/>
    <p:sldId id="721" r:id="rId21"/>
    <p:sldId id="626" r:id="rId22"/>
  </p:sldIdLst>
  <p:sldSz cx="9144000" cy="5143500" type="screen16x9"/>
  <p:notesSz cx="6950075"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18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rinivasan, Mugunthan (Cognizant)"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4949"/>
    <a:srgbClr val="3298B4"/>
    <a:srgbClr val="993300"/>
    <a:srgbClr val="E9E9E9"/>
    <a:srgbClr val="EBF6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52" autoAdjust="0"/>
    <p:restoredTop sz="95405" autoAdjust="0"/>
  </p:normalViewPr>
  <p:slideViewPr>
    <p:cSldViewPr snapToGrid="0">
      <p:cViewPr varScale="1">
        <p:scale>
          <a:sx n="113" d="100"/>
          <a:sy n="113" d="100"/>
        </p:scale>
        <p:origin x="374" y="91"/>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4"/>
    </p:cViewPr>
  </p:sorterViewPr>
  <p:notesViewPr>
    <p:cSldViewPr snapToGrid="0">
      <p:cViewPr varScale="1">
        <p:scale>
          <a:sx n="59" d="100"/>
          <a:sy n="59" d="100"/>
        </p:scale>
        <p:origin x="-2544" y="-90"/>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sz="quarter" idx="1"/>
          </p:nvPr>
        </p:nvSpPr>
        <p:spPr>
          <a:xfrm>
            <a:off x="3936768" y="0"/>
            <a:ext cx="3011699" cy="461804"/>
          </a:xfrm>
          <a:prstGeom prst="rect">
            <a:avLst/>
          </a:prstGeom>
        </p:spPr>
        <p:txBody>
          <a:bodyPr vert="horz" lIns="92492" tIns="46246" rIns="92492" bIns="46246" rtlCol="0"/>
          <a:lstStyle>
            <a:lvl1pPr algn="r">
              <a:defRPr sz="1200"/>
            </a:lvl1pPr>
          </a:lstStyle>
          <a:p>
            <a:fld id="{965504ED-601C-9F41-A2BB-A84CD9D575D8}" type="datetimeFigureOut">
              <a:rPr lang="en-US" smtClean="0"/>
              <a:pPr/>
              <a:t>7/6/2018</a:t>
            </a:fld>
            <a:endParaRPr lang="en-US" dirty="0"/>
          </a:p>
        </p:txBody>
      </p:sp>
      <p:sp>
        <p:nvSpPr>
          <p:cNvPr id="4" name="Footer Placeholder 3"/>
          <p:cNvSpPr>
            <a:spLocks noGrp="1"/>
          </p:cNvSpPr>
          <p:nvPr>
            <p:ph type="ftr" sz="quarter" idx="2"/>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36768" y="8772668"/>
            <a:ext cx="3011699" cy="461804"/>
          </a:xfrm>
          <a:prstGeom prst="rect">
            <a:avLst/>
          </a:prstGeom>
        </p:spPr>
        <p:txBody>
          <a:bodyPr vert="horz" lIns="92492" tIns="46246" rIns="92492" bIns="46246" rtlCol="0" anchor="b"/>
          <a:lstStyle>
            <a:lvl1pPr algn="r">
              <a:defRPr sz="1200"/>
            </a:lvl1pPr>
          </a:lstStyle>
          <a:p>
            <a:fld id="{09185347-B0FD-EF4B-941B-A92CF753AB4E}" type="slidenum">
              <a:rPr lang="en-US" smtClean="0"/>
              <a:pPr/>
              <a:t>‹#›</a:t>
            </a:fld>
            <a:endParaRPr lang="en-US" dirty="0"/>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C4499A69-9E3B-7C4C-9E3F-523F007A72CB}" type="datetimeFigureOut">
              <a:rPr lang="en-US" smtClean="0"/>
              <a:pPr/>
              <a:t>7/6/2018</a:t>
            </a:fld>
            <a:endParaRPr lang="en-US" dirty="0"/>
          </a:p>
        </p:txBody>
      </p:sp>
      <p:sp>
        <p:nvSpPr>
          <p:cNvPr id="4" name="Slide Image Placeholder 3"/>
          <p:cNvSpPr>
            <a:spLocks noGrp="1" noRot="1" noChangeAspect="1"/>
          </p:cNvSpPr>
          <p:nvPr>
            <p:ph type="sldImg" idx="2"/>
          </p:nvPr>
        </p:nvSpPr>
        <p:spPr>
          <a:xfrm>
            <a:off x="395288" y="692150"/>
            <a:ext cx="6159500" cy="3463925"/>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B02D6E04-3A2F-4B48-A297-666578EDF1B3}" type="slidenum">
              <a:rPr lang="en-US" smtClean="0"/>
              <a:pPr/>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02D6E04-3A2F-4B48-A297-666578EDF1B3}" type="slidenum">
              <a:rPr lang="en-US" smtClean="0"/>
              <a:pPr/>
              <a:t>1</a:t>
            </a:fld>
            <a:endParaRPr lang="en-US" dirty="0"/>
          </a:p>
        </p:txBody>
      </p:sp>
    </p:spTree>
    <p:extLst>
      <p:ext uri="{BB962C8B-B14F-4D97-AF65-F5344CB8AC3E}">
        <p14:creationId xmlns:p14="http://schemas.microsoft.com/office/powerpoint/2010/main" val="4256405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0EE96E-5996-4F85-A914-B0252298B744}" type="slidenum">
              <a:rPr lang="en-US" smtClean="0"/>
              <a:pPr/>
              <a:t>12</a:t>
            </a:fld>
            <a:endParaRPr lang="en-US" dirty="0"/>
          </a:p>
        </p:txBody>
      </p:sp>
    </p:spTree>
    <p:extLst>
      <p:ext uri="{BB962C8B-B14F-4D97-AF65-F5344CB8AC3E}">
        <p14:creationId xmlns:p14="http://schemas.microsoft.com/office/powerpoint/2010/main" val="3687357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0EE96E-5996-4F85-A914-B0252298B744}" type="slidenum">
              <a:rPr lang="en-US" smtClean="0"/>
              <a:pPr/>
              <a:t>13</a:t>
            </a:fld>
            <a:endParaRPr lang="en-US" dirty="0"/>
          </a:p>
        </p:txBody>
      </p:sp>
    </p:spTree>
    <p:extLst>
      <p:ext uri="{BB962C8B-B14F-4D97-AF65-F5344CB8AC3E}">
        <p14:creationId xmlns:p14="http://schemas.microsoft.com/office/powerpoint/2010/main" val="98983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Netflix Conductor Enhancements :</a:t>
            </a:r>
          </a:p>
          <a:p>
            <a:pPr marL="228600" indent="-228600">
              <a:buAutoNum type="arabicPeriod"/>
            </a:pPr>
            <a:r>
              <a:rPr lang="en-US" dirty="0" smtClean="0"/>
              <a:t>Registration of Orchestration Server in a Service Registry (Discovery Server)</a:t>
            </a:r>
            <a:r>
              <a:rPr lang="en-US" baseline="0" dirty="0" smtClean="0"/>
              <a:t>. This helps clients locate the </a:t>
            </a:r>
            <a:r>
              <a:rPr lang="en-US" dirty="0" smtClean="0"/>
              <a:t>Orchestration </a:t>
            </a:r>
            <a:r>
              <a:rPr lang="en-US" baseline="0" dirty="0" smtClean="0"/>
              <a:t>Server without hardcoding the host and port information</a:t>
            </a:r>
            <a:br>
              <a:rPr lang="en-US" baseline="0" dirty="0" smtClean="0"/>
            </a:br>
            <a:endParaRPr lang="en-US" baseline="0" dirty="0" smtClean="0"/>
          </a:p>
          <a:p>
            <a:pPr marL="228600" indent="-228600">
              <a:buAutoNum type="arabicPeriod"/>
            </a:pPr>
            <a:r>
              <a:rPr lang="en-US" baseline="0" dirty="0" smtClean="0"/>
              <a:t>Registration of Worker Task nodes in a </a:t>
            </a:r>
            <a:r>
              <a:rPr lang="en-US" dirty="0" smtClean="0"/>
              <a:t>Service Registry (Discovery Server)</a:t>
            </a:r>
            <a:r>
              <a:rPr lang="en-US" baseline="0" dirty="0" smtClean="0"/>
              <a:t>. This helps monitoring the status of the nodes</a:t>
            </a:r>
            <a:br>
              <a:rPr lang="en-US" baseline="0" dirty="0" smtClean="0"/>
            </a:br>
            <a:endParaRPr lang="en-US" baseline="0" dirty="0" smtClean="0"/>
          </a:p>
          <a:p>
            <a:pPr marL="228600" indent="-228600">
              <a:buAutoNum type="arabicPeriod"/>
            </a:pPr>
            <a:r>
              <a:rPr lang="en-US" baseline="0" dirty="0" smtClean="0"/>
              <a:t>By default, if a Worker Task node crashes after </a:t>
            </a:r>
            <a:r>
              <a:rPr lang="en-US" i="1" baseline="0" dirty="0" smtClean="0"/>
              <a:t>acknowledging</a:t>
            </a:r>
            <a:r>
              <a:rPr lang="en-US" baseline="0" dirty="0" smtClean="0"/>
              <a:t> a task, there is no way to reschedule the task unless the task is manually restarted by the Orchestration Server. Our enhancement makes it possible to persist the task information, so that in case of a node failure, the task can be rescheduled automatically without manual intervention</a:t>
            </a:r>
            <a:br>
              <a:rPr lang="en-US" baseline="0" dirty="0" smtClean="0"/>
            </a:br>
            <a:endParaRPr lang="en-US" baseline="0" dirty="0" smtClean="0"/>
          </a:p>
          <a:p>
            <a:pPr marL="228600" indent="-228600">
              <a:buAutoNum type="arabicPeriod"/>
            </a:pPr>
            <a:r>
              <a:rPr lang="en-US" baseline="0" dirty="0" smtClean="0"/>
              <a:t>Netflix Conductor supports publishing events to AWS SQS and </a:t>
            </a:r>
            <a:r>
              <a:rPr lang="en-US" baseline="0" dirty="0" err="1" smtClean="0"/>
              <a:t>Dynomite</a:t>
            </a:r>
            <a:r>
              <a:rPr lang="en-US" baseline="0" dirty="0" smtClean="0"/>
              <a:t> Queue. Our enhancement allows publishing events to any JMS broker as well. Currently, </a:t>
            </a:r>
            <a:r>
              <a:rPr lang="en-US" baseline="0" dirty="0" err="1" smtClean="0"/>
              <a:t>Apche</a:t>
            </a:r>
            <a:r>
              <a:rPr lang="en-US" baseline="0" dirty="0" smtClean="0"/>
              <a:t> ActiveMQ is supported</a:t>
            </a:r>
            <a:br>
              <a:rPr lang="en-US" baseline="0" dirty="0" smtClean="0"/>
            </a:br>
            <a:endParaRPr lang="en-US" baseline="0" dirty="0" smtClean="0"/>
          </a:p>
          <a:p>
            <a:pPr marL="228600" indent="-228600">
              <a:buAutoNum type="arabicPeriod"/>
            </a:pPr>
            <a:r>
              <a:rPr lang="en-US" baseline="0" dirty="0" smtClean="0"/>
              <a:t>Netflix Conductor supports Event Handler registration for AWS SQS and </a:t>
            </a:r>
            <a:r>
              <a:rPr lang="en-US" baseline="0" dirty="0" err="1" smtClean="0"/>
              <a:t>Dynomite</a:t>
            </a:r>
            <a:r>
              <a:rPr lang="en-US" baseline="0" dirty="0" smtClean="0"/>
              <a:t> Queue. Our enhancement allows listening to Apache ActiveMQ queues and topics (for starting a workflow and completing or terminating a task)</a:t>
            </a:r>
          </a:p>
        </p:txBody>
      </p:sp>
      <p:sp>
        <p:nvSpPr>
          <p:cNvPr id="4" name="Slide Number Placeholder 3"/>
          <p:cNvSpPr>
            <a:spLocks noGrp="1"/>
          </p:cNvSpPr>
          <p:nvPr>
            <p:ph type="sldNum" sz="quarter" idx="10"/>
          </p:nvPr>
        </p:nvSpPr>
        <p:spPr/>
        <p:txBody>
          <a:bodyPr/>
          <a:lstStyle/>
          <a:p>
            <a:fld id="{260EE96E-5996-4F85-A914-B0252298B744}" type="slidenum">
              <a:rPr lang="en-US" smtClean="0"/>
              <a:pPr/>
              <a:t>14</a:t>
            </a:fld>
            <a:endParaRPr lang="en-US" dirty="0"/>
          </a:p>
        </p:txBody>
      </p:sp>
    </p:spTree>
    <p:extLst>
      <p:ext uri="{BB962C8B-B14F-4D97-AF65-F5344CB8AC3E}">
        <p14:creationId xmlns:p14="http://schemas.microsoft.com/office/powerpoint/2010/main" val="2175213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entury Gothic" panose="020B0502020202020204" pitchFamily="34" charset="0"/>
            </a:endParaRPr>
          </a:p>
        </p:txBody>
      </p:sp>
      <p:sp>
        <p:nvSpPr>
          <p:cNvPr id="4" name="Slide Number Placeholder 3"/>
          <p:cNvSpPr>
            <a:spLocks noGrp="1"/>
          </p:cNvSpPr>
          <p:nvPr>
            <p:ph type="sldNum" sz="quarter" idx="10"/>
          </p:nvPr>
        </p:nvSpPr>
        <p:spPr/>
        <p:txBody>
          <a:bodyPr/>
          <a:lstStyle/>
          <a:p>
            <a:fld id="{B02D6E04-3A2F-4B48-A297-666578EDF1B3}" type="slidenum">
              <a:rPr lang="en-US" smtClean="0"/>
              <a:pPr/>
              <a:t>15</a:t>
            </a:fld>
            <a:endParaRPr lang="en-US" dirty="0"/>
          </a:p>
        </p:txBody>
      </p:sp>
    </p:spTree>
    <p:extLst>
      <p:ext uri="{BB962C8B-B14F-4D97-AF65-F5344CB8AC3E}">
        <p14:creationId xmlns:p14="http://schemas.microsoft.com/office/powerpoint/2010/main" val="3883865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Monolith Architecture Characteristics</a:t>
            </a:r>
            <a:r>
              <a:rPr lang="en-US" dirty="0" smtClean="0"/>
              <a:t> [</a:t>
            </a:r>
            <a:r>
              <a:rPr lang="en-US" sz="1200" dirty="0" smtClean="0">
                <a:solidFill>
                  <a:schemeClr val="tx2"/>
                </a:solidFill>
                <a:latin typeface="Century Gothic" panose="020B0502020202020204" pitchFamily="34" charset="0"/>
              </a:rPr>
              <a:t>One build and deployment unit, One code base, One technology stack]</a:t>
            </a:r>
          </a:p>
          <a:p>
            <a:r>
              <a:rPr lang="en-US" sz="1200" u="sng" dirty="0" smtClean="0">
                <a:solidFill>
                  <a:schemeClr val="tx2"/>
                </a:solidFill>
                <a:latin typeface="Century Gothic" panose="020B0502020202020204" pitchFamily="34" charset="0"/>
              </a:rPr>
              <a:t>Benefits</a:t>
            </a:r>
            <a:r>
              <a:rPr lang="en-US" sz="1200" dirty="0" smtClean="0">
                <a:solidFill>
                  <a:schemeClr val="tx2"/>
                </a:solidFill>
                <a:latin typeface="Century Gothic" panose="020B0502020202020204" pitchFamily="34" charset="0"/>
              </a:rPr>
              <a:t/>
            </a:r>
            <a:br>
              <a:rPr lang="en-US" sz="1200" dirty="0" smtClean="0">
                <a:solidFill>
                  <a:schemeClr val="tx2"/>
                </a:solidFill>
                <a:latin typeface="Century Gothic" panose="020B0502020202020204" pitchFamily="34" charset="0"/>
              </a:rPr>
            </a:br>
            <a:r>
              <a:rPr lang="en-US" sz="1200" dirty="0" smtClean="0">
                <a:solidFill>
                  <a:schemeClr val="tx2"/>
                </a:solidFill>
                <a:latin typeface="Century Gothic" panose="020B0502020202020204" pitchFamily="34" charset="0"/>
              </a:rPr>
              <a:t> Simple to develop , Simple to test</a:t>
            </a:r>
            <a:r>
              <a:rPr lang="en-US" sz="1200" baseline="0" dirty="0" smtClean="0">
                <a:solidFill>
                  <a:schemeClr val="tx2"/>
                </a:solidFill>
                <a:latin typeface="Century Gothic" panose="020B0502020202020204" pitchFamily="34" charset="0"/>
              </a:rPr>
              <a:t> , </a:t>
            </a:r>
            <a:r>
              <a:rPr lang="en-US" sz="1200" dirty="0" smtClean="0">
                <a:solidFill>
                  <a:schemeClr val="tx2"/>
                </a:solidFill>
                <a:latin typeface="Century Gothic" panose="020B0502020202020204" pitchFamily="34" charset="0"/>
              </a:rPr>
              <a:t>Simple to deploy</a:t>
            </a:r>
            <a:r>
              <a:rPr lang="en-US" sz="1200" baseline="0" dirty="0" smtClean="0">
                <a:solidFill>
                  <a:schemeClr val="tx2"/>
                </a:solidFill>
                <a:latin typeface="Century Gothic" panose="020B0502020202020204" pitchFamily="34" charset="0"/>
              </a:rPr>
              <a:t> ,</a:t>
            </a:r>
            <a:r>
              <a:rPr lang="en-US" sz="1200" dirty="0" smtClean="0">
                <a:solidFill>
                  <a:schemeClr val="tx2"/>
                </a:solidFill>
                <a:latin typeface="Century Gothic" panose="020B0502020202020204" pitchFamily="34" charset="0"/>
              </a:rPr>
              <a:t>Simple to scale horizontally by running multiple copies behind a load balancer.</a:t>
            </a:r>
          </a:p>
          <a:p>
            <a:pPr marL="0" marR="0" lvl="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500" u="sng" dirty="0" smtClean="0">
                <a:solidFill>
                  <a:schemeClr val="tx2"/>
                </a:solidFill>
                <a:latin typeface="Century Gothic" panose="020B0502020202020204" pitchFamily="34" charset="0"/>
              </a:rPr>
              <a:t>Problems</a:t>
            </a:r>
            <a:endParaRPr lang="en-US" sz="1600" dirty="0" smtClean="0">
              <a:solidFill>
                <a:schemeClr val="tx2"/>
              </a:solidFill>
              <a:latin typeface="Century Gothic" panose="020B0502020202020204" pitchFamily="34" charset="0"/>
            </a:endParaRP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400" dirty="0" smtClean="0">
                <a:solidFill>
                  <a:schemeClr val="tx2"/>
                </a:solidFill>
                <a:latin typeface="Century Gothic" panose="020B0502020202020204" pitchFamily="34" charset="0"/>
              </a:rPr>
              <a:t>Huge and intimidating code base for developers </a:t>
            </a:r>
          </a:p>
          <a:p>
            <a:pPr marL="171450" indent="-171450">
              <a:buFont typeface="Wingdings" panose="05000000000000000000" pitchFamily="2" charset="2"/>
              <a:buChar char="Ø"/>
            </a:pPr>
            <a:r>
              <a:rPr lang="en-US" sz="1500" dirty="0" smtClean="0">
                <a:solidFill>
                  <a:schemeClr val="tx2"/>
                </a:solidFill>
                <a:latin typeface="Century Gothic" panose="020B0502020202020204" pitchFamily="34" charset="0"/>
              </a:rPr>
              <a:t>Development tools get overburdened [</a:t>
            </a:r>
            <a:r>
              <a:rPr lang="en-US" sz="1200" dirty="0" smtClean="0">
                <a:solidFill>
                  <a:schemeClr val="tx2"/>
                </a:solidFill>
                <a:latin typeface="Century Gothic" panose="020B0502020202020204" pitchFamily="34" charset="0"/>
              </a:rPr>
              <a:t>Refactoring take minutes, Builds take hours, Testing in continuous integration takes days] </a:t>
            </a:r>
          </a:p>
          <a:p>
            <a:pPr marL="171450" indent="-171450">
              <a:buFont typeface="Wingdings" panose="05000000000000000000" pitchFamily="2" charset="2"/>
              <a:buChar char="Ø"/>
            </a:pPr>
            <a:r>
              <a:rPr lang="en-US" sz="1500" dirty="0" smtClean="0">
                <a:solidFill>
                  <a:schemeClr val="tx2"/>
                </a:solidFill>
                <a:latin typeface="Century Gothic" panose="020B0502020202020204" pitchFamily="34" charset="0"/>
              </a:rPr>
              <a:t>Scaling is limited [</a:t>
            </a:r>
            <a:r>
              <a:rPr lang="en-US" sz="1200" dirty="0" smtClean="0">
                <a:solidFill>
                  <a:schemeClr val="tx2"/>
                </a:solidFill>
                <a:latin typeface="Century Gothic" panose="020B0502020202020204" pitchFamily="34" charset="0"/>
              </a:rPr>
              <a:t>Running a copy of the whole system is resource-intensive, It doesn’t scale with the data volume out-of-the-box] </a:t>
            </a:r>
          </a:p>
          <a:p>
            <a:pPr marL="171450" indent="-171450">
              <a:buFont typeface="Wingdings" panose="05000000000000000000" pitchFamily="2" charset="2"/>
              <a:buChar char="Ø"/>
            </a:pPr>
            <a:r>
              <a:rPr lang="en-US" sz="1500" dirty="0" smtClean="0">
                <a:solidFill>
                  <a:schemeClr val="tx2"/>
                </a:solidFill>
                <a:latin typeface="Century Gothic" panose="020B0502020202020204" pitchFamily="34" charset="0"/>
              </a:rPr>
              <a:t>Deployment frequency is limited [</a:t>
            </a:r>
            <a:r>
              <a:rPr lang="en-US" sz="1200" dirty="0" smtClean="0">
                <a:solidFill>
                  <a:schemeClr val="tx2"/>
                </a:solidFill>
                <a:latin typeface="Century Gothic" panose="020B0502020202020204" pitchFamily="34" charset="0"/>
              </a:rPr>
              <a:t>Re-deploying means halting the whole system, Re-deployments will fail and increase the perceived risk of deployment]</a:t>
            </a:r>
          </a:p>
          <a:p>
            <a:r>
              <a:rPr lang="en-US" sz="1200" b="1" dirty="0" smtClean="0"/>
              <a:t>Monolith Layered System Architecture </a:t>
            </a:r>
            <a:r>
              <a:rPr lang="en-US" sz="1200" b="0" dirty="0" smtClean="0"/>
              <a:t>Presentation-Logic-Data</a:t>
            </a:r>
            <a:r>
              <a:rPr lang="en-US" sz="1200" b="0" baseline="0" dirty="0" smtClean="0"/>
              <a:t> Access-Database</a:t>
            </a:r>
          </a:p>
          <a:p>
            <a:r>
              <a:rPr lang="en-US" sz="1200" b="0" u="sng" baseline="0" dirty="0" smtClean="0"/>
              <a:t>Problems</a:t>
            </a:r>
          </a:p>
          <a:p>
            <a:pPr marL="171450" indent="-171450">
              <a:buFont typeface="Wingdings" panose="05000000000000000000" pitchFamily="2" charset="2"/>
              <a:buChar char="Ø"/>
            </a:pPr>
            <a:r>
              <a:rPr lang="en-US" sz="1500" dirty="0" smtClean="0">
                <a:solidFill>
                  <a:schemeClr val="tx2"/>
                </a:solidFill>
                <a:latin typeface="Century Gothic" panose="020B0502020202020204" pitchFamily="34" charset="0"/>
              </a:rPr>
              <a:t>Still huge codebases (one per layer) </a:t>
            </a:r>
          </a:p>
          <a:p>
            <a:pPr marL="171450" indent="-171450">
              <a:buFont typeface="Wingdings" panose="05000000000000000000" pitchFamily="2" charset="2"/>
              <a:buChar char="Ø"/>
            </a:pPr>
            <a:r>
              <a:rPr lang="en-US" sz="1500" dirty="0" smtClean="0">
                <a:solidFill>
                  <a:schemeClr val="tx2"/>
                </a:solidFill>
                <a:latin typeface="Century Gothic" panose="020B0502020202020204" pitchFamily="34" charset="0"/>
              </a:rPr>
              <a:t>… with the same impact on development, building, and deployment </a:t>
            </a:r>
          </a:p>
          <a:p>
            <a:pPr marL="171450" indent="-171450">
              <a:buFont typeface="Wingdings" panose="05000000000000000000" pitchFamily="2" charset="2"/>
              <a:buChar char="Ø"/>
            </a:pPr>
            <a:r>
              <a:rPr lang="en-US" sz="1500" dirty="0" smtClean="0">
                <a:solidFill>
                  <a:schemeClr val="tx2"/>
                </a:solidFill>
                <a:latin typeface="Century Gothic" panose="020B0502020202020204" pitchFamily="34" charset="0"/>
              </a:rPr>
              <a:t>Scaling works better, but still limited </a:t>
            </a:r>
          </a:p>
          <a:p>
            <a:pPr marL="171450" indent="-171450">
              <a:buFont typeface="Wingdings" panose="05000000000000000000" pitchFamily="2" charset="2"/>
              <a:buChar char="Ø"/>
            </a:pPr>
            <a:r>
              <a:rPr lang="en-US" sz="1500" dirty="0" smtClean="0">
                <a:solidFill>
                  <a:schemeClr val="tx2"/>
                </a:solidFill>
                <a:latin typeface="Century Gothic" panose="020B0502020202020204" pitchFamily="34" charset="0"/>
              </a:rPr>
              <a:t>Staff growth is limited: roughly speaking, one team per layer works well </a:t>
            </a:r>
          </a:p>
          <a:p>
            <a:pPr marL="628650" lvl="1" indent="-171450">
              <a:buFont typeface="Wingdings" panose="05000000000000000000" pitchFamily="2" charset="2"/>
              <a:buChar char="ü"/>
            </a:pPr>
            <a:r>
              <a:rPr lang="en-US" sz="1200" dirty="0" smtClean="0">
                <a:solidFill>
                  <a:schemeClr val="tx2"/>
                </a:solidFill>
                <a:latin typeface="Century Gothic" panose="020B0502020202020204" pitchFamily="34" charset="0"/>
              </a:rPr>
              <a:t>Developers become specialists on their layer </a:t>
            </a:r>
          </a:p>
          <a:p>
            <a:pPr marL="628650" lvl="1" indent="-171450">
              <a:buFont typeface="Wingdings" panose="05000000000000000000" pitchFamily="2" charset="2"/>
              <a:buChar char="ü"/>
            </a:pPr>
            <a:r>
              <a:rPr lang="en-US" sz="1200" dirty="0" smtClean="0">
                <a:solidFill>
                  <a:schemeClr val="tx2"/>
                </a:solidFill>
                <a:latin typeface="Century Gothic" panose="020B0502020202020204" pitchFamily="34" charset="0"/>
              </a:rPr>
              <a:t>Communication between teams is biased by layer experience (or lack thereof)</a:t>
            </a:r>
          </a:p>
          <a:p>
            <a:endParaRPr lang="en-US" b="0"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2</a:t>
            </a:fld>
            <a:endParaRPr lang="en-US" dirty="0"/>
          </a:p>
        </p:txBody>
      </p:sp>
    </p:spTree>
    <p:extLst>
      <p:ext uri="{BB962C8B-B14F-4D97-AF65-F5344CB8AC3E}">
        <p14:creationId xmlns:p14="http://schemas.microsoft.com/office/powerpoint/2010/main" val="2838450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sz="1200" dirty="0" smtClean="0">
                <a:solidFill>
                  <a:schemeClr val="tx2"/>
                </a:solidFill>
                <a:latin typeface="Century Gothic" panose="020B0502020202020204" pitchFamily="34" charset="0"/>
              </a:rPr>
              <a:t>Each Microservice is functionally complete</a:t>
            </a:r>
          </a:p>
          <a:p>
            <a:pPr marL="171450" indent="-171450">
              <a:buFont typeface="Wingdings" panose="05000000000000000000" pitchFamily="2" charset="2"/>
              <a:buChar char="v"/>
            </a:pPr>
            <a:r>
              <a:rPr lang="en-US" sz="1200" dirty="0" smtClean="0">
                <a:solidFill>
                  <a:schemeClr val="tx2"/>
                </a:solidFill>
                <a:latin typeface="Century Gothic" panose="020B0502020202020204" pitchFamily="34" charset="0"/>
              </a:rPr>
              <a:t>Each Microservice handles one resource </a:t>
            </a:r>
          </a:p>
          <a:p>
            <a:pPr marL="171450" indent="-171450">
              <a:buFont typeface="Wingdings" panose="05000000000000000000" pitchFamily="2" charset="2"/>
              <a:buChar char="v"/>
            </a:pPr>
            <a:r>
              <a:rPr lang="en-US" sz="1200" dirty="0" smtClean="0">
                <a:solidFill>
                  <a:schemeClr val="tx2"/>
                </a:solidFill>
                <a:latin typeface="Century Gothic" panose="020B0502020202020204" pitchFamily="34" charset="0"/>
              </a:rPr>
              <a:t>Each Microservice deployed independently</a:t>
            </a:r>
          </a:p>
          <a:p>
            <a:r>
              <a:rPr lang="en-US" sz="1200" u="sng" dirty="0" smtClean="0">
                <a:solidFill>
                  <a:schemeClr val="tx2"/>
                </a:solidFill>
                <a:latin typeface="Century Gothic" panose="020B0502020202020204" pitchFamily="34" charset="0"/>
              </a:rPr>
              <a:t>Benefits</a:t>
            </a:r>
            <a:r>
              <a:rPr lang="en-US" sz="1200" dirty="0" smtClean="0">
                <a:solidFill>
                  <a:schemeClr val="tx2"/>
                </a:solidFill>
                <a:latin typeface="Century Gothic" panose="020B0502020202020204" pitchFamily="34" charset="0"/>
              </a:rPr>
              <a:t/>
            </a:r>
            <a:br>
              <a:rPr lang="en-US" sz="1200" dirty="0" smtClean="0">
                <a:solidFill>
                  <a:schemeClr val="tx2"/>
                </a:solidFill>
                <a:latin typeface="Century Gothic" panose="020B0502020202020204" pitchFamily="34" charset="0"/>
              </a:rPr>
            </a:br>
            <a:r>
              <a:rPr lang="en-US" sz="1200" dirty="0" smtClean="0">
                <a:solidFill>
                  <a:schemeClr val="tx2"/>
                </a:solidFill>
                <a:latin typeface="Century Gothic" panose="020B0502020202020204" pitchFamily="34" charset="0"/>
              </a:rPr>
              <a:t> </a:t>
            </a:r>
          </a:p>
          <a:p>
            <a:pPr marL="171450" indent="-171450">
              <a:buFont typeface="Wingdings" panose="05000000000000000000" pitchFamily="2" charset="2"/>
              <a:buChar char="Ø"/>
            </a:pPr>
            <a:r>
              <a:rPr lang="en-US" sz="1200" dirty="0" smtClean="0">
                <a:solidFill>
                  <a:schemeClr val="tx2"/>
                </a:solidFill>
                <a:latin typeface="Century Gothic" panose="020B0502020202020204" pitchFamily="34" charset="0"/>
              </a:rPr>
              <a:t>Independent codebase</a:t>
            </a:r>
          </a:p>
          <a:p>
            <a:pPr marL="171450" indent="-171450">
              <a:buFont typeface="Wingdings" panose="05000000000000000000" pitchFamily="2" charset="2"/>
              <a:buChar char="Ø"/>
            </a:pPr>
            <a:r>
              <a:rPr lang="en-US" sz="1200" dirty="0" smtClean="0">
                <a:solidFill>
                  <a:schemeClr val="tx2"/>
                </a:solidFill>
                <a:latin typeface="Century Gothic" panose="020B0502020202020204" pitchFamily="34" charset="0"/>
              </a:rPr>
              <a:t>Independent  technology stack</a:t>
            </a:r>
          </a:p>
          <a:p>
            <a:pPr marL="171450" indent="-171450">
              <a:buFont typeface="Wingdings" panose="05000000000000000000" pitchFamily="2" charset="2"/>
              <a:buChar char="Ø"/>
            </a:pPr>
            <a:r>
              <a:rPr lang="en-US" sz="1200" dirty="0" smtClean="0">
                <a:solidFill>
                  <a:schemeClr val="tx2"/>
                </a:solidFill>
                <a:latin typeface="Century Gothic" panose="020B0502020202020204" pitchFamily="34" charset="0"/>
              </a:rPr>
              <a:t>Independent scaling</a:t>
            </a:r>
          </a:p>
          <a:p>
            <a:pPr marL="171450" indent="-171450">
              <a:buFont typeface="Wingdings" panose="05000000000000000000" pitchFamily="2" charset="2"/>
              <a:buChar char="Ø"/>
            </a:pPr>
            <a:r>
              <a:rPr lang="en-US" sz="1200" dirty="0" smtClean="0">
                <a:solidFill>
                  <a:schemeClr val="tx2"/>
                </a:solidFill>
                <a:latin typeface="Century Gothic" panose="020B0502020202020204" pitchFamily="34" charset="0"/>
              </a:rPr>
              <a:t>Independent evolution of features</a:t>
            </a:r>
          </a:p>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3</a:t>
            </a:fld>
            <a:endParaRPr lang="en-US" dirty="0"/>
          </a:p>
        </p:txBody>
      </p:sp>
    </p:spTree>
    <p:extLst>
      <p:ext uri="{BB962C8B-B14F-4D97-AF65-F5344CB8AC3E}">
        <p14:creationId xmlns:p14="http://schemas.microsoft.com/office/powerpoint/2010/main" val="4087001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Larger Service Count</a:t>
            </a:r>
          </a:p>
          <a:p>
            <a:r>
              <a:rPr lang="en-US" sz="1200" b="0" i="0" u="none" strike="noStrike" kern="1200" baseline="0" dirty="0" smtClean="0">
                <a:solidFill>
                  <a:schemeClr val="tx1"/>
                </a:solidFill>
                <a:latin typeface="+mn-lt"/>
                <a:ea typeface="+mn-ea"/>
                <a:cs typeface="+mn-cs"/>
              </a:rPr>
              <a:t>A larger number of independently deployed services increases</a:t>
            </a:r>
          </a:p>
          <a:p>
            <a:r>
              <a:rPr lang="en-US" sz="1200" b="0" i="0" u="none" strike="noStrike" kern="1200" baseline="0" dirty="0" smtClean="0">
                <a:solidFill>
                  <a:schemeClr val="tx1"/>
                </a:solidFill>
                <a:latin typeface="+mn-lt"/>
                <a:ea typeface="+mn-ea"/>
                <a:cs typeface="+mn-cs"/>
              </a:rPr>
              <a:t>operational complexity. This shifts complexity from the application</a:t>
            </a:r>
          </a:p>
          <a:p>
            <a:r>
              <a:rPr lang="en-US" sz="1200" b="0" i="0" u="none" strike="noStrike" kern="1200" baseline="0" dirty="0" smtClean="0">
                <a:solidFill>
                  <a:schemeClr val="tx1"/>
                </a:solidFill>
                <a:latin typeface="+mn-lt"/>
                <a:ea typeface="+mn-ea"/>
                <a:cs typeface="+mn-cs"/>
              </a:rPr>
              <a:t>developers to the operations team.</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Fast-Changing System Landscape</a:t>
            </a:r>
          </a:p>
          <a:p>
            <a:r>
              <a:rPr lang="en-US" sz="1200" b="0" i="0" u="none" strike="noStrike" kern="1200" baseline="0" dirty="0" smtClean="0">
                <a:solidFill>
                  <a:schemeClr val="tx1"/>
                </a:solidFill>
                <a:latin typeface="+mn-lt"/>
                <a:ea typeface="+mn-ea"/>
                <a:cs typeface="+mn-cs"/>
              </a:rPr>
              <a:t>The system landscape is very dynamic, with services redeployed,</a:t>
            </a:r>
          </a:p>
          <a:p>
            <a:r>
              <a:rPr lang="en-US" sz="1200" b="0" i="0" u="none" strike="noStrike" kern="1200" baseline="0" dirty="0" smtClean="0">
                <a:solidFill>
                  <a:schemeClr val="tx1"/>
                </a:solidFill>
                <a:latin typeface="+mn-lt"/>
                <a:ea typeface="+mn-ea"/>
                <a:cs typeface="+mn-cs"/>
              </a:rPr>
              <a:t>replaced, deprecated and spawned on a continuous basis.</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Remote Service Communication</a:t>
            </a:r>
          </a:p>
          <a:p>
            <a:r>
              <a:rPr lang="en-US" sz="1200" b="0" i="0" u="none" strike="noStrike" kern="1200" baseline="0" dirty="0" smtClean="0">
                <a:solidFill>
                  <a:schemeClr val="tx1"/>
                </a:solidFill>
                <a:latin typeface="+mn-lt"/>
                <a:ea typeface="+mn-ea"/>
                <a:cs typeface="+mn-cs"/>
              </a:rPr>
              <a:t>Services communicate remotely with one another. Remote calls</a:t>
            </a:r>
          </a:p>
          <a:p>
            <a:r>
              <a:rPr lang="en-US" sz="1200" b="0" i="0" u="none" strike="noStrike" kern="1200" baseline="0" dirty="0" smtClean="0">
                <a:solidFill>
                  <a:schemeClr val="tx1"/>
                </a:solidFill>
                <a:latin typeface="+mn-lt"/>
                <a:ea typeface="+mn-ea"/>
                <a:cs typeface="+mn-cs"/>
              </a:rPr>
              <a:t>impact service performance and increase chattiness.</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Larger Attack Surface</a:t>
            </a:r>
          </a:p>
          <a:p>
            <a:r>
              <a:rPr lang="en-US" sz="1200" b="0" i="0" u="none" strike="noStrike" kern="1200" baseline="0" dirty="0" smtClean="0">
                <a:solidFill>
                  <a:schemeClr val="tx1"/>
                </a:solidFill>
                <a:latin typeface="+mn-lt"/>
                <a:ea typeface="+mn-ea"/>
                <a:cs typeface="+mn-cs"/>
              </a:rPr>
              <a:t>Modularity limits the privileges an attacker gets in a single attack.</a:t>
            </a:r>
          </a:p>
          <a:p>
            <a:r>
              <a:rPr lang="en-US" sz="1200" b="0" i="0" u="none" strike="noStrike" kern="1200" baseline="0" dirty="0" smtClean="0">
                <a:solidFill>
                  <a:schemeClr val="tx1"/>
                </a:solidFill>
                <a:latin typeface="+mn-lt"/>
                <a:ea typeface="+mn-ea"/>
                <a:cs typeface="+mn-cs"/>
              </a:rPr>
              <a:t>But it also increases the attack surface, as more services are</a:t>
            </a:r>
          </a:p>
          <a:p>
            <a:r>
              <a:rPr lang="en-US" sz="1200" b="0" i="0" u="none" strike="noStrike" kern="1200" baseline="0" dirty="0" smtClean="0">
                <a:solidFill>
                  <a:schemeClr val="tx1"/>
                </a:solidFill>
                <a:latin typeface="+mn-lt"/>
                <a:ea typeface="+mn-ea"/>
                <a:cs typeface="+mn-cs"/>
              </a:rPr>
              <a:t>exposed to the external world.</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Frequent Service Failures</a:t>
            </a:r>
          </a:p>
          <a:p>
            <a:r>
              <a:rPr lang="en-US" sz="1200" b="0" i="0" u="none" strike="noStrike" kern="1200" baseline="0" dirty="0" smtClean="0">
                <a:solidFill>
                  <a:schemeClr val="tx1"/>
                </a:solidFill>
                <a:latin typeface="+mn-lt"/>
                <a:ea typeface="+mn-ea"/>
                <a:cs typeface="+mn-cs"/>
              </a:rPr>
              <a:t>Higher-service modularity and remote calls increase the risk of</a:t>
            </a:r>
          </a:p>
          <a:p>
            <a:r>
              <a:rPr lang="en-US" sz="1200" b="0" i="0" u="none" strike="noStrike" kern="1200" baseline="0" dirty="0" smtClean="0">
                <a:solidFill>
                  <a:schemeClr val="tx1"/>
                </a:solidFill>
                <a:latin typeface="+mn-lt"/>
                <a:ea typeface="+mn-ea"/>
                <a:cs typeface="+mn-cs"/>
              </a:rPr>
              <a:t>failures while reducing the failure complexity and resolution time.</a:t>
            </a:r>
            <a:endParaRPr lang="en-US" dirty="0">
              <a:latin typeface="Century Gothic" panose="020B0502020202020204" pitchFamily="34" charset="0"/>
            </a:endParaRPr>
          </a:p>
        </p:txBody>
      </p:sp>
      <p:sp>
        <p:nvSpPr>
          <p:cNvPr id="4" name="Slide Number Placeholder 3"/>
          <p:cNvSpPr>
            <a:spLocks noGrp="1"/>
          </p:cNvSpPr>
          <p:nvPr>
            <p:ph type="sldNum" sz="quarter" idx="10"/>
          </p:nvPr>
        </p:nvSpPr>
        <p:spPr/>
        <p:txBody>
          <a:bodyPr/>
          <a:lstStyle/>
          <a:p>
            <a:fld id="{B02D6E04-3A2F-4B48-A297-666578EDF1B3}" type="slidenum">
              <a:rPr lang="en-US" smtClean="0"/>
              <a:pPr/>
              <a:t>4</a:t>
            </a:fld>
            <a:endParaRPr lang="en-US" dirty="0"/>
          </a:p>
        </p:txBody>
      </p:sp>
    </p:spTree>
    <p:extLst>
      <p:ext uri="{BB962C8B-B14F-4D97-AF65-F5344CB8AC3E}">
        <p14:creationId xmlns:p14="http://schemas.microsoft.com/office/powerpoint/2010/main" val="2744427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2458">
              <a:defRPr/>
            </a:pPr>
            <a:endParaRPr lang="en-US" dirty="0" smtClean="0"/>
          </a:p>
        </p:txBody>
      </p:sp>
      <p:sp>
        <p:nvSpPr>
          <p:cNvPr id="4" name="Slide Number Placeholder 3"/>
          <p:cNvSpPr>
            <a:spLocks noGrp="1"/>
          </p:cNvSpPr>
          <p:nvPr>
            <p:ph type="sldNum" sz="quarter" idx="10"/>
          </p:nvPr>
        </p:nvSpPr>
        <p:spPr/>
        <p:txBody>
          <a:bodyPr/>
          <a:lstStyle/>
          <a:p>
            <a:fld id="{B02D6E04-3A2F-4B48-A297-666578EDF1B3}" type="slidenum">
              <a:rPr lang="en-US" smtClean="0"/>
              <a:pPr/>
              <a:t>5</a:t>
            </a:fld>
            <a:endParaRPr lang="en-US" dirty="0"/>
          </a:p>
        </p:txBody>
      </p:sp>
    </p:spTree>
    <p:extLst>
      <p:ext uri="{BB962C8B-B14F-4D97-AF65-F5344CB8AC3E}">
        <p14:creationId xmlns:p14="http://schemas.microsoft.com/office/powerpoint/2010/main" val="2389217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6</a:t>
            </a:fld>
            <a:endParaRPr lang="en-US" dirty="0"/>
          </a:p>
        </p:txBody>
      </p:sp>
    </p:spTree>
    <p:extLst>
      <p:ext uri="{BB962C8B-B14F-4D97-AF65-F5344CB8AC3E}">
        <p14:creationId xmlns:p14="http://schemas.microsoft.com/office/powerpoint/2010/main" val="3153109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entury Gothic" panose="020B0502020202020204" pitchFamily="34" charset="0"/>
              </a:rPr>
              <a:t>The key drivers for creating this</a:t>
            </a:r>
            <a:r>
              <a:rPr lang="en-US" baseline="0" dirty="0" smtClean="0">
                <a:latin typeface="Century Gothic" panose="020B0502020202020204" pitchFamily="34" charset="0"/>
              </a:rPr>
              <a:t> accelerator came from our analysis of some of the more common implementation challenges that we took note of from our microservices projects</a:t>
            </a:r>
          </a:p>
          <a:p>
            <a:endParaRPr lang="en-US" baseline="0" dirty="0" smtClean="0">
              <a:latin typeface="Century Gothic" panose="020B0502020202020204" pitchFamily="34" charset="0"/>
            </a:endParaRPr>
          </a:p>
          <a:p>
            <a:r>
              <a:rPr lang="en-US" dirty="0" smtClean="0">
                <a:latin typeface="Century Gothic" panose="020B0502020202020204" pitchFamily="34" charset="0"/>
              </a:rPr>
              <a:t>Bringing developers within business verticals up to speed with the microservice constructs, components</a:t>
            </a:r>
            <a:r>
              <a:rPr lang="en-US" baseline="0" dirty="0" smtClean="0">
                <a:latin typeface="Century Gothic" panose="020B0502020202020204" pitchFamily="34" charset="0"/>
              </a:rPr>
              <a:t> and </a:t>
            </a:r>
            <a:r>
              <a:rPr lang="en-US" dirty="0" smtClean="0">
                <a:latin typeface="Century Gothic" panose="020B0502020202020204" pitchFamily="34" charset="0"/>
              </a:rPr>
              <a:t>nuances</a:t>
            </a:r>
          </a:p>
          <a:p>
            <a:r>
              <a:rPr lang="en-US" dirty="0" smtClean="0">
                <a:latin typeface="Century Gothic" panose="020B0502020202020204" pitchFamily="34" charset="0"/>
              </a:rPr>
              <a:t>With</a:t>
            </a:r>
            <a:r>
              <a:rPr lang="en-US" baseline="0" dirty="0" smtClean="0">
                <a:latin typeface="Century Gothic" panose="020B0502020202020204" pitchFamily="34" charset="0"/>
              </a:rPr>
              <a:t> large number of microservices being developed across development centers over different geographies, how do we enforce uniform coding standards</a:t>
            </a:r>
            <a:endParaRPr lang="en-US" dirty="0">
              <a:latin typeface="Century Gothic" panose="020B0502020202020204" pitchFamily="34" charset="0"/>
            </a:endParaRPr>
          </a:p>
        </p:txBody>
      </p:sp>
      <p:sp>
        <p:nvSpPr>
          <p:cNvPr id="4" name="Slide Number Placeholder 3"/>
          <p:cNvSpPr>
            <a:spLocks noGrp="1"/>
          </p:cNvSpPr>
          <p:nvPr>
            <p:ph type="sldNum" sz="quarter" idx="10"/>
          </p:nvPr>
        </p:nvSpPr>
        <p:spPr/>
        <p:txBody>
          <a:bodyPr/>
          <a:lstStyle/>
          <a:p>
            <a:fld id="{B02D6E04-3A2F-4B48-A297-666578EDF1B3}" type="slidenum">
              <a:rPr lang="en-US" smtClean="0"/>
              <a:pPr/>
              <a:t>7</a:t>
            </a:fld>
            <a:endParaRPr lang="en-US" dirty="0"/>
          </a:p>
        </p:txBody>
      </p:sp>
    </p:spTree>
    <p:extLst>
      <p:ext uri="{BB962C8B-B14F-4D97-AF65-F5344CB8AC3E}">
        <p14:creationId xmlns:p14="http://schemas.microsoft.com/office/powerpoint/2010/main" val="1224573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0EE96E-5996-4F85-A914-B0252298B744}" type="slidenum">
              <a:rPr lang="en-US" smtClean="0"/>
              <a:pPr/>
              <a:t>8</a:t>
            </a:fld>
            <a:endParaRPr lang="en-US" dirty="0"/>
          </a:p>
        </p:txBody>
      </p:sp>
    </p:spTree>
    <p:extLst>
      <p:ext uri="{BB962C8B-B14F-4D97-AF65-F5344CB8AC3E}">
        <p14:creationId xmlns:p14="http://schemas.microsoft.com/office/powerpoint/2010/main" val="1987829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0EE96E-5996-4F85-A914-B0252298B744}" type="slidenum">
              <a:rPr lang="en-US" smtClean="0"/>
              <a:pPr/>
              <a:t>9</a:t>
            </a:fld>
            <a:endParaRPr lang="en-US" dirty="0"/>
          </a:p>
        </p:txBody>
      </p:sp>
    </p:spTree>
    <p:extLst>
      <p:ext uri="{BB962C8B-B14F-4D97-AF65-F5344CB8AC3E}">
        <p14:creationId xmlns:p14="http://schemas.microsoft.com/office/powerpoint/2010/main" val="1757758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Slide - White">
    <p:spTree>
      <p:nvGrpSpPr>
        <p:cNvPr id="1" name=""/>
        <p:cNvGrpSpPr/>
        <p:nvPr/>
      </p:nvGrpSpPr>
      <p:grpSpPr>
        <a:xfrm>
          <a:off x="0" y="0"/>
          <a:ext cx="0" cy="0"/>
          <a:chOff x="0" y="0"/>
          <a:chExt cx="0" cy="0"/>
        </a:xfrm>
      </p:grpSpPr>
      <p:sp>
        <p:nvSpPr>
          <p:cNvPr id="20" name="Rectangle 19"/>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1" name="Picture 20" descr="PATH_perspect2.jpg"/>
          <p:cNvPicPr>
            <a:picLocks noChangeAspect="1"/>
          </p:cNvPicPr>
          <p:nvPr userDrawn="1"/>
        </p:nvPicPr>
        <p:blipFill rotWithShape="1">
          <a:blip r:embed="rId2">
            <a:extLst>
              <a:ext uri="{28A0092B-C50C-407E-A947-70E740481C1C}">
                <a14:useLocalDpi xmlns:a14="http://schemas.microsoft.com/office/drawing/2010/main" val="0"/>
              </a:ext>
            </a:extLst>
          </a:blip>
          <a:srcRect t="14635" b="6070"/>
          <a:stretch/>
        </p:blipFill>
        <p:spPr>
          <a:xfrm>
            <a:off x="0" y="0"/>
            <a:ext cx="8648700" cy="5143500"/>
          </a:xfrm>
          <a:prstGeom prst="rect">
            <a:avLst/>
          </a:prstGeom>
        </p:spPr>
      </p:pic>
      <p:sp>
        <p:nvSpPr>
          <p:cNvPr id="22" name="TextBox 21"/>
          <p:cNvSpPr txBox="1"/>
          <p:nvPr userDrawn="1"/>
        </p:nvSpPr>
        <p:spPr>
          <a:xfrm>
            <a:off x="419101" y="4694466"/>
            <a:ext cx="1923143" cy="230832"/>
          </a:xfrm>
          <a:prstGeom prst="rect">
            <a:avLst/>
          </a:prstGeom>
          <a:noFill/>
        </p:spPr>
        <p:txBody>
          <a:bodyPr wrap="square" rtlCol="0">
            <a:spAutoFit/>
          </a:bodyPr>
          <a:lstStyle/>
          <a:p>
            <a:r>
              <a:rPr lang="en-US" sz="900" dirty="0" smtClean="0">
                <a:solidFill>
                  <a:schemeClr val="bg1"/>
                </a:solidFill>
                <a:latin typeface="Arial"/>
                <a:cs typeface="Arial"/>
              </a:rPr>
              <a:t>© 2017 Cognizant </a:t>
            </a:r>
            <a:endParaRPr lang="en-US" sz="900" dirty="0">
              <a:solidFill>
                <a:schemeClr val="bg1"/>
              </a:solidFill>
              <a:latin typeface="Arial"/>
              <a:cs typeface="Arial"/>
            </a:endParaRPr>
          </a:p>
        </p:txBody>
      </p:sp>
      <p:pic>
        <p:nvPicPr>
          <p:cNvPr id="23" name="Picture 22"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0601" y="337320"/>
            <a:ext cx="2258154" cy="684559"/>
          </a:xfrm>
          <a:prstGeom prst="rect">
            <a:avLst/>
          </a:prstGeom>
        </p:spPr>
      </p:pic>
      <p:sp>
        <p:nvSpPr>
          <p:cNvPr id="9" name="Rectangle 8"/>
          <p:cNvSpPr/>
          <p:nvPr userDrawn="1"/>
        </p:nvSpPr>
        <p:spPr>
          <a:xfrm>
            <a:off x="0" y="1778000"/>
            <a:ext cx="9144000" cy="1984959"/>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3" name="Text Placeholder 12"/>
          <p:cNvSpPr>
            <a:spLocks noGrp="1"/>
          </p:cNvSpPr>
          <p:nvPr>
            <p:ph type="body" sz="quarter" idx="13" hasCustomPrompt="1"/>
          </p:nvPr>
        </p:nvSpPr>
        <p:spPr>
          <a:xfrm>
            <a:off x="419100" y="1778001"/>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smtClean="0"/>
              <a:t>Date</a:t>
            </a:r>
            <a:endParaRPr lang="en-US" dirty="0"/>
          </a:p>
        </p:txBody>
      </p:sp>
      <p:sp>
        <p:nvSpPr>
          <p:cNvPr id="15" name="Text Placeholder 14"/>
          <p:cNvSpPr>
            <a:spLocks noGrp="1"/>
          </p:cNvSpPr>
          <p:nvPr>
            <p:ph type="body" sz="quarter" idx="14" hasCustomPrompt="1"/>
          </p:nvPr>
        </p:nvSpPr>
        <p:spPr>
          <a:xfrm>
            <a:off x="419100" y="2220133"/>
            <a:ext cx="8284633" cy="1077218"/>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 USE THIS SLIDE FOR 2 LINE TITLES.</a:t>
            </a:r>
          </a:p>
        </p:txBody>
      </p:sp>
      <p:sp>
        <p:nvSpPr>
          <p:cNvPr id="16" name="Text Placeholder 12"/>
          <p:cNvSpPr>
            <a:spLocks noGrp="1"/>
          </p:cNvSpPr>
          <p:nvPr>
            <p:ph type="body" sz="quarter" idx="15" hasCustomPrompt="1"/>
          </p:nvPr>
        </p:nvSpPr>
        <p:spPr>
          <a:xfrm>
            <a:off x="419100" y="3301357"/>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smtClean="0"/>
              <a:t>Speaker Name / Title</a:t>
            </a:r>
            <a:endParaRPr lang="en-US" dirty="0"/>
          </a:p>
        </p:txBody>
      </p:sp>
    </p:spTree>
    <p:extLst>
      <p:ext uri="{BB962C8B-B14F-4D97-AF65-F5344CB8AC3E}">
        <p14:creationId xmlns:p14="http://schemas.microsoft.com/office/powerpoint/2010/main" val="32725746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essage">
    <p:spTree>
      <p:nvGrpSpPr>
        <p:cNvPr id="1" name=""/>
        <p:cNvGrpSpPr/>
        <p:nvPr/>
      </p:nvGrpSpPr>
      <p:grpSpPr>
        <a:xfrm>
          <a:off x="0" y="0"/>
          <a:ext cx="0" cy="0"/>
          <a:chOff x="0" y="0"/>
          <a:chExt cx="0" cy="0"/>
        </a:xfrm>
      </p:grpSpPr>
      <p:pic>
        <p:nvPicPr>
          <p:cNvPr id="5" name="Picture 4" descr="shutterstock_123391.jpg"/>
          <p:cNvPicPr>
            <a:picLocks noChangeAspect="1"/>
          </p:cNvPicPr>
          <p:nvPr userDrawn="1"/>
        </p:nvPicPr>
        <p:blipFill rotWithShape="1">
          <a:blip r:embed="rId2" cstate="email">
            <a:extLst>
              <a:ext uri="{28A0092B-C50C-407E-A947-70E740481C1C}">
                <a14:useLocalDpi xmlns:a14="http://schemas.microsoft.com/office/drawing/2010/main"/>
              </a:ext>
            </a:extLst>
          </a:blip>
          <a:srcRect t="1" b="6735"/>
          <a:stretch/>
        </p:blipFill>
        <p:spPr>
          <a:xfrm>
            <a:off x="0" y="1"/>
            <a:ext cx="9160968" cy="4715922"/>
          </a:xfrm>
          <a:prstGeom prst="rect">
            <a:avLst/>
          </a:prstGeom>
        </p:spPr>
      </p:pic>
      <p:sp>
        <p:nvSpPr>
          <p:cNvPr id="3" name="Slide Number Placeholder 2"/>
          <p:cNvSpPr>
            <a:spLocks noGrp="1"/>
          </p:cNvSpPr>
          <p:nvPr>
            <p:ph type="sldNum" sz="quarter" idx="10"/>
          </p:nvPr>
        </p:nvSpPr>
        <p:spPr/>
        <p:txBody>
          <a:bodyPr/>
          <a:lstStyle/>
          <a:p>
            <a:fld id="{B32AB80A-78BA-6B42-BA0D-B44ACF890F5A}" type="slidenum">
              <a:rPr lang="en-US" smtClean="0"/>
              <a:pPr/>
              <a:t>‹#›</a:t>
            </a:fld>
            <a:endParaRPr lang="en-US" dirty="0"/>
          </a:p>
        </p:txBody>
      </p:sp>
      <p:pic>
        <p:nvPicPr>
          <p:cNvPr id="6" name="Picture 5" descr="path_extra.png"/>
          <p:cNvPicPr>
            <a:picLocks noChangeAspect="1"/>
          </p:cNvPicPr>
          <p:nvPr userDrawn="1"/>
        </p:nvPicPr>
        <p:blipFill rotWithShape="1">
          <a:blip r:embed="rId3" cstate="email">
            <a:extLst>
              <a:ext uri="{28A0092B-C50C-407E-A947-70E740481C1C}">
                <a14:useLocalDpi xmlns:a14="http://schemas.microsoft.com/office/drawing/2010/main"/>
              </a:ext>
            </a:extLst>
          </a:blip>
          <a:srcRect t="-11422" b="-118"/>
          <a:stretch/>
        </p:blipFill>
        <p:spPr>
          <a:xfrm>
            <a:off x="0" y="-50305"/>
            <a:ext cx="9144000" cy="4778804"/>
          </a:xfrm>
          <a:prstGeom prst="rect">
            <a:avLst/>
          </a:prstGeom>
        </p:spPr>
      </p:pic>
      <p:sp>
        <p:nvSpPr>
          <p:cNvPr id="8" name="Rectangle 7"/>
          <p:cNvSpPr/>
          <p:nvPr userDrawn="1"/>
        </p:nvSpPr>
        <p:spPr>
          <a:xfrm>
            <a:off x="800100" y="689203"/>
            <a:ext cx="7594600" cy="3765094"/>
          </a:xfrm>
          <a:prstGeom prst="rect">
            <a:avLst/>
          </a:prstGeom>
          <a:solidFill>
            <a:sysClr val="window" lastClr="FFFFFF">
              <a:alpha val="84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9" name="Straight Connector 8"/>
          <p:cNvCxnSpPr/>
          <p:nvPr userDrawn="1"/>
        </p:nvCxnSpPr>
        <p:spPr>
          <a:xfrm>
            <a:off x="1162958" y="923925"/>
            <a:ext cx="6850743" cy="0"/>
          </a:xfrm>
          <a:prstGeom prst="line">
            <a:avLst/>
          </a:prstGeom>
          <a:ln w="3175"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1" name="Text Placeholder 10"/>
          <p:cNvSpPr>
            <a:spLocks noGrp="1"/>
          </p:cNvSpPr>
          <p:nvPr>
            <p:ph type="body" sz="quarter" idx="11" hasCustomPrompt="1"/>
          </p:nvPr>
        </p:nvSpPr>
        <p:spPr>
          <a:xfrm>
            <a:off x="1181100" y="1131795"/>
            <a:ext cx="6845300" cy="3019462"/>
          </a:xfrm>
          <a:prstGeom prst="rect">
            <a:avLst/>
          </a:prstGeom>
        </p:spPr>
        <p:txBody>
          <a:bodyPr vert="horz">
            <a:normAutofit/>
          </a:bodyPr>
          <a:lstStyle>
            <a:lvl1pPr marL="0" indent="0" algn="l">
              <a:buNone/>
              <a:defRPr sz="4500" baseline="0">
                <a:solidFill>
                  <a:schemeClr val="tx2"/>
                </a:solidFill>
              </a:defRPr>
            </a:lvl1pPr>
            <a:lvl2pPr marL="457200" indent="0" algn="l">
              <a:buNone/>
              <a:defRPr>
                <a:solidFill>
                  <a:schemeClr val="tx2"/>
                </a:solidFill>
              </a:defRPr>
            </a:lvl2pPr>
            <a:lvl3pPr marL="914400" indent="0" algn="l">
              <a:buNone/>
              <a:defRPr>
                <a:solidFill>
                  <a:schemeClr val="tx2"/>
                </a:solidFill>
              </a:defRPr>
            </a:lvl3pPr>
            <a:lvl4pPr marL="1371600" indent="0" algn="l">
              <a:buNone/>
              <a:defRPr>
                <a:solidFill>
                  <a:schemeClr val="tx2"/>
                </a:solidFill>
              </a:defRPr>
            </a:lvl4pPr>
            <a:lvl5pPr marL="1828800" indent="0" algn="l">
              <a:buNone/>
              <a:defRPr>
                <a:solidFill>
                  <a:schemeClr val="tx2"/>
                </a:solidFill>
              </a:defRPr>
            </a:lvl5pPr>
          </a:lstStyle>
          <a:p>
            <a:pPr lvl="0"/>
            <a:r>
              <a:rPr lang="en-US" dirty="0" smtClean="0"/>
              <a:t>Short and Impactful message</a:t>
            </a:r>
            <a:endParaRPr lang="en-US" dirty="0"/>
          </a:p>
        </p:txBody>
      </p:sp>
    </p:spTree>
    <p:extLst>
      <p:ext uri="{BB962C8B-B14F-4D97-AF65-F5344CB8AC3E}">
        <p14:creationId xmlns:p14="http://schemas.microsoft.com/office/powerpoint/2010/main" val="284123746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Picture Placeholder 3"/>
          <p:cNvSpPr>
            <a:spLocks noGrp="1"/>
          </p:cNvSpPr>
          <p:nvPr>
            <p:ph type="pic" sz="quarter" idx="13" hasCustomPrompt="1"/>
          </p:nvPr>
        </p:nvSpPr>
        <p:spPr>
          <a:xfrm>
            <a:off x="0" y="0"/>
            <a:ext cx="9144000" cy="4715923"/>
          </a:xfrm>
          <a:prstGeom prst="rect">
            <a:avLst/>
          </a:prstGeom>
        </p:spPr>
        <p:txBody>
          <a:bodyPr vert="horz" anchor="ctr"/>
          <a:lstStyle>
            <a:lvl1pPr marL="0" indent="0" algn="ctr">
              <a:buNone/>
              <a:defRPr>
                <a:solidFill>
                  <a:srgbClr val="0099CC"/>
                </a:solidFill>
              </a:defRPr>
            </a:lvl1pPr>
          </a:lstStyle>
          <a:p>
            <a:r>
              <a:rPr lang="en-US" dirty="0" smtClean="0"/>
              <a:t>Full Page Media Here</a:t>
            </a:r>
            <a:endParaRPr lang="en-US" dirty="0"/>
          </a:p>
        </p:txBody>
      </p:sp>
      <p:sp>
        <p:nvSpPr>
          <p:cNvPr id="2" name="TextBox 1"/>
          <p:cNvSpPr txBox="1"/>
          <p:nvPr userDrawn="1"/>
        </p:nvSpPr>
        <p:spPr>
          <a:xfrm>
            <a:off x="-346344" y="-199442"/>
            <a:ext cx="184666" cy="369332"/>
          </a:xfrm>
          <a:prstGeom prst="rect">
            <a:avLst/>
          </a:prstGeom>
          <a:noFill/>
          <a:ln w="6350" cmpd="sng">
            <a:solidFill>
              <a:schemeClr val="tx1"/>
            </a:solidFill>
          </a:ln>
        </p:spPr>
        <p:txBody>
          <a:bodyPr wrap="none" rtlCol="0">
            <a:spAutoFit/>
          </a:bodyPr>
          <a:lstStyle/>
          <a:p>
            <a:endParaRPr lang="en-US" dirty="0"/>
          </a:p>
        </p:txBody>
      </p:sp>
    </p:spTree>
    <p:extLst>
      <p:ext uri="{BB962C8B-B14F-4D97-AF65-F5344CB8AC3E}">
        <p14:creationId xmlns:p14="http://schemas.microsoft.com/office/powerpoint/2010/main" val="182296915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dirty="0"/>
          </a:p>
        </p:txBody>
      </p:sp>
      <p:sp>
        <p:nvSpPr>
          <p:cNvPr id="2" name="Title 1"/>
          <p:cNvSpPr>
            <a:spLocks noGrp="1"/>
          </p:cNvSpPr>
          <p:nvPr>
            <p:ph type="title" hasCustomPrompt="1"/>
          </p:nvPr>
        </p:nvSpPr>
        <p:spPr>
          <a:xfrm>
            <a:off x="304363" y="247696"/>
            <a:ext cx="8471337" cy="455444"/>
          </a:xfrm>
        </p:spPr>
        <p:txBody>
          <a:bodyPr/>
          <a:lstStyle/>
          <a:p>
            <a:r>
              <a:rPr lang="en-US" dirty="0" smtClean="0"/>
              <a:t>Header</a:t>
            </a:r>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Picture Placeholder 3"/>
          <p:cNvSpPr>
            <a:spLocks noGrp="1"/>
          </p:cNvSpPr>
          <p:nvPr>
            <p:ph type="pic" sz="quarter" idx="13" hasCustomPrompt="1"/>
          </p:nvPr>
        </p:nvSpPr>
        <p:spPr>
          <a:xfrm>
            <a:off x="0" y="833437"/>
            <a:ext cx="9144000" cy="3882486"/>
          </a:xfrm>
          <a:prstGeom prst="rect">
            <a:avLst/>
          </a:prstGeom>
        </p:spPr>
        <p:txBody>
          <a:bodyPr vert="horz" anchor="ctr"/>
          <a:lstStyle>
            <a:lvl1pPr marL="0" indent="0" algn="ctr">
              <a:buNone/>
              <a:defRPr>
                <a:solidFill>
                  <a:srgbClr val="0099CC"/>
                </a:solidFill>
              </a:defRPr>
            </a:lvl1pPr>
          </a:lstStyle>
          <a:p>
            <a:r>
              <a:rPr lang="en-US" dirty="0" smtClean="0"/>
              <a:t>Full Page Media Here</a:t>
            </a:r>
            <a:endParaRPr lang="en-US" dirty="0"/>
          </a:p>
        </p:txBody>
      </p:sp>
    </p:spTree>
    <p:extLst>
      <p:ext uri="{BB962C8B-B14F-4D97-AF65-F5344CB8AC3E}">
        <p14:creationId xmlns:p14="http://schemas.microsoft.com/office/powerpoint/2010/main" val="21352297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nd Gradient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dirty="0"/>
          </a:p>
        </p:txBody>
      </p:sp>
      <p:sp>
        <p:nvSpPr>
          <p:cNvPr id="2" name="Title 1"/>
          <p:cNvSpPr>
            <a:spLocks noGrp="1"/>
          </p:cNvSpPr>
          <p:nvPr>
            <p:ph type="title" hasCustomPrompt="1"/>
          </p:nvPr>
        </p:nvSpPr>
        <p:spPr>
          <a:xfrm>
            <a:off x="4572000" y="397628"/>
            <a:ext cx="4243723" cy="4293143"/>
          </a:xfrm>
        </p:spPr>
        <p:txBody>
          <a:bodyPr anchor="t"/>
          <a:lstStyle>
            <a:lvl1pPr>
              <a:defRPr>
                <a:gradFill flip="none" rotWithShape="1">
                  <a:gsLst>
                    <a:gs pos="0">
                      <a:schemeClr val="tx1"/>
                    </a:gs>
                    <a:gs pos="100000">
                      <a:schemeClr val="accent2"/>
                    </a:gs>
                  </a:gsLst>
                  <a:lin ang="0" scaled="1"/>
                  <a:tileRect/>
                </a:gradFill>
              </a:defRPr>
            </a:lvl1pPr>
          </a:lstStyle>
          <a:p>
            <a:r>
              <a:rPr lang="en-US" dirty="0" smtClean="0"/>
              <a:t>Text here</a:t>
            </a:r>
            <a:endParaRPr lang="en-US" dirty="0"/>
          </a:p>
        </p:txBody>
      </p:sp>
      <p:sp>
        <p:nvSpPr>
          <p:cNvPr id="4" name="Media Placeholder 3"/>
          <p:cNvSpPr>
            <a:spLocks noGrp="1"/>
          </p:cNvSpPr>
          <p:nvPr>
            <p:ph type="media" sz="quarter" idx="13" hasCustomPrompt="1"/>
          </p:nvPr>
        </p:nvSpPr>
        <p:spPr>
          <a:xfrm>
            <a:off x="0" y="0"/>
            <a:ext cx="4364038" cy="4690771"/>
          </a:xfrm>
          <a:prstGeom prst="rect">
            <a:avLst/>
          </a:prstGeom>
        </p:spPr>
        <p:txBody>
          <a:bodyPr vert="horz" anchor="ctr"/>
          <a:lstStyle>
            <a:lvl1pPr marL="0" indent="0" algn="ctr">
              <a:buNone/>
              <a:defRPr sz="2800" baseline="0">
                <a:solidFill>
                  <a:srgbClr val="0099CC"/>
                </a:solidFill>
              </a:defRPr>
            </a:lvl1pPr>
          </a:lstStyle>
          <a:p>
            <a:r>
              <a:rPr lang="en-US" dirty="0" smtClean="0"/>
              <a:t>Insert Media Here</a:t>
            </a:r>
            <a:endParaRPr lang="en-US" dirty="0"/>
          </a:p>
        </p:txBody>
      </p:sp>
    </p:spTree>
    <p:extLst>
      <p:ext uri="{BB962C8B-B14F-4D97-AF65-F5344CB8AC3E}">
        <p14:creationId xmlns:p14="http://schemas.microsoft.com/office/powerpoint/2010/main" val="123018528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eep Challengin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16x9-01.png"/>
          <p:cNvPicPr>
            <a:picLocks noChangeAspect="1"/>
          </p:cNvPicPr>
          <p:nvPr userDrawn="1"/>
        </p:nvPicPr>
        <p:blipFill rotWithShape="1">
          <a:blip r:embed="rId2">
            <a:extLst>
              <a:ext uri="{28A0092B-C50C-407E-A947-70E740481C1C}">
                <a14:useLocalDpi xmlns:a14="http://schemas.microsoft.com/office/drawing/2010/main" val="0"/>
              </a:ext>
            </a:extLst>
          </a:blip>
          <a:srcRect b="3811"/>
          <a:stretch/>
        </p:blipFill>
        <p:spPr>
          <a:xfrm>
            <a:off x="0" y="190499"/>
            <a:ext cx="9154183" cy="4953001"/>
          </a:xfrm>
          <a:prstGeom prst="rect">
            <a:avLst/>
          </a:prstGeom>
        </p:spPr>
      </p:pic>
      <p:sp>
        <p:nvSpPr>
          <p:cNvPr id="2" name="Title 1"/>
          <p:cNvSpPr>
            <a:spLocks noGrp="1"/>
          </p:cNvSpPr>
          <p:nvPr>
            <p:ph type="title" hasCustomPrompt="1"/>
          </p:nvPr>
        </p:nvSpPr>
        <p:spPr>
          <a:xfrm>
            <a:off x="5407282" y="2964932"/>
            <a:ext cx="3137247" cy="455444"/>
          </a:xfrm>
        </p:spPr>
        <p:txBody>
          <a:bodyPr>
            <a:normAutofit/>
          </a:bodyPr>
          <a:lstStyle>
            <a:lvl1pPr>
              <a:defRPr sz="36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410066" y="3563717"/>
            <a:ext cx="3152551" cy="1443038"/>
          </a:xfrm>
          <a:prstGeom prst="rect">
            <a:avLst/>
          </a:prstGeom>
        </p:spPr>
        <p:txBody>
          <a:bodyPr vert="horz">
            <a:normAutofit/>
          </a:bodyPr>
          <a:lstStyle>
            <a:lvl1pPr marL="0" indent="0">
              <a:buNone/>
              <a:defRPr sz="20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br>
              <a:rPr lang="en-US" dirty="0" smtClean="0"/>
            </a:br>
            <a:r>
              <a:rPr lang="en-US" dirty="0" smtClean="0"/>
              <a:t>Email</a:t>
            </a:r>
          </a:p>
        </p:txBody>
      </p:sp>
      <p:pic>
        <p:nvPicPr>
          <p:cNvPr id="9" name="Picture 8"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62937" y="337320"/>
            <a:ext cx="2258154" cy="684559"/>
          </a:xfrm>
          <a:prstGeom prst="rect">
            <a:avLst/>
          </a:prstGeom>
        </p:spPr>
      </p:pic>
    </p:spTree>
    <p:extLst>
      <p:ext uri="{BB962C8B-B14F-4D97-AF65-F5344CB8AC3E}">
        <p14:creationId xmlns:p14="http://schemas.microsoft.com/office/powerpoint/2010/main" val="406710703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ep Challenging w/ animation">
    <p:spTree>
      <p:nvGrpSpPr>
        <p:cNvPr id="1" name=""/>
        <p:cNvGrpSpPr/>
        <p:nvPr/>
      </p:nvGrpSpPr>
      <p:grpSpPr>
        <a:xfrm>
          <a:off x="0" y="0"/>
          <a:ext cx="0" cy="0"/>
          <a:chOff x="0" y="0"/>
          <a:chExt cx="0" cy="0"/>
        </a:xfrm>
      </p:grpSpPr>
      <p:sp>
        <p:nvSpPr>
          <p:cNvPr id="5" name="Rectangle 4"/>
          <p:cNvSpPr/>
          <p:nvPr userDrawn="1"/>
        </p:nvSpPr>
        <p:spPr>
          <a:xfrm>
            <a:off x="0" y="-8882"/>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16x9-01.png"/>
          <p:cNvPicPr>
            <a:picLocks noChangeAspect="1"/>
          </p:cNvPicPr>
          <p:nvPr userDrawn="1"/>
        </p:nvPicPr>
        <p:blipFill rotWithShape="1">
          <a:blip r:embed="rId2">
            <a:extLst>
              <a:ext uri="{28A0092B-C50C-407E-A947-70E740481C1C}">
                <a14:useLocalDpi xmlns:a14="http://schemas.microsoft.com/office/drawing/2010/main" val="0"/>
              </a:ext>
            </a:extLst>
          </a:blip>
          <a:srcRect t="54550" r="71988"/>
          <a:stretch/>
        </p:blipFill>
        <p:spPr>
          <a:xfrm>
            <a:off x="0" y="2808875"/>
            <a:ext cx="2564309" cy="2340351"/>
          </a:xfrm>
          <a:prstGeom prst="rect">
            <a:avLst/>
          </a:prstGeom>
        </p:spPr>
      </p:pic>
      <p:sp>
        <p:nvSpPr>
          <p:cNvPr id="2" name="Title 1"/>
          <p:cNvSpPr>
            <a:spLocks noGrp="1"/>
          </p:cNvSpPr>
          <p:nvPr>
            <p:ph type="title" hasCustomPrompt="1"/>
          </p:nvPr>
        </p:nvSpPr>
        <p:spPr>
          <a:xfrm>
            <a:off x="5407282" y="2952232"/>
            <a:ext cx="3137247" cy="455444"/>
          </a:xfrm>
        </p:spPr>
        <p:txBody>
          <a:bodyPr>
            <a:normAutofit/>
          </a:bodyPr>
          <a:lstStyle>
            <a:lvl1pPr>
              <a:defRPr sz="36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410066" y="3551017"/>
            <a:ext cx="3152551" cy="1443038"/>
          </a:xfrm>
          <a:prstGeom prst="rect">
            <a:avLst/>
          </a:prstGeom>
        </p:spPr>
        <p:txBody>
          <a:bodyPr vert="horz">
            <a:normAutofit/>
          </a:bodyPr>
          <a:lstStyle>
            <a:lvl1pPr marL="0" indent="0">
              <a:buNone/>
              <a:defRPr sz="20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br>
              <a:rPr lang="en-US" dirty="0" smtClean="0"/>
            </a:br>
            <a:r>
              <a:rPr lang="en-US" dirty="0" smtClean="0"/>
              <a:t>Email</a:t>
            </a:r>
          </a:p>
        </p:txBody>
      </p:sp>
      <p:pic>
        <p:nvPicPr>
          <p:cNvPr id="10" name="Picture 9"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62937" y="286520"/>
            <a:ext cx="2258154" cy="684559"/>
          </a:xfrm>
          <a:prstGeom prst="rect">
            <a:avLst/>
          </a:prstGeom>
        </p:spPr>
      </p:pic>
      <p:pic>
        <p:nvPicPr>
          <p:cNvPr id="16" name="Picture 15" descr="16x9-01.png"/>
          <p:cNvPicPr>
            <a:picLocks noChangeAspect="1"/>
          </p:cNvPicPr>
          <p:nvPr userDrawn="1"/>
        </p:nvPicPr>
        <p:blipFill rotWithShape="1">
          <a:blip r:embed="rId2">
            <a:extLst>
              <a:ext uri="{28A0092B-C50C-407E-A947-70E740481C1C}">
                <a14:useLocalDpi xmlns:a14="http://schemas.microsoft.com/office/drawing/2010/main" val="0"/>
              </a:ext>
            </a:extLst>
          </a:blip>
          <a:srcRect l="31925" t="45648" b="3453"/>
          <a:stretch/>
        </p:blipFill>
        <p:spPr>
          <a:xfrm>
            <a:off x="2922498" y="2522601"/>
            <a:ext cx="6231685" cy="2620900"/>
          </a:xfrm>
          <a:prstGeom prst="rect">
            <a:avLst/>
          </a:prstGeom>
        </p:spPr>
      </p:pic>
      <p:pic>
        <p:nvPicPr>
          <p:cNvPr id="17" name="Picture 16" descr="16x9-01.png"/>
          <p:cNvPicPr>
            <a:picLocks noChangeAspect="1"/>
          </p:cNvPicPr>
          <p:nvPr userDrawn="1"/>
        </p:nvPicPr>
        <p:blipFill rotWithShape="1">
          <a:blip r:embed="rId2">
            <a:extLst>
              <a:ext uri="{28A0092B-C50C-407E-A947-70E740481C1C}">
                <a14:useLocalDpi xmlns:a14="http://schemas.microsoft.com/office/drawing/2010/main" val="0"/>
              </a:ext>
            </a:extLst>
          </a:blip>
          <a:srcRect l="36750" t="10230" b="53878"/>
          <a:stretch/>
        </p:blipFill>
        <p:spPr>
          <a:xfrm>
            <a:off x="3364537" y="698867"/>
            <a:ext cx="5790047" cy="1848160"/>
          </a:xfrm>
          <a:prstGeom prst="rect">
            <a:avLst/>
          </a:prstGeom>
        </p:spPr>
      </p:pic>
    </p:spTree>
    <p:extLst>
      <p:ext uri="{BB962C8B-B14F-4D97-AF65-F5344CB8AC3E}">
        <p14:creationId xmlns:p14="http://schemas.microsoft.com/office/powerpoint/2010/main" val="334273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Blank with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3" y="247696"/>
            <a:ext cx="8464987" cy="455444"/>
          </a:xfrm>
        </p:spPr>
        <p:txBody>
          <a:bodyPr>
            <a:noAutofit/>
          </a:bodyPr>
          <a:lstStyle>
            <a:lvl1pPr marL="0" algn="l" defTabSz="457189" rtl="0" eaLnBrk="1" latinLnBrk="0" hangingPunct="1">
              <a:spcBef>
                <a:spcPct val="0"/>
              </a:spcBef>
              <a:buNone/>
              <a:defRPr lang="en-US" sz="2400" kern="1200" dirty="0">
                <a:solidFill>
                  <a:srgbClr val="50B3CF"/>
                </a:solidFill>
                <a:latin typeface="+mj-lt"/>
                <a:ea typeface="+mj-ea"/>
                <a:cs typeface="+mj-cs"/>
              </a:defRPr>
            </a:lvl1pPr>
          </a:lstStyle>
          <a:p>
            <a:r>
              <a:rPr lang="en-US" dirty="0" smtClean="0"/>
              <a:t>Header</a:t>
            </a:r>
            <a:endParaRPr lang="en-US" dirty="0"/>
          </a:p>
        </p:txBody>
      </p:sp>
      <p:cxnSp>
        <p:nvCxnSpPr>
          <p:cNvPr id="9" name="Straight Connector 8"/>
          <p:cNvCxnSpPr/>
          <p:nvPr/>
        </p:nvCxnSpPr>
        <p:spPr>
          <a:xfrm>
            <a:off x="408217"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3" hasCustomPrompt="1"/>
          </p:nvPr>
        </p:nvSpPr>
        <p:spPr>
          <a:xfrm>
            <a:off x="304363" y="626941"/>
            <a:ext cx="8361132" cy="581180"/>
          </a:xfrm>
          <a:prstGeom prst="rect">
            <a:avLst/>
          </a:prstGeom>
        </p:spPr>
        <p:txBody>
          <a:bodyPr/>
          <a:lstStyle>
            <a:lvl1pPr marL="0" indent="0">
              <a:buNone/>
              <a:defRPr sz="1800">
                <a:solidFill>
                  <a:srgbClr val="6DB33F"/>
                </a:solidFill>
              </a:defRPr>
            </a:lvl1pPr>
          </a:lstStyle>
          <a:p>
            <a:pPr lvl="0"/>
            <a:r>
              <a:rPr lang="en-US" dirty="0" smtClean="0"/>
              <a:t>Sub-Header</a:t>
            </a:r>
            <a:endParaRPr lang="en-US" dirty="0"/>
          </a:p>
        </p:txBody>
      </p:sp>
    </p:spTree>
    <p:extLst>
      <p:ext uri="{BB962C8B-B14F-4D97-AF65-F5344CB8AC3E}">
        <p14:creationId xmlns:p14="http://schemas.microsoft.com/office/powerpoint/2010/main" val="2634479645"/>
      </p:ext>
    </p:extLst>
  </p:cSld>
  <p:clrMapOvr>
    <a:masterClrMapping/>
  </p:clrMapOvr>
  <mc:AlternateContent xmlns:mc="http://schemas.openxmlformats.org/markup-compatibility/2006" xmlns:p14="http://schemas.microsoft.com/office/powerpoint/2010/main">
    <mc:Choice Requires="p14">
      <p:transition p14:dur="100">
        <p:dissolve/>
      </p:transition>
    </mc:Choice>
    <mc:Fallback xmlns="">
      <p:transition>
        <p:dissolv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ver Slide - White">
    <p:spTree>
      <p:nvGrpSpPr>
        <p:cNvPr id="1" name=""/>
        <p:cNvGrpSpPr/>
        <p:nvPr/>
      </p:nvGrpSpPr>
      <p:grpSpPr>
        <a:xfrm>
          <a:off x="0" y="0"/>
          <a:ext cx="0" cy="0"/>
          <a:chOff x="0" y="0"/>
          <a:chExt cx="0" cy="0"/>
        </a:xfrm>
      </p:grpSpPr>
      <p:sp>
        <p:nvSpPr>
          <p:cNvPr id="20" name="Rectangle 19"/>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800" dirty="0">
              <a:solidFill>
                <a:prstClr val="white"/>
              </a:solidFill>
            </a:endParaRPr>
          </a:p>
        </p:txBody>
      </p:sp>
      <p:pic>
        <p:nvPicPr>
          <p:cNvPr id="21" name="Picture 20" descr="PATH_perspect2.jpg"/>
          <p:cNvPicPr>
            <a:picLocks noChangeAspect="1"/>
          </p:cNvPicPr>
          <p:nvPr userDrawn="1"/>
        </p:nvPicPr>
        <p:blipFill rotWithShape="1">
          <a:blip r:embed="rId2">
            <a:extLst>
              <a:ext uri="{28A0092B-C50C-407E-A947-70E740481C1C}">
                <a14:useLocalDpi xmlns:a14="http://schemas.microsoft.com/office/drawing/2010/main" val="0"/>
              </a:ext>
            </a:extLst>
          </a:blip>
          <a:srcRect t="14635" b="6070"/>
          <a:stretch/>
        </p:blipFill>
        <p:spPr>
          <a:xfrm>
            <a:off x="0" y="0"/>
            <a:ext cx="8648700" cy="5143500"/>
          </a:xfrm>
          <a:prstGeom prst="rect">
            <a:avLst/>
          </a:prstGeom>
        </p:spPr>
      </p:pic>
      <p:sp>
        <p:nvSpPr>
          <p:cNvPr id="22" name="TextBox 21"/>
          <p:cNvSpPr txBox="1"/>
          <p:nvPr userDrawn="1"/>
        </p:nvSpPr>
        <p:spPr>
          <a:xfrm>
            <a:off x="419102" y="4694467"/>
            <a:ext cx="1923143" cy="230832"/>
          </a:xfrm>
          <a:prstGeom prst="rect">
            <a:avLst/>
          </a:prstGeom>
          <a:noFill/>
        </p:spPr>
        <p:txBody>
          <a:bodyPr wrap="square" rtlCol="0">
            <a:spAutoFit/>
          </a:bodyPr>
          <a:lstStyle/>
          <a:p>
            <a:pPr defTabSz="457189"/>
            <a:r>
              <a:rPr lang="en-US" sz="900" dirty="0">
                <a:solidFill>
                  <a:prstClr val="white"/>
                </a:solidFill>
                <a:cs typeface="Arial"/>
              </a:rPr>
              <a:t>© 2017 Cognizant </a:t>
            </a:r>
          </a:p>
        </p:txBody>
      </p:sp>
      <p:pic>
        <p:nvPicPr>
          <p:cNvPr id="23" name="Picture 22" descr="Cognizant_LOG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0601" y="337321"/>
            <a:ext cx="2258154" cy="684559"/>
          </a:xfrm>
          <a:prstGeom prst="rect">
            <a:avLst/>
          </a:prstGeom>
        </p:spPr>
      </p:pic>
      <p:sp>
        <p:nvSpPr>
          <p:cNvPr id="9" name="Rectangle 8"/>
          <p:cNvSpPr/>
          <p:nvPr userDrawn="1"/>
        </p:nvSpPr>
        <p:spPr>
          <a:xfrm>
            <a:off x="0" y="1778000"/>
            <a:ext cx="9144000" cy="1984959"/>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457189"/>
            <a:endParaRPr lang="en-US" sz="1800" dirty="0">
              <a:solidFill>
                <a:prstClr val="white"/>
              </a:solidFill>
            </a:endParaRPr>
          </a:p>
        </p:txBody>
      </p:sp>
      <p:sp>
        <p:nvSpPr>
          <p:cNvPr id="13" name="Text Placeholder 12"/>
          <p:cNvSpPr>
            <a:spLocks noGrp="1"/>
          </p:cNvSpPr>
          <p:nvPr>
            <p:ph type="body" sz="quarter" idx="13" hasCustomPrompt="1"/>
          </p:nvPr>
        </p:nvSpPr>
        <p:spPr>
          <a:xfrm>
            <a:off x="419101" y="1778002"/>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smtClean="0"/>
              <a:t>Date</a:t>
            </a:r>
            <a:endParaRPr lang="en-US" dirty="0"/>
          </a:p>
        </p:txBody>
      </p:sp>
      <p:sp>
        <p:nvSpPr>
          <p:cNvPr id="15" name="Text Placeholder 14"/>
          <p:cNvSpPr>
            <a:spLocks noGrp="1"/>
          </p:cNvSpPr>
          <p:nvPr>
            <p:ph type="body" sz="quarter" idx="14" hasCustomPrompt="1"/>
          </p:nvPr>
        </p:nvSpPr>
        <p:spPr>
          <a:xfrm>
            <a:off x="419101" y="2220133"/>
            <a:ext cx="8284633" cy="1077218"/>
          </a:xfrm>
          <a:prstGeom prst="rect">
            <a:avLst/>
          </a:prstGeom>
        </p:spPr>
        <p:txBody>
          <a:bodyPr wrap="square">
            <a:spAutoFit/>
          </a:bodyPr>
          <a:lstStyle>
            <a:lvl1pPr marL="0" indent="0">
              <a:lnSpc>
                <a:spcPct val="100000"/>
              </a:lnSpc>
              <a:buNone/>
              <a:defRPr sz="3200" baseline="0">
                <a:solidFill>
                  <a:srgbClr val="0099CC"/>
                </a:solidFill>
              </a:defRPr>
            </a:lvl1pPr>
            <a:lvl2pPr marL="457189" indent="0">
              <a:buNone/>
              <a:defRPr/>
            </a:lvl2pPr>
            <a:lvl3pPr marL="914378" indent="0">
              <a:buNone/>
              <a:defRPr/>
            </a:lvl3pPr>
            <a:lvl4pPr marL="1371566" indent="0">
              <a:buNone/>
              <a:defRPr/>
            </a:lvl4pPr>
            <a:lvl5pPr marL="1828754" indent="0">
              <a:buNone/>
              <a:defRPr/>
            </a:lvl5pPr>
          </a:lstStyle>
          <a:p>
            <a:pPr lvl="0"/>
            <a:r>
              <a:rPr lang="en-US" dirty="0" smtClean="0"/>
              <a:t>PRESENTATION TITLE GOES HERE. USE THIS SLIDE FOR 2 LINE TITLES.</a:t>
            </a:r>
          </a:p>
        </p:txBody>
      </p:sp>
      <p:sp>
        <p:nvSpPr>
          <p:cNvPr id="16" name="Text Placeholder 12"/>
          <p:cNvSpPr>
            <a:spLocks noGrp="1"/>
          </p:cNvSpPr>
          <p:nvPr>
            <p:ph type="body" sz="quarter" idx="15" hasCustomPrompt="1"/>
          </p:nvPr>
        </p:nvSpPr>
        <p:spPr>
          <a:xfrm>
            <a:off x="419101" y="3301357"/>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smtClean="0"/>
              <a:t>Speaker Name / Title</a:t>
            </a:r>
            <a:endParaRPr lang="en-US" dirty="0"/>
          </a:p>
        </p:txBody>
      </p:sp>
    </p:spTree>
    <p:extLst>
      <p:ext uri="{BB962C8B-B14F-4D97-AF65-F5344CB8AC3E}">
        <p14:creationId xmlns:p14="http://schemas.microsoft.com/office/powerpoint/2010/main" val="187969752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ver Slide - Dark">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800" dirty="0">
              <a:solidFill>
                <a:prstClr val="white"/>
              </a:solidFill>
            </a:endParaRPr>
          </a:p>
        </p:txBody>
      </p:sp>
      <p:pic>
        <p:nvPicPr>
          <p:cNvPr id="13" name="Picture 12" descr="PATH_perspect2.png"/>
          <p:cNvPicPr>
            <a:picLocks noChangeAspect="1"/>
          </p:cNvPicPr>
          <p:nvPr userDrawn="1"/>
        </p:nvPicPr>
        <p:blipFill rotWithShape="1">
          <a:blip r:embed="rId2">
            <a:extLst>
              <a:ext uri="{28A0092B-C50C-407E-A947-70E740481C1C}">
                <a14:useLocalDpi xmlns:a14="http://schemas.microsoft.com/office/drawing/2010/main" val="0"/>
              </a:ext>
            </a:extLst>
          </a:blip>
          <a:srcRect t="14677" b="6067"/>
          <a:stretch/>
        </p:blipFill>
        <p:spPr>
          <a:xfrm>
            <a:off x="-1" y="0"/>
            <a:ext cx="8652933" cy="5143500"/>
          </a:xfrm>
          <a:prstGeom prst="rect">
            <a:avLst/>
          </a:prstGeom>
        </p:spPr>
      </p:pic>
      <p:sp>
        <p:nvSpPr>
          <p:cNvPr id="19" name="TextBox 18"/>
          <p:cNvSpPr txBox="1"/>
          <p:nvPr userDrawn="1"/>
        </p:nvSpPr>
        <p:spPr>
          <a:xfrm>
            <a:off x="419102" y="4694466"/>
            <a:ext cx="1923143" cy="230832"/>
          </a:xfrm>
          <a:prstGeom prst="rect">
            <a:avLst/>
          </a:prstGeom>
          <a:noFill/>
        </p:spPr>
        <p:txBody>
          <a:bodyPr wrap="square" rtlCol="0">
            <a:normAutofit/>
          </a:bodyPr>
          <a:lstStyle/>
          <a:p>
            <a:pPr defTabSz="457189"/>
            <a:r>
              <a:rPr lang="en-US" sz="900" dirty="0">
                <a:solidFill>
                  <a:prstClr val="white"/>
                </a:solidFill>
                <a:cs typeface="Arial"/>
              </a:rPr>
              <a:t>© 2017 Cognizant </a:t>
            </a:r>
          </a:p>
        </p:txBody>
      </p:sp>
      <p:pic>
        <p:nvPicPr>
          <p:cNvPr id="20" name="Picture 19" descr="Cognizant_LOGO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7435" y="334564"/>
            <a:ext cx="2262248" cy="685800"/>
          </a:xfrm>
          <a:prstGeom prst="rect">
            <a:avLst/>
          </a:prstGeom>
        </p:spPr>
      </p:pic>
      <p:sp>
        <p:nvSpPr>
          <p:cNvPr id="17" name="Rectangle 16"/>
          <p:cNvSpPr/>
          <p:nvPr userDrawn="1"/>
        </p:nvSpPr>
        <p:spPr>
          <a:xfrm>
            <a:off x="0" y="1769534"/>
            <a:ext cx="9144000" cy="1993427"/>
          </a:xfrm>
          <a:prstGeom prst="rect">
            <a:avLst/>
          </a:prstGeom>
          <a:solidFill>
            <a:schemeClr val="bg2">
              <a:alpha val="7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457189"/>
            <a:endParaRPr lang="en-US" sz="1800" dirty="0">
              <a:solidFill>
                <a:prstClr val="white"/>
              </a:solidFill>
            </a:endParaRPr>
          </a:p>
        </p:txBody>
      </p:sp>
      <p:sp>
        <p:nvSpPr>
          <p:cNvPr id="15" name="Text Placeholder 12"/>
          <p:cNvSpPr>
            <a:spLocks noGrp="1"/>
          </p:cNvSpPr>
          <p:nvPr>
            <p:ph type="body" sz="quarter" idx="13" hasCustomPrompt="1"/>
          </p:nvPr>
        </p:nvSpPr>
        <p:spPr>
          <a:xfrm>
            <a:off x="419101" y="1778002"/>
            <a:ext cx="8284633" cy="429229"/>
          </a:xfrm>
          <a:prstGeom prst="rect">
            <a:avLst/>
          </a:prstGeom>
        </p:spPr>
        <p:txBody>
          <a:bodyPr>
            <a:normAutofit/>
          </a:bodyPr>
          <a:lstStyle>
            <a:lvl1pPr marL="0" indent="0">
              <a:buNone/>
              <a:defRPr sz="1800">
                <a:solidFill>
                  <a:srgbClr val="4F4F4F"/>
                </a:solidFill>
                <a:latin typeface="Arial"/>
                <a:cs typeface="Arial"/>
              </a:defRPr>
            </a:lvl1pPr>
          </a:lstStyle>
          <a:p>
            <a:pPr lvl="0"/>
            <a:r>
              <a:rPr lang="en-US" dirty="0" smtClean="0"/>
              <a:t>Date</a:t>
            </a:r>
            <a:endParaRPr lang="en-US" dirty="0"/>
          </a:p>
        </p:txBody>
      </p:sp>
      <p:sp>
        <p:nvSpPr>
          <p:cNvPr id="16" name="Text Placeholder 14"/>
          <p:cNvSpPr>
            <a:spLocks noGrp="1"/>
          </p:cNvSpPr>
          <p:nvPr>
            <p:ph type="body" sz="quarter" idx="14" hasCustomPrompt="1"/>
          </p:nvPr>
        </p:nvSpPr>
        <p:spPr>
          <a:xfrm>
            <a:off x="419101" y="2220133"/>
            <a:ext cx="8284633" cy="1077218"/>
          </a:xfrm>
          <a:prstGeom prst="rect">
            <a:avLst/>
          </a:prstGeom>
        </p:spPr>
        <p:txBody>
          <a:bodyPr wrap="square">
            <a:spAutoFit/>
          </a:bodyPr>
          <a:lstStyle>
            <a:lvl1pPr marL="0" indent="0">
              <a:lnSpc>
                <a:spcPct val="100000"/>
              </a:lnSpc>
              <a:buNone/>
              <a:defRPr sz="3200" baseline="0">
                <a:solidFill>
                  <a:srgbClr val="0099CC"/>
                </a:solidFill>
              </a:defRPr>
            </a:lvl1pPr>
            <a:lvl2pPr marL="457189" indent="0">
              <a:buNone/>
              <a:defRPr/>
            </a:lvl2pPr>
            <a:lvl3pPr marL="914378" indent="0">
              <a:buNone/>
              <a:defRPr/>
            </a:lvl3pPr>
            <a:lvl4pPr marL="1371566" indent="0">
              <a:buNone/>
              <a:defRPr/>
            </a:lvl4pPr>
            <a:lvl5pPr marL="1828754" indent="0">
              <a:buNone/>
              <a:defRPr/>
            </a:lvl5pPr>
          </a:lstStyle>
          <a:p>
            <a:pPr lvl="0"/>
            <a:r>
              <a:rPr lang="en-US" dirty="0" smtClean="0"/>
              <a:t>PRESENTATION TITLE GOES HERE. USE THIS SLIDE FOR 2 LINE TITLES.</a:t>
            </a:r>
          </a:p>
        </p:txBody>
      </p:sp>
      <p:sp>
        <p:nvSpPr>
          <p:cNvPr id="18" name="Text Placeholder 12"/>
          <p:cNvSpPr>
            <a:spLocks noGrp="1"/>
          </p:cNvSpPr>
          <p:nvPr>
            <p:ph type="body" sz="quarter" idx="15" hasCustomPrompt="1"/>
          </p:nvPr>
        </p:nvSpPr>
        <p:spPr>
          <a:xfrm>
            <a:off x="419101" y="3301357"/>
            <a:ext cx="8284633" cy="446088"/>
          </a:xfrm>
          <a:prstGeom prst="rect">
            <a:avLst/>
          </a:prstGeom>
        </p:spPr>
        <p:txBody>
          <a:bodyPr>
            <a:normAutofit/>
          </a:bodyPr>
          <a:lstStyle>
            <a:lvl1pPr marL="0" indent="0">
              <a:buNone/>
              <a:defRPr sz="1800" baseline="0">
                <a:solidFill>
                  <a:srgbClr val="4F4F4F"/>
                </a:solidFill>
                <a:latin typeface="Arial"/>
                <a:cs typeface="Arial"/>
              </a:defRPr>
            </a:lvl1pPr>
          </a:lstStyle>
          <a:p>
            <a:pPr lvl="0"/>
            <a:r>
              <a:rPr lang="en-US" dirty="0" smtClean="0"/>
              <a:t>Speaker Name / Title</a:t>
            </a:r>
            <a:endParaRPr lang="en-US" dirty="0"/>
          </a:p>
        </p:txBody>
      </p:sp>
    </p:spTree>
    <p:extLst>
      <p:ext uri="{BB962C8B-B14F-4D97-AF65-F5344CB8AC3E}">
        <p14:creationId xmlns:p14="http://schemas.microsoft.com/office/powerpoint/2010/main" val="127634185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hasCustomPrompt="1"/>
          </p:nvPr>
        </p:nvSpPr>
        <p:spPr>
          <a:xfrm>
            <a:off x="304363" y="247696"/>
            <a:ext cx="8464987" cy="455444"/>
          </a:xfrm>
        </p:spPr>
        <p:txBody>
          <a:bodyPr/>
          <a:lstStyle>
            <a:lvl1pPr>
              <a:defRPr>
                <a:solidFill>
                  <a:srgbClr val="0099CC"/>
                </a:solidFill>
              </a:defRPr>
            </a:lvl1pPr>
          </a:lstStyle>
          <a:p>
            <a:r>
              <a:rPr lang="en-US" dirty="0" smtClean="0"/>
              <a:t>Header</a:t>
            </a:r>
            <a:endParaRPr lang="en-US" dirty="0"/>
          </a:p>
        </p:txBody>
      </p:sp>
      <p:cxnSp>
        <p:nvCxnSpPr>
          <p:cNvPr id="9" name="Straight Connector 8"/>
          <p:cNvCxnSpPr/>
          <p:nvPr userDrawn="1"/>
        </p:nvCxnSpPr>
        <p:spPr>
          <a:xfrm>
            <a:off x="408217"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823476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 Slide - Dark">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descr="PATH_perspect2.png"/>
          <p:cNvPicPr>
            <a:picLocks noChangeAspect="1"/>
          </p:cNvPicPr>
          <p:nvPr userDrawn="1"/>
        </p:nvPicPr>
        <p:blipFill rotWithShape="1">
          <a:blip r:embed="rId2">
            <a:extLst>
              <a:ext uri="{28A0092B-C50C-407E-A947-70E740481C1C}">
                <a14:useLocalDpi xmlns:a14="http://schemas.microsoft.com/office/drawing/2010/main" val="0"/>
              </a:ext>
            </a:extLst>
          </a:blip>
          <a:srcRect t="14677" b="6067"/>
          <a:stretch/>
        </p:blipFill>
        <p:spPr>
          <a:xfrm>
            <a:off x="-1" y="0"/>
            <a:ext cx="8652933" cy="5143500"/>
          </a:xfrm>
          <a:prstGeom prst="rect">
            <a:avLst/>
          </a:prstGeom>
        </p:spPr>
      </p:pic>
      <p:sp>
        <p:nvSpPr>
          <p:cNvPr id="19" name="TextBox 18"/>
          <p:cNvSpPr txBox="1"/>
          <p:nvPr userDrawn="1"/>
        </p:nvSpPr>
        <p:spPr>
          <a:xfrm>
            <a:off x="419101" y="4694466"/>
            <a:ext cx="1923143" cy="230832"/>
          </a:xfrm>
          <a:prstGeom prst="rect">
            <a:avLst/>
          </a:prstGeom>
          <a:noFill/>
        </p:spPr>
        <p:txBody>
          <a:bodyPr wrap="square" rtlCol="0">
            <a:normAutofit/>
          </a:bodyPr>
          <a:lstStyle/>
          <a:p>
            <a:r>
              <a:rPr lang="en-US" sz="900" dirty="0" smtClean="0">
                <a:solidFill>
                  <a:schemeClr val="bg1"/>
                </a:solidFill>
                <a:latin typeface="+mn-lt"/>
                <a:cs typeface="Arial"/>
              </a:rPr>
              <a:t>© 2017 Cognizant </a:t>
            </a:r>
            <a:endParaRPr lang="en-US" sz="900" dirty="0">
              <a:solidFill>
                <a:schemeClr val="bg1"/>
              </a:solidFill>
              <a:latin typeface="+mn-lt"/>
              <a:cs typeface="Arial"/>
            </a:endParaRPr>
          </a:p>
        </p:txBody>
      </p:sp>
      <p:pic>
        <p:nvPicPr>
          <p:cNvPr id="20" name="Picture 19" descr="Cognizant_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7435" y="334564"/>
            <a:ext cx="2262248" cy="685800"/>
          </a:xfrm>
          <a:prstGeom prst="rect">
            <a:avLst/>
          </a:prstGeom>
        </p:spPr>
      </p:pic>
      <p:sp>
        <p:nvSpPr>
          <p:cNvPr id="17" name="Rectangle 16"/>
          <p:cNvSpPr/>
          <p:nvPr userDrawn="1"/>
        </p:nvSpPr>
        <p:spPr>
          <a:xfrm>
            <a:off x="0" y="1769533"/>
            <a:ext cx="9144000" cy="1993427"/>
          </a:xfrm>
          <a:prstGeom prst="rect">
            <a:avLst/>
          </a:prstGeom>
          <a:solidFill>
            <a:schemeClr val="bg2">
              <a:alpha val="7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5" name="Text Placeholder 12"/>
          <p:cNvSpPr>
            <a:spLocks noGrp="1"/>
          </p:cNvSpPr>
          <p:nvPr>
            <p:ph type="body" sz="quarter" idx="13" hasCustomPrompt="1"/>
          </p:nvPr>
        </p:nvSpPr>
        <p:spPr>
          <a:xfrm>
            <a:off x="419100" y="1778001"/>
            <a:ext cx="8284633" cy="429229"/>
          </a:xfrm>
          <a:prstGeom prst="rect">
            <a:avLst/>
          </a:prstGeom>
        </p:spPr>
        <p:txBody>
          <a:bodyPr>
            <a:normAutofit/>
          </a:bodyPr>
          <a:lstStyle>
            <a:lvl1pPr marL="0" indent="0">
              <a:buNone/>
              <a:defRPr sz="1800">
                <a:solidFill>
                  <a:srgbClr val="4F4F4F"/>
                </a:solidFill>
                <a:latin typeface="Arial"/>
                <a:cs typeface="Arial"/>
              </a:defRPr>
            </a:lvl1pPr>
          </a:lstStyle>
          <a:p>
            <a:pPr lvl="0"/>
            <a:r>
              <a:rPr lang="en-US" dirty="0" smtClean="0"/>
              <a:t>Date</a:t>
            </a:r>
            <a:endParaRPr lang="en-US" dirty="0"/>
          </a:p>
        </p:txBody>
      </p:sp>
      <p:sp>
        <p:nvSpPr>
          <p:cNvPr id="16" name="Text Placeholder 14"/>
          <p:cNvSpPr>
            <a:spLocks noGrp="1"/>
          </p:cNvSpPr>
          <p:nvPr>
            <p:ph type="body" sz="quarter" idx="14" hasCustomPrompt="1"/>
          </p:nvPr>
        </p:nvSpPr>
        <p:spPr>
          <a:xfrm>
            <a:off x="419100" y="2220133"/>
            <a:ext cx="8284633" cy="1077218"/>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 USE THIS SLIDE FOR 2 LINE TITLES.</a:t>
            </a:r>
          </a:p>
        </p:txBody>
      </p:sp>
      <p:sp>
        <p:nvSpPr>
          <p:cNvPr id="18" name="Text Placeholder 12"/>
          <p:cNvSpPr>
            <a:spLocks noGrp="1"/>
          </p:cNvSpPr>
          <p:nvPr>
            <p:ph type="body" sz="quarter" idx="15" hasCustomPrompt="1"/>
          </p:nvPr>
        </p:nvSpPr>
        <p:spPr>
          <a:xfrm>
            <a:off x="419100" y="3301357"/>
            <a:ext cx="8284633" cy="446088"/>
          </a:xfrm>
          <a:prstGeom prst="rect">
            <a:avLst/>
          </a:prstGeom>
        </p:spPr>
        <p:txBody>
          <a:bodyPr>
            <a:normAutofit/>
          </a:bodyPr>
          <a:lstStyle>
            <a:lvl1pPr marL="0" indent="0">
              <a:buNone/>
              <a:defRPr sz="1800" baseline="0">
                <a:solidFill>
                  <a:srgbClr val="4F4F4F"/>
                </a:solidFill>
                <a:latin typeface="Arial"/>
                <a:cs typeface="Arial"/>
              </a:defRPr>
            </a:lvl1pPr>
          </a:lstStyle>
          <a:p>
            <a:pPr lvl="0"/>
            <a:r>
              <a:rPr lang="en-US" dirty="0" smtClean="0"/>
              <a:t>Speaker Name / Title</a:t>
            </a:r>
            <a:endParaRPr lang="en-US" dirty="0"/>
          </a:p>
        </p:txBody>
      </p:sp>
    </p:spTree>
    <p:extLst>
      <p:ext uri="{BB962C8B-B14F-4D97-AF65-F5344CB8AC3E}">
        <p14:creationId xmlns:p14="http://schemas.microsoft.com/office/powerpoint/2010/main" val="37723831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hasCustomPrompt="1"/>
          </p:nvPr>
        </p:nvSpPr>
        <p:spPr>
          <a:xfrm>
            <a:off x="304364" y="247696"/>
            <a:ext cx="8464987" cy="455444"/>
          </a:xfrm>
        </p:spPr>
        <p:txBody>
          <a:bodyPr>
            <a:normAutofit/>
          </a:bodyPr>
          <a:lstStyle/>
          <a:p>
            <a:r>
              <a:rPr lang="en-US" dirty="0" smtClean="0"/>
              <a:t>Header</a:t>
            </a:r>
            <a:endParaRPr lang="en-US" dirty="0"/>
          </a:p>
        </p:txBody>
      </p:sp>
      <p:sp>
        <p:nvSpPr>
          <p:cNvPr id="5" name="Text Placeholder 4"/>
          <p:cNvSpPr>
            <a:spLocks noGrp="1"/>
          </p:cNvSpPr>
          <p:nvPr>
            <p:ph type="body" sz="quarter" idx="13"/>
          </p:nvPr>
        </p:nvSpPr>
        <p:spPr>
          <a:xfrm>
            <a:off x="314859" y="994479"/>
            <a:ext cx="8460842" cy="3280567"/>
          </a:xfrm>
          <a:prstGeom prst="rect">
            <a:avLst/>
          </a:prstGeom>
        </p:spPr>
        <p:txBody>
          <a:bodyPr vert="horz">
            <a:normAutofit/>
          </a:bodyPr>
          <a:lstStyle>
            <a:lvl1pPr marL="0" indent="0">
              <a:buNone/>
              <a:defRPr sz="2800">
                <a:solidFill>
                  <a:srgbClr val="141414"/>
                </a:solidFill>
              </a:defRPr>
            </a:lvl1pPr>
            <a:lvl2pPr marL="228594" indent="-227007">
              <a:buClr>
                <a:schemeClr val="accent2"/>
              </a:buClr>
              <a:buFont typeface="Arial"/>
              <a:buChar char="•"/>
              <a:defRPr sz="2400">
                <a:solidFill>
                  <a:srgbClr val="141414"/>
                </a:solidFill>
              </a:defRPr>
            </a:lvl2pPr>
            <a:lvl3pPr marL="287331" indent="-166684">
              <a:buClr>
                <a:schemeClr val="accent2"/>
              </a:buClr>
              <a:buFont typeface="Arial"/>
              <a:buChar char="•"/>
              <a:defRPr sz="2000">
                <a:solidFill>
                  <a:srgbClr val="141414"/>
                </a:solidFill>
              </a:defRPr>
            </a:lvl3pPr>
            <a:lvl4pPr marL="393690" indent="-176209">
              <a:buClr>
                <a:schemeClr val="accent2"/>
              </a:buClr>
              <a:buFont typeface="Arial"/>
              <a:buChar char="•"/>
              <a:defRPr sz="1800">
                <a:solidFill>
                  <a:srgbClr val="141414"/>
                </a:solidFill>
              </a:defRPr>
            </a:lvl4pPr>
            <a:lvl5pPr marL="512750" indent="-176209">
              <a:buClr>
                <a:schemeClr val="accent2"/>
              </a:buClr>
              <a:buFont typeface="Arial"/>
              <a:buChar char="•"/>
              <a:defRPr sz="1800">
                <a:solidFill>
                  <a:srgbClr val="14141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userDrawn="1"/>
        </p:nvCxnSpPr>
        <p:spPr>
          <a:xfrm>
            <a:off x="408217"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68579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eader, text, subtext &amp; pictu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859" y="999974"/>
            <a:ext cx="8448142" cy="808081"/>
          </a:xfrm>
          <a:prstGeom prst="rect">
            <a:avLst/>
          </a:prstGeom>
        </p:spPr>
        <p:txBody>
          <a:bodyPr>
            <a:normAutofit/>
          </a:bodyPr>
          <a:lstStyle>
            <a:lvl1pPr marL="0" indent="0">
              <a:buNone/>
              <a:defRPr sz="2200">
                <a:solidFill>
                  <a:schemeClr val="tx2"/>
                </a:solidFill>
              </a:defRPr>
            </a:lvl1pPr>
            <a:lvl2pPr marL="457189" indent="0">
              <a:buNone/>
              <a:defRPr>
                <a:solidFill>
                  <a:schemeClr val="tx2"/>
                </a:solidFill>
              </a:defRPr>
            </a:lvl2pPr>
            <a:lvl3pPr marL="914378" indent="0">
              <a:buNone/>
              <a:defRPr>
                <a:solidFill>
                  <a:schemeClr val="tx2"/>
                </a:solidFill>
              </a:defRPr>
            </a:lvl3pPr>
            <a:lvl4pPr marL="1371566" indent="0">
              <a:buNone/>
              <a:defRPr>
                <a:solidFill>
                  <a:schemeClr val="tx2"/>
                </a:solidFill>
              </a:defRPr>
            </a:lvl4pPr>
            <a:lvl5pPr marL="1828754" indent="0">
              <a:buNone/>
              <a:defRPr>
                <a:solidFill>
                  <a:schemeClr val="tx2"/>
                </a:solidFill>
              </a:defRPr>
            </a:lvl5pPr>
          </a:lstStyle>
          <a:p>
            <a:pPr lvl="0"/>
            <a:r>
              <a:rPr lang="en-US" dirty="0" smtClean="0"/>
              <a:t>Text</a:t>
            </a:r>
            <a:endParaRPr lang="en-US" dirty="0"/>
          </a:p>
        </p:txBody>
      </p:sp>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8" name="Picture Placeholder 7"/>
          <p:cNvSpPr>
            <a:spLocks noGrp="1"/>
          </p:cNvSpPr>
          <p:nvPr>
            <p:ph type="pic" sz="quarter" idx="13"/>
          </p:nvPr>
        </p:nvSpPr>
        <p:spPr>
          <a:xfrm>
            <a:off x="407989" y="1989272"/>
            <a:ext cx="4072571" cy="2510339"/>
          </a:xfrm>
          <a:prstGeom prst="rect">
            <a:avLst/>
          </a:prstGeom>
        </p:spPr>
        <p:txBody>
          <a:bodyPr anchor="ctr">
            <a:normAutofit/>
          </a:bodyPr>
          <a:lstStyle>
            <a:lvl1pPr marL="0" indent="0" algn="ctr">
              <a:buNone/>
              <a:defRPr/>
            </a:lvl1pPr>
          </a:lstStyle>
          <a:p>
            <a:r>
              <a:rPr lang="en-US" dirty="0" smtClean="0"/>
              <a:t>Click icon to add picture</a:t>
            </a:r>
            <a:endParaRPr lang="en-US" dirty="0"/>
          </a:p>
        </p:txBody>
      </p:sp>
      <p:sp>
        <p:nvSpPr>
          <p:cNvPr id="14" name="Text Placeholder 13"/>
          <p:cNvSpPr>
            <a:spLocks noGrp="1"/>
          </p:cNvSpPr>
          <p:nvPr>
            <p:ph type="body" sz="quarter" idx="14" hasCustomPrompt="1"/>
          </p:nvPr>
        </p:nvSpPr>
        <p:spPr>
          <a:xfrm>
            <a:off x="4845051" y="1990116"/>
            <a:ext cx="3924301" cy="2592044"/>
          </a:xfrm>
          <a:prstGeom prst="rect">
            <a:avLst/>
          </a:prstGeom>
        </p:spPr>
        <p:txBody>
          <a:bodyPr>
            <a:normAutofit/>
          </a:bodyPr>
          <a:lstStyle>
            <a:lvl1pPr marL="0" indent="0">
              <a:buNone/>
              <a:defRPr sz="1800">
                <a:solidFill>
                  <a:srgbClr val="141414"/>
                </a:solidFill>
              </a:defRPr>
            </a:lvl1pPr>
            <a:lvl2pPr marL="457189" indent="0">
              <a:buNone/>
              <a:defRPr sz="1800">
                <a:solidFill>
                  <a:srgbClr val="141414"/>
                </a:solidFill>
              </a:defRPr>
            </a:lvl2pPr>
            <a:lvl3pPr marL="914378" indent="0">
              <a:buNone/>
              <a:defRPr sz="1800">
                <a:solidFill>
                  <a:srgbClr val="141414"/>
                </a:solidFill>
              </a:defRPr>
            </a:lvl3pPr>
            <a:lvl4pPr marL="1371566" indent="0">
              <a:buNone/>
              <a:defRPr sz="1800">
                <a:solidFill>
                  <a:srgbClr val="141414"/>
                </a:solidFill>
              </a:defRPr>
            </a:lvl4pPr>
            <a:lvl5pPr marL="1828754" indent="0">
              <a:buNone/>
              <a:defRPr sz="1800">
                <a:solidFill>
                  <a:srgbClr val="141414"/>
                </a:solidFill>
              </a:defRPr>
            </a:lvl5pPr>
          </a:lstStyle>
          <a:p>
            <a:pPr lvl="0"/>
            <a:r>
              <a:rPr lang="en-US" dirty="0" smtClean="0"/>
              <a:t>Supporting text</a:t>
            </a:r>
            <a:endParaRPr lang="en-US" dirty="0"/>
          </a:p>
        </p:txBody>
      </p:sp>
      <p:sp>
        <p:nvSpPr>
          <p:cNvPr id="15" name="Title 14"/>
          <p:cNvSpPr>
            <a:spLocks noGrp="1"/>
          </p:cNvSpPr>
          <p:nvPr>
            <p:ph type="title" hasCustomPrompt="1"/>
          </p:nvPr>
        </p:nvSpPr>
        <p:spPr>
          <a:xfrm>
            <a:off x="304364" y="247696"/>
            <a:ext cx="8464987" cy="455444"/>
          </a:xfrm>
        </p:spPr>
        <p:txBody>
          <a:bodyPr>
            <a:normAutofit/>
          </a:bodyPr>
          <a:lstStyle/>
          <a:p>
            <a:r>
              <a:rPr lang="en-US" dirty="0" smtClean="0"/>
              <a:t>Header</a:t>
            </a:r>
            <a:endParaRPr lang="en-US" dirty="0"/>
          </a:p>
        </p:txBody>
      </p:sp>
      <p:cxnSp>
        <p:nvCxnSpPr>
          <p:cNvPr id="16" name="Straight Connector 15"/>
          <p:cNvCxnSpPr/>
          <p:nvPr userDrawn="1"/>
        </p:nvCxnSpPr>
        <p:spPr>
          <a:xfrm>
            <a:off x="408217"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078175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umbered 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9" name="Content Placeholder 2"/>
          <p:cNvSpPr>
            <a:spLocks noGrp="1"/>
          </p:cNvSpPr>
          <p:nvPr>
            <p:ph idx="1" hasCustomPrompt="1"/>
          </p:nvPr>
        </p:nvSpPr>
        <p:spPr>
          <a:xfrm>
            <a:off x="314858" y="996032"/>
            <a:ext cx="4160817" cy="3301728"/>
          </a:xfrm>
          <a:prstGeom prst="rect">
            <a:avLst/>
          </a:prstGeom>
        </p:spPr>
        <p:txBody>
          <a:bodyPr>
            <a:normAutofit/>
          </a:bodyPr>
          <a:lstStyle>
            <a:lvl1pPr marL="287331" indent="-287331">
              <a:buFont typeface="+mj-lt"/>
              <a:buAutoNum type="arabicPeriod"/>
              <a:defRPr sz="2000">
                <a:solidFill>
                  <a:srgbClr val="0099CC"/>
                </a:solidFill>
              </a:defRPr>
            </a:lvl1pPr>
            <a:lvl2pPr marL="457189" indent="-457189">
              <a:buNone/>
              <a:defRPr sz="1400" baseline="0">
                <a:solidFill>
                  <a:schemeClr val="tx2"/>
                </a:solidFill>
              </a:defRPr>
            </a:lvl2pPr>
            <a:lvl3pPr marL="914378" indent="0">
              <a:buNone/>
              <a:defRPr>
                <a:solidFill>
                  <a:schemeClr val="tx2"/>
                </a:solidFill>
              </a:defRPr>
            </a:lvl3pPr>
            <a:lvl4pPr marL="1371566" indent="0">
              <a:buNone/>
              <a:defRPr>
                <a:solidFill>
                  <a:schemeClr val="tx2"/>
                </a:solidFill>
              </a:defRPr>
            </a:lvl4pPr>
            <a:lvl5pPr marL="1828754" indent="0">
              <a:buNone/>
              <a:defRPr>
                <a:solidFill>
                  <a:schemeClr val="tx2"/>
                </a:solidFill>
              </a:defRPr>
            </a:lvl5pPr>
          </a:lstStyle>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a:p>
        </p:txBody>
      </p:sp>
      <p:sp>
        <p:nvSpPr>
          <p:cNvPr id="11" name="Content Placeholder 10"/>
          <p:cNvSpPr>
            <a:spLocks noGrp="1"/>
          </p:cNvSpPr>
          <p:nvPr>
            <p:ph sz="quarter" idx="13" hasCustomPrompt="1"/>
          </p:nvPr>
        </p:nvSpPr>
        <p:spPr>
          <a:xfrm>
            <a:off x="4697611" y="1014899"/>
            <a:ext cx="4446391" cy="3479023"/>
          </a:xfrm>
          <a:prstGeom prst="rect">
            <a:avLst/>
          </a:prstGeom>
        </p:spPr>
        <p:txBody>
          <a:bodyPr vert="horz" anchor="ctr"/>
          <a:lstStyle>
            <a:lvl1pPr marL="0" indent="0" algn="ctr">
              <a:buNone/>
              <a:defRPr>
                <a:solidFill>
                  <a:srgbClr val="0099CC"/>
                </a:solidFill>
              </a:defRPr>
            </a:lvl1pPr>
          </a:lstStyle>
          <a:p>
            <a:pPr lvl="0"/>
            <a:r>
              <a:rPr lang="en-US" dirty="0" smtClean="0"/>
              <a:t>Insert Media here</a:t>
            </a:r>
            <a:endParaRPr lang="en-US" dirty="0"/>
          </a:p>
        </p:txBody>
      </p:sp>
      <p:sp>
        <p:nvSpPr>
          <p:cNvPr id="12" name="Title 11"/>
          <p:cNvSpPr>
            <a:spLocks noGrp="1"/>
          </p:cNvSpPr>
          <p:nvPr>
            <p:ph type="title" hasCustomPrompt="1"/>
          </p:nvPr>
        </p:nvSpPr>
        <p:spPr>
          <a:xfrm>
            <a:off x="304364" y="247696"/>
            <a:ext cx="8464987" cy="455444"/>
          </a:xfrm>
        </p:spPr>
        <p:txBody>
          <a:bodyPr/>
          <a:lstStyle/>
          <a:p>
            <a:r>
              <a:rPr lang="en-US" dirty="0" smtClean="0"/>
              <a:t>Header</a:t>
            </a:r>
            <a:endParaRPr lang="en-US" dirty="0"/>
          </a:p>
        </p:txBody>
      </p:sp>
      <p:cxnSp>
        <p:nvCxnSpPr>
          <p:cNvPr id="13" name="Straight Connector 12"/>
          <p:cNvCxnSpPr/>
          <p:nvPr userDrawn="1"/>
        </p:nvCxnSpPr>
        <p:spPr>
          <a:xfrm>
            <a:off x="408217"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481239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umbered text and Media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9" name="Content Placeholder 2"/>
          <p:cNvSpPr>
            <a:spLocks noGrp="1"/>
          </p:cNvSpPr>
          <p:nvPr>
            <p:ph idx="1" hasCustomPrompt="1"/>
          </p:nvPr>
        </p:nvSpPr>
        <p:spPr>
          <a:xfrm>
            <a:off x="4697609" y="990844"/>
            <a:ext cx="3975294" cy="3318923"/>
          </a:xfrm>
          <a:prstGeom prst="rect">
            <a:avLst/>
          </a:prstGeom>
        </p:spPr>
        <p:txBody>
          <a:bodyPr>
            <a:normAutofit/>
          </a:bodyPr>
          <a:lstStyle>
            <a:lvl1pPr marL="287331" indent="-287331">
              <a:buFont typeface="+mj-lt"/>
              <a:buAutoNum type="arabicPeriod"/>
              <a:defRPr sz="2000">
                <a:solidFill>
                  <a:srgbClr val="0099CC"/>
                </a:solidFill>
              </a:defRPr>
            </a:lvl1pPr>
            <a:lvl2pPr marL="457189" indent="-457189">
              <a:buNone/>
              <a:defRPr sz="1400" baseline="0">
                <a:solidFill>
                  <a:schemeClr val="tx2"/>
                </a:solidFill>
              </a:defRPr>
            </a:lvl2pPr>
            <a:lvl3pPr marL="914378" indent="0">
              <a:buNone/>
              <a:defRPr>
                <a:solidFill>
                  <a:schemeClr val="tx2"/>
                </a:solidFill>
              </a:defRPr>
            </a:lvl3pPr>
            <a:lvl4pPr marL="1371566" indent="0">
              <a:buNone/>
              <a:defRPr>
                <a:solidFill>
                  <a:schemeClr val="tx2"/>
                </a:solidFill>
              </a:defRPr>
            </a:lvl4pPr>
            <a:lvl5pPr marL="1828754" indent="0">
              <a:buNone/>
              <a:defRPr>
                <a:solidFill>
                  <a:schemeClr val="tx2"/>
                </a:solidFill>
              </a:defRPr>
            </a:lvl5pPr>
          </a:lstStyle>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a:p>
        </p:txBody>
      </p:sp>
      <p:sp>
        <p:nvSpPr>
          <p:cNvPr id="11" name="Content Placeholder 10"/>
          <p:cNvSpPr>
            <a:spLocks noGrp="1"/>
          </p:cNvSpPr>
          <p:nvPr>
            <p:ph sz="quarter" idx="13" hasCustomPrompt="1"/>
          </p:nvPr>
        </p:nvSpPr>
        <p:spPr>
          <a:xfrm>
            <a:off x="304800" y="996032"/>
            <a:ext cx="4170874" cy="3497889"/>
          </a:xfrm>
          <a:prstGeom prst="rect">
            <a:avLst/>
          </a:prstGeom>
        </p:spPr>
        <p:txBody>
          <a:bodyPr vert="horz" anchor="ctr"/>
          <a:lstStyle>
            <a:lvl1pPr marL="0" indent="0" algn="ctr">
              <a:buNone/>
              <a:defRPr>
                <a:solidFill>
                  <a:srgbClr val="0099CC"/>
                </a:solidFill>
              </a:defRPr>
            </a:lvl1pPr>
          </a:lstStyle>
          <a:p>
            <a:pPr lvl="0"/>
            <a:r>
              <a:rPr lang="en-US" dirty="0" smtClean="0"/>
              <a:t>Insert Media here</a:t>
            </a:r>
            <a:endParaRPr lang="en-US" dirty="0"/>
          </a:p>
        </p:txBody>
      </p:sp>
      <p:sp>
        <p:nvSpPr>
          <p:cNvPr id="12" name="Title 11"/>
          <p:cNvSpPr>
            <a:spLocks noGrp="1"/>
          </p:cNvSpPr>
          <p:nvPr>
            <p:ph type="title" hasCustomPrompt="1"/>
          </p:nvPr>
        </p:nvSpPr>
        <p:spPr>
          <a:xfrm>
            <a:off x="304364" y="247696"/>
            <a:ext cx="8464987" cy="455444"/>
          </a:xfrm>
        </p:spPr>
        <p:txBody>
          <a:bodyPr/>
          <a:lstStyle/>
          <a:p>
            <a:r>
              <a:rPr lang="en-US" dirty="0" smtClean="0"/>
              <a:t>Header</a:t>
            </a:r>
            <a:endParaRPr lang="en-US" dirty="0"/>
          </a:p>
        </p:txBody>
      </p:sp>
      <p:cxnSp>
        <p:nvCxnSpPr>
          <p:cNvPr id="13" name="Straight Connector 12"/>
          <p:cNvCxnSpPr/>
          <p:nvPr userDrawn="1"/>
        </p:nvCxnSpPr>
        <p:spPr>
          <a:xfrm>
            <a:off x="408217"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821871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hasCustomPrompt="1"/>
          </p:nvPr>
        </p:nvSpPr>
        <p:spPr>
          <a:xfrm>
            <a:off x="304364" y="247696"/>
            <a:ext cx="8471337" cy="455444"/>
          </a:xfrm>
        </p:spPr>
        <p:txBody>
          <a:bodyPr/>
          <a:lstStyle/>
          <a:p>
            <a:r>
              <a:rPr lang="en-US" dirty="0" smtClean="0"/>
              <a:t>Header</a:t>
            </a:r>
            <a:endParaRPr lang="en-US" dirty="0"/>
          </a:p>
        </p:txBody>
      </p:sp>
      <p:sp>
        <p:nvSpPr>
          <p:cNvPr id="5" name="Text Placeholder 4"/>
          <p:cNvSpPr>
            <a:spLocks noGrp="1"/>
          </p:cNvSpPr>
          <p:nvPr>
            <p:ph type="body" sz="quarter" idx="13"/>
          </p:nvPr>
        </p:nvSpPr>
        <p:spPr>
          <a:xfrm>
            <a:off x="325353" y="1002383"/>
            <a:ext cx="4150321" cy="3293393"/>
          </a:xfrm>
          <a:prstGeom prst="rect">
            <a:avLst/>
          </a:prstGeom>
        </p:spPr>
        <p:txBody>
          <a:bodyPr vert="horz" anchor="ctr">
            <a:normAutofit/>
          </a:bodyPr>
          <a:lstStyle>
            <a:lvl1pPr marL="0" indent="0">
              <a:buNone/>
              <a:defRPr sz="2400">
                <a:solidFill>
                  <a:srgbClr val="141414"/>
                </a:solidFill>
              </a:defRPr>
            </a:lvl1pPr>
            <a:lvl2pPr marL="228594" indent="-227007">
              <a:buClr>
                <a:schemeClr val="accent2"/>
              </a:buClr>
              <a:buFont typeface="Arial"/>
              <a:buChar char="•"/>
              <a:defRPr sz="1800">
                <a:solidFill>
                  <a:srgbClr val="141414"/>
                </a:solidFill>
              </a:defRPr>
            </a:lvl2pPr>
            <a:lvl3pPr marL="287331" indent="-166684">
              <a:buClr>
                <a:schemeClr val="accent2"/>
              </a:buClr>
              <a:buFont typeface="Arial"/>
              <a:buChar char="•"/>
              <a:defRPr sz="1600">
                <a:solidFill>
                  <a:srgbClr val="141414"/>
                </a:solidFill>
              </a:defRPr>
            </a:lvl3pPr>
            <a:lvl4pPr marL="393690" indent="-176209">
              <a:buClr>
                <a:schemeClr val="accent2"/>
              </a:buClr>
              <a:buFont typeface="Arial"/>
              <a:buChar char="•"/>
              <a:defRPr sz="1400">
                <a:solidFill>
                  <a:srgbClr val="141414"/>
                </a:solidFill>
              </a:defRPr>
            </a:lvl4pPr>
            <a:lvl5pPr marL="512750" indent="-176209">
              <a:buClr>
                <a:schemeClr val="accent2"/>
              </a:buClr>
              <a:buFont typeface="Arial"/>
              <a:buChar char="•"/>
              <a:defRPr sz="1400">
                <a:solidFill>
                  <a:srgbClr val="14141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userDrawn="1"/>
        </p:nvCxnSpPr>
        <p:spPr>
          <a:xfrm>
            <a:off x="408217"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Media Placeholder 3"/>
          <p:cNvSpPr>
            <a:spLocks noGrp="1"/>
          </p:cNvSpPr>
          <p:nvPr>
            <p:ph type="media" sz="quarter" idx="14" hasCustomPrompt="1"/>
          </p:nvPr>
        </p:nvSpPr>
        <p:spPr>
          <a:xfrm>
            <a:off x="4697611" y="1024929"/>
            <a:ext cx="4446391" cy="3475343"/>
          </a:xfrm>
          <a:prstGeom prst="rect">
            <a:avLst/>
          </a:prstGeom>
        </p:spPr>
        <p:txBody>
          <a:bodyPr vert="horz" anchor="ctr"/>
          <a:lstStyle>
            <a:lvl1pPr marL="0" indent="0" algn="ctr">
              <a:buNone/>
              <a:defRPr>
                <a:solidFill>
                  <a:srgbClr val="0099CC"/>
                </a:solidFill>
              </a:defRPr>
            </a:lvl1pPr>
          </a:lstStyle>
          <a:p>
            <a:r>
              <a:rPr lang="en-US" dirty="0" smtClean="0"/>
              <a:t>Insert Media Here</a:t>
            </a:r>
            <a:endParaRPr lang="en-US" dirty="0"/>
          </a:p>
        </p:txBody>
      </p:sp>
    </p:spTree>
    <p:extLst>
      <p:ext uri="{BB962C8B-B14F-4D97-AF65-F5344CB8AC3E}">
        <p14:creationId xmlns:p14="http://schemas.microsoft.com/office/powerpoint/2010/main" val="92531634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cxnSp>
        <p:nvCxnSpPr>
          <p:cNvPr id="5" name="Straight Connector 4"/>
          <p:cNvCxnSpPr/>
          <p:nvPr userDrawn="1"/>
        </p:nvCxnSpPr>
        <p:spPr>
          <a:xfrm>
            <a:off x="408217" y="1692265"/>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99749" y="2924164"/>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1975054"/>
            <a:ext cx="8333704" cy="470804"/>
          </a:xfrm>
          <a:prstGeom prst="rect">
            <a:avLst/>
          </a:prstGeom>
        </p:spPr>
        <p:txBody>
          <a:bodyPr>
            <a:normAutofit/>
          </a:bodyPr>
          <a:lstStyle>
            <a:lvl1pPr marL="0" indent="0">
              <a:buNone/>
              <a:defRPr sz="3600">
                <a:solidFill>
                  <a:srgbClr val="141414"/>
                </a:solidFill>
              </a:defRPr>
            </a:lvl1pPr>
            <a:lvl2pPr marL="457189" indent="0">
              <a:buNone/>
              <a:defRPr>
                <a:solidFill>
                  <a:schemeClr val="tx2"/>
                </a:solidFill>
              </a:defRPr>
            </a:lvl2pPr>
            <a:lvl3pPr marL="914378" indent="0">
              <a:buNone/>
              <a:defRPr>
                <a:solidFill>
                  <a:schemeClr val="tx2"/>
                </a:solidFill>
              </a:defRPr>
            </a:lvl3pPr>
            <a:lvl4pPr marL="1371566" indent="0">
              <a:buNone/>
              <a:defRPr>
                <a:solidFill>
                  <a:schemeClr val="tx2"/>
                </a:solidFill>
              </a:defRPr>
            </a:lvl4pPr>
            <a:lvl5pPr marL="1828754" indent="0">
              <a:buNone/>
              <a:defRPr>
                <a:solidFill>
                  <a:schemeClr val="tx2"/>
                </a:solidFill>
              </a:defRPr>
            </a:lvl5pPr>
          </a:lstStyle>
          <a:p>
            <a:pPr lvl="0"/>
            <a:r>
              <a:rPr lang="en-US" dirty="0" smtClean="0"/>
              <a:t>Transition Slide </a:t>
            </a:r>
            <a:endParaRPr lang="en-US" dirty="0"/>
          </a:p>
        </p:txBody>
      </p:sp>
    </p:spTree>
    <p:extLst>
      <p:ext uri="{BB962C8B-B14F-4D97-AF65-F5344CB8AC3E}">
        <p14:creationId xmlns:p14="http://schemas.microsoft.com/office/powerpoint/2010/main" val="420732228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essage">
    <p:spTree>
      <p:nvGrpSpPr>
        <p:cNvPr id="1" name=""/>
        <p:cNvGrpSpPr/>
        <p:nvPr/>
      </p:nvGrpSpPr>
      <p:grpSpPr>
        <a:xfrm>
          <a:off x="0" y="0"/>
          <a:ext cx="0" cy="0"/>
          <a:chOff x="0" y="0"/>
          <a:chExt cx="0" cy="0"/>
        </a:xfrm>
      </p:grpSpPr>
      <p:pic>
        <p:nvPicPr>
          <p:cNvPr id="5" name="Picture 4" descr="shutterstock_123391.jpg"/>
          <p:cNvPicPr>
            <a:picLocks noChangeAspect="1"/>
          </p:cNvPicPr>
          <p:nvPr userDrawn="1"/>
        </p:nvPicPr>
        <p:blipFill rotWithShape="1">
          <a:blip r:embed="rId2" cstate="email">
            <a:extLst>
              <a:ext uri="{28A0092B-C50C-407E-A947-70E740481C1C}">
                <a14:useLocalDpi xmlns:a14="http://schemas.microsoft.com/office/drawing/2010/main"/>
              </a:ext>
            </a:extLst>
          </a:blip>
          <a:srcRect t="1" b="6735"/>
          <a:stretch/>
        </p:blipFill>
        <p:spPr>
          <a:xfrm>
            <a:off x="0" y="1"/>
            <a:ext cx="9160968" cy="4715922"/>
          </a:xfrm>
          <a:prstGeom prst="rect">
            <a:avLst/>
          </a:prstGeom>
        </p:spPr>
      </p:pic>
      <p:sp>
        <p:nvSpPr>
          <p:cNvPr id="3" name="Slide Number Placeholder 2"/>
          <p:cNvSpPr>
            <a:spLocks noGrp="1"/>
          </p:cNvSpPr>
          <p:nvPr>
            <p:ph type="sldNum" sz="quarter" idx="10"/>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pic>
        <p:nvPicPr>
          <p:cNvPr id="6" name="Picture 5" descr="path_extra.png"/>
          <p:cNvPicPr>
            <a:picLocks noChangeAspect="1"/>
          </p:cNvPicPr>
          <p:nvPr userDrawn="1"/>
        </p:nvPicPr>
        <p:blipFill rotWithShape="1">
          <a:blip r:embed="rId3" cstate="email">
            <a:extLst>
              <a:ext uri="{28A0092B-C50C-407E-A947-70E740481C1C}">
                <a14:useLocalDpi xmlns:a14="http://schemas.microsoft.com/office/drawing/2010/main"/>
              </a:ext>
            </a:extLst>
          </a:blip>
          <a:srcRect t="-11422" b="-118"/>
          <a:stretch/>
        </p:blipFill>
        <p:spPr>
          <a:xfrm>
            <a:off x="0" y="-50305"/>
            <a:ext cx="9144000" cy="4778804"/>
          </a:xfrm>
          <a:prstGeom prst="rect">
            <a:avLst/>
          </a:prstGeom>
        </p:spPr>
      </p:pic>
      <p:sp>
        <p:nvSpPr>
          <p:cNvPr id="8" name="Rectangle 7"/>
          <p:cNvSpPr/>
          <p:nvPr userDrawn="1"/>
        </p:nvSpPr>
        <p:spPr>
          <a:xfrm>
            <a:off x="800100" y="689204"/>
            <a:ext cx="7594600" cy="3765094"/>
          </a:xfrm>
          <a:prstGeom prst="rect">
            <a:avLst/>
          </a:prstGeom>
          <a:solidFill>
            <a:sysClr val="window" lastClr="FFFFFF">
              <a:alpha val="84000"/>
            </a:sysClr>
          </a:solidFill>
          <a:ln w="9525" cap="flat" cmpd="sng" algn="ctr">
            <a:noFill/>
            <a:prstDash val="solid"/>
          </a:ln>
          <a:effectLst/>
        </p:spPr>
        <p:txBody>
          <a:bodyPr rtlCol="0" anchor="ctr"/>
          <a:lstStyle/>
          <a:p>
            <a:pPr algn="ctr" defTabSz="685800">
              <a:defRPr/>
            </a:pPr>
            <a:endParaRPr lang="en-US" sz="1800" kern="0" dirty="0">
              <a:solidFill>
                <a:sysClr val="window" lastClr="FFFFFF"/>
              </a:solidFill>
              <a:latin typeface="Calibri"/>
            </a:endParaRPr>
          </a:p>
        </p:txBody>
      </p:sp>
      <p:cxnSp>
        <p:nvCxnSpPr>
          <p:cNvPr id="9" name="Straight Connector 8"/>
          <p:cNvCxnSpPr/>
          <p:nvPr userDrawn="1"/>
        </p:nvCxnSpPr>
        <p:spPr>
          <a:xfrm>
            <a:off x="1162958" y="923925"/>
            <a:ext cx="6850743" cy="0"/>
          </a:xfrm>
          <a:prstGeom prst="line">
            <a:avLst/>
          </a:prstGeom>
          <a:ln w="3175"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1" name="Text Placeholder 10"/>
          <p:cNvSpPr>
            <a:spLocks noGrp="1"/>
          </p:cNvSpPr>
          <p:nvPr>
            <p:ph type="body" sz="quarter" idx="11" hasCustomPrompt="1"/>
          </p:nvPr>
        </p:nvSpPr>
        <p:spPr>
          <a:xfrm>
            <a:off x="1181101" y="1131795"/>
            <a:ext cx="6845300" cy="3019462"/>
          </a:xfrm>
          <a:prstGeom prst="rect">
            <a:avLst/>
          </a:prstGeom>
        </p:spPr>
        <p:txBody>
          <a:bodyPr vert="horz">
            <a:normAutofit/>
          </a:bodyPr>
          <a:lstStyle>
            <a:lvl1pPr marL="0" indent="0" algn="l">
              <a:buNone/>
              <a:defRPr sz="4500" baseline="0">
                <a:solidFill>
                  <a:schemeClr val="tx2"/>
                </a:solidFill>
              </a:defRPr>
            </a:lvl1pPr>
            <a:lvl2pPr marL="457189" indent="0" algn="l">
              <a:buNone/>
              <a:defRPr>
                <a:solidFill>
                  <a:schemeClr val="tx2"/>
                </a:solidFill>
              </a:defRPr>
            </a:lvl2pPr>
            <a:lvl3pPr marL="914378" indent="0" algn="l">
              <a:buNone/>
              <a:defRPr>
                <a:solidFill>
                  <a:schemeClr val="tx2"/>
                </a:solidFill>
              </a:defRPr>
            </a:lvl3pPr>
            <a:lvl4pPr marL="1371566" indent="0" algn="l">
              <a:buNone/>
              <a:defRPr>
                <a:solidFill>
                  <a:schemeClr val="tx2"/>
                </a:solidFill>
              </a:defRPr>
            </a:lvl4pPr>
            <a:lvl5pPr marL="1828754" indent="0" algn="l">
              <a:buNone/>
              <a:defRPr>
                <a:solidFill>
                  <a:schemeClr val="tx2"/>
                </a:solidFill>
              </a:defRPr>
            </a:lvl5pPr>
          </a:lstStyle>
          <a:p>
            <a:pPr lvl="0"/>
            <a:r>
              <a:rPr lang="en-US" dirty="0" smtClean="0"/>
              <a:t>Short and Impactful message</a:t>
            </a:r>
            <a:endParaRPr lang="en-US" dirty="0"/>
          </a:p>
        </p:txBody>
      </p:sp>
    </p:spTree>
    <p:extLst>
      <p:ext uri="{BB962C8B-B14F-4D97-AF65-F5344CB8AC3E}">
        <p14:creationId xmlns:p14="http://schemas.microsoft.com/office/powerpoint/2010/main" val="366313629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cxnSp>
        <p:nvCxnSpPr>
          <p:cNvPr id="9" name="Straight Connector 8"/>
          <p:cNvCxnSpPr/>
          <p:nvPr userDrawn="1"/>
        </p:nvCxnSpPr>
        <p:spPr>
          <a:xfrm>
            <a:off x="408217"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Picture Placeholder 3"/>
          <p:cNvSpPr>
            <a:spLocks noGrp="1"/>
          </p:cNvSpPr>
          <p:nvPr>
            <p:ph type="pic" sz="quarter" idx="13" hasCustomPrompt="1"/>
          </p:nvPr>
        </p:nvSpPr>
        <p:spPr>
          <a:xfrm>
            <a:off x="0" y="1"/>
            <a:ext cx="9144000" cy="4715923"/>
          </a:xfrm>
          <a:prstGeom prst="rect">
            <a:avLst/>
          </a:prstGeom>
        </p:spPr>
        <p:txBody>
          <a:bodyPr vert="horz" anchor="ctr"/>
          <a:lstStyle>
            <a:lvl1pPr marL="0" indent="0" algn="ctr">
              <a:buNone/>
              <a:defRPr>
                <a:solidFill>
                  <a:srgbClr val="0099CC"/>
                </a:solidFill>
              </a:defRPr>
            </a:lvl1pPr>
          </a:lstStyle>
          <a:p>
            <a:r>
              <a:rPr lang="en-US" dirty="0" smtClean="0"/>
              <a:t>Full Page Media Here</a:t>
            </a:r>
            <a:endParaRPr lang="en-US" dirty="0"/>
          </a:p>
        </p:txBody>
      </p:sp>
      <p:sp>
        <p:nvSpPr>
          <p:cNvPr id="2" name="TextBox 1"/>
          <p:cNvSpPr txBox="1"/>
          <p:nvPr userDrawn="1"/>
        </p:nvSpPr>
        <p:spPr>
          <a:xfrm>
            <a:off x="-346343" y="-199442"/>
            <a:ext cx="184731" cy="369332"/>
          </a:xfrm>
          <a:prstGeom prst="rect">
            <a:avLst/>
          </a:prstGeom>
          <a:noFill/>
          <a:ln w="6350" cmpd="sng">
            <a:solidFill>
              <a:schemeClr val="tx1"/>
            </a:solidFill>
          </a:ln>
        </p:spPr>
        <p:txBody>
          <a:bodyPr wrap="none" rtlCol="0">
            <a:spAutoFit/>
          </a:bodyPr>
          <a:lstStyle/>
          <a:p>
            <a:pPr defTabSz="457189"/>
            <a:endParaRPr lang="en-US" sz="1800" dirty="0">
              <a:solidFill>
                <a:srgbClr val="50B3CF"/>
              </a:solidFill>
            </a:endParaRPr>
          </a:p>
        </p:txBody>
      </p:sp>
    </p:spTree>
    <p:extLst>
      <p:ext uri="{BB962C8B-B14F-4D97-AF65-F5344CB8AC3E}">
        <p14:creationId xmlns:p14="http://schemas.microsoft.com/office/powerpoint/2010/main" val="202692611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hasCustomPrompt="1"/>
          </p:nvPr>
        </p:nvSpPr>
        <p:spPr>
          <a:xfrm>
            <a:off x="304364" y="247696"/>
            <a:ext cx="8471337" cy="455444"/>
          </a:xfrm>
        </p:spPr>
        <p:txBody>
          <a:bodyPr/>
          <a:lstStyle/>
          <a:p>
            <a:r>
              <a:rPr lang="en-US" dirty="0" smtClean="0"/>
              <a:t>Header</a:t>
            </a:r>
            <a:endParaRPr lang="en-US" dirty="0"/>
          </a:p>
        </p:txBody>
      </p:sp>
      <p:cxnSp>
        <p:nvCxnSpPr>
          <p:cNvPr id="9" name="Straight Connector 8"/>
          <p:cNvCxnSpPr/>
          <p:nvPr userDrawn="1"/>
        </p:nvCxnSpPr>
        <p:spPr>
          <a:xfrm>
            <a:off x="408217"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Picture Placeholder 3"/>
          <p:cNvSpPr>
            <a:spLocks noGrp="1"/>
          </p:cNvSpPr>
          <p:nvPr>
            <p:ph type="pic" sz="quarter" idx="13" hasCustomPrompt="1"/>
          </p:nvPr>
        </p:nvSpPr>
        <p:spPr>
          <a:xfrm>
            <a:off x="0" y="833437"/>
            <a:ext cx="9144000" cy="3882486"/>
          </a:xfrm>
          <a:prstGeom prst="rect">
            <a:avLst/>
          </a:prstGeom>
        </p:spPr>
        <p:txBody>
          <a:bodyPr vert="horz" anchor="ctr"/>
          <a:lstStyle>
            <a:lvl1pPr marL="0" indent="0" algn="ctr">
              <a:buNone/>
              <a:defRPr>
                <a:solidFill>
                  <a:srgbClr val="0099CC"/>
                </a:solidFill>
              </a:defRPr>
            </a:lvl1pPr>
          </a:lstStyle>
          <a:p>
            <a:r>
              <a:rPr lang="en-US" dirty="0" smtClean="0"/>
              <a:t>Full Page Media Here</a:t>
            </a:r>
            <a:endParaRPr lang="en-US" dirty="0"/>
          </a:p>
        </p:txBody>
      </p:sp>
    </p:spTree>
    <p:extLst>
      <p:ext uri="{BB962C8B-B14F-4D97-AF65-F5344CB8AC3E}">
        <p14:creationId xmlns:p14="http://schemas.microsoft.com/office/powerpoint/2010/main" val="308202559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Gradient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hasCustomPrompt="1"/>
          </p:nvPr>
        </p:nvSpPr>
        <p:spPr>
          <a:xfrm>
            <a:off x="4572001" y="397629"/>
            <a:ext cx="4243723" cy="4293143"/>
          </a:xfrm>
        </p:spPr>
        <p:txBody>
          <a:bodyPr anchor="t"/>
          <a:lstStyle>
            <a:lvl1pPr>
              <a:defRPr>
                <a:gradFill flip="none" rotWithShape="1">
                  <a:gsLst>
                    <a:gs pos="0">
                      <a:schemeClr val="tx1"/>
                    </a:gs>
                    <a:gs pos="100000">
                      <a:schemeClr val="accent2"/>
                    </a:gs>
                  </a:gsLst>
                  <a:lin ang="0" scaled="1"/>
                  <a:tileRect/>
                </a:gradFill>
              </a:defRPr>
            </a:lvl1pPr>
          </a:lstStyle>
          <a:p>
            <a:r>
              <a:rPr lang="en-US" dirty="0" smtClean="0"/>
              <a:t>Text here</a:t>
            </a:r>
            <a:endParaRPr lang="en-US" dirty="0"/>
          </a:p>
        </p:txBody>
      </p:sp>
      <p:sp>
        <p:nvSpPr>
          <p:cNvPr id="4" name="Media Placeholder 3"/>
          <p:cNvSpPr>
            <a:spLocks noGrp="1"/>
          </p:cNvSpPr>
          <p:nvPr>
            <p:ph type="media" sz="quarter" idx="13" hasCustomPrompt="1"/>
          </p:nvPr>
        </p:nvSpPr>
        <p:spPr>
          <a:xfrm>
            <a:off x="0" y="1"/>
            <a:ext cx="4364038" cy="4690771"/>
          </a:xfrm>
          <a:prstGeom prst="rect">
            <a:avLst/>
          </a:prstGeom>
        </p:spPr>
        <p:txBody>
          <a:bodyPr vert="horz" anchor="ctr"/>
          <a:lstStyle>
            <a:lvl1pPr marL="0" indent="0" algn="ctr">
              <a:buNone/>
              <a:defRPr sz="2800" baseline="0">
                <a:solidFill>
                  <a:srgbClr val="0099CC"/>
                </a:solidFill>
              </a:defRPr>
            </a:lvl1pPr>
          </a:lstStyle>
          <a:p>
            <a:r>
              <a:rPr lang="en-US" dirty="0" smtClean="0"/>
              <a:t>Insert Media Here</a:t>
            </a:r>
            <a:endParaRPr lang="en-US" dirty="0"/>
          </a:p>
        </p:txBody>
      </p:sp>
    </p:spTree>
    <p:extLst>
      <p:ext uri="{BB962C8B-B14F-4D97-AF65-F5344CB8AC3E}">
        <p14:creationId xmlns:p14="http://schemas.microsoft.com/office/powerpoint/2010/main" val="40742207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dirty="0"/>
          </a:p>
        </p:txBody>
      </p:sp>
      <p:sp>
        <p:nvSpPr>
          <p:cNvPr id="2" name="Title 1"/>
          <p:cNvSpPr>
            <a:spLocks noGrp="1"/>
          </p:cNvSpPr>
          <p:nvPr>
            <p:ph type="title" hasCustomPrompt="1"/>
          </p:nvPr>
        </p:nvSpPr>
        <p:spPr>
          <a:xfrm>
            <a:off x="304362" y="247696"/>
            <a:ext cx="8464987" cy="455444"/>
          </a:xfrm>
        </p:spPr>
        <p:txBody>
          <a:bodyPr/>
          <a:lstStyle>
            <a:lvl1pPr>
              <a:defRPr>
                <a:solidFill>
                  <a:srgbClr val="0099CC"/>
                </a:solidFill>
              </a:defRPr>
            </a:lvl1pPr>
          </a:lstStyle>
          <a:p>
            <a:r>
              <a:rPr lang="en-US" dirty="0" smtClean="0"/>
              <a:t>Header</a:t>
            </a:r>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553615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Keep Challengin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800" dirty="0">
              <a:solidFill>
                <a:prstClr val="white"/>
              </a:solidFill>
            </a:endParaRPr>
          </a:p>
        </p:txBody>
      </p:sp>
      <p:pic>
        <p:nvPicPr>
          <p:cNvPr id="4" name="Picture 3" descr="16x9-0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b="3811"/>
          <a:stretch/>
        </p:blipFill>
        <p:spPr>
          <a:xfrm>
            <a:off x="1" y="190500"/>
            <a:ext cx="9154183" cy="4953001"/>
          </a:xfrm>
          <a:prstGeom prst="rect">
            <a:avLst/>
          </a:prstGeom>
        </p:spPr>
      </p:pic>
      <p:sp>
        <p:nvSpPr>
          <p:cNvPr id="2" name="Title 1"/>
          <p:cNvSpPr>
            <a:spLocks noGrp="1"/>
          </p:cNvSpPr>
          <p:nvPr>
            <p:ph type="title" hasCustomPrompt="1"/>
          </p:nvPr>
        </p:nvSpPr>
        <p:spPr>
          <a:xfrm>
            <a:off x="5407283" y="2964933"/>
            <a:ext cx="3137247" cy="455444"/>
          </a:xfrm>
        </p:spPr>
        <p:txBody>
          <a:bodyPr>
            <a:normAutofit/>
          </a:bodyPr>
          <a:lstStyle>
            <a:lvl1pPr>
              <a:defRPr sz="36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410067" y="3563718"/>
            <a:ext cx="3152551" cy="1443038"/>
          </a:xfrm>
          <a:prstGeom prst="rect">
            <a:avLst/>
          </a:prstGeom>
        </p:spPr>
        <p:txBody>
          <a:bodyPr vert="horz">
            <a:normAutofit/>
          </a:bodyPr>
          <a:lstStyle>
            <a:lvl1pPr marL="0" indent="0">
              <a:buNone/>
              <a:defRPr sz="2000">
                <a:solidFill>
                  <a:schemeClr val="tx2">
                    <a:lumMod val="75000"/>
                    <a:lumOff val="25000"/>
                  </a:schemeClr>
                </a:solidFill>
              </a:defRPr>
            </a:lvl1pPr>
            <a:lvl2pPr marL="457189" indent="0">
              <a:buNone/>
              <a:defRPr>
                <a:solidFill>
                  <a:srgbClr val="141414"/>
                </a:solidFill>
              </a:defRPr>
            </a:lvl2pPr>
            <a:lvl3pPr marL="914378" indent="0">
              <a:buNone/>
              <a:defRPr>
                <a:solidFill>
                  <a:srgbClr val="141414"/>
                </a:solidFill>
              </a:defRPr>
            </a:lvl3pPr>
            <a:lvl4pPr marL="1371566" indent="0">
              <a:buNone/>
              <a:defRPr>
                <a:solidFill>
                  <a:srgbClr val="141414"/>
                </a:solidFill>
              </a:defRPr>
            </a:lvl4pPr>
            <a:lvl5pPr marL="1828754" indent="0">
              <a:buNone/>
              <a:defRPr>
                <a:solidFill>
                  <a:srgbClr val="141414"/>
                </a:solidFill>
              </a:defRPr>
            </a:lvl5pPr>
          </a:lstStyle>
          <a:p>
            <a:pPr lvl="0"/>
            <a:r>
              <a:rPr lang="en-US" dirty="0" smtClean="0"/>
              <a:t>Name</a:t>
            </a:r>
            <a:br>
              <a:rPr lang="en-US" dirty="0" smtClean="0"/>
            </a:br>
            <a:r>
              <a:rPr lang="en-US" dirty="0" smtClean="0"/>
              <a:t>Email</a:t>
            </a:r>
          </a:p>
        </p:txBody>
      </p:sp>
      <p:pic>
        <p:nvPicPr>
          <p:cNvPr id="9" name="Picture 8" descr="Cognizant_LOG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62937" y="337321"/>
            <a:ext cx="2258154" cy="684559"/>
          </a:xfrm>
          <a:prstGeom prst="rect">
            <a:avLst/>
          </a:prstGeom>
        </p:spPr>
      </p:pic>
    </p:spTree>
    <p:extLst>
      <p:ext uri="{BB962C8B-B14F-4D97-AF65-F5344CB8AC3E}">
        <p14:creationId xmlns:p14="http://schemas.microsoft.com/office/powerpoint/2010/main" val="401701307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Keep Challenging w/ animation">
    <p:spTree>
      <p:nvGrpSpPr>
        <p:cNvPr id="1" name=""/>
        <p:cNvGrpSpPr/>
        <p:nvPr/>
      </p:nvGrpSpPr>
      <p:grpSpPr>
        <a:xfrm>
          <a:off x="0" y="0"/>
          <a:ext cx="0" cy="0"/>
          <a:chOff x="0" y="0"/>
          <a:chExt cx="0" cy="0"/>
        </a:xfrm>
      </p:grpSpPr>
      <p:sp>
        <p:nvSpPr>
          <p:cNvPr id="5" name="Rectangle 4"/>
          <p:cNvSpPr/>
          <p:nvPr userDrawn="1"/>
        </p:nvSpPr>
        <p:spPr>
          <a:xfrm>
            <a:off x="0" y="-8882"/>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800" dirty="0">
              <a:solidFill>
                <a:prstClr val="white"/>
              </a:solidFill>
            </a:endParaRPr>
          </a:p>
        </p:txBody>
      </p:sp>
      <p:pic>
        <p:nvPicPr>
          <p:cNvPr id="15" name="Picture 14" descr="16x9-0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t="54550" r="71988"/>
          <a:stretch/>
        </p:blipFill>
        <p:spPr>
          <a:xfrm>
            <a:off x="1" y="2808875"/>
            <a:ext cx="2564309" cy="2340351"/>
          </a:xfrm>
          <a:prstGeom prst="rect">
            <a:avLst/>
          </a:prstGeom>
        </p:spPr>
      </p:pic>
      <p:sp>
        <p:nvSpPr>
          <p:cNvPr id="2" name="Title 1"/>
          <p:cNvSpPr>
            <a:spLocks noGrp="1"/>
          </p:cNvSpPr>
          <p:nvPr>
            <p:ph type="title" hasCustomPrompt="1"/>
          </p:nvPr>
        </p:nvSpPr>
        <p:spPr>
          <a:xfrm>
            <a:off x="5407283" y="2952232"/>
            <a:ext cx="3137247" cy="455444"/>
          </a:xfrm>
        </p:spPr>
        <p:txBody>
          <a:bodyPr>
            <a:normAutofit/>
          </a:bodyPr>
          <a:lstStyle>
            <a:lvl1pPr>
              <a:defRPr sz="36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410067" y="3551017"/>
            <a:ext cx="3152551" cy="1443038"/>
          </a:xfrm>
          <a:prstGeom prst="rect">
            <a:avLst/>
          </a:prstGeom>
        </p:spPr>
        <p:txBody>
          <a:bodyPr vert="horz">
            <a:normAutofit/>
          </a:bodyPr>
          <a:lstStyle>
            <a:lvl1pPr marL="0" indent="0">
              <a:buNone/>
              <a:defRPr sz="2000">
                <a:solidFill>
                  <a:schemeClr val="tx2">
                    <a:lumMod val="75000"/>
                    <a:lumOff val="25000"/>
                  </a:schemeClr>
                </a:solidFill>
              </a:defRPr>
            </a:lvl1pPr>
            <a:lvl2pPr marL="457189" indent="0">
              <a:buNone/>
              <a:defRPr>
                <a:solidFill>
                  <a:srgbClr val="141414"/>
                </a:solidFill>
              </a:defRPr>
            </a:lvl2pPr>
            <a:lvl3pPr marL="914378" indent="0">
              <a:buNone/>
              <a:defRPr>
                <a:solidFill>
                  <a:srgbClr val="141414"/>
                </a:solidFill>
              </a:defRPr>
            </a:lvl3pPr>
            <a:lvl4pPr marL="1371566" indent="0">
              <a:buNone/>
              <a:defRPr>
                <a:solidFill>
                  <a:srgbClr val="141414"/>
                </a:solidFill>
              </a:defRPr>
            </a:lvl4pPr>
            <a:lvl5pPr marL="1828754" indent="0">
              <a:buNone/>
              <a:defRPr>
                <a:solidFill>
                  <a:srgbClr val="141414"/>
                </a:solidFill>
              </a:defRPr>
            </a:lvl5pPr>
          </a:lstStyle>
          <a:p>
            <a:pPr lvl="0"/>
            <a:r>
              <a:rPr lang="en-US" dirty="0" smtClean="0"/>
              <a:t>Name</a:t>
            </a:r>
            <a:br>
              <a:rPr lang="en-US" dirty="0" smtClean="0"/>
            </a:br>
            <a:r>
              <a:rPr lang="en-US" dirty="0" smtClean="0"/>
              <a:t>Email</a:t>
            </a:r>
          </a:p>
        </p:txBody>
      </p:sp>
      <p:pic>
        <p:nvPicPr>
          <p:cNvPr id="10" name="Picture 9" descr="Cognizant_LOG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62937" y="286521"/>
            <a:ext cx="2258154" cy="684559"/>
          </a:xfrm>
          <a:prstGeom prst="rect">
            <a:avLst/>
          </a:prstGeom>
        </p:spPr>
      </p:pic>
      <p:pic>
        <p:nvPicPr>
          <p:cNvPr id="16" name="Picture 15" descr="16x9-0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31925" t="45648" b="3453"/>
          <a:stretch/>
        </p:blipFill>
        <p:spPr>
          <a:xfrm>
            <a:off x="2922499" y="2522601"/>
            <a:ext cx="6231685" cy="2620900"/>
          </a:xfrm>
          <a:prstGeom prst="rect">
            <a:avLst/>
          </a:prstGeom>
        </p:spPr>
      </p:pic>
      <p:pic>
        <p:nvPicPr>
          <p:cNvPr id="17" name="Picture 16" descr="16x9-0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36750" t="10230" b="53878"/>
          <a:stretch/>
        </p:blipFill>
        <p:spPr>
          <a:xfrm>
            <a:off x="3364538" y="698868"/>
            <a:ext cx="5790047" cy="1848160"/>
          </a:xfrm>
          <a:prstGeom prst="rect">
            <a:avLst/>
          </a:prstGeom>
        </p:spPr>
      </p:pic>
    </p:spTree>
    <p:extLst>
      <p:ext uri="{BB962C8B-B14F-4D97-AF65-F5344CB8AC3E}">
        <p14:creationId xmlns:p14="http://schemas.microsoft.com/office/powerpoint/2010/main" val="39385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_Blank with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4" y="247696"/>
            <a:ext cx="8464987" cy="455444"/>
          </a:xfrm>
        </p:spPr>
        <p:txBody>
          <a:bodyPr>
            <a:noAutofit/>
          </a:bodyPr>
          <a:lstStyle>
            <a:lvl1pPr marL="0" algn="l" defTabSz="457178" rtl="0" eaLnBrk="1" latinLnBrk="0" hangingPunct="1">
              <a:spcBef>
                <a:spcPct val="0"/>
              </a:spcBef>
              <a:buNone/>
              <a:defRPr lang="en-US" sz="2400" kern="1200" dirty="0">
                <a:solidFill>
                  <a:srgbClr val="50B3CF"/>
                </a:solidFill>
                <a:latin typeface="+mj-lt"/>
                <a:ea typeface="+mj-ea"/>
                <a:cs typeface="+mj-cs"/>
              </a:defRPr>
            </a:lvl1pPr>
          </a:lstStyle>
          <a:p>
            <a:r>
              <a:rPr lang="en-US" dirty="0" smtClean="0"/>
              <a:t>Header</a:t>
            </a:r>
            <a:endParaRPr lang="en-US" dirty="0"/>
          </a:p>
        </p:txBody>
      </p:sp>
      <p:cxnSp>
        <p:nvCxnSpPr>
          <p:cNvPr id="9" name="Straight Connector 8"/>
          <p:cNvCxnSpPr/>
          <p:nvPr/>
        </p:nvCxnSpPr>
        <p:spPr>
          <a:xfrm>
            <a:off x="408218"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3" hasCustomPrompt="1"/>
          </p:nvPr>
        </p:nvSpPr>
        <p:spPr>
          <a:xfrm>
            <a:off x="304363" y="626941"/>
            <a:ext cx="8361132" cy="581180"/>
          </a:xfrm>
          <a:prstGeom prst="rect">
            <a:avLst/>
          </a:prstGeom>
        </p:spPr>
        <p:txBody>
          <a:bodyPr/>
          <a:lstStyle>
            <a:lvl1pPr marL="0" indent="0">
              <a:buNone/>
              <a:defRPr sz="1800">
                <a:solidFill>
                  <a:srgbClr val="6DB33F"/>
                </a:solidFill>
              </a:defRPr>
            </a:lvl1pPr>
          </a:lstStyle>
          <a:p>
            <a:pPr lvl="0"/>
            <a:r>
              <a:rPr lang="en-US" dirty="0" smtClean="0"/>
              <a:t>Sub-Header</a:t>
            </a:r>
            <a:endParaRPr lang="en-US" dirty="0"/>
          </a:p>
        </p:txBody>
      </p:sp>
    </p:spTree>
    <p:extLst>
      <p:ext uri="{BB962C8B-B14F-4D97-AF65-F5344CB8AC3E}">
        <p14:creationId xmlns:p14="http://schemas.microsoft.com/office/powerpoint/2010/main" val="577931902"/>
      </p:ext>
    </p:extLst>
  </p:cSld>
  <p:clrMapOvr>
    <a:masterClrMapping/>
  </p:clrMapOvr>
  <mc:AlternateContent xmlns:mc="http://schemas.openxmlformats.org/markup-compatibility/2006" xmlns:p14="http://schemas.microsoft.com/office/powerpoint/2010/main">
    <mc:Choice Requires="p14">
      <p:transition p14:dur="100">
        <p:dissolve/>
      </p:transition>
    </mc:Choice>
    <mc:Fallback xmlns="">
      <p:transition>
        <p:dissolv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a:xfrm>
            <a:off x="0" y="4808283"/>
            <a:ext cx="9144000" cy="335218"/>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algn="ctr" defTabSz="685783">
              <a:defRPr/>
            </a:pPr>
            <a:endParaRPr lang="en-US" sz="1350" kern="0" dirty="0">
              <a:solidFill>
                <a:sysClr val="window" lastClr="FFFFFF"/>
              </a:solidFill>
              <a:latin typeface="Calibri"/>
            </a:endParaRPr>
          </a:p>
        </p:txBody>
      </p:sp>
      <p:sp>
        <p:nvSpPr>
          <p:cNvPr id="4" name="TextBox 3"/>
          <p:cNvSpPr txBox="1"/>
          <p:nvPr userDrawn="1"/>
        </p:nvSpPr>
        <p:spPr>
          <a:xfrm>
            <a:off x="509837" y="4887812"/>
            <a:ext cx="1442357" cy="196208"/>
          </a:xfrm>
          <a:prstGeom prst="rect">
            <a:avLst/>
          </a:prstGeom>
          <a:noFill/>
        </p:spPr>
        <p:txBody>
          <a:bodyPr wrap="square" rtlCol="0">
            <a:spAutoFit/>
          </a:bodyPr>
          <a:lstStyle/>
          <a:p>
            <a:pPr defTabSz="685783">
              <a:defRPr/>
            </a:pPr>
            <a:r>
              <a:rPr lang="en-US" sz="675" kern="0" dirty="0">
                <a:solidFill>
                  <a:sysClr val="window" lastClr="FFFFFF"/>
                </a:solidFill>
                <a:cs typeface="Arial"/>
              </a:rPr>
              <a:t>© 2018 Cognizant </a:t>
            </a:r>
          </a:p>
        </p:txBody>
      </p:sp>
      <p:cxnSp>
        <p:nvCxnSpPr>
          <p:cNvPr id="5" name="Straight Connector 4"/>
          <p:cNvCxnSpPr/>
          <p:nvPr userDrawn="1"/>
        </p:nvCxnSpPr>
        <p:spPr>
          <a:xfrm>
            <a:off x="462656" y="4898155"/>
            <a:ext cx="0" cy="155360"/>
          </a:xfrm>
          <a:prstGeom prst="line">
            <a:avLst/>
          </a:prstGeom>
          <a:noFill/>
          <a:ln w="6350" cap="flat" cmpd="sng" algn="ctr">
            <a:solidFill>
              <a:sysClr val="window" lastClr="FFFFFF"/>
            </a:solidFill>
            <a:prstDash val="solid"/>
          </a:ln>
          <a:effectLst/>
        </p:spPr>
      </p:cxnSp>
      <p:sp>
        <p:nvSpPr>
          <p:cNvPr id="6" name="Slide Number Placeholder 5"/>
          <p:cNvSpPr>
            <a:spLocks noGrp="1"/>
          </p:cNvSpPr>
          <p:nvPr>
            <p:ph type="sldNum" sz="quarter" idx="4"/>
          </p:nvPr>
        </p:nvSpPr>
        <p:spPr>
          <a:xfrm>
            <a:off x="29736" y="4824079"/>
            <a:ext cx="404396" cy="281828"/>
          </a:xfrm>
          <a:prstGeom prst="rect">
            <a:avLst/>
          </a:prstGeom>
        </p:spPr>
        <p:txBody>
          <a:bodyPr vert="horz" lIns="91440" tIns="45720" rIns="91440" bIns="45720" rtlCol="0" anchor="ctr"/>
          <a:lstStyle>
            <a:lvl1pPr algn="r">
              <a:defRPr sz="788">
                <a:solidFill>
                  <a:schemeClr val="bg1"/>
                </a:solidFill>
              </a:defRPr>
            </a:lvl1pPr>
          </a:lstStyle>
          <a:p>
            <a:fld id="{B32AB80A-78BA-6B42-BA0D-B44ACF890F5A}" type="slidenum">
              <a:rPr lang="en-US" smtClean="0">
                <a:solidFill>
                  <a:prstClr val="white"/>
                </a:solidFill>
              </a:rPr>
              <a:pPr/>
              <a:t>‹#›</a:t>
            </a:fld>
            <a:endParaRPr lang="en-US" dirty="0">
              <a:solidFill>
                <a:prstClr val="white"/>
              </a:solidFill>
            </a:endParaRPr>
          </a:p>
        </p:txBody>
      </p:sp>
      <p:pic>
        <p:nvPicPr>
          <p:cNvPr id="7" name="Picture 6" descr="Cognizant_LOGO_on black.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088308" y="4859115"/>
            <a:ext cx="763587" cy="231181"/>
          </a:xfrm>
          <a:prstGeom prst="rect">
            <a:avLst/>
          </a:prstGeom>
        </p:spPr>
      </p:pic>
      <p:sp>
        <p:nvSpPr>
          <p:cNvPr id="8" name="TextBox 7"/>
          <p:cNvSpPr txBox="1">
            <a:spLocks noChangeArrowheads="1"/>
          </p:cNvSpPr>
          <p:nvPr userDrawn="1"/>
        </p:nvSpPr>
        <p:spPr bwMode="auto">
          <a:xfrm>
            <a:off x="3954684" y="4909282"/>
            <a:ext cx="1234633" cy="184666"/>
          </a:xfrm>
          <a:prstGeom prst="rect">
            <a:avLst/>
          </a:prstGeom>
          <a:noFill/>
          <a:ln>
            <a:noFill/>
          </a:ln>
          <a:extLst/>
        </p:spPr>
        <p:txBody>
          <a:bodyPr wrap="none">
            <a:spAutoFit/>
          </a:bodyPr>
          <a:lstStyle>
            <a:defPPr>
              <a:defRPr lang="en-US"/>
            </a:defPPr>
            <a:lvl1pPr algn="ctr" eaLnBrk="0" fontAlgn="base" hangingPunct="0">
              <a:spcBef>
                <a:spcPct val="0"/>
              </a:spcBef>
              <a:spcAft>
                <a:spcPct val="0"/>
              </a:spcAft>
              <a:defRPr sz="800" b="1">
                <a:solidFill>
                  <a:schemeClr val="bg1"/>
                </a:solidFill>
                <a:latin typeface="+mj-lt"/>
                <a:ea typeface="MS PGothic" pitchFamily="34" charset="-128"/>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defTabSz="457189"/>
            <a:r>
              <a:rPr lang="en-US" sz="600" dirty="0" smtClean="0">
                <a:solidFill>
                  <a:prstClr val="white"/>
                </a:solidFill>
              </a:rPr>
              <a:t>COGNIZANT CONFIDENTIAL</a:t>
            </a:r>
          </a:p>
        </p:txBody>
      </p:sp>
      <p:sp>
        <p:nvSpPr>
          <p:cNvPr id="11" name="Rectangle 10"/>
          <p:cNvSpPr/>
          <p:nvPr userDrawn="1"/>
        </p:nvSpPr>
        <p:spPr>
          <a:xfrm>
            <a:off x="0" y="0"/>
            <a:ext cx="9144000" cy="4824078"/>
          </a:xfrm>
          <a:prstGeom prst="rect">
            <a:avLst/>
          </a:prstGeom>
          <a:gradFill flip="none" rotWithShape="1">
            <a:gsLst>
              <a:gs pos="75000">
                <a:schemeClr val="bg1"/>
              </a:gs>
              <a:gs pos="100000">
                <a:schemeClr val="bg1">
                  <a:lumMod val="8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350" dirty="0">
              <a:solidFill>
                <a:prstClr val="white"/>
              </a:solidFill>
            </a:endParaRPr>
          </a:p>
        </p:txBody>
      </p:sp>
    </p:spTree>
    <p:extLst>
      <p:ext uri="{BB962C8B-B14F-4D97-AF65-F5344CB8AC3E}">
        <p14:creationId xmlns:p14="http://schemas.microsoft.com/office/powerpoint/2010/main" val="355960261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dirty="0"/>
          </a:p>
        </p:txBody>
      </p:sp>
      <p:sp>
        <p:nvSpPr>
          <p:cNvPr id="2" name="Title 1"/>
          <p:cNvSpPr>
            <a:spLocks noGrp="1"/>
          </p:cNvSpPr>
          <p:nvPr>
            <p:ph type="title" hasCustomPrompt="1"/>
          </p:nvPr>
        </p:nvSpPr>
        <p:spPr>
          <a:xfrm>
            <a:off x="304363" y="247696"/>
            <a:ext cx="8464987" cy="455444"/>
          </a:xfrm>
        </p:spPr>
        <p:txBody>
          <a:bodyPr>
            <a:normAutofit/>
          </a:bodyPr>
          <a:lstStyle/>
          <a:p>
            <a:r>
              <a:rPr lang="en-US" dirty="0" smtClean="0"/>
              <a:t>Header</a:t>
            </a:r>
            <a:endParaRPr lang="en-US" dirty="0"/>
          </a:p>
        </p:txBody>
      </p:sp>
      <p:sp>
        <p:nvSpPr>
          <p:cNvPr id="5" name="Text Placeholder 4"/>
          <p:cNvSpPr>
            <a:spLocks noGrp="1"/>
          </p:cNvSpPr>
          <p:nvPr>
            <p:ph type="body" sz="quarter" idx="13"/>
          </p:nvPr>
        </p:nvSpPr>
        <p:spPr>
          <a:xfrm>
            <a:off x="314858" y="994478"/>
            <a:ext cx="8460842" cy="3280567"/>
          </a:xfrm>
          <a:prstGeom prst="rect">
            <a:avLst/>
          </a:prstGeom>
        </p:spPr>
        <p:txBody>
          <a:bodyPr vert="horz">
            <a:normAutofit/>
          </a:bodyPr>
          <a:lstStyle>
            <a:lvl1pPr marL="0" indent="0">
              <a:buNone/>
              <a:defRPr sz="2800">
                <a:solidFill>
                  <a:srgbClr val="141414"/>
                </a:solidFill>
              </a:defRPr>
            </a:lvl1pPr>
            <a:lvl2pPr marL="228600" indent="-227013">
              <a:buClr>
                <a:schemeClr val="accent2"/>
              </a:buClr>
              <a:buFont typeface="Arial"/>
              <a:buChar char="•"/>
              <a:defRPr sz="2400">
                <a:solidFill>
                  <a:srgbClr val="141414"/>
                </a:solidFill>
              </a:defRPr>
            </a:lvl2pPr>
            <a:lvl3pPr marL="287338" indent="-166688">
              <a:buClr>
                <a:schemeClr val="accent2"/>
              </a:buClr>
              <a:buFont typeface="Arial"/>
              <a:buChar char="•"/>
              <a:defRPr sz="2000">
                <a:solidFill>
                  <a:srgbClr val="141414"/>
                </a:solidFill>
              </a:defRPr>
            </a:lvl3pPr>
            <a:lvl4pPr marL="393700" indent="-176213">
              <a:buClr>
                <a:schemeClr val="accent2"/>
              </a:buClr>
              <a:buFont typeface="Arial"/>
              <a:buChar char="•"/>
              <a:defRPr sz="1800">
                <a:solidFill>
                  <a:srgbClr val="141414"/>
                </a:solidFill>
              </a:defRPr>
            </a:lvl4pPr>
            <a:lvl5pPr marL="512763" indent="-176213">
              <a:buClr>
                <a:schemeClr val="accent2"/>
              </a:buClr>
              <a:buFont typeface="Arial"/>
              <a:buChar char="•"/>
              <a:defRPr sz="1800">
                <a:solidFill>
                  <a:srgbClr val="14141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7613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text, subtext &amp; pictu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858" y="999973"/>
            <a:ext cx="8448142" cy="808081"/>
          </a:xfrm>
          <a:prstGeom prst="rect">
            <a:avLst/>
          </a:prstGeom>
        </p:spPr>
        <p:txBody>
          <a:bodyPr>
            <a:normAutofit/>
          </a:bodyPr>
          <a:lstStyle>
            <a:lvl1pPr marL="0" indent="0">
              <a:buNone/>
              <a:defRPr sz="2200">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Text</a:t>
            </a:r>
            <a:endParaRPr lang="en-US" dirty="0"/>
          </a:p>
        </p:txBody>
      </p:sp>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dirty="0"/>
          </a:p>
        </p:txBody>
      </p:sp>
      <p:sp>
        <p:nvSpPr>
          <p:cNvPr id="8" name="Picture Placeholder 7"/>
          <p:cNvSpPr>
            <a:spLocks noGrp="1"/>
          </p:cNvSpPr>
          <p:nvPr>
            <p:ph type="pic" sz="quarter" idx="13"/>
          </p:nvPr>
        </p:nvSpPr>
        <p:spPr>
          <a:xfrm>
            <a:off x="407988" y="1989271"/>
            <a:ext cx="4072571" cy="2510339"/>
          </a:xfrm>
          <a:prstGeom prst="rect">
            <a:avLst/>
          </a:prstGeom>
        </p:spPr>
        <p:txBody>
          <a:bodyPr anchor="ctr">
            <a:normAutofit/>
          </a:bodyPr>
          <a:lstStyle>
            <a:lvl1pPr marL="0" indent="0" algn="ctr">
              <a:buNone/>
              <a:defRPr/>
            </a:lvl1pPr>
          </a:lstStyle>
          <a:p>
            <a:r>
              <a:rPr lang="en-US" dirty="0" smtClean="0"/>
              <a:t>Click icon to add picture</a:t>
            </a:r>
            <a:endParaRPr lang="en-US" dirty="0"/>
          </a:p>
        </p:txBody>
      </p:sp>
      <p:sp>
        <p:nvSpPr>
          <p:cNvPr id="14" name="Text Placeholder 13"/>
          <p:cNvSpPr>
            <a:spLocks noGrp="1"/>
          </p:cNvSpPr>
          <p:nvPr>
            <p:ph type="body" sz="quarter" idx="14" hasCustomPrompt="1"/>
          </p:nvPr>
        </p:nvSpPr>
        <p:spPr>
          <a:xfrm>
            <a:off x="4845050" y="1990115"/>
            <a:ext cx="3924301" cy="2592044"/>
          </a:xfrm>
          <a:prstGeom prst="rect">
            <a:avLst/>
          </a:prstGeom>
        </p:spPr>
        <p:txBody>
          <a:bodyPr>
            <a:normAutofit/>
          </a:bodyPr>
          <a:lstStyle>
            <a:lvl1pPr marL="0" indent="0">
              <a:buNone/>
              <a:defRPr sz="180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smtClean="0"/>
              <a:t>Supporting text</a:t>
            </a:r>
            <a:endParaRPr lang="en-US" dirty="0"/>
          </a:p>
        </p:txBody>
      </p:sp>
      <p:sp>
        <p:nvSpPr>
          <p:cNvPr id="15" name="Title 14"/>
          <p:cNvSpPr>
            <a:spLocks noGrp="1"/>
          </p:cNvSpPr>
          <p:nvPr>
            <p:ph type="title" hasCustomPrompt="1"/>
          </p:nvPr>
        </p:nvSpPr>
        <p:spPr>
          <a:xfrm>
            <a:off x="304363" y="247696"/>
            <a:ext cx="8464987" cy="455444"/>
          </a:xfrm>
        </p:spPr>
        <p:txBody>
          <a:bodyPr>
            <a:normAutofit/>
          </a:bodyPr>
          <a:lstStyle/>
          <a:p>
            <a:r>
              <a:rPr lang="en-US" dirty="0" smtClean="0"/>
              <a:t>Header</a:t>
            </a:r>
            <a:endParaRPr lang="en-US" dirty="0"/>
          </a:p>
        </p:txBody>
      </p:sp>
      <p:cxnSp>
        <p:nvCxnSpPr>
          <p:cNvPr id="16" name="Straight Connector 15"/>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32878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ed 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dirty="0"/>
          </a:p>
        </p:txBody>
      </p:sp>
      <p:sp>
        <p:nvSpPr>
          <p:cNvPr id="9" name="Content Placeholder 2"/>
          <p:cNvSpPr>
            <a:spLocks noGrp="1"/>
          </p:cNvSpPr>
          <p:nvPr>
            <p:ph idx="1" hasCustomPrompt="1"/>
          </p:nvPr>
        </p:nvSpPr>
        <p:spPr>
          <a:xfrm>
            <a:off x="314857" y="996032"/>
            <a:ext cx="4160817" cy="3301728"/>
          </a:xfrm>
          <a:prstGeom prst="rect">
            <a:avLst/>
          </a:prstGeom>
        </p:spPr>
        <p:txBody>
          <a:bodyPr>
            <a:normAutofit/>
          </a:bodyPr>
          <a:lstStyle>
            <a:lvl1pPr marL="287338" indent="-287338">
              <a:buFont typeface="+mj-lt"/>
              <a:buAutoNum type="arabicPeriod"/>
              <a:defRPr sz="2000">
                <a:solidFill>
                  <a:srgbClr val="0099CC"/>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a:p>
        </p:txBody>
      </p:sp>
      <p:sp>
        <p:nvSpPr>
          <p:cNvPr id="11" name="Content Placeholder 10"/>
          <p:cNvSpPr>
            <a:spLocks noGrp="1"/>
          </p:cNvSpPr>
          <p:nvPr>
            <p:ph sz="quarter" idx="13" hasCustomPrompt="1"/>
          </p:nvPr>
        </p:nvSpPr>
        <p:spPr>
          <a:xfrm>
            <a:off x="4697610" y="1014898"/>
            <a:ext cx="4446391" cy="3479023"/>
          </a:xfrm>
          <a:prstGeom prst="rect">
            <a:avLst/>
          </a:prstGeom>
        </p:spPr>
        <p:txBody>
          <a:bodyPr vert="horz" anchor="ctr"/>
          <a:lstStyle>
            <a:lvl1pPr marL="0" indent="0" algn="ctr">
              <a:buNone/>
              <a:defRPr>
                <a:solidFill>
                  <a:srgbClr val="0099CC"/>
                </a:solidFill>
              </a:defRPr>
            </a:lvl1pPr>
          </a:lstStyle>
          <a:p>
            <a:pPr lvl="0"/>
            <a:r>
              <a:rPr lang="en-US" dirty="0" smtClean="0"/>
              <a:t>Insert Media here</a:t>
            </a:r>
            <a:endParaRPr lang="en-US" dirty="0"/>
          </a:p>
        </p:txBody>
      </p:sp>
      <p:sp>
        <p:nvSpPr>
          <p:cNvPr id="12" name="Title 11"/>
          <p:cNvSpPr>
            <a:spLocks noGrp="1"/>
          </p:cNvSpPr>
          <p:nvPr>
            <p:ph type="title" hasCustomPrompt="1"/>
          </p:nvPr>
        </p:nvSpPr>
        <p:spPr>
          <a:xfrm>
            <a:off x="304363" y="247696"/>
            <a:ext cx="8464987" cy="455444"/>
          </a:xfrm>
        </p:spPr>
        <p:txBody>
          <a:bodyPr/>
          <a:lstStyle/>
          <a:p>
            <a:r>
              <a:rPr lang="en-US" dirty="0" smtClean="0"/>
              <a:t>Header</a:t>
            </a:r>
            <a:endParaRPr lang="en-US" dirty="0"/>
          </a:p>
        </p:txBody>
      </p:sp>
      <p:cxnSp>
        <p:nvCxnSpPr>
          <p:cNvPr id="13" name="Straight Connector 12"/>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62369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ed text and Media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dirty="0"/>
          </a:p>
        </p:txBody>
      </p:sp>
      <p:sp>
        <p:nvSpPr>
          <p:cNvPr id="9" name="Content Placeholder 2"/>
          <p:cNvSpPr>
            <a:spLocks noGrp="1"/>
          </p:cNvSpPr>
          <p:nvPr>
            <p:ph idx="1" hasCustomPrompt="1"/>
          </p:nvPr>
        </p:nvSpPr>
        <p:spPr>
          <a:xfrm>
            <a:off x="4697609" y="990843"/>
            <a:ext cx="3975294" cy="3318923"/>
          </a:xfrm>
          <a:prstGeom prst="rect">
            <a:avLst/>
          </a:prstGeom>
        </p:spPr>
        <p:txBody>
          <a:bodyPr>
            <a:normAutofit/>
          </a:bodyPr>
          <a:lstStyle>
            <a:lvl1pPr marL="287338" indent="-287338">
              <a:buFont typeface="+mj-lt"/>
              <a:buAutoNum type="arabicPeriod"/>
              <a:defRPr sz="2000">
                <a:solidFill>
                  <a:srgbClr val="0099CC"/>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a:p>
        </p:txBody>
      </p:sp>
      <p:sp>
        <p:nvSpPr>
          <p:cNvPr id="11" name="Content Placeholder 10"/>
          <p:cNvSpPr>
            <a:spLocks noGrp="1"/>
          </p:cNvSpPr>
          <p:nvPr>
            <p:ph sz="quarter" idx="13" hasCustomPrompt="1"/>
          </p:nvPr>
        </p:nvSpPr>
        <p:spPr>
          <a:xfrm>
            <a:off x="304800" y="996032"/>
            <a:ext cx="4170874" cy="3497889"/>
          </a:xfrm>
          <a:prstGeom prst="rect">
            <a:avLst/>
          </a:prstGeom>
        </p:spPr>
        <p:txBody>
          <a:bodyPr vert="horz" anchor="ctr"/>
          <a:lstStyle>
            <a:lvl1pPr marL="0" indent="0" algn="ctr">
              <a:buNone/>
              <a:defRPr>
                <a:solidFill>
                  <a:srgbClr val="0099CC"/>
                </a:solidFill>
              </a:defRPr>
            </a:lvl1pPr>
          </a:lstStyle>
          <a:p>
            <a:pPr lvl="0"/>
            <a:r>
              <a:rPr lang="en-US" dirty="0" smtClean="0"/>
              <a:t>Insert Media here</a:t>
            </a:r>
            <a:endParaRPr lang="en-US" dirty="0"/>
          </a:p>
        </p:txBody>
      </p:sp>
      <p:sp>
        <p:nvSpPr>
          <p:cNvPr id="12" name="Title 11"/>
          <p:cNvSpPr>
            <a:spLocks noGrp="1"/>
          </p:cNvSpPr>
          <p:nvPr>
            <p:ph type="title" hasCustomPrompt="1"/>
          </p:nvPr>
        </p:nvSpPr>
        <p:spPr>
          <a:xfrm>
            <a:off x="304363" y="247696"/>
            <a:ext cx="8464987" cy="455444"/>
          </a:xfrm>
        </p:spPr>
        <p:txBody>
          <a:bodyPr/>
          <a:lstStyle/>
          <a:p>
            <a:r>
              <a:rPr lang="en-US" dirty="0" smtClean="0"/>
              <a:t>Header</a:t>
            </a:r>
            <a:endParaRPr lang="en-US" dirty="0"/>
          </a:p>
        </p:txBody>
      </p:sp>
      <p:cxnSp>
        <p:nvCxnSpPr>
          <p:cNvPr id="13" name="Straight Connector 12"/>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75993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dirty="0"/>
          </a:p>
        </p:txBody>
      </p:sp>
      <p:sp>
        <p:nvSpPr>
          <p:cNvPr id="2" name="Title 1"/>
          <p:cNvSpPr>
            <a:spLocks noGrp="1"/>
          </p:cNvSpPr>
          <p:nvPr>
            <p:ph type="title" hasCustomPrompt="1"/>
          </p:nvPr>
        </p:nvSpPr>
        <p:spPr>
          <a:xfrm>
            <a:off x="304363" y="247696"/>
            <a:ext cx="8471337" cy="455444"/>
          </a:xfrm>
        </p:spPr>
        <p:txBody>
          <a:bodyPr/>
          <a:lstStyle/>
          <a:p>
            <a:r>
              <a:rPr lang="en-US" dirty="0" smtClean="0"/>
              <a:t>Header</a:t>
            </a:r>
            <a:endParaRPr lang="en-US" dirty="0"/>
          </a:p>
        </p:txBody>
      </p:sp>
      <p:sp>
        <p:nvSpPr>
          <p:cNvPr id="5" name="Text Placeholder 4"/>
          <p:cNvSpPr>
            <a:spLocks noGrp="1"/>
          </p:cNvSpPr>
          <p:nvPr>
            <p:ph type="body" sz="quarter" idx="13"/>
          </p:nvPr>
        </p:nvSpPr>
        <p:spPr>
          <a:xfrm>
            <a:off x="325352" y="1002382"/>
            <a:ext cx="4150321" cy="3293393"/>
          </a:xfrm>
          <a:prstGeom prst="rect">
            <a:avLst/>
          </a:prstGeom>
        </p:spPr>
        <p:txBody>
          <a:bodyPr vert="horz" anchor="ctr">
            <a:normAutofit/>
          </a:bodyPr>
          <a:lstStyle>
            <a:lvl1pPr marL="0" indent="0">
              <a:buNone/>
              <a:defRPr sz="2400">
                <a:solidFill>
                  <a:srgbClr val="141414"/>
                </a:solidFill>
              </a:defRPr>
            </a:lvl1pPr>
            <a:lvl2pPr marL="228600" indent="-227013">
              <a:buClr>
                <a:schemeClr val="accent2"/>
              </a:buClr>
              <a:buFont typeface="Arial"/>
              <a:buChar char="•"/>
              <a:defRPr sz="1800">
                <a:solidFill>
                  <a:srgbClr val="141414"/>
                </a:solidFill>
              </a:defRPr>
            </a:lvl2pPr>
            <a:lvl3pPr marL="287338" indent="-166688">
              <a:buClr>
                <a:schemeClr val="accent2"/>
              </a:buClr>
              <a:buFont typeface="Arial"/>
              <a:buChar char="•"/>
              <a:defRPr sz="1600">
                <a:solidFill>
                  <a:srgbClr val="141414"/>
                </a:solidFill>
              </a:defRPr>
            </a:lvl3pPr>
            <a:lvl4pPr marL="393700" indent="-176213">
              <a:buClr>
                <a:schemeClr val="accent2"/>
              </a:buClr>
              <a:buFont typeface="Arial"/>
              <a:buChar char="•"/>
              <a:defRPr sz="1400">
                <a:solidFill>
                  <a:srgbClr val="141414"/>
                </a:solidFill>
              </a:defRPr>
            </a:lvl4pPr>
            <a:lvl5pPr marL="512763" indent="-176213">
              <a:buClr>
                <a:schemeClr val="accent2"/>
              </a:buClr>
              <a:buFont typeface="Arial"/>
              <a:buChar char="•"/>
              <a:defRPr sz="1400">
                <a:solidFill>
                  <a:srgbClr val="14141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Media Placeholder 3"/>
          <p:cNvSpPr>
            <a:spLocks noGrp="1"/>
          </p:cNvSpPr>
          <p:nvPr>
            <p:ph type="media" sz="quarter" idx="14" hasCustomPrompt="1"/>
          </p:nvPr>
        </p:nvSpPr>
        <p:spPr>
          <a:xfrm>
            <a:off x="4697610" y="1024928"/>
            <a:ext cx="4446391" cy="3475343"/>
          </a:xfrm>
          <a:prstGeom prst="rect">
            <a:avLst/>
          </a:prstGeom>
        </p:spPr>
        <p:txBody>
          <a:bodyPr vert="horz" anchor="ctr"/>
          <a:lstStyle>
            <a:lvl1pPr marL="0" indent="0" algn="ctr">
              <a:buNone/>
              <a:defRPr>
                <a:solidFill>
                  <a:srgbClr val="0099CC"/>
                </a:solidFill>
              </a:defRPr>
            </a:lvl1pPr>
          </a:lstStyle>
          <a:p>
            <a:r>
              <a:rPr lang="en-US" dirty="0" smtClean="0"/>
              <a:t>Insert Media Here</a:t>
            </a:r>
            <a:endParaRPr lang="en-US" dirty="0"/>
          </a:p>
        </p:txBody>
      </p:sp>
    </p:spTree>
    <p:extLst>
      <p:ext uri="{BB962C8B-B14F-4D97-AF65-F5344CB8AC3E}">
        <p14:creationId xmlns:p14="http://schemas.microsoft.com/office/powerpoint/2010/main" val="125086726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dirty="0"/>
          </a:p>
        </p:txBody>
      </p:sp>
      <p:cxnSp>
        <p:nvCxnSpPr>
          <p:cNvPr id="5" name="Straight Connector 4"/>
          <p:cNvCxnSpPr/>
          <p:nvPr userDrawn="1"/>
        </p:nvCxnSpPr>
        <p:spPr>
          <a:xfrm>
            <a:off x="408216" y="1692265"/>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99748" y="2924164"/>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1975053"/>
            <a:ext cx="8333704" cy="470804"/>
          </a:xfrm>
          <a:prstGeom prst="rect">
            <a:avLst/>
          </a:prstGeom>
        </p:spPr>
        <p:txBody>
          <a:bodyPr>
            <a:normAutofit/>
          </a:bodyPr>
          <a:lstStyle>
            <a:lvl1pPr marL="0" indent="0">
              <a:buNone/>
              <a:defRPr sz="3600">
                <a:solidFill>
                  <a:srgbClr val="141414"/>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Transition Slide </a:t>
            </a:r>
            <a:endParaRPr lang="en-US" dirty="0"/>
          </a:p>
        </p:txBody>
      </p:sp>
    </p:spTree>
    <p:extLst>
      <p:ext uri="{BB962C8B-B14F-4D97-AF65-F5344CB8AC3E}">
        <p14:creationId xmlns:p14="http://schemas.microsoft.com/office/powerpoint/2010/main" val="27318370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8.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0" y="4703348"/>
            <a:ext cx="9144000" cy="446957"/>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9" name="TextBox 28"/>
          <p:cNvSpPr txBox="1"/>
          <p:nvPr/>
        </p:nvSpPr>
        <p:spPr>
          <a:xfrm>
            <a:off x="679780" y="4809388"/>
            <a:ext cx="192314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mn-lt"/>
                <a:cs typeface="Arial"/>
              </a:rPr>
              <a:t>© 2017 Cognizant </a:t>
            </a:r>
            <a:endParaRPr kumimoji="0" lang="en-US" sz="900" b="0" i="0" u="none" strike="noStrike" kern="0" cap="none" spc="0" normalizeH="0" baseline="0" noProof="0" dirty="0">
              <a:ln>
                <a:noFill/>
              </a:ln>
              <a:solidFill>
                <a:sysClr val="window" lastClr="FFFFFF"/>
              </a:solidFill>
              <a:effectLst/>
              <a:uLnTx/>
              <a:uFillTx/>
              <a:latin typeface="+mn-lt"/>
              <a:cs typeface="Arial"/>
            </a:endParaRPr>
          </a:p>
        </p:txBody>
      </p:sp>
      <p:cxnSp>
        <p:nvCxnSpPr>
          <p:cNvPr id="30" name="Straight Connector 29"/>
          <p:cNvCxnSpPr/>
          <p:nvPr/>
        </p:nvCxnSpPr>
        <p:spPr>
          <a:xfrm>
            <a:off x="616874" y="4823178"/>
            <a:ext cx="0" cy="207146"/>
          </a:xfrm>
          <a:prstGeom prst="line">
            <a:avLst/>
          </a:prstGeom>
          <a:noFill/>
          <a:ln w="6350" cap="flat" cmpd="sng" algn="ctr">
            <a:solidFill>
              <a:sysClr val="window" lastClr="FFFFFF"/>
            </a:solidFill>
            <a:prstDash val="solid"/>
          </a:ln>
          <a:effectLst/>
        </p:spPr>
      </p:cxnSp>
      <p:sp>
        <p:nvSpPr>
          <p:cNvPr id="6" name="Slide Number Placeholder 5"/>
          <p:cNvSpPr>
            <a:spLocks noGrp="1"/>
          </p:cNvSpPr>
          <p:nvPr>
            <p:ph type="sldNum" sz="quarter" idx="4"/>
          </p:nvPr>
        </p:nvSpPr>
        <p:spPr>
          <a:xfrm>
            <a:off x="39646" y="4728848"/>
            <a:ext cx="539195" cy="375771"/>
          </a:xfrm>
          <a:prstGeom prst="rect">
            <a:avLst/>
          </a:prstGeom>
        </p:spPr>
        <p:txBody>
          <a:bodyPr vert="horz" lIns="91440" tIns="45720" rIns="91440" bIns="45720" rtlCol="0" anchor="ctr"/>
          <a:lstStyle>
            <a:lvl1pPr algn="r">
              <a:defRPr sz="1050">
                <a:solidFill>
                  <a:schemeClr val="bg1"/>
                </a:solidFill>
              </a:defRPr>
            </a:lvl1pPr>
          </a:lstStyle>
          <a:p>
            <a:fld id="{B32AB80A-78BA-6B42-BA0D-B44ACF890F5A}" type="slidenum">
              <a:rPr lang="en-US" smtClean="0"/>
              <a:pPr/>
              <a:t>‹#›</a:t>
            </a:fld>
            <a:endParaRPr lang="en-US" dirty="0"/>
          </a:p>
        </p:txBody>
      </p:sp>
      <p:sp>
        <p:nvSpPr>
          <p:cNvPr id="33" name="Title Placeholder 32"/>
          <p:cNvSpPr>
            <a:spLocks noGrp="1"/>
          </p:cNvSpPr>
          <p:nvPr>
            <p:ph type="title"/>
          </p:nvPr>
        </p:nvSpPr>
        <p:spPr>
          <a:xfrm>
            <a:off x="304363" y="247696"/>
            <a:ext cx="8382437" cy="455444"/>
          </a:xfrm>
          <a:prstGeom prst="rect">
            <a:avLst/>
          </a:prstGeom>
        </p:spPr>
        <p:txBody>
          <a:bodyPr vert="horz" lIns="91440" tIns="45720" rIns="91440" bIns="45720" rtlCol="0" anchor="t">
            <a:normAutofit/>
          </a:bodyPr>
          <a:lstStyle/>
          <a:p>
            <a:r>
              <a:rPr lang="en-US" dirty="0" smtClean="0"/>
              <a:t>Header text</a:t>
            </a:r>
            <a:endParaRPr lang="en-US" dirty="0"/>
          </a:p>
        </p:txBody>
      </p:sp>
      <p:pic>
        <p:nvPicPr>
          <p:cNvPr id="8" name="Picture 7" descr="Cognizant_LOGO_white.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825510" y="4781162"/>
            <a:ext cx="941338" cy="285367"/>
          </a:xfrm>
          <a:prstGeom prst="rect">
            <a:avLst/>
          </a:prstGeom>
        </p:spPr>
      </p:pic>
    </p:spTree>
    <p:extLst>
      <p:ext uri="{BB962C8B-B14F-4D97-AF65-F5344CB8AC3E}">
        <p14:creationId xmlns:p14="http://schemas.microsoft.com/office/powerpoint/2010/main" val="139967039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66" r:id="rId3"/>
    <p:sldLayoutId id="2147483661" r:id="rId4"/>
    <p:sldLayoutId id="2147483650" r:id="rId5"/>
    <p:sldLayoutId id="2147483651" r:id="rId6"/>
    <p:sldLayoutId id="2147483665" r:id="rId7"/>
    <p:sldLayoutId id="2147483668" r:id="rId8"/>
    <p:sldLayoutId id="2147483673" r:id="rId9"/>
    <p:sldLayoutId id="2147483663" r:id="rId10"/>
    <p:sldLayoutId id="2147483664" r:id="rId11"/>
    <p:sldLayoutId id="2147483670" r:id="rId12"/>
    <p:sldLayoutId id="2147483669" r:id="rId13"/>
    <p:sldLayoutId id="2147483667" r:id="rId14"/>
    <p:sldLayoutId id="2147483672" r:id="rId15"/>
    <p:sldLayoutId id="2147483676" r:id="rId16"/>
  </p:sldLayoutIdLst>
  <p:timing>
    <p:tnLst>
      <p:par>
        <p:cTn id="1" dur="indefinite" restart="never" nodeType="tmRoot"/>
      </p:par>
    </p:tnLst>
  </p:timing>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0" y="4703349"/>
            <a:ext cx="9144000" cy="446957"/>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algn="ctr" defTabSz="685800">
              <a:defRPr/>
            </a:pPr>
            <a:endParaRPr lang="en-US" sz="1800" kern="0" dirty="0">
              <a:solidFill>
                <a:sysClr val="window" lastClr="FFFFFF"/>
              </a:solidFill>
              <a:latin typeface="Calibri"/>
            </a:endParaRPr>
          </a:p>
        </p:txBody>
      </p:sp>
      <p:sp>
        <p:nvSpPr>
          <p:cNvPr id="29" name="TextBox 28"/>
          <p:cNvSpPr txBox="1"/>
          <p:nvPr/>
        </p:nvSpPr>
        <p:spPr>
          <a:xfrm>
            <a:off x="679781" y="4809389"/>
            <a:ext cx="1923143" cy="230832"/>
          </a:xfrm>
          <a:prstGeom prst="rect">
            <a:avLst/>
          </a:prstGeom>
          <a:noFill/>
        </p:spPr>
        <p:txBody>
          <a:bodyPr wrap="square" rtlCol="0">
            <a:spAutoFit/>
          </a:bodyPr>
          <a:lstStyle/>
          <a:p>
            <a:pPr defTabSz="685800">
              <a:defRPr/>
            </a:pPr>
            <a:r>
              <a:rPr lang="en-US" sz="900" kern="0" dirty="0">
                <a:solidFill>
                  <a:sysClr val="window" lastClr="FFFFFF"/>
                </a:solidFill>
                <a:cs typeface="Arial"/>
              </a:rPr>
              <a:t>© 2017 Cognizant </a:t>
            </a:r>
          </a:p>
        </p:txBody>
      </p:sp>
      <p:cxnSp>
        <p:nvCxnSpPr>
          <p:cNvPr id="30" name="Straight Connector 29"/>
          <p:cNvCxnSpPr/>
          <p:nvPr/>
        </p:nvCxnSpPr>
        <p:spPr>
          <a:xfrm>
            <a:off x="616874" y="4823179"/>
            <a:ext cx="0" cy="207146"/>
          </a:xfrm>
          <a:prstGeom prst="line">
            <a:avLst/>
          </a:prstGeom>
          <a:noFill/>
          <a:ln w="6350" cap="flat" cmpd="sng" algn="ctr">
            <a:solidFill>
              <a:sysClr val="window" lastClr="FFFFFF"/>
            </a:solidFill>
            <a:prstDash val="solid"/>
          </a:ln>
          <a:effectLst/>
        </p:spPr>
      </p:cxnSp>
      <p:sp>
        <p:nvSpPr>
          <p:cNvPr id="6" name="Slide Number Placeholder 5"/>
          <p:cNvSpPr>
            <a:spLocks noGrp="1"/>
          </p:cNvSpPr>
          <p:nvPr>
            <p:ph type="sldNum" sz="quarter" idx="4"/>
          </p:nvPr>
        </p:nvSpPr>
        <p:spPr>
          <a:xfrm>
            <a:off x="39647" y="4728848"/>
            <a:ext cx="539195" cy="375771"/>
          </a:xfrm>
          <a:prstGeom prst="rect">
            <a:avLst/>
          </a:prstGeom>
        </p:spPr>
        <p:txBody>
          <a:bodyPr vert="horz" lIns="91440" tIns="45720" rIns="91440" bIns="45720" rtlCol="0" anchor="ctr"/>
          <a:lstStyle>
            <a:lvl1pPr algn="r">
              <a:defRPr sz="1050">
                <a:solidFill>
                  <a:schemeClr val="bg1"/>
                </a:solidFill>
              </a:defRPr>
            </a:lvl1pPr>
          </a:lstStyle>
          <a:p>
            <a:pPr defTabSz="457189"/>
            <a:fld id="{B32AB80A-78BA-6B42-BA0D-B44ACF890F5A}" type="slidenum">
              <a:rPr lang="en-US" smtClean="0">
                <a:solidFill>
                  <a:prstClr val="white"/>
                </a:solidFill>
              </a:rPr>
              <a:pPr defTabSz="457189"/>
              <a:t>‹#›</a:t>
            </a:fld>
            <a:endParaRPr lang="en-US" dirty="0">
              <a:solidFill>
                <a:prstClr val="white"/>
              </a:solidFill>
            </a:endParaRPr>
          </a:p>
        </p:txBody>
      </p:sp>
      <p:sp>
        <p:nvSpPr>
          <p:cNvPr id="33" name="Title Placeholder 32"/>
          <p:cNvSpPr>
            <a:spLocks noGrp="1"/>
          </p:cNvSpPr>
          <p:nvPr>
            <p:ph type="title"/>
          </p:nvPr>
        </p:nvSpPr>
        <p:spPr>
          <a:xfrm>
            <a:off x="304364" y="247696"/>
            <a:ext cx="8382437" cy="455444"/>
          </a:xfrm>
          <a:prstGeom prst="rect">
            <a:avLst/>
          </a:prstGeom>
        </p:spPr>
        <p:txBody>
          <a:bodyPr vert="horz" lIns="91440" tIns="45720" rIns="91440" bIns="45720" rtlCol="0" anchor="t">
            <a:normAutofit/>
          </a:bodyPr>
          <a:lstStyle/>
          <a:p>
            <a:r>
              <a:rPr lang="en-US" dirty="0" smtClean="0"/>
              <a:t>Header text</a:t>
            </a:r>
            <a:endParaRPr lang="en-US" dirty="0"/>
          </a:p>
        </p:txBody>
      </p:sp>
      <p:pic>
        <p:nvPicPr>
          <p:cNvPr id="8" name="Picture 7" descr="Cognizant_LOGO_white.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825511" y="4781163"/>
            <a:ext cx="941338" cy="285367"/>
          </a:xfrm>
          <a:prstGeom prst="rect">
            <a:avLst/>
          </a:prstGeom>
        </p:spPr>
      </p:pic>
    </p:spTree>
    <p:extLst>
      <p:ext uri="{BB962C8B-B14F-4D97-AF65-F5344CB8AC3E}">
        <p14:creationId xmlns:p14="http://schemas.microsoft.com/office/powerpoint/2010/main" val="405193069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Lst>
  <p:timing>
    <p:tnLst>
      <p:par>
        <p:cTn id="1" dur="indefinite" restart="never" nodeType="tmRoot"/>
      </p:par>
    </p:tnLst>
  </p:timing>
  <p:hf hdr="0" ftr="0" dt="0"/>
  <p:txStyles>
    <p:titleStyle>
      <a:lvl1pPr algn="l" defTabSz="457189" rtl="0" eaLnBrk="1" latinLnBrk="0" hangingPunct="1">
        <a:spcBef>
          <a:spcPct val="0"/>
        </a:spcBef>
        <a:buNone/>
        <a:defRPr sz="2800" kern="1200">
          <a:solidFill>
            <a:srgbClr val="0099CC"/>
          </a:solidFill>
          <a:latin typeface="+mj-lt"/>
          <a:ea typeface="+mj-ea"/>
          <a:cs typeface="+mj-cs"/>
        </a:defRPr>
      </a:lvl1pPr>
    </p:titleStyle>
    <p:bodyStyle>
      <a:lvl1pPr marL="342892" indent="-342892"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1" indent="-285743"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2"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8"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3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martinfowler.com/articles/microservices.html"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hyperlink" Target="http://martinfowler.com/articles/microservices.html"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p:cNvSpPr>
            <a:spLocks noGrp="1"/>
          </p:cNvSpPr>
          <p:nvPr>
            <p:ph type="body" sz="quarter" idx="13"/>
          </p:nvPr>
        </p:nvSpPr>
        <p:spPr>
          <a:xfrm>
            <a:off x="419100" y="1958809"/>
            <a:ext cx="8284633" cy="429229"/>
          </a:xfrm>
        </p:spPr>
        <p:txBody>
          <a:bodyPr/>
          <a:lstStyle/>
          <a:p>
            <a:r>
              <a:rPr lang="en-US" dirty="0" smtClean="0">
                <a:latin typeface="+mj-lt"/>
              </a:rPr>
              <a:t>November 2017</a:t>
            </a:r>
            <a:endParaRPr lang="en-US" dirty="0">
              <a:latin typeface="+mj-lt"/>
            </a:endParaRPr>
          </a:p>
        </p:txBody>
      </p:sp>
      <p:sp>
        <p:nvSpPr>
          <p:cNvPr id="9" name="Text Placeholder 2"/>
          <p:cNvSpPr>
            <a:spLocks noGrp="1"/>
          </p:cNvSpPr>
          <p:nvPr>
            <p:ph type="body" sz="quarter" idx="14"/>
          </p:nvPr>
        </p:nvSpPr>
        <p:spPr>
          <a:xfrm>
            <a:off x="410135" y="2301225"/>
            <a:ext cx="8284633" cy="830997"/>
          </a:xfrm>
        </p:spPr>
        <p:txBody>
          <a:bodyPr/>
          <a:lstStyle/>
          <a:p>
            <a:r>
              <a:rPr lang="en-US" sz="2400" b="1" dirty="0" smtClean="0">
                <a:solidFill>
                  <a:schemeClr val="accent1">
                    <a:lumMod val="60000"/>
                    <a:lumOff val="40000"/>
                  </a:schemeClr>
                </a:solidFill>
              </a:rPr>
              <a:t>Cognizant COSMOS</a:t>
            </a:r>
          </a:p>
          <a:p>
            <a:r>
              <a:rPr lang="en-US" sz="2000" b="1" dirty="0" smtClean="0">
                <a:solidFill>
                  <a:schemeClr val="accent3">
                    <a:lumMod val="75000"/>
                  </a:schemeClr>
                </a:solidFill>
              </a:rPr>
              <a:t>Microservices Design and Delivery using Open Standards</a:t>
            </a:r>
            <a:endParaRPr lang="en-US" sz="2400" b="1" dirty="0" smtClean="0">
              <a:solidFill>
                <a:schemeClr val="accent3">
                  <a:lumMod val="75000"/>
                </a:schemeClr>
              </a:solidFill>
            </a:endParaRPr>
          </a:p>
        </p:txBody>
      </p:sp>
      <p:sp>
        <p:nvSpPr>
          <p:cNvPr id="10" name="Text Placeholder 3"/>
          <p:cNvSpPr>
            <a:spLocks noGrp="1"/>
          </p:cNvSpPr>
          <p:nvPr>
            <p:ph type="body" sz="quarter" idx="15"/>
          </p:nvPr>
        </p:nvSpPr>
        <p:spPr>
          <a:xfrm>
            <a:off x="419100" y="3238708"/>
            <a:ext cx="8284633" cy="446088"/>
          </a:xfrm>
        </p:spPr>
        <p:txBody>
          <a:bodyPr/>
          <a:lstStyle/>
          <a:p>
            <a:r>
              <a:rPr lang="en-US" dirty="0" smtClean="0"/>
              <a:t>Software Engineering and Architecture Lab</a:t>
            </a:r>
            <a:endParaRPr lang="en-IN" dirty="0"/>
          </a:p>
        </p:txBody>
      </p:sp>
    </p:spTree>
    <p:extLst>
      <p:ext uri="{BB962C8B-B14F-4D97-AF65-F5344CB8AC3E}">
        <p14:creationId xmlns:p14="http://schemas.microsoft.com/office/powerpoint/2010/main" val="755017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51832" y="547190"/>
            <a:ext cx="2604968" cy="641256"/>
          </a:xfrm>
          <a:prstGeom prst="rect">
            <a:avLst/>
          </a:prstGeom>
          <a:gradFill flip="none" rotWithShape="1">
            <a:gsLst>
              <a:gs pos="0">
                <a:srgbClr val="3E97B5"/>
              </a:gs>
              <a:gs pos="100000">
                <a:srgbClr val="60A844"/>
              </a:gs>
            </a:gsLst>
            <a:lin ang="0" scaled="1"/>
            <a:tileRect/>
          </a:gradFill>
          <a:ln w="12700">
            <a:gradFill flip="none" rotWithShape="1">
              <a:gsLst>
                <a:gs pos="0">
                  <a:srgbClr val="4198B5"/>
                </a:gs>
                <a:gs pos="100000">
                  <a:srgbClr val="60A848"/>
                </a:gs>
              </a:gsLst>
              <a:lin ang="0" scaled="1"/>
              <a:tileRect/>
            </a:gradFill>
          </a:ln>
        </p:spPr>
        <p:txBody>
          <a:bodyPr wrap="square" lIns="68580" tIns="34290" rIns="0" bIns="0" rtlCol="0" anchor="ctr" anchorCtr="0">
            <a:noAutofit/>
          </a:bodyPr>
          <a:lstStyle/>
          <a:p>
            <a:pPr algn="ctr" defTabSz="685800">
              <a:lnSpc>
                <a:spcPct val="80000"/>
              </a:lnSpc>
            </a:pPr>
            <a:r>
              <a:rPr lang="en-US" sz="1350" b="1" dirty="0">
                <a:solidFill>
                  <a:prstClr val="white"/>
                </a:solidFill>
                <a:latin typeface="Calibri" panose="020F0502020204030204" pitchFamily="34" charset="0"/>
                <a:cs typeface="Calibri (Headings)"/>
              </a:rPr>
              <a:t>Architecture Guidance</a:t>
            </a:r>
          </a:p>
          <a:p>
            <a:pPr algn="ctr" defTabSz="685800">
              <a:lnSpc>
                <a:spcPct val="80000"/>
              </a:lnSpc>
            </a:pPr>
            <a:r>
              <a:rPr lang="en-US" sz="1350" b="1" dirty="0">
                <a:solidFill>
                  <a:prstClr val="white"/>
                </a:solidFill>
                <a:latin typeface="Calibri" panose="020F0502020204030204" pitchFamily="34" charset="0"/>
                <a:cs typeface="Calibri (Headings)"/>
              </a:rPr>
              <a:t>Framework</a:t>
            </a:r>
          </a:p>
        </p:txBody>
      </p:sp>
      <p:sp>
        <p:nvSpPr>
          <p:cNvPr id="44" name="Rectangle 43"/>
          <p:cNvSpPr/>
          <p:nvPr/>
        </p:nvSpPr>
        <p:spPr bwMode="auto">
          <a:xfrm>
            <a:off x="6182764" y="547190"/>
            <a:ext cx="2604968" cy="644652"/>
          </a:xfrm>
          <a:prstGeom prst="rect">
            <a:avLst/>
          </a:prstGeom>
          <a:gradFill flip="none" rotWithShape="1">
            <a:gsLst>
              <a:gs pos="0">
                <a:srgbClr val="3E97B5"/>
              </a:gs>
              <a:gs pos="100000">
                <a:srgbClr val="60A844"/>
              </a:gs>
            </a:gsLst>
            <a:lin ang="0" scaled="1"/>
            <a:tileRect/>
          </a:gradFill>
          <a:ln w="12700">
            <a:gradFill flip="none" rotWithShape="1">
              <a:gsLst>
                <a:gs pos="0">
                  <a:srgbClr val="4198B5"/>
                </a:gs>
                <a:gs pos="100000">
                  <a:srgbClr val="60A848"/>
                </a:gs>
              </a:gsLst>
              <a:lin ang="0" scaled="1"/>
              <a:tileRect/>
            </a:gradFill>
          </a:ln>
        </p:spPr>
        <p:txBody>
          <a:bodyPr wrap="square" lIns="68580" tIns="34290" rIns="0" bIns="0" rtlCol="0" anchor="ctr" anchorCtr="0">
            <a:noAutofit/>
          </a:bodyPr>
          <a:lstStyle/>
          <a:p>
            <a:pPr algn="ctr" defTabSz="685800">
              <a:lnSpc>
                <a:spcPct val="80000"/>
              </a:lnSpc>
            </a:pPr>
            <a:r>
              <a:rPr lang="en-US" sz="1350" b="1" dirty="0">
                <a:solidFill>
                  <a:prstClr val="white"/>
                </a:solidFill>
                <a:latin typeface="Calibri" panose="020F0502020204030204" pitchFamily="34" charset="0"/>
                <a:cs typeface="Calibri (Headings)"/>
              </a:rPr>
              <a:t>Developer Studio</a:t>
            </a:r>
          </a:p>
        </p:txBody>
      </p:sp>
      <p:sp>
        <p:nvSpPr>
          <p:cNvPr id="2" name="Slide Number Placeholder 1"/>
          <p:cNvSpPr>
            <a:spLocks noGrp="1"/>
          </p:cNvSpPr>
          <p:nvPr>
            <p:ph type="sldNum" sz="quarter" idx="4"/>
          </p:nvPr>
        </p:nvSpPr>
        <p:spPr/>
        <p:txBody>
          <a:bodyPr/>
          <a:lstStyle/>
          <a:p>
            <a:fld id="{B32AB80A-78BA-6B42-BA0D-B44ACF890F5A}" type="slidenum">
              <a:rPr lang="en-US" smtClean="0">
                <a:solidFill>
                  <a:prstClr val="white"/>
                </a:solidFill>
              </a:rPr>
              <a:pPr/>
              <a:t>10</a:t>
            </a:fld>
            <a:endParaRPr lang="en-US" dirty="0">
              <a:solidFill>
                <a:prstClr val="white"/>
              </a:solidFill>
            </a:endParaRPr>
          </a:p>
        </p:txBody>
      </p:sp>
      <p:sp>
        <p:nvSpPr>
          <p:cNvPr id="65" name="Rectangle 64"/>
          <p:cNvSpPr/>
          <p:nvPr/>
        </p:nvSpPr>
        <p:spPr bwMode="auto">
          <a:xfrm>
            <a:off x="354330" y="101918"/>
            <a:ext cx="8435340" cy="365256"/>
          </a:xfrm>
          <a:prstGeom prst="rect">
            <a:avLst/>
          </a:prstGeom>
          <a:solidFill>
            <a:schemeClr val="accent1"/>
          </a:solidFill>
          <a:ln w="19050" cap="flat" cmpd="sng" algn="ctr">
            <a:noFill/>
            <a:prstDash val="solid"/>
            <a:round/>
            <a:headEnd type="none" w="med" len="med"/>
            <a:tailEnd type="none" w="med" len="med"/>
          </a:ln>
          <a:effectLst/>
        </p:spPr>
        <p:txBody>
          <a:bodyPr rot="0" spcFirstLastPara="0" vertOverflow="overflow" horzOverflow="overflow" vert="horz" wrap="square" lIns="68576" tIns="34289" rIns="68576" bIns="34289" numCol="1" spcCol="0" rtlCol="0" fromWordArt="0" anchor="ctr" anchorCtr="0" forceAA="0" compatLnSpc="1">
            <a:prstTxWarp prst="textNoShape">
              <a:avLst/>
            </a:prstTxWarp>
            <a:noAutofit/>
          </a:bodyPr>
          <a:lstStyle/>
          <a:p>
            <a:pPr algn="ctr" defTabSz="685800">
              <a:lnSpc>
                <a:spcPct val="95000"/>
              </a:lnSpc>
            </a:pPr>
            <a:r>
              <a:rPr lang="en-US" sz="1350" b="1" dirty="0">
                <a:solidFill>
                  <a:srgbClr val="FFFFFF"/>
                </a:solidFill>
                <a:latin typeface="Calibiri"/>
              </a:rPr>
              <a:t>Cognizant </a:t>
            </a:r>
            <a:r>
              <a:rPr lang="en-US" sz="1350" b="1" dirty="0" smtClean="0">
                <a:solidFill>
                  <a:srgbClr val="FFFFFF"/>
                </a:solidFill>
                <a:latin typeface="Calibiri"/>
              </a:rPr>
              <a:t>COSMOS – Microservices Design and Delivery Accelerator </a:t>
            </a:r>
            <a:endParaRPr lang="en-US" sz="1350" b="1" dirty="0">
              <a:solidFill>
                <a:srgbClr val="FFFFFF"/>
              </a:solidFill>
              <a:latin typeface="Calibiri"/>
            </a:endParaRPr>
          </a:p>
        </p:txBody>
      </p:sp>
      <p:sp>
        <p:nvSpPr>
          <p:cNvPr id="35" name="Rectangle 34"/>
          <p:cNvSpPr/>
          <p:nvPr/>
        </p:nvSpPr>
        <p:spPr bwMode="auto">
          <a:xfrm>
            <a:off x="3258522" y="547190"/>
            <a:ext cx="2604968" cy="644652"/>
          </a:xfrm>
          <a:prstGeom prst="rect">
            <a:avLst/>
          </a:prstGeom>
          <a:gradFill flip="none" rotWithShape="1">
            <a:gsLst>
              <a:gs pos="0">
                <a:srgbClr val="3E97B5"/>
              </a:gs>
              <a:gs pos="100000">
                <a:srgbClr val="60A844"/>
              </a:gs>
            </a:gsLst>
            <a:lin ang="0" scaled="1"/>
            <a:tileRect/>
          </a:gradFill>
          <a:ln w="12700">
            <a:gradFill flip="none" rotWithShape="1">
              <a:gsLst>
                <a:gs pos="0">
                  <a:srgbClr val="4198B5"/>
                </a:gs>
                <a:gs pos="100000">
                  <a:srgbClr val="60A848"/>
                </a:gs>
              </a:gsLst>
              <a:lin ang="0" scaled="1"/>
              <a:tileRect/>
            </a:gradFill>
          </a:ln>
        </p:spPr>
        <p:txBody>
          <a:bodyPr wrap="square" lIns="68580" tIns="34290" rIns="0" bIns="0" rtlCol="0" anchor="ctr" anchorCtr="0">
            <a:noAutofit/>
          </a:bodyPr>
          <a:lstStyle/>
          <a:p>
            <a:pPr algn="ctr" defTabSz="685800">
              <a:lnSpc>
                <a:spcPct val="80000"/>
              </a:lnSpc>
            </a:pPr>
            <a:r>
              <a:rPr lang="en-US" sz="1350" b="1" dirty="0">
                <a:solidFill>
                  <a:prstClr val="white"/>
                </a:solidFill>
                <a:latin typeface="Calibri" panose="020F0502020204030204" pitchFamily="34" charset="0"/>
                <a:cs typeface="Calibri (Headings)"/>
              </a:rPr>
              <a:t>Foundational Libraries </a:t>
            </a:r>
          </a:p>
          <a:p>
            <a:pPr algn="ctr" defTabSz="685800">
              <a:lnSpc>
                <a:spcPct val="80000"/>
              </a:lnSpc>
            </a:pPr>
            <a:r>
              <a:rPr lang="en-US" sz="1350" b="1" dirty="0">
                <a:solidFill>
                  <a:prstClr val="white"/>
                </a:solidFill>
                <a:latin typeface="Calibri" panose="020F0502020204030204" pitchFamily="34" charset="0"/>
                <a:cs typeface="Calibri (Headings)"/>
              </a:rPr>
              <a:t>&amp; Services</a:t>
            </a:r>
          </a:p>
        </p:txBody>
      </p:sp>
      <p:grpSp>
        <p:nvGrpSpPr>
          <p:cNvPr id="6" name="Group 5"/>
          <p:cNvGrpSpPr/>
          <p:nvPr/>
        </p:nvGrpSpPr>
        <p:grpSpPr>
          <a:xfrm>
            <a:off x="3092838" y="1190085"/>
            <a:ext cx="2770652" cy="3474720"/>
            <a:chOff x="4123784" y="1390836"/>
            <a:chExt cx="3694202" cy="4632959"/>
          </a:xfrm>
        </p:grpSpPr>
        <p:sp>
          <p:nvSpPr>
            <p:cNvPr id="36" name="Content Placeholder 5"/>
            <p:cNvSpPr txBox="1">
              <a:spLocks/>
            </p:cNvSpPr>
            <p:nvPr/>
          </p:nvSpPr>
          <p:spPr>
            <a:xfrm>
              <a:off x="4344696" y="1390836"/>
              <a:ext cx="3473290" cy="4632959"/>
            </a:xfrm>
            <a:prstGeom prst="rect">
              <a:avLst/>
            </a:prstGeom>
            <a:solidFill>
              <a:srgbClr val="F9F9F9"/>
            </a:solidFill>
            <a:ln>
              <a:gradFill>
                <a:gsLst>
                  <a:gs pos="0">
                    <a:srgbClr val="37B4DA"/>
                  </a:gs>
                  <a:gs pos="100000">
                    <a:srgbClr val="64B64F"/>
                  </a:gs>
                </a:gsLst>
                <a:lin ang="5400000" scaled="1"/>
              </a:gradFill>
            </a:ln>
          </p:spPr>
          <p:txBody>
            <a:bodyPr wrap="square" lIns="274320" tIns="0" rIns="68580" bIns="0" rtlCol="0" anchor="ctr"/>
            <a:lstStyle>
              <a:defPPr>
                <a:defRPr lang="en-US"/>
              </a:defPPr>
              <a:lvl1pPr>
                <a:defRPr sz="1000" b="1">
                  <a:solidFill>
                    <a:prstClr val="black"/>
                  </a:solidFill>
                  <a:latin typeface="Calibri" panose="020F0502020204030204" pitchFamily="34" charset="0"/>
                  <a:cs typeface="Times New Roman" panose="02020603050405020304" pitchFamily="18" charset="0"/>
                </a:defRPr>
              </a:lvl1pPr>
            </a:lstStyle>
            <a:p>
              <a:pPr defTabSz="685800"/>
              <a:endParaRPr lang="en-US" sz="750" b="0" dirty="0"/>
            </a:p>
          </p:txBody>
        </p:sp>
        <p:sp>
          <p:nvSpPr>
            <p:cNvPr id="37" name="Oval 36"/>
            <p:cNvSpPr/>
            <p:nvPr/>
          </p:nvSpPr>
          <p:spPr>
            <a:xfrm>
              <a:off x="4123784" y="1521467"/>
              <a:ext cx="433407" cy="429768"/>
            </a:xfrm>
            <a:prstGeom prst="ellipse">
              <a:avLst/>
            </a:prstGeom>
            <a:solidFill>
              <a:srgbClr val="F9F9F9"/>
            </a:solidFill>
            <a:ln>
              <a:gradFill>
                <a:gsLst>
                  <a:gs pos="0">
                    <a:srgbClr val="37B4DA"/>
                  </a:gs>
                  <a:gs pos="100000">
                    <a:srgbClr val="64B64F"/>
                  </a:gs>
                </a:gsLst>
                <a:lin ang="5400000" scaled="1"/>
              </a:gradFill>
            </a:ln>
          </p:spPr>
          <p:txBody>
            <a:bodyPr wrap="square" lIns="0" tIns="20574" rIns="0" bIns="0" rtlCol="0" anchor="t"/>
            <a:lstStyle/>
            <a:p>
              <a:pPr algn="ctr" defTabSz="685800"/>
              <a:endParaRPr lang="en-US" sz="675" b="1" dirty="0">
                <a:solidFill>
                  <a:prstClr val="black"/>
                </a:solidFill>
                <a:cs typeface="Times New Roman" panose="02020603050405020304" pitchFamily="18" charset="0"/>
              </a:endParaRPr>
            </a:p>
          </p:txBody>
        </p:sp>
        <p:sp>
          <p:nvSpPr>
            <p:cNvPr id="38" name="TextBox 37"/>
            <p:cNvSpPr txBox="1"/>
            <p:nvPr/>
          </p:nvSpPr>
          <p:spPr>
            <a:xfrm>
              <a:off x="4587859" y="1456152"/>
              <a:ext cx="3230126" cy="1969770"/>
            </a:xfrm>
            <a:prstGeom prst="rect">
              <a:avLst/>
            </a:prstGeom>
            <a:noFill/>
          </p:spPr>
          <p:txBody>
            <a:bodyPr wrap="square" rtlCol="0">
              <a:spAutoFit/>
            </a:bodyPr>
            <a:lstStyle/>
            <a:p>
              <a:pPr defTabSz="685800"/>
              <a:r>
                <a:rPr lang="en-US" sz="1125" b="1" dirty="0">
                  <a:solidFill>
                    <a:srgbClr val="141414"/>
                  </a:solidFill>
                  <a:latin typeface="Calibri" panose="020F0502020204030204" pitchFamily="34" charset="0"/>
                  <a:cs typeface="Calibri" panose="020F0502020204030204" pitchFamily="34" charset="0"/>
                </a:rPr>
                <a:t>Reusable Helper Components &amp; Services: </a:t>
              </a:r>
            </a:p>
            <a:p>
              <a:pPr defTabSz="685800"/>
              <a:r>
                <a:rPr lang="en-US" sz="1125" dirty="0">
                  <a:solidFill>
                    <a:srgbClr val="141414"/>
                  </a:solidFill>
                  <a:latin typeface="Calibri" panose="020F0502020204030204" pitchFamily="34" charset="0"/>
                  <a:cs typeface="Calibri" panose="020F0502020204030204" pitchFamily="34" charset="0"/>
                </a:rPr>
                <a:t>Provides a suite of reusable helper components for communicating with discovery service, centralized configuration service, distributed cache layer, tracers, message brokers and databases</a:t>
              </a:r>
            </a:p>
          </p:txBody>
        </p:sp>
        <p:sp>
          <p:nvSpPr>
            <p:cNvPr id="40" name="Oval 39"/>
            <p:cNvSpPr/>
            <p:nvPr/>
          </p:nvSpPr>
          <p:spPr>
            <a:xfrm>
              <a:off x="4123784" y="3461336"/>
              <a:ext cx="433407" cy="429768"/>
            </a:xfrm>
            <a:prstGeom prst="ellipse">
              <a:avLst/>
            </a:prstGeom>
            <a:solidFill>
              <a:srgbClr val="F9F9F9"/>
            </a:solidFill>
            <a:ln>
              <a:gradFill>
                <a:gsLst>
                  <a:gs pos="0">
                    <a:srgbClr val="37B4DA"/>
                  </a:gs>
                  <a:gs pos="100000">
                    <a:srgbClr val="64B64F"/>
                  </a:gs>
                </a:gsLst>
                <a:lin ang="5400000" scaled="1"/>
              </a:gradFill>
            </a:ln>
          </p:spPr>
          <p:txBody>
            <a:bodyPr wrap="square" lIns="0" tIns="20574" rIns="0" bIns="0" rtlCol="0" anchor="t"/>
            <a:lstStyle/>
            <a:p>
              <a:pPr algn="ctr" defTabSz="685800"/>
              <a:endParaRPr lang="en-US" sz="675" b="1" dirty="0">
                <a:solidFill>
                  <a:prstClr val="black"/>
                </a:solidFill>
                <a:cs typeface="Times New Roman" panose="02020603050405020304" pitchFamily="18" charset="0"/>
              </a:endParaRPr>
            </a:p>
          </p:txBody>
        </p:sp>
        <p:sp>
          <p:nvSpPr>
            <p:cNvPr id="41" name="TextBox 40"/>
            <p:cNvSpPr txBox="1"/>
            <p:nvPr/>
          </p:nvSpPr>
          <p:spPr>
            <a:xfrm>
              <a:off x="4587859" y="3390799"/>
              <a:ext cx="3078041" cy="2200602"/>
            </a:xfrm>
            <a:prstGeom prst="rect">
              <a:avLst/>
            </a:prstGeom>
            <a:noFill/>
          </p:spPr>
          <p:txBody>
            <a:bodyPr wrap="square" rtlCol="0">
              <a:spAutoFit/>
            </a:bodyPr>
            <a:lstStyle/>
            <a:p>
              <a:pPr defTabSz="685800"/>
              <a:r>
                <a:rPr lang="en-US" sz="1125" b="1" dirty="0">
                  <a:solidFill>
                    <a:srgbClr val="141414"/>
                  </a:solidFill>
                  <a:latin typeface="Calibri" panose="020F0502020204030204" pitchFamily="34" charset="0"/>
                  <a:cs typeface="Calibri" panose="020F0502020204030204" pitchFamily="34" charset="0"/>
                </a:rPr>
                <a:t>Containerized Governance Components: </a:t>
              </a:r>
            </a:p>
            <a:p>
              <a:pPr defTabSz="685800"/>
              <a:r>
                <a:rPr lang="en-US" sz="1125" dirty="0">
                  <a:solidFill>
                    <a:srgbClr val="141414"/>
                  </a:solidFill>
                  <a:latin typeface="Calibri" panose="020F0502020204030204" pitchFamily="34" charset="0"/>
                  <a:cs typeface="Calibri" panose="020F0502020204030204" pitchFamily="34" charset="0"/>
                </a:rPr>
                <a:t>Provides a suite of reusable governance components – routing service, discovery service, configuration service, performance monitoring and management components as containerized service images</a:t>
              </a:r>
            </a:p>
          </p:txBody>
        </p:sp>
        <p:pic>
          <p:nvPicPr>
            <p:cNvPr id="78" name="Picture 7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623" y="1603607"/>
              <a:ext cx="283029" cy="228600"/>
            </a:xfrm>
            <a:prstGeom prst="rect">
              <a:avLst/>
            </a:prstGeom>
          </p:spPr>
        </p:pic>
        <p:pic>
          <p:nvPicPr>
            <p:cNvPr id="84" name="Picture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4938" y="3598803"/>
              <a:ext cx="188099" cy="188099"/>
            </a:xfrm>
            <a:prstGeom prst="rect">
              <a:avLst/>
            </a:prstGeom>
          </p:spPr>
        </p:pic>
      </p:grpSp>
      <p:grpSp>
        <p:nvGrpSpPr>
          <p:cNvPr id="3" name="Group 2"/>
          <p:cNvGrpSpPr/>
          <p:nvPr/>
        </p:nvGrpSpPr>
        <p:grpSpPr>
          <a:xfrm>
            <a:off x="6017080" y="1190085"/>
            <a:ext cx="2772590" cy="3474720"/>
            <a:chOff x="8022774" y="1390835"/>
            <a:chExt cx="3696786" cy="4632959"/>
          </a:xfrm>
        </p:grpSpPr>
        <p:sp>
          <p:nvSpPr>
            <p:cNvPr id="45" name="Content Placeholder 5"/>
            <p:cNvSpPr txBox="1">
              <a:spLocks/>
            </p:cNvSpPr>
            <p:nvPr/>
          </p:nvSpPr>
          <p:spPr>
            <a:xfrm>
              <a:off x="8243685" y="1390835"/>
              <a:ext cx="3475875" cy="4632959"/>
            </a:xfrm>
            <a:prstGeom prst="rect">
              <a:avLst/>
            </a:prstGeom>
            <a:solidFill>
              <a:srgbClr val="F9F9F9"/>
            </a:solidFill>
            <a:ln>
              <a:gradFill>
                <a:gsLst>
                  <a:gs pos="0">
                    <a:srgbClr val="37B4DA"/>
                  </a:gs>
                  <a:gs pos="100000">
                    <a:srgbClr val="64B64F"/>
                  </a:gs>
                </a:gsLst>
                <a:lin ang="5400000" scaled="1"/>
              </a:gradFill>
            </a:ln>
          </p:spPr>
          <p:txBody>
            <a:bodyPr wrap="square" lIns="274320" tIns="0" rIns="68580" bIns="0" rtlCol="0" anchor="ctr"/>
            <a:lstStyle>
              <a:defPPr>
                <a:defRPr lang="en-US"/>
              </a:defPPr>
              <a:lvl1pPr>
                <a:defRPr sz="1000" b="1">
                  <a:solidFill>
                    <a:prstClr val="black"/>
                  </a:solidFill>
                  <a:latin typeface="Calibri" panose="020F0502020204030204" pitchFamily="34" charset="0"/>
                  <a:cs typeface="Times New Roman" panose="02020603050405020304" pitchFamily="18" charset="0"/>
                </a:defRPr>
              </a:lvl1pPr>
            </a:lstStyle>
            <a:p>
              <a:pPr defTabSz="685800"/>
              <a:endParaRPr lang="en-US" sz="750" b="0" dirty="0"/>
            </a:p>
          </p:txBody>
        </p:sp>
        <p:sp>
          <p:nvSpPr>
            <p:cNvPr id="46" name="Oval 45"/>
            <p:cNvSpPr/>
            <p:nvPr/>
          </p:nvSpPr>
          <p:spPr>
            <a:xfrm>
              <a:off x="8022774" y="1521467"/>
              <a:ext cx="433407" cy="429768"/>
            </a:xfrm>
            <a:prstGeom prst="ellipse">
              <a:avLst/>
            </a:prstGeom>
            <a:solidFill>
              <a:srgbClr val="F9F9F9"/>
            </a:solidFill>
            <a:ln>
              <a:gradFill>
                <a:gsLst>
                  <a:gs pos="0">
                    <a:srgbClr val="37B4DA"/>
                  </a:gs>
                  <a:gs pos="100000">
                    <a:srgbClr val="64B64F"/>
                  </a:gs>
                </a:gsLst>
                <a:lin ang="5400000" scaled="1"/>
              </a:gradFill>
            </a:ln>
          </p:spPr>
          <p:txBody>
            <a:bodyPr wrap="square" lIns="0" tIns="20574" rIns="0" bIns="0" rtlCol="0" anchor="t"/>
            <a:lstStyle/>
            <a:p>
              <a:pPr algn="ctr" defTabSz="685800"/>
              <a:endParaRPr lang="en-US" sz="675" b="1" dirty="0">
                <a:solidFill>
                  <a:prstClr val="black"/>
                </a:solidFill>
                <a:cs typeface="Times New Roman" panose="02020603050405020304" pitchFamily="18" charset="0"/>
              </a:endParaRPr>
            </a:p>
          </p:txBody>
        </p:sp>
        <p:sp>
          <p:nvSpPr>
            <p:cNvPr id="47" name="TextBox 46"/>
            <p:cNvSpPr txBox="1"/>
            <p:nvPr/>
          </p:nvSpPr>
          <p:spPr>
            <a:xfrm>
              <a:off x="8486849" y="1479737"/>
              <a:ext cx="3230126" cy="1508105"/>
            </a:xfrm>
            <a:prstGeom prst="rect">
              <a:avLst/>
            </a:prstGeom>
            <a:noFill/>
          </p:spPr>
          <p:txBody>
            <a:bodyPr wrap="square" rtlCol="0">
              <a:spAutoFit/>
            </a:bodyPr>
            <a:lstStyle/>
            <a:p>
              <a:pPr defTabSz="685800"/>
              <a:r>
                <a:rPr lang="en-US" sz="1125" b="1" dirty="0">
                  <a:solidFill>
                    <a:srgbClr val="141414"/>
                  </a:solidFill>
                  <a:latin typeface="Calibri" panose="020F0502020204030204" pitchFamily="34" charset="0"/>
                  <a:cs typeface="Calibri" panose="020F0502020204030204" pitchFamily="34" charset="0"/>
                </a:rPr>
                <a:t>API Modeler: </a:t>
              </a:r>
            </a:p>
            <a:p>
              <a:pPr defTabSz="685800"/>
              <a:r>
                <a:rPr lang="en-US" sz="1125" dirty="0">
                  <a:solidFill>
                    <a:srgbClr val="141414"/>
                  </a:solidFill>
                  <a:latin typeface="Calibri" panose="020F0502020204030204" pitchFamily="34" charset="0"/>
                  <a:cs typeface="Calibri" panose="020F0502020204030204" pitchFamily="34" charset="0"/>
                </a:rPr>
                <a:t>Generates code scaffold for microservices with generic method bodies and their data models using an intuitive graphical API Modeler for RESTful services</a:t>
              </a:r>
            </a:p>
          </p:txBody>
        </p:sp>
        <p:sp>
          <p:nvSpPr>
            <p:cNvPr id="48" name="TextBox 47"/>
            <p:cNvSpPr txBox="1"/>
            <p:nvPr/>
          </p:nvSpPr>
          <p:spPr>
            <a:xfrm>
              <a:off x="8486849" y="3026202"/>
              <a:ext cx="3108709" cy="1277273"/>
            </a:xfrm>
            <a:prstGeom prst="rect">
              <a:avLst/>
            </a:prstGeom>
            <a:noFill/>
          </p:spPr>
          <p:txBody>
            <a:bodyPr wrap="square" rtlCol="0">
              <a:spAutoFit/>
            </a:bodyPr>
            <a:lstStyle/>
            <a:p>
              <a:pPr defTabSz="685800"/>
              <a:r>
                <a:rPr lang="en-US" sz="1125" b="1" dirty="0">
                  <a:solidFill>
                    <a:srgbClr val="141414"/>
                  </a:solidFill>
                  <a:latin typeface="Calibri" panose="020F0502020204030204" pitchFamily="34" charset="0"/>
                  <a:cs typeface="Calibri" panose="020F0502020204030204" pitchFamily="34" charset="0"/>
                </a:rPr>
                <a:t>Multiple Implementation Options:</a:t>
              </a:r>
            </a:p>
            <a:p>
              <a:pPr defTabSz="685800"/>
              <a:r>
                <a:rPr lang="en-US" sz="1125" dirty="0">
                  <a:solidFill>
                    <a:srgbClr val="141414"/>
                  </a:solidFill>
                  <a:latin typeface="Calibri" panose="020F0502020204030204" pitchFamily="34" charset="0"/>
                  <a:cs typeface="Calibri" panose="020F0502020204030204" pitchFamily="34" charset="0"/>
                </a:rPr>
                <a:t>The various components that define the microservices reference architecture can be implemented using a variety of technology options</a:t>
              </a:r>
            </a:p>
          </p:txBody>
        </p:sp>
        <p:sp>
          <p:nvSpPr>
            <p:cNvPr id="49" name="Oval 48"/>
            <p:cNvSpPr/>
            <p:nvPr/>
          </p:nvSpPr>
          <p:spPr>
            <a:xfrm>
              <a:off x="8022774" y="3035142"/>
              <a:ext cx="433407" cy="429768"/>
            </a:xfrm>
            <a:prstGeom prst="ellipse">
              <a:avLst/>
            </a:prstGeom>
            <a:solidFill>
              <a:srgbClr val="F9F9F9"/>
            </a:solidFill>
            <a:ln>
              <a:gradFill>
                <a:gsLst>
                  <a:gs pos="0">
                    <a:srgbClr val="37B4DA"/>
                  </a:gs>
                  <a:gs pos="100000">
                    <a:srgbClr val="64B64F"/>
                  </a:gs>
                </a:gsLst>
                <a:lin ang="5400000" scaled="1"/>
              </a:gradFill>
            </a:ln>
          </p:spPr>
          <p:txBody>
            <a:bodyPr wrap="square" lIns="0" tIns="20574" rIns="0" bIns="0" rtlCol="0" anchor="t"/>
            <a:lstStyle/>
            <a:p>
              <a:pPr algn="ctr" defTabSz="685800"/>
              <a:endParaRPr lang="en-US" sz="675" b="1" dirty="0">
                <a:solidFill>
                  <a:prstClr val="black"/>
                </a:solidFill>
                <a:cs typeface="Times New Roman" panose="02020603050405020304" pitchFamily="18" charset="0"/>
              </a:endParaRPr>
            </a:p>
          </p:txBody>
        </p:sp>
        <p:sp>
          <p:nvSpPr>
            <p:cNvPr id="50" name="TextBox 49"/>
            <p:cNvSpPr txBox="1"/>
            <p:nvPr/>
          </p:nvSpPr>
          <p:spPr>
            <a:xfrm>
              <a:off x="8486849" y="4303736"/>
              <a:ext cx="3108709" cy="1508105"/>
            </a:xfrm>
            <a:prstGeom prst="rect">
              <a:avLst/>
            </a:prstGeom>
            <a:noFill/>
          </p:spPr>
          <p:txBody>
            <a:bodyPr wrap="square" rtlCol="0">
              <a:spAutoFit/>
            </a:bodyPr>
            <a:lstStyle/>
            <a:p>
              <a:pPr defTabSz="685800"/>
              <a:r>
                <a:rPr lang="en-US" sz="1125" b="1" dirty="0">
                  <a:solidFill>
                    <a:srgbClr val="141414"/>
                  </a:solidFill>
                  <a:latin typeface="Calibri" panose="020F0502020204030204" pitchFamily="34" charset="0"/>
                  <a:cs typeface="Calibri" panose="020F0502020204030204" pitchFamily="34" charset="0"/>
                </a:rPr>
                <a:t>Multiple Deployment Options: </a:t>
              </a:r>
            </a:p>
            <a:p>
              <a:pPr defTabSz="685800"/>
              <a:r>
                <a:rPr lang="en-US" sz="1125" dirty="0">
                  <a:solidFill>
                    <a:srgbClr val="141414"/>
                  </a:solidFill>
                  <a:latin typeface="Calibri" panose="020F0502020204030204" pitchFamily="34" charset="0"/>
                  <a:cs typeface="Calibri" panose="020F0502020204030204" pitchFamily="34" charset="0"/>
                </a:rPr>
                <a:t>Supports deployment to bare-metal virtual machines as well as Platform-as-a-Service environments - Pivotal Cloud Foundry, Red Hat OpenShift and Amazon Web Services (AWS)</a:t>
              </a:r>
            </a:p>
          </p:txBody>
        </p:sp>
        <p:sp>
          <p:nvSpPr>
            <p:cNvPr id="51" name="Oval 50"/>
            <p:cNvSpPr/>
            <p:nvPr/>
          </p:nvSpPr>
          <p:spPr>
            <a:xfrm>
              <a:off x="8022774" y="4326737"/>
              <a:ext cx="433407" cy="429768"/>
            </a:xfrm>
            <a:prstGeom prst="ellipse">
              <a:avLst/>
            </a:prstGeom>
            <a:solidFill>
              <a:srgbClr val="F9F9F9"/>
            </a:solidFill>
            <a:ln>
              <a:gradFill>
                <a:gsLst>
                  <a:gs pos="0">
                    <a:srgbClr val="37B4DA"/>
                  </a:gs>
                  <a:gs pos="100000">
                    <a:srgbClr val="64B64F"/>
                  </a:gs>
                </a:gsLst>
                <a:lin ang="5400000" scaled="1"/>
              </a:gradFill>
            </a:ln>
          </p:spPr>
          <p:txBody>
            <a:bodyPr wrap="square" lIns="0" tIns="20574" rIns="0" bIns="0" rtlCol="0" anchor="t"/>
            <a:lstStyle/>
            <a:p>
              <a:pPr algn="ctr" defTabSz="685800"/>
              <a:endParaRPr lang="en-US" sz="675" b="1" dirty="0">
                <a:solidFill>
                  <a:prstClr val="black"/>
                </a:solidFill>
                <a:cs typeface="Times New Roman" panose="02020603050405020304" pitchFamily="18" charset="0"/>
              </a:endParaRPr>
            </a:p>
          </p:txBody>
        </p:sp>
        <p:pic>
          <p:nvPicPr>
            <p:cNvPr id="86" name="Picture 8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6847" y="1608697"/>
              <a:ext cx="218420" cy="218420"/>
            </a:xfrm>
            <a:prstGeom prst="rect">
              <a:avLst/>
            </a:prstGeom>
          </p:spPr>
        </p:pic>
        <p:pic>
          <p:nvPicPr>
            <p:cNvPr id="87" name="Picture 8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0721" y="3121574"/>
              <a:ext cx="240968" cy="240968"/>
            </a:xfrm>
            <a:prstGeom prst="rect">
              <a:avLst/>
            </a:prstGeom>
          </p:spPr>
        </p:pic>
        <p:pic>
          <p:nvPicPr>
            <p:cNvPr id="88" name="Picture 8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24280" y="4430528"/>
              <a:ext cx="246476" cy="231071"/>
            </a:xfrm>
            <a:prstGeom prst="rect">
              <a:avLst/>
            </a:prstGeom>
          </p:spPr>
        </p:pic>
      </p:grpSp>
      <p:grpSp>
        <p:nvGrpSpPr>
          <p:cNvPr id="5" name="Group 4"/>
          <p:cNvGrpSpPr/>
          <p:nvPr/>
        </p:nvGrpSpPr>
        <p:grpSpPr>
          <a:xfrm>
            <a:off x="186148" y="1190086"/>
            <a:ext cx="2770652" cy="3484076"/>
            <a:chOff x="248197" y="1390837"/>
            <a:chExt cx="3694202" cy="4645434"/>
          </a:xfrm>
        </p:grpSpPr>
        <p:sp>
          <p:nvSpPr>
            <p:cNvPr id="13" name="Content Placeholder 5"/>
            <p:cNvSpPr txBox="1">
              <a:spLocks/>
            </p:cNvSpPr>
            <p:nvPr/>
          </p:nvSpPr>
          <p:spPr>
            <a:xfrm>
              <a:off x="469109" y="1390837"/>
              <a:ext cx="3473290" cy="4632959"/>
            </a:xfrm>
            <a:prstGeom prst="rect">
              <a:avLst/>
            </a:prstGeom>
            <a:solidFill>
              <a:srgbClr val="F9F9F9"/>
            </a:solidFill>
            <a:ln>
              <a:gradFill>
                <a:gsLst>
                  <a:gs pos="0">
                    <a:srgbClr val="37B4DA"/>
                  </a:gs>
                  <a:gs pos="100000">
                    <a:srgbClr val="64B64F"/>
                  </a:gs>
                </a:gsLst>
                <a:lin ang="5400000" scaled="1"/>
              </a:gradFill>
            </a:ln>
          </p:spPr>
          <p:txBody>
            <a:bodyPr wrap="square" lIns="274320" tIns="0" rIns="68580" bIns="0" rtlCol="0" anchor="ctr"/>
            <a:lstStyle>
              <a:defPPr>
                <a:defRPr lang="en-US"/>
              </a:defPPr>
              <a:lvl1pPr>
                <a:defRPr sz="1000" b="1">
                  <a:solidFill>
                    <a:prstClr val="black"/>
                  </a:solidFill>
                  <a:latin typeface="Calibri" panose="020F0502020204030204" pitchFamily="34" charset="0"/>
                  <a:cs typeface="Times New Roman" panose="02020603050405020304" pitchFamily="18" charset="0"/>
                </a:defRPr>
              </a:lvl1pPr>
            </a:lstStyle>
            <a:p>
              <a:pPr defTabSz="685800"/>
              <a:endParaRPr lang="en-US" sz="750" b="0" dirty="0"/>
            </a:p>
          </p:txBody>
        </p:sp>
        <p:sp>
          <p:nvSpPr>
            <p:cNvPr id="14" name="Oval 13"/>
            <p:cNvSpPr/>
            <p:nvPr/>
          </p:nvSpPr>
          <p:spPr>
            <a:xfrm>
              <a:off x="248197" y="1521467"/>
              <a:ext cx="433407" cy="429768"/>
            </a:xfrm>
            <a:prstGeom prst="ellipse">
              <a:avLst/>
            </a:prstGeom>
            <a:solidFill>
              <a:srgbClr val="F9F9F9"/>
            </a:solidFill>
            <a:ln>
              <a:gradFill>
                <a:gsLst>
                  <a:gs pos="0">
                    <a:srgbClr val="37B4DA"/>
                  </a:gs>
                  <a:gs pos="100000">
                    <a:srgbClr val="64B64F"/>
                  </a:gs>
                </a:gsLst>
                <a:lin ang="5400000" scaled="1"/>
              </a:gradFill>
            </a:ln>
          </p:spPr>
          <p:txBody>
            <a:bodyPr wrap="square" lIns="0" tIns="20574" rIns="0" bIns="0" rtlCol="0" anchor="t"/>
            <a:lstStyle/>
            <a:p>
              <a:pPr algn="ctr" defTabSz="685800"/>
              <a:endParaRPr lang="en-US" sz="675" b="1" dirty="0">
                <a:solidFill>
                  <a:prstClr val="black"/>
                </a:solidFill>
                <a:cs typeface="Times New Roman" panose="02020603050405020304" pitchFamily="18" charset="0"/>
              </a:endParaRPr>
            </a:p>
          </p:txBody>
        </p:sp>
        <p:sp>
          <p:nvSpPr>
            <p:cNvPr id="27" name="TextBox 26"/>
            <p:cNvSpPr txBox="1"/>
            <p:nvPr/>
          </p:nvSpPr>
          <p:spPr>
            <a:xfrm>
              <a:off x="712272" y="1469216"/>
              <a:ext cx="3230126" cy="1508105"/>
            </a:xfrm>
            <a:prstGeom prst="rect">
              <a:avLst/>
            </a:prstGeom>
            <a:noFill/>
          </p:spPr>
          <p:txBody>
            <a:bodyPr wrap="square" rtlCol="0">
              <a:spAutoFit/>
            </a:bodyPr>
            <a:lstStyle/>
            <a:p>
              <a:pPr defTabSz="685800"/>
              <a:r>
                <a:rPr lang="en-US" sz="1125" b="1" dirty="0">
                  <a:solidFill>
                    <a:srgbClr val="141414"/>
                  </a:solidFill>
                  <a:latin typeface="Calibri" panose="020F0502020204030204" pitchFamily="34" charset="0"/>
                  <a:cs typeface="Calibri" panose="020F0502020204030204" pitchFamily="34" charset="0"/>
                </a:rPr>
                <a:t>Reference Architecture: </a:t>
              </a:r>
            </a:p>
            <a:p>
              <a:pPr defTabSz="685800"/>
              <a:r>
                <a:rPr lang="en-US" sz="1125" dirty="0">
                  <a:solidFill>
                    <a:srgbClr val="141414"/>
                  </a:solidFill>
                  <a:latin typeface="Calibri" panose="020F0502020204030204" pitchFamily="34" charset="0"/>
                  <a:cs typeface="Calibri" panose="020F0502020204030204" pitchFamily="34" charset="0"/>
                </a:rPr>
                <a:t>A technology and vendor neutral reference architecture that embodies the comprehensive capabilities required for implementing microservices</a:t>
              </a:r>
            </a:p>
          </p:txBody>
        </p:sp>
        <p:sp>
          <p:nvSpPr>
            <p:cNvPr id="28" name="TextBox 27"/>
            <p:cNvSpPr txBox="1"/>
            <p:nvPr/>
          </p:nvSpPr>
          <p:spPr>
            <a:xfrm>
              <a:off x="712272" y="3016753"/>
              <a:ext cx="3230126" cy="1277273"/>
            </a:xfrm>
            <a:prstGeom prst="rect">
              <a:avLst/>
            </a:prstGeom>
            <a:noFill/>
          </p:spPr>
          <p:txBody>
            <a:bodyPr wrap="square" rtlCol="0">
              <a:spAutoFit/>
            </a:bodyPr>
            <a:lstStyle/>
            <a:p>
              <a:pPr defTabSz="685800"/>
              <a:r>
                <a:rPr lang="en-US" sz="1125" b="1" dirty="0">
                  <a:solidFill>
                    <a:srgbClr val="141414"/>
                  </a:solidFill>
                  <a:latin typeface="Calibri" panose="020F0502020204030204" pitchFamily="34" charset="0"/>
                  <a:cs typeface="Calibri" panose="020F0502020204030204" pitchFamily="34" charset="0"/>
                </a:rPr>
                <a:t>Technology Architecture: </a:t>
              </a:r>
            </a:p>
            <a:p>
              <a:pPr defTabSz="685800"/>
              <a:r>
                <a:rPr lang="en-US" sz="1125" dirty="0">
                  <a:solidFill>
                    <a:srgbClr val="141414"/>
                  </a:solidFill>
                  <a:latin typeface="Calibri" panose="020F0502020204030204" pitchFamily="34" charset="0"/>
                  <a:cs typeface="Calibri" panose="020F0502020204030204" pitchFamily="34" charset="0"/>
                </a:rPr>
                <a:t>A technology architecture that offers various technology options for implementing the components of the reference architecture</a:t>
              </a:r>
            </a:p>
          </p:txBody>
        </p:sp>
        <p:sp>
          <p:nvSpPr>
            <p:cNvPr id="31" name="TextBox 30"/>
            <p:cNvSpPr txBox="1"/>
            <p:nvPr/>
          </p:nvSpPr>
          <p:spPr>
            <a:xfrm>
              <a:off x="712272" y="4297334"/>
              <a:ext cx="3047374" cy="1738937"/>
            </a:xfrm>
            <a:prstGeom prst="rect">
              <a:avLst/>
            </a:prstGeom>
            <a:noFill/>
          </p:spPr>
          <p:txBody>
            <a:bodyPr wrap="square" rtlCol="0">
              <a:spAutoFit/>
            </a:bodyPr>
            <a:lstStyle/>
            <a:p>
              <a:pPr defTabSz="685800"/>
              <a:r>
                <a:rPr lang="en-US" sz="1125" b="1" dirty="0">
                  <a:solidFill>
                    <a:srgbClr val="141414"/>
                  </a:solidFill>
                  <a:latin typeface="Calibri" panose="020F0502020204030204" pitchFamily="34" charset="0"/>
                  <a:cs typeface="Calibri" panose="020F0502020204030204" pitchFamily="34" charset="0"/>
                </a:rPr>
                <a:t>Reference Implementation: </a:t>
              </a:r>
            </a:p>
            <a:p>
              <a:pPr defTabSz="685800"/>
              <a:r>
                <a:rPr lang="en-US" sz="1125" dirty="0">
                  <a:solidFill>
                    <a:srgbClr val="141414"/>
                  </a:solidFill>
                  <a:latin typeface="Calibri" panose="020F0502020204030204" pitchFamily="34" charset="0"/>
                  <a:cs typeface="Calibri" panose="020F0502020204030204" pitchFamily="34" charset="0"/>
                </a:rPr>
                <a:t>Enforces good quality, uniform coding standards </a:t>
              </a:r>
              <a:r>
                <a:rPr lang="en-US" sz="1125" dirty="0" smtClean="0">
                  <a:solidFill>
                    <a:srgbClr val="141414"/>
                  </a:solidFill>
                  <a:latin typeface="Calibri" panose="020F0502020204030204" pitchFamily="34" charset="0"/>
                  <a:cs typeface="Calibri" panose="020F0502020204030204" pitchFamily="34" charset="0"/>
                </a:rPr>
                <a:t>and </a:t>
              </a:r>
              <a:r>
                <a:rPr lang="en-US" sz="1125" dirty="0">
                  <a:solidFill>
                    <a:srgbClr val="141414"/>
                  </a:solidFill>
                  <a:latin typeface="Calibri" panose="020F0502020204030204" pitchFamily="34" charset="0"/>
                  <a:cs typeface="Calibri" panose="020F0502020204030204" pitchFamily="34" charset="0"/>
                </a:rPr>
                <a:t>consistency by providing a reference implementation that may be used as a template to develop new services</a:t>
              </a:r>
            </a:p>
          </p:txBody>
        </p:sp>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434" y="1623558"/>
              <a:ext cx="222806" cy="222806"/>
            </a:xfrm>
            <a:prstGeom prst="rect">
              <a:avLst/>
            </a:prstGeom>
          </p:spPr>
        </p:pic>
        <p:sp>
          <p:nvSpPr>
            <p:cNvPr id="55" name="Oval 54"/>
            <p:cNvSpPr/>
            <p:nvPr/>
          </p:nvSpPr>
          <p:spPr>
            <a:xfrm>
              <a:off x="248197" y="4268907"/>
              <a:ext cx="433407" cy="429768"/>
            </a:xfrm>
            <a:prstGeom prst="ellipse">
              <a:avLst/>
            </a:prstGeom>
            <a:solidFill>
              <a:srgbClr val="F9F9F9"/>
            </a:solidFill>
            <a:ln>
              <a:gradFill>
                <a:gsLst>
                  <a:gs pos="0">
                    <a:srgbClr val="37B4DA"/>
                  </a:gs>
                  <a:gs pos="100000">
                    <a:srgbClr val="64B64F"/>
                  </a:gs>
                </a:gsLst>
                <a:lin ang="5400000" scaled="1"/>
              </a:gradFill>
            </a:ln>
          </p:spPr>
          <p:txBody>
            <a:bodyPr wrap="square" lIns="0" tIns="20574" rIns="0" bIns="0" rtlCol="0" anchor="t"/>
            <a:lstStyle/>
            <a:p>
              <a:pPr algn="ctr" defTabSz="685800"/>
              <a:endParaRPr lang="en-US" sz="675" b="1" dirty="0">
                <a:solidFill>
                  <a:prstClr val="black"/>
                </a:solidFill>
                <a:cs typeface="Times New Roman" panose="02020603050405020304" pitchFamily="18" charset="0"/>
              </a:endParaRPr>
            </a:p>
          </p:txBody>
        </p:sp>
        <p:pic>
          <p:nvPicPr>
            <p:cNvPr id="77" name="Picture 7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8140" y="4440242"/>
              <a:ext cx="228600" cy="133350"/>
            </a:xfrm>
            <a:prstGeom prst="rect">
              <a:avLst/>
            </a:prstGeom>
          </p:spPr>
        </p:pic>
        <p:sp>
          <p:nvSpPr>
            <p:cNvPr id="52" name="Oval 51"/>
            <p:cNvSpPr/>
            <p:nvPr/>
          </p:nvSpPr>
          <p:spPr>
            <a:xfrm>
              <a:off x="248197" y="3014872"/>
              <a:ext cx="433407" cy="429768"/>
            </a:xfrm>
            <a:prstGeom prst="ellipse">
              <a:avLst/>
            </a:prstGeom>
            <a:solidFill>
              <a:srgbClr val="F9F9F9"/>
            </a:solidFill>
            <a:ln>
              <a:gradFill>
                <a:gsLst>
                  <a:gs pos="0">
                    <a:srgbClr val="37B4DA"/>
                  </a:gs>
                  <a:gs pos="100000">
                    <a:srgbClr val="64B64F"/>
                  </a:gs>
                </a:gsLst>
                <a:lin ang="5400000" scaled="1"/>
              </a:gradFill>
            </a:ln>
          </p:spPr>
          <p:txBody>
            <a:bodyPr wrap="square" lIns="0" tIns="20574" rIns="0" bIns="0" rtlCol="0" anchor="t"/>
            <a:lstStyle/>
            <a:p>
              <a:pPr algn="ctr" defTabSz="685800"/>
              <a:endParaRPr lang="en-US" sz="675" b="1" dirty="0">
                <a:solidFill>
                  <a:prstClr val="black"/>
                </a:solidFill>
                <a:cs typeface="Times New Roman" panose="02020603050405020304" pitchFamily="18" charset="0"/>
              </a:endParaRPr>
            </a:p>
          </p:txBody>
        </p:sp>
        <p:pic>
          <p:nvPicPr>
            <p:cNvPr id="56" name="Picture 5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59825" y="3138044"/>
              <a:ext cx="209550" cy="209550"/>
            </a:xfrm>
            <a:prstGeom prst="rect">
              <a:avLst/>
            </a:prstGeom>
          </p:spPr>
        </p:pic>
      </p:grpSp>
    </p:spTree>
    <p:extLst>
      <p:ext uri="{BB962C8B-B14F-4D97-AF65-F5344CB8AC3E}">
        <p14:creationId xmlns:p14="http://schemas.microsoft.com/office/powerpoint/2010/main" val="2480093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a:spLocks noGrp="1"/>
          </p:cNvSpPr>
          <p:nvPr>
            <p:ph type="title"/>
          </p:nvPr>
        </p:nvSpPr>
        <p:spPr>
          <a:xfrm>
            <a:off x="304363" y="247696"/>
            <a:ext cx="8464987" cy="455444"/>
          </a:xfrm>
        </p:spPr>
        <p:txBody>
          <a:bodyPr vert="horz" lIns="68580" tIns="34290" rIns="68580" bIns="34290" rtlCol="0" anchor="t">
            <a:normAutofit/>
          </a:bodyPr>
          <a:lstStyle/>
          <a:p>
            <a:r>
              <a:rPr lang="en-US" sz="1800" b="1" dirty="0" smtClean="0">
                <a:solidFill>
                  <a:srgbClr val="0099CC"/>
                </a:solidFill>
              </a:rPr>
              <a:t>Cognizant COSMOS – Benefits</a:t>
            </a:r>
            <a:endParaRPr lang="en-US" sz="1800" b="1" dirty="0">
              <a:solidFill>
                <a:srgbClr val="0099CC"/>
              </a:solidFill>
            </a:endParaRPr>
          </a:p>
        </p:txBody>
      </p:sp>
      <p:cxnSp>
        <p:nvCxnSpPr>
          <p:cNvPr id="19" name="Straight Connector 18"/>
          <p:cNvCxnSpPr/>
          <p:nvPr/>
        </p:nvCxnSpPr>
        <p:spPr>
          <a:xfrm>
            <a:off x="397882" y="825237"/>
            <a:ext cx="83667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855014"/>
            <a:ext cx="6400800" cy="3813270"/>
          </a:xfrm>
          <a:prstGeom prst="rect">
            <a:avLst/>
          </a:prstGeom>
        </p:spPr>
      </p:pic>
    </p:spTree>
    <p:extLst>
      <p:ext uri="{BB962C8B-B14F-4D97-AF65-F5344CB8AC3E}">
        <p14:creationId xmlns:p14="http://schemas.microsoft.com/office/powerpoint/2010/main" val="16049388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1458684" y="1157503"/>
            <a:ext cx="1676402" cy="2924639"/>
          </a:xfrm>
          <a:prstGeom prst="rect">
            <a:avLst/>
          </a:prstGeom>
          <a:solidFill>
            <a:schemeClr val="accent6">
              <a:lumMod val="20000"/>
              <a:lumOff val="80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chemeClr val="bg1">
                    <a:lumMod val="50000"/>
                  </a:schemeClr>
                </a:solidFill>
                <a:latin typeface="Century Gothic" pitchFamily="34" charset="0"/>
              </a:rPr>
              <a:t>MC</a:t>
            </a:r>
            <a:endParaRPr lang="en-US" sz="900" b="1" dirty="0">
              <a:solidFill>
                <a:schemeClr val="bg1">
                  <a:lumMod val="50000"/>
                </a:schemeClr>
              </a:solidFill>
              <a:latin typeface="Century Gothic" pitchFamily="34" charset="0"/>
            </a:endParaRPr>
          </a:p>
        </p:txBody>
      </p:sp>
      <p:cxnSp>
        <p:nvCxnSpPr>
          <p:cNvPr id="14" name="Straight Connector 13"/>
          <p:cNvCxnSpPr/>
          <p:nvPr/>
        </p:nvCxnSpPr>
        <p:spPr>
          <a:xfrm>
            <a:off x="397882" y="825237"/>
            <a:ext cx="83667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rot="16200000">
            <a:off x="3605" y="1563473"/>
            <a:ext cx="1785722" cy="9547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smtClean="0">
                <a:solidFill>
                  <a:schemeClr val="bg1"/>
                </a:solidFill>
                <a:latin typeface="Century Gothic" pitchFamily="34" charset="0"/>
              </a:rPr>
              <a:t>ROUTING SERVICE</a:t>
            </a:r>
            <a:endParaRPr lang="en-US" sz="1050" b="1" dirty="0">
              <a:solidFill>
                <a:schemeClr val="bg1"/>
              </a:solidFill>
              <a:latin typeface="Century Gothic" pitchFamily="34" charset="0"/>
            </a:endParaRPr>
          </a:p>
        </p:txBody>
      </p:sp>
      <p:sp>
        <p:nvSpPr>
          <p:cNvPr id="19" name="Slide Number Placeholder 18"/>
          <p:cNvSpPr>
            <a:spLocks noGrp="1"/>
          </p:cNvSpPr>
          <p:nvPr>
            <p:ph type="sldNum" sz="quarter" idx="12"/>
          </p:nvPr>
        </p:nvSpPr>
        <p:spPr/>
        <p:txBody>
          <a:bodyPr/>
          <a:lstStyle/>
          <a:p>
            <a:fld id="{B32AB80A-78BA-6B42-BA0D-B44ACF890F5A}" type="slidenum">
              <a:rPr lang="en-US" smtClean="0"/>
              <a:pPr/>
              <a:t>12</a:t>
            </a:fld>
            <a:endParaRPr lang="en-US" dirty="0"/>
          </a:p>
        </p:txBody>
      </p:sp>
      <p:sp>
        <p:nvSpPr>
          <p:cNvPr id="25" name="Rectangle 24"/>
          <p:cNvSpPr/>
          <p:nvPr/>
        </p:nvSpPr>
        <p:spPr>
          <a:xfrm rot="16200000">
            <a:off x="594698" y="3308326"/>
            <a:ext cx="1097280" cy="452168"/>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smtClean="0">
                <a:solidFill>
                  <a:schemeClr val="bg1"/>
                </a:solidFill>
                <a:latin typeface="Century Gothic" pitchFamily="34" charset="0"/>
              </a:rPr>
              <a:t>API GATEWAY</a:t>
            </a:r>
            <a:endParaRPr lang="en-US" sz="1050" b="1" dirty="0">
              <a:solidFill>
                <a:schemeClr val="bg1"/>
              </a:solidFill>
              <a:latin typeface="Century Gothic" pitchFamily="34" charset="0"/>
            </a:endParaRPr>
          </a:p>
        </p:txBody>
      </p:sp>
      <p:sp>
        <p:nvSpPr>
          <p:cNvPr id="38" name="Rectangle 37"/>
          <p:cNvSpPr/>
          <p:nvPr/>
        </p:nvSpPr>
        <p:spPr>
          <a:xfrm rot="16200000">
            <a:off x="99397" y="3307420"/>
            <a:ext cx="1097280" cy="452168"/>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smtClean="0">
                <a:solidFill>
                  <a:schemeClr val="bg1"/>
                </a:solidFill>
                <a:latin typeface="Century Gothic" pitchFamily="34" charset="0"/>
              </a:rPr>
              <a:t>API STORE</a:t>
            </a:r>
            <a:endParaRPr lang="en-US" sz="1050" b="1" dirty="0">
              <a:solidFill>
                <a:schemeClr val="bg1"/>
              </a:solidFill>
              <a:latin typeface="Century Gothic" pitchFamily="34" charset="0"/>
            </a:endParaRPr>
          </a:p>
        </p:txBody>
      </p:sp>
      <p:sp>
        <p:nvSpPr>
          <p:cNvPr id="50" name="Rounded Rectangle 49"/>
          <p:cNvSpPr/>
          <p:nvPr/>
        </p:nvSpPr>
        <p:spPr>
          <a:xfrm>
            <a:off x="3230605" y="4169544"/>
            <a:ext cx="1751250" cy="511266"/>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smtClean="0">
                <a:solidFill>
                  <a:schemeClr val="bg1"/>
                </a:solidFill>
                <a:latin typeface="Century Gothic" pitchFamily="34" charset="0"/>
              </a:rPr>
              <a:t>MONITORING</a:t>
            </a:r>
          </a:p>
          <a:p>
            <a:pPr algn="ctr"/>
            <a:r>
              <a:rPr lang="en-US" sz="1050" b="1" dirty="0" smtClean="0">
                <a:solidFill>
                  <a:schemeClr val="bg1"/>
                </a:solidFill>
                <a:latin typeface="Century Gothic" pitchFamily="34" charset="0"/>
              </a:rPr>
              <a:t>DASHBOARD</a:t>
            </a:r>
          </a:p>
        </p:txBody>
      </p:sp>
      <p:sp>
        <p:nvSpPr>
          <p:cNvPr id="51" name="Rounded Rectangle 50"/>
          <p:cNvSpPr/>
          <p:nvPr/>
        </p:nvSpPr>
        <p:spPr>
          <a:xfrm>
            <a:off x="1473207" y="4153678"/>
            <a:ext cx="1661879" cy="516294"/>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smtClean="0">
                <a:solidFill>
                  <a:schemeClr val="bg1"/>
                </a:solidFill>
                <a:latin typeface="Century Gothic" pitchFamily="34" charset="0"/>
              </a:rPr>
              <a:t>DISCOVERY SERVICE</a:t>
            </a:r>
          </a:p>
        </p:txBody>
      </p:sp>
      <p:sp>
        <p:nvSpPr>
          <p:cNvPr id="53" name="Rounded Rectangle 52"/>
          <p:cNvSpPr/>
          <p:nvPr/>
        </p:nvSpPr>
        <p:spPr>
          <a:xfrm>
            <a:off x="6985398" y="4169544"/>
            <a:ext cx="1779804" cy="500428"/>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smtClean="0">
                <a:solidFill>
                  <a:schemeClr val="bg1"/>
                </a:solidFill>
                <a:latin typeface="Century Gothic" pitchFamily="34" charset="0"/>
              </a:rPr>
              <a:t>LOG ANALYSIS DASHBOARD</a:t>
            </a:r>
          </a:p>
        </p:txBody>
      </p:sp>
      <p:sp>
        <p:nvSpPr>
          <p:cNvPr id="57" name="Rounded Rectangle 56"/>
          <p:cNvSpPr/>
          <p:nvPr/>
        </p:nvSpPr>
        <p:spPr>
          <a:xfrm>
            <a:off x="5077374" y="4169545"/>
            <a:ext cx="1812505" cy="500428"/>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smtClean="0">
                <a:solidFill>
                  <a:schemeClr val="bg1"/>
                </a:solidFill>
                <a:latin typeface="Century Gothic" pitchFamily="34" charset="0"/>
              </a:rPr>
              <a:t>CONFIGURATION  SERVICE</a:t>
            </a:r>
          </a:p>
        </p:txBody>
      </p:sp>
      <p:sp>
        <p:nvSpPr>
          <p:cNvPr id="58" name="Rectangle 57"/>
          <p:cNvSpPr/>
          <p:nvPr/>
        </p:nvSpPr>
        <p:spPr>
          <a:xfrm>
            <a:off x="443725" y="4169544"/>
            <a:ext cx="943292" cy="45217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i="1" u="sng" dirty="0" smtClean="0">
                <a:solidFill>
                  <a:schemeClr val="bg1"/>
                </a:solidFill>
                <a:latin typeface="Century Gothic" pitchFamily="34" charset="0"/>
              </a:rPr>
              <a:t>LDAP</a:t>
            </a:r>
            <a:endParaRPr lang="en-US" sz="1050" b="1" i="1" u="sng" dirty="0">
              <a:solidFill>
                <a:schemeClr val="bg1"/>
              </a:solidFill>
              <a:latin typeface="Century Gothic" pitchFamily="34" charset="0"/>
            </a:endParaRPr>
          </a:p>
        </p:txBody>
      </p:sp>
      <p:sp>
        <p:nvSpPr>
          <p:cNvPr id="59" name="Rectangle 58"/>
          <p:cNvSpPr/>
          <p:nvPr/>
        </p:nvSpPr>
        <p:spPr>
          <a:xfrm>
            <a:off x="3230823" y="3617953"/>
            <a:ext cx="3017520" cy="475488"/>
          </a:xfrm>
          <a:prstGeom prst="rect">
            <a:avLst/>
          </a:prstGeom>
          <a:solidFill>
            <a:schemeClr val="accent6">
              <a:lumMod val="20000"/>
              <a:lumOff val="80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chemeClr val="bg1">
                    <a:lumMod val="50000"/>
                  </a:schemeClr>
                </a:solidFill>
                <a:latin typeface="Century Gothic" pitchFamily="34" charset="0"/>
              </a:rPr>
              <a:t>MC</a:t>
            </a:r>
            <a:endParaRPr lang="en-US" sz="900" b="1" dirty="0">
              <a:solidFill>
                <a:schemeClr val="bg1">
                  <a:lumMod val="50000"/>
                </a:schemeClr>
              </a:solidFill>
              <a:latin typeface="Century Gothic" pitchFamily="34" charset="0"/>
            </a:endParaRPr>
          </a:p>
        </p:txBody>
      </p:sp>
      <p:sp>
        <p:nvSpPr>
          <p:cNvPr id="60" name="Rectangle 59"/>
          <p:cNvSpPr/>
          <p:nvPr/>
        </p:nvSpPr>
        <p:spPr>
          <a:xfrm>
            <a:off x="3230823" y="3002840"/>
            <a:ext cx="3017520" cy="475488"/>
          </a:xfrm>
          <a:prstGeom prst="rect">
            <a:avLst/>
          </a:prstGeom>
          <a:solidFill>
            <a:schemeClr val="accent6">
              <a:lumMod val="20000"/>
              <a:lumOff val="80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chemeClr val="bg1">
                    <a:lumMod val="50000"/>
                  </a:schemeClr>
                </a:solidFill>
                <a:latin typeface="Century Gothic" pitchFamily="34" charset="0"/>
              </a:rPr>
              <a:t>MC</a:t>
            </a:r>
            <a:endParaRPr lang="en-US" sz="900" b="1" dirty="0">
              <a:solidFill>
                <a:schemeClr val="bg1">
                  <a:lumMod val="50000"/>
                </a:schemeClr>
              </a:solidFill>
              <a:latin typeface="Century Gothic" pitchFamily="34" charset="0"/>
            </a:endParaRPr>
          </a:p>
        </p:txBody>
      </p:sp>
      <p:sp>
        <p:nvSpPr>
          <p:cNvPr id="61" name="Rectangle 60"/>
          <p:cNvSpPr/>
          <p:nvPr/>
        </p:nvSpPr>
        <p:spPr>
          <a:xfrm>
            <a:off x="3230823" y="2387727"/>
            <a:ext cx="3017520" cy="475488"/>
          </a:xfrm>
          <a:prstGeom prst="rect">
            <a:avLst/>
          </a:prstGeom>
          <a:solidFill>
            <a:schemeClr val="accent6">
              <a:lumMod val="20000"/>
              <a:lumOff val="80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chemeClr val="bg1">
                    <a:lumMod val="50000"/>
                  </a:schemeClr>
                </a:solidFill>
                <a:latin typeface="Century Gothic" pitchFamily="34" charset="0"/>
              </a:rPr>
              <a:t>MC</a:t>
            </a:r>
            <a:endParaRPr lang="en-US" sz="900" b="1" dirty="0">
              <a:solidFill>
                <a:schemeClr val="bg1">
                  <a:lumMod val="50000"/>
                </a:schemeClr>
              </a:solidFill>
              <a:latin typeface="Century Gothic" pitchFamily="34" charset="0"/>
            </a:endParaRPr>
          </a:p>
        </p:txBody>
      </p:sp>
      <p:sp>
        <p:nvSpPr>
          <p:cNvPr id="62" name="Rectangle 61"/>
          <p:cNvSpPr/>
          <p:nvPr/>
        </p:nvSpPr>
        <p:spPr>
          <a:xfrm>
            <a:off x="3230823" y="1772614"/>
            <a:ext cx="3017520" cy="475488"/>
          </a:xfrm>
          <a:prstGeom prst="rect">
            <a:avLst/>
          </a:prstGeom>
          <a:solidFill>
            <a:schemeClr val="accent6">
              <a:lumMod val="20000"/>
              <a:lumOff val="80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chemeClr val="bg1">
                    <a:lumMod val="50000"/>
                  </a:schemeClr>
                </a:solidFill>
                <a:latin typeface="Century Gothic" pitchFamily="34" charset="0"/>
              </a:rPr>
              <a:t>MC</a:t>
            </a:r>
            <a:endParaRPr lang="en-US" sz="900" b="1" dirty="0">
              <a:solidFill>
                <a:schemeClr val="bg1">
                  <a:lumMod val="50000"/>
                </a:schemeClr>
              </a:solidFill>
              <a:latin typeface="Century Gothic" pitchFamily="34" charset="0"/>
            </a:endParaRPr>
          </a:p>
        </p:txBody>
      </p:sp>
      <p:sp>
        <p:nvSpPr>
          <p:cNvPr id="63" name="Rectangle 62"/>
          <p:cNvSpPr/>
          <p:nvPr/>
        </p:nvSpPr>
        <p:spPr>
          <a:xfrm>
            <a:off x="3230823" y="1157501"/>
            <a:ext cx="3017520" cy="475488"/>
          </a:xfrm>
          <a:prstGeom prst="rect">
            <a:avLst/>
          </a:prstGeom>
          <a:solidFill>
            <a:schemeClr val="accent6">
              <a:lumMod val="20000"/>
              <a:lumOff val="80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chemeClr val="bg1">
                    <a:lumMod val="50000"/>
                  </a:schemeClr>
                </a:solidFill>
                <a:latin typeface="Century Gothic" pitchFamily="34" charset="0"/>
              </a:rPr>
              <a:t>MC</a:t>
            </a:r>
            <a:endParaRPr lang="en-US" sz="900" b="1" dirty="0">
              <a:solidFill>
                <a:schemeClr val="bg1">
                  <a:lumMod val="50000"/>
                </a:schemeClr>
              </a:solidFill>
              <a:latin typeface="Century Gothic" pitchFamily="34" charset="0"/>
            </a:endParaRPr>
          </a:p>
        </p:txBody>
      </p:sp>
      <p:sp>
        <p:nvSpPr>
          <p:cNvPr id="64" name="Rounded Rectangle 63"/>
          <p:cNvSpPr/>
          <p:nvPr/>
        </p:nvSpPr>
        <p:spPr>
          <a:xfrm>
            <a:off x="1572985" y="2195143"/>
            <a:ext cx="1447800" cy="84935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050" b="1" dirty="0" smtClean="0">
                <a:solidFill>
                  <a:schemeClr val="bg1"/>
                </a:solidFill>
                <a:latin typeface="Century Gothic" pitchFamily="34" charset="0"/>
              </a:rPr>
              <a:t>FLIGHT-INFO </a:t>
            </a:r>
          </a:p>
        </p:txBody>
      </p:sp>
      <p:sp>
        <p:nvSpPr>
          <p:cNvPr id="65" name="Rounded Rectangle 64"/>
          <p:cNvSpPr/>
          <p:nvPr/>
        </p:nvSpPr>
        <p:spPr>
          <a:xfrm>
            <a:off x="3663934" y="1216415"/>
            <a:ext cx="1720502" cy="365760"/>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smtClean="0">
                <a:solidFill>
                  <a:schemeClr val="bg1"/>
                </a:solidFill>
                <a:latin typeface="Century Gothic" pitchFamily="34" charset="0"/>
              </a:rPr>
              <a:t>SCHEDULE</a:t>
            </a:r>
          </a:p>
        </p:txBody>
      </p:sp>
      <p:sp>
        <p:nvSpPr>
          <p:cNvPr id="66" name="Rounded Rectangle 65"/>
          <p:cNvSpPr/>
          <p:nvPr/>
        </p:nvSpPr>
        <p:spPr>
          <a:xfrm>
            <a:off x="3663934" y="3680219"/>
            <a:ext cx="1720502" cy="365760"/>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smtClean="0">
                <a:solidFill>
                  <a:schemeClr val="bg1"/>
                </a:solidFill>
                <a:latin typeface="Century Gothic" pitchFamily="34" charset="0"/>
              </a:rPr>
              <a:t>AIRLINE</a:t>
            </a:r>
          </a:p>
        </p:txBody>
      </p:sp>
      <p:sp>
        <p:nvSpPr>
          <p:cNvPr id="67" name="Rounded Rectangle 66"/>
          <p:cNvSpPr/>
          <p:nvPr/>
        </p:nvSpPr>
        <p:spPr>
          <a:xfrm>
            <a:off x="3663934" y="3057943"/>
            <a:ext cx="1720502" cy="365760"/>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smtClean="0">
                <a:solidFill>
                  <a:schemeClr val="bg1"/>
                </a:solidFill>
                <a:latin typeface="Century Gothic" pitchFamily="34" charset="0"/>
              </a:rPr>
              <a:t>AIRPORT</a:t>
            </a:r>
          </a:p>
        </p:txBody>
      </p:sp>
      <p:sp>
        <p:nvSpPr>
          <p:cNvPr id="68" name="Rounded Rectangle 67"/>
          <p:cNvSpPr/>
          <p:nvPr/>
        </p:nvSpPr>
        <p:spPr>
          <a:xfrm>
            <a:off x="3663934" y="2450839"/>
            <a:ext cx="1720502" cy="365760"/>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smtClean="0">
                <a:solidFill>
                  <a:schemeClr val="bg1"/>
                </a:solidFill>
                <a:latin typeface="Century Gothic" pitchFamily="34" charset="0"/>
              </a:rPr>
              <a:t>AIRCRAFT</a:t>
            </a:r>
          </a:p>
        </p:txBody>
      </p:sp>
      <p:sp>
        <p:nvSpPr>
          <p:cNvPr id="69" name="Rounded Rectangle 68"/>
          <p:cNvSpPr/>
          <p:nvPr/>
        </p:nvSpPr>
        <p:spPr>
          <a:xfrm>
            <a:off x="3663934" y="1833579"/>
            <a:ext cx="1720502" cy="365760"/>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smtClean="0">
                <a:solidFill>
                  <a:schemeClr val="bg1"/>
                </a:solidFill>
                <a:latin typeface="Century Gothic" pitchFamily="34" charset="0"/>
              </a:rPr>
              <a:t>FLIGHT</a:t>
            </a:r>
          </a:p>
        </p:txBody>
      </p:sp>
      <p:cxnSp>
        <p:nvCxnSpPr>
          <p:cNvPr id="3" name="Straight Connector 2"/>
          <p:cNvCxnSpPr/>
          <p:nvPr/>
        </p:nvCxnSpPr>
        <p:spPr>
          <a:xfrm>
            <a:off x="6313355" y="841664"/>
            <a:ext cx="0" cy="3291840"/>
          </a:xfrm>
          <a:prstGeom prst="line">
            <a:avLst/>
          </a:prstGeom>
          <a:ln w="12700">
            <a:solidFill>
              <a:schemeClr val="tx2"/>
            </a:solidFill>
            <a:prstDash val="dash"/>
          </a:ln>
        </p:spPr>
        <p:style>
          <a:lnRef idx="1">
            <a:schemeClr val="accent6"/>
          </a:lnRef>
          <a:fillRef idx="0">
            <a:schemeClr val="accent6"/>
          </a:fillRef>
          <a:effectRef idx="0">
            <a:schemeClr val="accent6"/>
          </a:effectRef>
          <a:fontRef idx="minor">
            <a:schemeClr val="tx1"/>
          </a:fontRef>
        </p:style>
      </p:cxnSp>
      <p:cxnSp>
        <p:nvCxnSpPr>
          <p:cNvPr id="70" name="Straight Connector 69"/>
          <p:cNvCxnSpPr/>
          <p:nvPr/>
        </p:nvCxnSpPr>
        <p:spPr>
          <a:xfrm>
            <a:off x="3186888" y="816266"/>
            <a:ext cx="0" cy="3291840"/>
          </a:xfrm>
          <a:prstGeom prst="line">
            <a:avLst/>
          </a:prstGeom>
          <a:ln w="12700">
            <a:solidFill>
              <a:schemeClr val="tx2"/>
            </a:solidFill>
            <a:prstDash val="dash"/>
          </a:ln>
        </p:spPr>
        <p:style>
          <a:lnRef idx="1">
            <a:schemeClr val="accent6"/>
          </a:lnRef>
          <a:fillRef idx="0">
            <a:schemeClr val="accent6"/>
          </a:fillRef>
          <a:effectRef idx="0">
            <a:schemeClr val="accent6"/>
          </a:effectRef>
          <a:fontRef idx="minor">
            <a:schemeClr val="tx1"/>
          </a:fontRef>
        </p:style>
      </p:cxnSp>
      <p:cxnSp>
        <p:nvCxnSpPr>
          <p:cNvPr id="71" name="Straight Connector 70"/>
          <p:cNvCxnSpPr/>
          <p:nvPr/>
        </p:nvCxnSpPr>
        <p:spPr>
          <a:xfrm>
            <a:off x="1412516" y="841666"/>
            <a:ext cx="0" cy="3291840"/>
          </a:xfrm>
          <a:prstGeom prst="line">
            <a:avLst/>
          </a:prstGeom>
          <a:ln w="12700">
            <a:solidFill>
              <a:schemeClr val="tx2"/>
            </a:solidFill>
            <a:prstDash val="dash"/>
          </a:ln>
        </p:spPr>
        <p:style>
          <a:lnRef idx="1">
            <a:schemeClr val="accent6"/>
          </a:lnRef>
          <a:fillRef idx="0">
            <a:schemeClr val="accent6"/>
          </a:fillRef>
          <a:effectRef idx="0">
            <a:schemeClr val="accent6"/>
          </a:effectRef>
          <a:fontRef idx="minor">
            <a:schemeClr val="tx1"/>
          </a:fontRef>
        </p:style>
      </p:cxnSp>
      <p:sp>
        <p:nvSpPr>
          <p:cNvPr id="12" name="Left-Right Arrow 11"/>
          <p:cNvSpPr/>
          <p:nvPr/>
        </p:nvSpPr>
        <p:spPr>
          <a:xfrm>
            <a:off x="3203024" y="823588"/>
            <a:ext cx="3110330" cy="333830"/>
          </a:xfrm>
          <a:prstGeom prst="lef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tx2"/>
                </a:solidFill>
              </a:rPr>
              <a:t>CORE SERVICES</a:t>
            </a:r>
            <a:endParaRPr lang="en-US" sz="900" b="1" dirty="0">
              <a:solidFill>
                <a:schemeClr val="tx2"/>
              </a:solidFill>
            </a:endParaRPr>
          </a:p>
        </p:txBody>
      </p:sp>
      <p:sp>
        <p:nvSpPr>
          <p:cNvPr id="72" name="Left-Right Arrow 71"/>
          <p:cNvSpPr/>
          <p:nvPr/>
        </p:nvSpPr>
        <p:spPr>
          <a:xfrm>
            <a:off x="1439539" y="823588"/>
            <a:ext cx="1747349" cy="333830"/>
          </a:xfrm>
          <a:prstGeom prst="lef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tx2"/>
                </a:solidFill>
              </a:rPr>
              <a:t>COMPOSITE SERVICES</a:t>
            </a:r>
            <a:endParaRPr lang="en-US" sz="900" b="1" dirty="0">
              <a:solidFill>
                <a:schemeClr val="tx2"/>
              </a:solidFill>
            </a:endParaRPr>
          </a:p>
        </p:txBody>
      </p:sp>
      <p:sp>
        <p:nvSpPr>
          <p:cNvPr id="73" name="Rounded Rectangle 72"/>
          <p:cNvSpPr/>
          <p:nvPr/>
        </p:nvSpPr>
        <p:spPr>
          <a:xfrm>
            <a:off x="1842419" y="2548798"/>
            <a:ext cx="908933" cy="308961"/>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smtClean="0">
                <a:solidFill>
                  <a:schemeClr val="bg1"/>
                </a:solidFill>
                <a:latin typeface="Century Gothic" pitchFamily="34" charset="0"/>
              </a:rPr>
              <a:t>LB/CB</a:t>
            </a:r>
          </a:p>
        </p:txBody>
      </p:sp>
      <p:sp>
        <p:nvSpPr>
          <p:cNvPr id="74" name="Rounded Rectangle 73"/>
          <p:cNvSpPr/>
          <p:nvPr/>
        </p:nvSpPr>
        <p:spPr>
          <a:xfrm>
            <a:off x="6416954" y="921218"/>
            <a:ext cx="2347688" cy="651853"/>
          </a:xfrm>
          <a:prstGeom prst="round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900" dirty="0" smtClean="0">
                <a:solidFill>
                  <a:schemeClr val="tx2"/>
                </a:solidFill>
                <a:latin typeface="Lucida Console" panose="020B0609040504020204" pitchFamily="49" charset="0"/>
              </a:rPr>
              <a:t>LB = Load Balancer </a:t>
            </a:r>
          </a:p>
          <a:p>
            <a:r>
              <a:rPr lang="en-US" sz="900" dirty="0" smtClean="0">
                <a:solidFill>
                  <a:schemeClr val="tx2"/>
                </a:solidFill>
                <a:latin typeface="Lucida Console" panose="020B0609040504020204" pitchFamily="49" charset="0"/>
              </a:rPr>
              <a:t>CB = Circuit Breaker</a:t>
            </a:r>
          </a:p>
          <a:p>
            <a:r>
              <a:rPr lang="en-US" sz="900" dirty="0" smtClean="0">
                <a:solidFill>
                  <a:schemeClr val="tx2"/>
                </a:solidFill>
                <a:latin typeface="Lucida Console" panose="020B0609040504020204" pitchFamily="49" charset="0"/>
              </a:rPr>
              <a:t>MC = Microservices Container</a:t>
            </a:r>
          </a:p>
          <a:p>
            <a:r>
              <a:rPr lang="en-US" sz="900" dirty="0" smtClean="0">
                <a:solidFill>
                  <a:schemeClr val="tx2"/>
                </a:solidFill>
                <a:latin typeface="Lucida Console" panose="020B0609040504020204" pitchFamily="49" charset="0"/>
              </a:rPr>
              <a:t>IC = Integration Component</a:t>
            </a:r>
          </a:p>
        </p:txBody>
      </p:sp>
      <p:cxnSp>
        <p:nvCxnSpPr>
          <p:cNvPr id="17" name="Straight Arrow Connector 16"/>
          <p:cNvCxnSpPr>
            <a:stCxn id="64" idx="3"/>
            <a:endCxn id="65" idx="1"/>
          </p:cNvCxnSpPr>
          <p:nvPr/>
        </p:nvCxnSpPr>
        <p:spPr>
          <a:xfrm flipV="1">
            <a:off x="3020785" y="1399295"/>
            <a:ext cx="643149" cy="1220527"/>
          </a:xfrm>
          <a:prstGeom prst="straightConnector1">
            <a:avLst/>
          </a:prstGeom>
          <a:ln>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p:cNvCxnSpPr>
            <a:stCxn id="64" idx="3"/>
            <a:endCxn id="69" idx="1"/>
          </p:cNvCxnSpPr>
          <p:nvPr/>
        </p:nvCxnSpPr>
        <p:spPr>
          <a:xfrm flipV="1">
            <a:off x="3020785" y="2016459"/>
            <a:ext cx="643149" cy="603363"/>
          </a:xfrm>
          <a:prstGeom prst="straightConnector1">
            <a:avLst/>
          </a:prstGeom>
          <a:ln>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p:cNvCxnSpPr>
            <a:stCxn id="64" idx="3"/>
            <a:endCxn id="68" idx="1"/>
          </p:cNvCxnSpPr>
          <p:nvPr/>
        </p:nvCxnSpPr>
        <p:spPr>
          <a:xfrm>
            <a:off x="3020785" y="2619822"/>
            <a:ext cx="643149" cy="13897"/>
          </a:xfrm>
          <a:prstGeom prst="straightConnector1">
            <a:avLst/>
          </a:prstGeom>
          <a:ln>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p:cNvCxnSpPr>
            <a:stCxn id="64" idx="3"/>
            <a:endCxn id="66" idx="1"/>
          </p:cNvCxnSpPr>
          <p:nvPr/>
        </p:nvCxnSpPr>
        <p:spPr>
          <a:xfrm>
            <a:off x="3020785" y="2619822"/>
            <a:ext cx="643149" cy="1243277"/>
          </a:xfrm>
          <a:prstGeom prst="straightConnector1">
            <a:avLst/>
          </a:prstGeom>
          <a:ln>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90" name="Straight Arrow Connector 89"/>
          <p:cNvCxnSpPr>
            <a:stCxn id="64" idx="3"/>
            <a:endCxn id="67" idx="1"/>
          </p:cNvCxnSpPr>
          <p:nvPr/>
        </p:nvCxnSpPr>
        <p:spPr>
          <a:xfrm>
            <a:off x="3020785" y="2619822"/>
            <a:ext cx="643149" cy="621001"/>
          </a:xfrm>
          <a:prstGeom prst="straightConnector1">
            <a:avLst/>
          </a:prstGeom>
          <a:ln>
            <a:solidFill>
              <a:srgbClr val="C00000"/>
            </a:solidFill>
            <a:tailEnd type="triangle"/>
          </a:ln>
        </p:spPr>
        <p:style>
          <a:lnRef idx="1">
            <a:schemeClr val="accent6"/>
          </a:lnRef>
          <a:fillRef idx="0">
            <a:schemeClr val="accent6"/>
          </a:fillRef>
          <a:effectRef idx="0">
            <a:schemeClr val="accent6"/>
          </a:effectRef>
          <a:fontRef idx="minor">
            <a:schemeClr val="tx1"/>
          </a:fontRef>
        </p:style>
      </p:cxnSp>
      <p:pic>
        <p:nvPicPr>
          <p:cNvPr id="1034" name="Picture 10" descr="database, storag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4307" y="2458666"/>
            <a:ext cx="350106" cy="350106"/>
          </a:xfrm>
          <a:prstGeom prst="rect">
            <a:avLst/>
          </a:prstGeom>
          <a:noFill/>
          <a:extLst>
            <a:ext uri="{909E8E84-426E-40DD-AFC4-6F175D3DCCD1}">
              <a14:hiddenFill xmlns:a14="http://schemas.microsoft.com/office/drawing/2010/main">
                <a:solidFill>
                  <a:srgbClr val="FFFFFF"/>
                </a:solidFill>
              </a14:hiddenFill>
            </a:ext>
          </a:extLst>
        </p:spPr>
      </p:pic>
      <p:cxnSp>
        <p:nvCxnSpPr>
          <p:cNvPr id="111" name="Straight Arrow Connector 110"/>
          <p:cNvCxnSpPr>
            <a:stCxn id="65" idx="3"/>
            <a:endCxn id="83" idx="1"/>
          </p:cNvCxnSpPr>
          <p:nvPr/>
        </p:nvCxnSpPr>
        <p:spPr>
          <a:xfrm>
            <a:off x="5384436" y="1399295"/>
            <a:ext cx="369871" cy="0"/>
          </a:xfrm>
          <a:prstGeom prst="straightConnector1">
            <a:avLst/>
          </a:prstGeom>
          <a:ln>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114" name="Straight Arrow Connector 113"/>
          <p:cNvCxnSpPr>
            <a:stCxn id="69" idx="3"/>
            <a:endCxn id="77" idx="1"/>
          </p:cNvCxnSpPr>
          <p:nvPr/>
        </p:nvCxnSpPr>
        <p:spPr>
          <a:xfrm>
            <a:off x="5384436" y="2016459"/>
            <a:ext cx="360346" cy="0"/>
          </a:xfrm>
          <a:prstGeom prst="straightConnector1">
            <a:avLst/>
          </a:prstGeom>
          <a:ln>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115" name="Straight Arrow Connector 114"/>
          <p:cNvCxnSpPr>
            <a:stCxn id="68" idx="3"/>
            <a:endCxn id="1034" idx="1"/>
          </p:cNvCxnSpPr>
          <p:nvPr/>
        </p:nvCxnSpPr>
        <p:spPr>
          <a:xfrm>
            <a:off x="5384436" y="2633719"/>
            <a:ext cx="369871" cy="0"/>
          </a:xfrm>
          <a:prstGeom prst="straightConnector1">
            <a:avLst/>
          </a:prstGeom>
          <a:ln>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116" name="Straight Arrow Connector 115"/>
          <p:cNvCxnSpPr>
            <a:stCxn id="67" idx="3"/>
            <a:endCxn id="80" idx="1"/>
          </p:cNvCxnSpPr>
          <p:nvPr/>
        </p:nvCxnSpPr>
        <p:spPr>
          <a:xfrm>
            <a:off x="5384436" y="3240823"/>
            <a:ext cx="369871" cy="0"/>
          </a:xfrm>
          <a:prstGeom prst="straightConnector1">
            <a:avLst/>
          </a:prstGeom>
          <a:ln>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117" name="Straight Arrow Connector 116"/>
          <p:cNvCxnSpPr>
            <a:stCxn id="66" idx="3"/>
            <a:endCxn id="81" idx="1"/>
          </p:cNvCxnSpPr>
          <p:nvPr/>
        </p:nvCxnSpPr>
        <p:spPr>
          <a:xfrm>
            <a:off x="5384436" y="3863099"/>
            <a:ext cx="360346" cy="0"/>
          </a:xfrm>
          <a:prstGeom prst="straightConnector1">
            <a:avLst/>
          </a:prstGeom>
          <a:ln>
            <a:solidFill>
              <a:srgbClr val="C00000"/>
            </a:solidFill>
            <a:tailEnd type="triangle"/>
          </a:ln>
        </p:spPr>
        <p:style>
          <a:lnRef idx="1">
            <a:schemeClr val="accent6"/>
          </a:lnRef>
          <a:fillRef idx="0">
            <a:schemeClr val="accent6"/>
          </a:fillRef>
          <a:effectRef idx="0">
            <a:schemeClr val="accent6"/>
          </a:effectRef>
          <a:fontRef idx="minor">
            <a:schemeClr val="tx1"/>
          </a:fontRef>
        </p:style>
      </p:cxnSp>
      <p:sp>
        <p:nvSpPr>
          <p:cNvPr id="118" name="Rounded Rectangle 117"/>
          <p:cNvSpPr/>
          <p:nvPr/>
        </p:nvSpPr>
        <p:spPr>
          <a:xfrm>
            <a:off x="4973552" y="1288531"/>
            <a:ext cx="365760" cy="219456"/>
          </a:xfrm>
          <a:prstGeom prst="round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bg1"/>
                </a:solidFill>
                <a:latin typeface="Century Gothic" pitchFamily="34" charset="0"/>
              </a:rPr>
              <a:t>IC</a:t>
            </a:r>
          </a:p>
        </p:txBody>
      </p:sp>
      <p:sp>
        <p:nvSpPr>
          <p:cNvPr id="119" name="Rounded Rectangle 118"/>
          <p:cNvSpPr/>
          <p:nvPr/>
        </p:nvSpPr>
        <p:spPr>
          <a:xfrm>
            <a:off x="4973552" y="1898143"/>
            <a:ext cx="365760" cy="219456"/>
          </a:xfrm>
          <a:prstGeom prst="round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bg1"/>
                </a:solidFill>
                <a:latin typeface="Century Gothic" pitchFamily="34" charset="0"/>
              </a:rPr>
              <a:t>IC</a:t>
            </a:r>
          </a:p>
        </p:txBody>
      </p:sp>
      <p:sp>
        <p:nvSpPr>
          <p:cNvPr id="120" name="Rounded Rectangle 119"/>
          <p:cNvSpPr/>
          <p:nvPr/>
        </p:nvSpPr>
        <p:spPr>
          <a:xfrm>
            <a:off x="4973552" y="3130856"/>
            <a:ext cx="365760" cy="219456"/>
          </a:xfrm>
          <a:prstGeom prst="round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bg1"/>
                </a:solidFill>
                <a:latin typeface="Century Gothic" pitchFamily="34" charset="0"/>
              </a:rPr>
              <a:t>IC</a:t>
            </a:r>
          </a:p>
        </p:txBody>
      </p:sp>
      <p:sp>
        <p:nvSpPr>
          <p:cNvPr id="121" name="Rounded Rectangle 120"/>
          <p:cNvSpPr/>
          <p:nvPr/>
        </p:nvSpPr>
        <p:spPr>
          <a:xfrm>
            <a:off x="4973552" y="3749166"/>
            <a:ext cx="365760" cy="219456"/>
          </a:xfrm>
          <a:prstGeom prst="round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bg1"/>
                </a:solidFill>
                <a:latin typeface="Century Gothic" pitchFamily="34" charset="0"/>
              </a:rPr>
              <a:t>IC</a:t>
            </a:r>
          </a:p>
        </p:txBody>
      </p:sp>
      <p:sp>
        <p:nvSpPr>
          <p:cNvPr id="54" name="Rounded Rectangle 53"/>
          <p:cNvSpPr/>
          <p:nvPr/>
        </p:nvSpPr>
        <p:spPr>
          <a:xfrm>
            <a:off x="4968532" y="2506204"/>
            <a:ext cx="365760" cy="219456"/>
          </a:xfrm>
          <a:prstGeom prst="round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bg1"/>
                </a:solidFill>
                <a:latin typeface="Century Gothic" pitchFamily="34" charset="0"/>
              </a:rPr>
              <a:t>IC</a:t>
            </a:r>
          </a:p>
        </p:txBody>
      </p:sp>
      <p:sp>
        <p:nvSpPr>
          <p:cNvPr id="55" name="Right Arrow 54"/>
          <p:cNvSpPr/>
          <p:nvPr/>
        </p:nvSpPr>
        <p:spPr>
          <a:xfrm>
            <a:off x="57151" y="1638300"/>
            <a:ext cx="438150" cy="581025"/>
          </a:xfrm>
          <a:prstGeom prst="rightArrow">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Title 1"/>
          <p:cNvSpPr>
            <a:spLocks noGrp="1"/>
          </p:cNvSpPr>
          <p:nvPr>
            <p:ph type="title"/>
          </p:nvPr>
        </p:nvSpPr>
        <p:spPr>
          <a:xfrm>
            <a:off x="304363" y="247696"/>
            <a:ext cx="8464987" cy="593968"/>
          </a:xfrm>
          <a:ln>
            <a:noFill/>
          </a:ln>
        </p:spPr>
        <p:txBody>
          <a:bodyPr>
            <a:normAutofit/>
          </a:bodyPr>
          <a:lstStyle/>
          <a:p>
            <a:pPr>
              <a:spcBef>
                <a:spcPct val="20000"/>
              </a:spcBef>
            </a:pPr>
            <a:r>
              <a:rPr lang="en-US" sz="1800" b="1" dirty="0"/>
              <a:t>Reference Implementation – Use Case</a:t>
            </a:r>
          </a:p>
        </p:txBody>
      </p:sp>
      <p:pic>
        <p:nvPicPr>
          <p:cNvPr id="77" name="Picture 10" descr="database, storag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782" y="1841406"/>
            <a:ext cx="350106" cy="350106"/>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0" descr="database, storag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4307" y="3065770"/>
            <a:ext cx="350106" cy="350106"/>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10" descr="database, storag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782" y="3688046"/>
            <a:ext cx="350106" cy="350106"/>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10" descr="database, storag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4307" y="1224242"/>
            <a:ext cx="350106" cy="350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70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397882" y="825237"/>
            <a:ext cx="83667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Slide Number Placeholder 18"/>
          <p:cNvSpPr>
            <a:spLocks noGrp="1"/>
          </p:cNvSpPr>
          <p:nvPr>
            <p:ph type="sldNum" sz="quarter" idx="12"/>
          </p:nvPr>
        </p:nvSpPr>
        <p:spPr/>
        <p:txBody>
          <a:bodyPr/>
          <a:lstStyle/>
          <a:p>
            <a:fld id="{B32AB80A-78BA-6B42-BA0D-B44ACF890F5A}" type="slidenum">
              <a:rPr lang="en-US" smtClean="0"/>
              <a:pPr/>
              <a:t>13</a:t>
            </a:fld>
            <a:endParaRPr lang="en-US" dirty="0"/>
          </a:p>
        </p:txBody>
      </p:sp>
      <p:sp>
        <p:nvSpPr>
          <p:cNvPr id="6" name="Title 1"/>
          <p:cNvSpPr>
            <a:spLocks noGrp="1"/>
          </p:cNvSpPr>
          <p:nvPr>
            <p:ph type="title"/>
          </p:nvPr>
        </p:nvSpPr>
        <p:spPr>
          <a:xfrm>
            <a:off x="304363" y="247696"/>
            <a:ext cx="8464987" cy="593968"/>
          </a:xfrm>
          <a:ln>
            <a:noFill/>
          </a:ln>
        </p:spPr>
        <p:txBody>
          <a:bodyPr>
            <a:normAutofit/>
          </a:bodyPr>
          <a:lstStyle/>
          <a:p>
            <a:pPr>
              <a:spcBef>
                <a:spcPct val="20000"/>
              </a:spcBef>
            </a:pPr>
            <a:r>
              <a:rPr lang="en-US" sz="1800" b="1" dirty="0" smtClean="0"/>
              <a:t>Cognizant COSMOS</a:t>
            </a:r>
            <a:br>
              <a:rPr lang="en-US" sz="1800" b="1" dirty="0" smtClean="0"/>
            </a:br>
            <a:r>
              <a:rPr lang="en-US" sz="1300" b="1" dirty="0" smtClean="0">
                <a:solidFill>
                  <a:schemeClr val="accent4"/>
                </a:solidFill>
              </a:rPr>
              <a:t>Reference Implementation</a:t>
            </a:r>
            <a:endParaRPr lang="en-US" sz="1300" b="1" dirty="0">
              <a:solidFill>
                <a:schemeClr val="accent4"/>
              </a:solidFill>
            </a:endParaRPr>
          </a:p>
        </p:txBody>
      </p:sp>
      <p:sp>
        <p:nvSpPr>
          <p:cNvPr id="7" name="Content Placeholder 3"/>
          <p:cNvSpPr txBox="1">
            <a:spLocks/>
          </p:cNvSpPr>
          <p:nvPr/>
        </p:nvSpPr>
        <p:spPr>
          <a:xfrm>
            <a:off x="403896" y="2336348"/>
            <a:ext cx="8333704" cy="470804"/>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b="1" dirty="0" smtClean="0">
                <a:solidFill>
                  <a:schemeClr val="accent3">
                    <a:lumMod val="50000"/>
                  </a:schemeClr>
                </a:solidFill>
                <a:latin typeface="Century Gothic" panose="020B0502020202020204" pitchFamily="34" charset="0"/>
              </a:rPr>
              <a:t>Demonstration</a:t>
            </a:r>
            <a:endParaRPr lang="en-US" sz="2400" b="1" dirty="0">
              <a:solidFill>
                <a:schemeClr val="accent3">
                  <a:lumMod val="50000"/>
                </a:schemeClr>
              </a:solidFill>
              <a:latin typeface="Century Gothic" panose="020B0502020202020204" pitchFamily="34" charset="0"/>
            </a:endParaRPr>
          </a:p>
        </p:txBody>
      </p:sp>
    </p:spTree>
    <p:extLst>
      <p:ext uri="{BB962C8B-B14F-4D97-AF65-F5344CB8AC3E}">
        <p14:creationId xmlns:p14="http://schemas.microsoft.com/office/powerpoint/2010/main" val="3993227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397882" y="825237"/>
            <a:ext cx="83667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Slide Number Placeholder 18"/>
          <p:cNvSpPr>
            <a:spLocks noGrp="1"/>
          </p:cNvSpPr>
          <p:nvPr>
            <p:ph type="sldNum" sz="quarter" idx="12"/>
          </p:nvPr>
        </p:nvSpPr>
        <p:spPr/>
        <p:txBody>
          <a:bodyPr/>
          <a:lstStyle/>
          <a:p>
            <a:fld id="{B32AB80A-78BA-6B42-BA0D-B44ACF890F5A}" type="slidenum">
              <a:rPr lang="en-US" smtClean="0"/>
              <a:pPr/>
              <a:t>14</a:t>
            </a:fld>
            <a:endParaRPr lang="en-US" dirty="0"/>
          </a:p>
        </p:txBody>
      </p:sp>
      <p:sp>
        <p:nvSpPr>
          <p:cNvPr id="6" name="Title 1"/>
          <p:cNvSpPr>
            <a:spLocks noGrp="1"/>
          </p:cNvSpPr>
          <p:nvPr>
            <p:ph type="title"/>
          </p:nvPr>
        </p:nvSpPr>
        <p:spPr>
          <a:xfrm>
            <a:off x="304363" y="247696"/>
            <a:ext cx="8464987" cy="593968"/>
          </a:xfrm>
          <a:ln>
            <a:noFill/>
          </a:ln>
        </p:spPr>
        <p:txBody>
          <a:bodyPr>
            <a:normAutofit/>
          </a:bodyPr>
          <a:lstStyle/>
          <a:p>
            <a:pPr>
              <a:spcBef>
                <a:spcPct val="20000"/>
              </a:spcBef>
            </a:pPr>
            <a:r>
              <a:rPr lang="en-US" sz="1800" b="1" dirty="0" smtClean="0"/>
              <a:t>Cognizant COSMOS</a:t>
            </a:r>
            <a:br>
              <a:rPr lang="en-US" sz="1800" b="1" dirty="0" smtClean="0"/>
            </a:br>
            <a:r>
              <a:rPr lang="en-US" sz="1300" b="1" dirty="0" smtClean="0">
                <a:solidFill>
                  <a:schemeClr val="accent4"/>
                </a:solidFill>
              </a:rPr>
              <a:t>Microservice Orchestration – Building Blocks</a:t>
            </a:r>
            <a:endParaRPr lang="en-US" sz="1300" b="1" dirty="0">
              <a:solidFill>
                <a:schemeClr val="accent4"/>
              </a:solidFill>
            </a:endParaRPr>
          </a:p>
        </p:txBody>
      </p:sp>
      <p:sp>
        <p:nvSpPr>
          <p:cNvPr id="2" name="Rounded Rectangle 1"/>
          <p:cNvSpPr/>
          <p:nvPr/>
        </p:nvSpPr>
        <p:spPr>
          <a:xfrm>
            <a:off x="494453" y="914408"/>
            <a:ext cx="1645920" cy="548640"/>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bg2">
                    <a:lumMod val="50000"/>
                  </a:schemeClr>
                </a:solidFill>
                <a:latin typeface="Calibri" panose="020F0502020204030204" pitchFamily="34" charset="0"/>
              </a:rPr>
              <a:t>WORKFLOWS</a:t>
            </a:r>
            <a:endParaRPr lang="en-US" sz="1200" b="1" dirty="0">
              <a:solidFill>
                <a:schemeClr val="bg2">
                  <a:lumMod val="50000"/>
                </a:schemeClr>
              </a:solidFill>
              <a:latin typeface="Calibri" panose="020F0502020204030204" pitchFamily="34" charset="0"/>
            </a:endParaRPr>
          </a:p>
        </p:txBody>
      </p:sp>
      <p:sp>
        <p:nvSpPr>
          <p:cNvPr id="8" name="Rounded Rectangle 7"/>
          <p:cNvSpPr/>
          <p:nvPr/>
        </p:nvSpPr>
        <p:spPr>
          <a:xfrm>
            <a:off x="494453" y="2766760"/>
            <a:ext cx="1645920" cy="548640"/>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bg1"/>
                </a:solidFill>
                <a:latin typeface="Calibri" panose="020F0502020204030204" pitchFamily="34" charset="0"/>
              </a:rPr>
              <a:t>ORCHESTRATION SERVER</a:t>
            </a:r>
            <a:endParaRPr lang="en-US" sz="1200" b="1" dirty="0">
              <a:solidFill>
                <a:schemeClr val="bg1"/>
              </a:solidFill>
              <a:latin typeface="Calibri" panose="020F0502020204030204" pitchFamily="34" charset="0"/>
            </a:endParaRPr>
          </a:p>
        </p:txBody>
      </p:sp>
      <p:cxnSp>
        <p:nvCxnSpPr>
          <p:cNvPr id="4" name="Straight Arrow Connector 3"/>
          <p:cNvCxnSpPr>
            <a:stCxn id="2" idx="2"/>
            <a:endCxn id="8" idx="0"/>
          </p:cNvCxnSpPr>
          <p:nvPr/>
        </p:nvCxnSpPr>
        <p:spPr>
          <a:xfrm>
            <a:off x="1317413" y="1463048"/>
            <a:ext cx="0" cy="13037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rot="16200000">
            <a:off x="721416" y="1991793"/>
            <a:ext cx="938077" cy="246221"/>
          </a:xfrm>
          <a:prstGeom prst="rect">
            <a:avLst/>
          </a:prstGeom>
          <a:noFill/>
        </p:spPr>
        <p:txBody>
          <a:bodyPr wrap="none" rtlCol="0">
            <a:spAutoFit/>
          </a:bodyPr>
          <a:lstStyle/>
          <a:p>
            <a:r>
              <a:rPr lang="en-US" sz="1000" b="1" dirty="0" smtClean="0"/>
              <a:t>deployed on</a:t>
            </a:r>
            <a:endParaRPr lang="en-US" sz="1000" b="1" dirty="0"/>
          </a:p>
        </p:txBody>
      </p:sp>
      <p:sp>
        <p:nvSpPr>
          <p:cNvPr id="11" name="Rounded Rectangle 10"/>
          <p:cNvSpPr/>
          <p:nvPr/>
        </p:nvSpPr>
        <p:spPr>
          <a:xfrm>
            <a:off x="3047129" y="914408"/>
            <a:ext cx="1645920" cy="548640"/>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bg2">
                    <a:lumMod val="50000"/>
                  </a:schemeClr>
                </a:solidFill>
                <a:latin typeface="Calibri" panose="020F0502020204030204" pitchFamily="34" charset="0"/>
              </a:rPr>
              <a:t>TASKS</a:t>
            </a:r>
            <a:endParaRPr lang="en-US" sz="1200" b="1" dirty="0">
              <a:solidFill>
                <a:schemeClr val="bg2">
                  <a:lumMod val="50000"/>
                </a:schemeClr>
              </a:solidFill>
              <a:latin typeface="Calibri" panose="020F0502020204030204" pitchFamily="34" charset="0"/>
            </a:endParaRPr>
          </a:p>
        </p:txBody>
      </p:sp>
      <p:cxnSp>
        <p:nvCxnSpPr>
          <p:cNvPr id="10" name="Straight Arrow Connector 9"/>
          <p:cNvCxnSpPr>
            <a:stCxn id="2" idx="3"/>
            <a:endCxn id="11" idx="1"/>
          </p:cNvCxnSpPr>
          <p:nvPr/>
        </p:nvCxnSpPr>
        <p:spPr>
          <a:xfrm>
            <a:off x="2140373" y="1188728"/>
            <a:ext cx="9067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182621" y="953443"/>
            <a:ext cx="819455" cy="253916"/>
          </a:xfrm>
          <a:prstGeom prst="rect">
            <a:avLst/>
          </a:prstGeom>
          <a:noFill/>
        </p:spPr>
        <p:txBody>
          <a:bodyPr wrap="none" rtlCol="0">
            <a:spAutoFit/>
          </a:bodyPr>
          <a:lstStyle/>
          <a:p>
            <a:r>
              <a:rPr lang="en-US" sz="1000" b="1" dirty="0" smtClean="0"/>
              <a:t>consist of</a:t>
            </a:r>
            <a:endParaRPr lang="en-US" sz="1000" b="1" dirty="0"/>
          </a:p>
        </p:txBody>
      </p:sp>
      <p:sp>
        <p:nvSpPr>
          <p:cNvPr id="17" name="Rounded Rectangle 16"/>
          <p:cNvSpPr/>
          <p:nvPr/>
        </p:nvSpPr>
        <p:spPr>
          <a:xfrm>
            <a:off x="5421066" y="914408"/>
            <a:ext cx="1645920" cy="548640"/>
          </a:xfrm>
          <a:prstGeom prst="roundRect">
            <a:avLst/>
          </a:prstGeom>
          <a:solidFill>
            <a:schemeClr val="bg2">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i="1" dirty="0" smtClean="0">
                <a:solidFill>
                  <a:schemeClr val="bg1"/>
                </a:solidFill>
                <a:latin typeface="Calibri" panose="020F0502020204030204" pitchFamily="34" charset="0"/>
              </a:rPr>
              <a:t>SYSTEM TASKS</a:t>
            </a:r>
            <a:endParaRPr lang="en-US" sz="1200" b="1" i="1" dirty="0">
              <a:solidFill>
                <a:schemeClr val="bg1"/>
              </a:solidFill>
              <a:latin typeface="Calibri" panose="020F0502020204030204" pitchFamily="34" charset="0"/>
            </a:endParaRPr>
          </a:p>
        </p:txBody>
      </p:sp>
      <p:sp>
        <p:nvSpPr>
          <p:cNvPr id="18" name="Rounded Rectangle 17"/>
          <p:cNvSpPr/>
          <p:nvPr/>
        </p:nvSpPr>
        <p:spPr>
          <a:xfrm>
            <a:off x="5421066" y="1529016"/>
            <a:ext cx="1645920" cy="548640"/>
          </a:xfrm>
          <a:prstGeom prst="round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i="1" dirty="0" smtClean="0">
                <a:solidFill>
                  <a:schemeClr val="bg1"/>
                </a:solidFill>
                <a:latin typeface="Calibri" panose="020F0502020204030204" pitchFamily="34" charset="0"/>
              </a:rPr>
              <a:t>SIMPLE TASKS</a:t>
            </a:r>
            <a:endParaRPr lang="en-US" sz="1200" b="1" i="1" dirty="0">
              <a:solidFill>
                <a:schemeClr val="bg1"/>
              </a:solidFill>
              <a:latin typeface="Calibri" panose="020F0502020204030204" pitchFamily="34" charset="0"/>
            </a:endParaRPr>
          </a:p>
        </p:txBody>
      </p:sp>
      <p:sp>
        <p:nvSpPr>
          <p:cNvPr id="20" name="Rounded Rectangle 19"/>
          <p:cNvSpPr/>
          <p:nvPr/>
        </p:nvSpPr>
        <p:spPr>
          <a:xfrm>
            <a:off x="5421066" y="2997047"/>
            <a:ext cx="1645920" cy="548640"/>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bg2">
                    <a:lumMod val="50000"/>
                  </a:schemeClr>
                </a:solidFill>
                <a:latin typeface="Calibri" panose="020F0502020204030204" pitchFamily="34" charset="0"/>
              </a:rPr>
              <a:t>WORKERS</a:t>
            </a:r>
            <a:endParaRPr lang="en-US" sz="1200" b="1" dirty="0">
              <a:solidFill>
                <a:schemeClr val="bg2">
                  <a:lumMod val="50000"/>
                </a:schemeClr>
              </a:solidFill>
              <a:latin typeface="Calibri" panose="020F0502020204030204" pitchFamily="34" charset="0"/>
            </a:endParaRPr>
          </a:p>
        </p:txBody>
      </p:sp>
      <p:cxnSp>
        <p:nvCxnSpPr>
          <p:cNvPr id="22" name="Straight Arrow Connector 21"/>
          <p:cNvCxnSpPr>
            <a:stCxn id="20" idx="0"/>
            <a:endCxn id="18" idx="2"/>
          </p:cNvCxnSpPr>
          <p:nvPr/>
        </p:nvCxnSpPr>
        <p:spPr>
          <a:xfrm flipV="1">
            <a:off x="6244026" y="2077656"/>
            <a:ext cx="0" cy="9193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a:off x="2140373" y="3122356"/>
            <a:ext cx="328069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1" idx="3"/>
            <a:endCxn id="17" idx="1"/>
          </p:cNvCxnSpPr>
          <p:nvPr/>
        </p:nvCxnSpPr>
        <p:spPr>
          <a:xfrm>
            <a:off x="4693049" y="1188728"/>
            <a:ext cx="72801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Elbow Connector 29"/>
          <p:cNvCxnSpPr>
            <a:stCxn id="11" idx="3"/>
            <a:endCxn id="18" idx="1"/>
          </p:cNvCxnSpPr>
          <p:nvPr/>
        </p:nvCxnSpPr>
        <p:spPr>
          <a:xfrm>
            <a:off x="4693049" y="1188728"/>
            <a:ext cx="728017" cy="61460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Rounded Rectangle 35"/>
          <p:cNvSpPr/>
          <p:nvPr/>
        </p:nvSpPr>
        <p:spPr>
          <a:xfrm>
            <a:off x="7428604" y="961298"/>
            <a:ext cx="1280160" cy="457200"/>
          </a:xfrm>
          <a:prstGeom prst="roundRect">
            <a:avLst/>
          </a:prstGeom>
          <a:solidFill>
            <a:schemeClr val="bg2">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i="1" dirty="0" smtClean="0">
                <a:solidFill>
                  <a:schemeClr val="bg1"/>
                </a:solidFill>
                <a:latin typeface="Calibri" panose="020F0502020204030204" pitchFamily="34" charset="0"/>
              </a:rPr>
              <a:t>FORK</a:t>
            </a:r>
            <a:endParaRPr lang="en-US" sz="1200" b="1" i="1" dirty="0">
              <a:solidFill>
                <a:schemeClr val="bg1"/>
              </a:solidFill>
              <a:latin typeface="Calibri" panose="020F0502020204030204" pitchFamily="34" charset="0"/>
            </a:endParaRPr>
          </a:p>
        </p:txBody>
      </p:sp>
      <p:sp>
        <p:nvSpPr>
          <p:cNvPr id="37" name="Rounded Rectangle 36"/>
          <p:cNvSpPr/>
          <p:nvPr/>
        </p:nvSpPr>
        <p:spPr>
          <a:xfrm>
            <a:off x="7428604" y="1491242"/>
            <a:ext cx="1280160" cy="457200"/>
          </a:xfrm>
          <a:prstGeom prst="roundRect">
            <a:avLst/>
          </a:prstGeom>
          <a:solidFill>
            <a:schemeClr val="bg2">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i="1" dirty="0" smtClean="0">
                <a:solidFill>
                  <a:schemeClr val="bg1"/>
                </a:solidFill>
                <a:latin typeface="Calibri" panose="020F0502020204030204" pitchFamily="34" charset="0"/>
              </a:rPr>
              <a:t>JOIN</a:t>
            </a:r>
            <a:endParaRPr lang="en-US" sz="1200" b="1" i="1" dirty="0">
              <a:solidFill>
                <a:schemeClr val="bg1"/>
              </a:solidFill>
              <a:latin typeface="Calibri" panose="020F0502020204030204" pitchFamily="34" charset="0"/>
            </a:endParaRPr>
          </a:p>
        </p:txBody>
      </p:sp>
      <p:sp>
        <p:nvSpPr>
          <p:cNvPr id="38" name="Rounded Rectangle 37"/>
          <p:cNvSpPr/>
          <p:nvPr/>
        </p:nvSpPr>
        <p:spPr>
          <a:xfrm>
            <a:off x="7428604" y="2021186"/>
            <a:ext cx="1280160" cy="457200"/>
          </a:xfrm>
          <a:prstGeom prst="roundRect">
            <a:avLst/>
          </a:prstGeom>
          <a:solidFill>
            <a:schemeClr val="bg2">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i="1" dirty="0" smtClean="0">
                <a:solidFill>
                  <a:schemeClr val="bg1"/>
                </a:solidFill>
                <a:latin typeface="Calibri" panose="020F0502020204030204" pitchFamily="34" charset="0"/>
              </a:rPr>
              <a:t>DECISION</a:t>
            </a:r>
            <a:endParaRPr lang="en-US" sz="1200" b="1" i="1" dirty="0">
              <a:solidFill>
                <a:schemeClr val="bg1"/>
              </a:solidFill>
              <a:latin typeface="Calibri" panose="020F0502020204030204" pitchFamily="34" charset="0"/>
            </a:endParaRPr>
          </a:p>
        </p:txBody>
      </p:sp>
      <p:sp>
        <p:nvSpPr>
          <p:cNvPr id="39" name="Rounded Rectangle 38"/>
          <p:cNvSpPr/>
          <p:nvPr/>
        </p:nvSpPr>
        <p:spPr>
          <a:xfrm>
            <a:off x="7428604" y="2551130"/>
            <a:ext cx="1280160" cy="457200"/>
          </a:xfrm>
          <a:prstGeom prst="roundRect">
            <a:avLst/>
          </a:prstGeom>
          <a:solidFill>
            <a:schemeClr val="bg2">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i="1" dirty="0" smtClean="0">
                <a:solidFill>
                  <a:schemeClr val="bg1"/>
                </a:solidFill>
                <a:latin typeface="Calibri" panose="020F0502020204030204" pitchFamily="34" charset="0"/>
              </a:rPr>
              <a:t>WAIT</a:t>
            </a:r>
            <a:endParaRPr lang="en-US" sz="1200" b="1" i="1" dirty="0">
              <a:solidFill>
                <a:schemeClr val="bg1"/>
              </a:solidFill>
              <a:latin typeface="Calibri" panose="020F0502020204030204" pitchFamily="34" charset="0"/>
            </a:endParaRPr>
          </a:p>
        </p:txBody>
      </p:sp>
      <p:sp>
        <p:nvSpPr>
          <p:cNvPr id="40" name="Rounded Rectangle 39"/>
          <p:cNvSpPr/>
          <p:nvPr/>
        </p:nvSpPr>
        <p:spPr>
          <a:xfrm>
            <a:off x="7428604" y="3081074"/>
            <a:ext cx="1280160" cy="457200"/>
          </a:xfrm>
          <a:prstGeom prst="roundRect">
            <a:avLst/>
          </a:prstGeom>
          <a:solidFill>
            <a:schemeClr val="bg2">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i="1" dirty="0" smtClean="0">
                <a:solidFill>
                  <a:schemeClr val="bg1"/>
                </a:solidFill>
                <a:latin typeface="Calibri" panose="020F0502020204030204" pitchFamily="34" charset="0"/>
              </a:rPr>
              <a:t>HTTP</a:t>
            </a:r>
            <a:endParaRPr lang="en-US" sz="1200" b="1" i="1" dirty="0">
              <a:solidFill>
                <a:schemeClr val="bg1"/>
              </a:solidFill>
              <a:latin typeface="Calibri" panose="020F0502020204030204" pitchFamily="34" charset="0"/>
            </a:endParaRPr>
          </a:p>
        </p:txBody>
      </p:sp>
      <p:sp>
        <p:nvSpPr>
          <p:cNvPr id="41" name="Rounded Rectangle 40"/>
          <p:cNvSpPr/>
          <p:nvPr/>
        </p:nvSpPr>
        <p:spPr>
          <a:xfrm>
            <a:off x="7428604" y="3611018"/>
            <a:ext cx="1280160" cy="457200"/>
          </a:xfrm>
          <a:prstGeom prst="roundRect">
            <a:avLst/>
          </a:prstGeom>
          <a:solidFill>
            <a:schemeClr val="bg2">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i="1" dirty="0" smtClean="0">
                <a:solidFill>
                  <a:schemeClr val="bg1"/>
                </a:solidFill>
                <a:latin typeface="Calibri" panose="020F0502020204030204" pitchFamily="34" charset="0"/>
              </a:rPr>
              <a:t>EVENT</a:t>
            </a:r>
            <a:endParaRPr lang="en-US" sz="1200" b="1" i="1" dirty="0">
              <a:solidFill>
                <a:schemeClr val="bg1"/>
              </a:solidFill>
              <a:latin typeface="Calibri" panose="020F0502020204030204" pitchFamily="34" charset="0"/>
            </a:endParaRPr>
          </a:p>
        </p:txBody>
      </p:sp>
      <p:sp>
        <p:nvSpPr>
          <p:cNvPr id="42" name="TextBox 41"/>
          <p:cNvSpPr txBox="1"/>
          <p:nvPr/>
        </p:nvSpPr>
        <p:spPr>
          <a:xfrm rot="16200000">
            <a:off x="5724450" y="2430713"/>
            <a:ext cx="824265" cy="246221"/>
          </a:xfrm>
          <a:prstGeom prst="rect">
            <a:avLst/>
          </a:prstGeom>
          <a:noFill/>
        </p:spPr>
        <p:txBody>
          <a:bodyPr wrap="none" rtlCol="0">
            <a:spAutoFit/>
          </a:bodyPr>
          <a:lstStyle/>
          <a:p>
            <a:r>
              <a:rPr lang="en-US" sz="1000" b="1" dirty="0" smtClean="0"/>
              <a:t>implement</a:t>
            </a:r>
            <a:endParaRPr lang="en-US" sz="1000" b="1" dirty="0"/>
          </a:p>
        </p:txBody>
      </p:sp>
      <p:cxnSp>
        <p:nvCxnSpPr>
          <p:cNvPr id="44" name="Straight Arrow Connector 43"/>
          <p:cNvCxnSpPr>
            <a:stCxn id="17" idx="3"/>
            <a:endCxn id="36" idx="1"/>
          </p:cNvCxnSpPr>
          <p:nvPr/>
        </p:nvCxnSpPr>
        <p:spPr>
          <a:xfrm>
            <a:off x="7066986" y="1188728"/>
            <a:ext cx="361618" cy="11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Elbow Connector 45"/>
          <p:cNvCxnSpPr>
            <a:stCxn id="17" idx="3"/>
            <a:endCxn id="37" idx="1"/>
          </p:cNvCxnSpPr>
          <p:nvPr/>
        </p:nvCxnSpPr>
        <p:spPr>
          <a:xfrm>
            <a:off x="7066986" y="1188728"/>
            <a:ext cx="361618" cy="53111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Elbow Connector 47"/>
          <p:cNvCxnSpPr>
            <a:stCxn id="17" idx="3"/>
            <a:endCxn id="38" idx="1"/>
          </p:cNvCxnSpPr>
          <p:nvPr/>
        </p:nvCxnSpPr>
        <p:spPr>
          <a:xfrm>
            <a:off x="7066986" y="1188728"/>
            <a:ext cx="361618" cy="106105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Elbow Connector 49"/>
          <p:cNvCxnSpPr>
            <a:stCxn id="17" idx="3"/>
            <a:endCxn id="39" idx="1"/>
          </p:cNvCxnSpPr>
          <p:nvPr/>
        </p:nvCxnSpPr>
        <p:spPr>
          <a:xfrm>
            <a:off x="7066986" y="1188728"/>
            <a:ext cx="361618" cy="159100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Elbow Connector 51"/>
          <p:cNvCxnSpPr>
            <a:stCxn id="17" idx="3"/>
            <a:endCxn id="40" idx="1"/>
          </p:cNvCxnSpPr>
          <p:nvPr/>
        </p:nvCxnSpPr>
        <p:spPr>
          <a:xfrm>
            <a:off x="7066986" y="1188728"/>
            <a:ext cx="361618" cy="212094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Elbow Connector 53"/>
          <p:cNvCxnSpPr>
            <a:stCxn id="17" idx="3"/>
            <a:endCxn id="41" idx="1"/>
          </p:cNvCxnSpPr>
          <p:nvPr/>
        </p:nvCxnSpPr>
        <p:spPr>
          <a:xfrm>
            <a:off x="7066986" y="1188728"/>
            <a:ext cx="361618" cy="265089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3316526" y="2883953"/>
            <a:ext cx="1130438" cy="246221"/>
          </a:xfrm>
          <a:prstGeom prst="rect">
            <a:avLst/>
          </a:prstGeom>
          <a:noFill/>
        </p:spPr>
        <p:txBody>
          <a:bodyPr wrap="none" rtlCol="0">
            <a:spAutoFit/>
          </a:bodyPr>
          <a:lstStyle/>
          <a:p>
            <a:r>
              <a:rPr lang="en-US" sz="1000" b="1" dirty="0" smtClean="0"/>
              <a:t>poll and update</a:t>
            </a:r>
            <a:endParaRPr lang="en-US" sz="1000" b="1" dirty="0"/>
          </a:p>
        </p:txBody>
      </p:sp>
      <p:sp>
        <p:nvSpPr>
          <p:cNvPr id="62" name="Rounded Rectangle 61"/>
          <p:cNvSpPr/>
          <p:nvPr/>
        </p:nvSpPr>
        <p:spPr>
          <a:xfrm>
            <a:off x="494453" y="4052981"/>
            <a:ext cx="1645920" cy="548640"/>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bg2">
                    <a:lumMod val="50000"/>
                  </a:schemeClr>
                </a:solidFill>
                <a:latin typeface="Calibri" panose="020F0502020204030204" pitchFamily="34" charset="0"/>
              </a:rPr>
              <a:t>EVENT HANDLERS</a:t>
            </a:r>
            <a:endParaRPr lang="en-US" sz="1200" b="1" dirty="0">
              <a:solidFill>
                <a:schemeClr val="bg2">
                  <a:lumMod val="50000"/>
                </a:schemeClr>
              </a:solidFill>
              <a:latin typeface="Calibri" panose="020F0502020204030204" pitchFamily="34" charset="0"/>
            </a:endParaRPr>
          </a:p>
        </p:txBody>
      </p:sp>
      <p:cxnSp>
        <p:nvCxnSpPr>
          <p:cNvPr id="64" name="Straight Arrow Connector 63"/>
          <p:cNvCxnSpPr>
            <a:stCxn id="62" idx="0"/>
            <a:endCxn id="8" idx="2"/>
          </p:cNvCxnSpPr>
          <p:nvPr/>
        </p:nvCxnSpPr>
        <p:spPr>
          <a:xfrm flipV="1">
            <a:off x="1317413" y="3315400"/>
            <a:ext cx="0" cy="7375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Elbow Connector 6"/>
          <p:cNvCxnSpPr>
            <a:stCxn id="11" idx="2"/>
          </p:cNvCxnSpPr>
          <p:nvPr/>
        </p:nvCxnSpPr>
        <p:spPr>
          <a:xfrm rot="5400000">
            <a:off x="2297422" y="1305999"/>
            <a:ext cx="1415619" cy="172971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3206845" y="1991139"/>
            <a:ext cx="1093569" cy="246221"/>
          </a:xfrm>
          <a:prstGeom prst="rect">
            <a:avLst/>
          </a:prstGeom>
          <a:noFill/>
        </p:spPr>
        <p:txBody>
          <a:bodyPr wrap="none" rtlCol="0">
            <a:spAutoFit/>
          </a:bodyPr>
          <a:lstStyle/>
          <a:p>
            <a:r>
              <a:rPr lang="en-US" sz="1000" b="1" dirty="0" smtClean="0"/>
              <a:t>registered with</a:t>
            </a:r>
            <a:endParaRPr lang="en-US" sz="1000" b="1" dirty="0"/>
          </a:p>
        </p:txBody>
      </p:sp>
      <p:sp>
        <p:nvSpPr>
          <p:cNvPr id="45" name="Rounded Rectangle 44"/>
          <p:cNvSpPr/>
          <p:nvPr/>
        </p:nvSpPr>
        <p:spPr>
          <a:xfrm>
            <a:off x="3047128" y="4046049"/>
            <a:ext cx="3196897" cy="548640"/>
          </a:xfrm>
          <a:prstGeom prst="round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bg2"/>
                </a:solidFill>
                <a:latin typeface="Calibri" panose="020F0502020204030204" pitchFamily="34" charset="0"/>
              </a:rPr>
              <a:t>MESSAGING INFRASTRUCTURE</a:t>
            </a:r>
            <a:endParaRPr lang="en-US" sz="1200" b="1" dirty="0">
              <a:solidFill>
                <a:schemeClr val="bg2"/>
              </a:solidFill>
              <a:latin typeface="Calibri" panose="020F0502020204030204" pitchFamily="34" charset="0"/>
            </a:endParaRPr>
          </a:p>
        </p:txBody>
      </p:sp>
      <p:cxnSp>
        <p:nvCxnSpPr>
          <p:cNvPr id="16" name="Straight Arrow Connector 15"/>
          <p:cNvCxnSpPr>
            <a:stCxn id="62" idx="3"/>
            <a:endCxn id="45" idx="1"/>
          </p:cNvCxnSpPr>
          <p:nvPr/>
        </p:nvCxnSpPr>
        <p:spPr>
          <a:xfrm flipV="1">
            <a:off x="2140373" y="4320369"/>
            <a:ext cx="906755" cy="69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41" idx="2"/>
            <a:endCxn id="45" idx="3"/>
          </p:cNvCxnSpPr>
          <p:nvPr/>
        </p:nvCxnSpPr>
        <p:spPr>
          <a:xfrm rot="5400000">
            <a:off x="7030280" y="3281964"/>
            <a:ext cx="252151" cy="182465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rot="16200000">
            <a:off x="875208" y="3469045"/>
            <a:ext cx="837089" cy="400110"/>
          </a:xfrm>
          <a:prstGeom prst="rect">
            <a:avLst/>
          </a:prstGeom>
          <a:noFill/>
        </p:spPr>
        <p:txBody>
          <a:bodyPr wrap="none" rtlCol="0">
            <a:spAutoFit/>
          </a:bodyPr>
          <a:lstStyle/>
          <a:p>
            <a:r>
              <a:rPr lang="en-US" sz="1000" b="1" dirty="0" smtClean="0"/>
              <a:t>registered </a:t>
            </a:r>
          </a:p>
          <a:p>
            <a:pPr algn="ctr"/>
            <a:r>
              <a:rPr lang="en-US" sz="1000" b="1" dirty="0" smtClean="0"/>
              <a:t>with</a:t>
            </a:r>
            <a:endParaRPr lang="en-US" sz="1000" b="1" dirty="0"/>
          </a:p>
        </p:txBody>
      </p:sp>
      <p:sp>
        <p:nvSpPr>
          <p:cNvPr id="51" name="TextBox 50"/>
          <p:cNvSpPr txBox="1"/>
          <p:nvPr/>
        </p:nvSpPr>
        <p:spPr>
          <a:xfrm>
            <a:off x="2182621" y="4129809"/>
            <a:ext cx="745717" cy="246221"/>
          </a:xfrm>
          <a:prstGeom prst="rect">
            <a:avLst/>
          </a:prstGeom>
          <a:noFill/>
        </p:spPr>
        <p:txBody>
          <a:bodyPr wrap="none" rtlCol="0">
            <a:spAutoFit/>
          </a:bodyPr>
          <a:lstStyle/>
          <a:p>
            <a:r>
              <a:rPr lang="en-US" sz="1000" b="1" dirty="0" smtClean="0"/>
              <a:t>listens to</a:t>
            </a:r>
            <a:endParaRPr lang="en-US" sz="1000" b="1" dirty="0"/>
          </a:p>
        </p:txBody>
      </p:sp>
      <p:sp>
        <p:nvSpPr>
          <p:cNvPr id="53" name="TextBox 52"/>
          <p:cNvSpPr txBox="1"/>
          <p:nvPr/>
        </p:nvSpPr>
        <p:spPr>
          <a:xfrm>
            <a:off x="6777921" y="4096317"/>
            <a:ext cx="938077" cy="246221"/>
          </a:xfrm>
          <a:prstGeom prst="rect">
            <a:avLst/>
          </a:prstGeom>
          <a:noFill/>
        </p:spPr>
        <p:txBody>
          <a:bodyPr wrap="none" rtlCol="0">
            <a:spAutoFit/>
          </a:bodyPr>
          <a:lstStyle/>
          <a:p>
            <a:r>
              <a:rPr lang="en-US" sz="1000" b="1" dirty="0" smtClean="0"/>
              <a:t>publishes to</a:t>
            </a:r>
            <a:endParaRPr lang="en-US" sz="1000" b="1" dirty="0"/>
          </a:p>
        </p:txBody>
      </p:sp>
      <p:cxnSp>
        <p:nvCxnSpPr>
          <p:cNvPr id="26" name="Elbow Connector 25"/>
          <p:cNvCxnSpPr>
            <a:stCxn id="62" idx="1"/>
            <a:endCxn id="2" idx="1"/>
          </p:cNvCxnSpPr>
          <p:nvPr/>
        </p:nvCxnSpPr>
        <p:spPr>
          <a:xfrm rot="10800000">
            <a:off x="494453" y="1188729"/>
            <a:ext cx="12700" cy="3138573"/>
          </a:xfrm>
          <a:prstGeom prst="bentConnector3">
            <a:avLst>
              <a:gd name="adj1" fmla="val 132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Elbow Connector 28"/>
          <p:cNvCxnSpPr/>
          <p:nvPr/>
        </p:nvCxnSpPr>
        <p:spPr>
          <a:xfrm rot="5400000" flipH="1" flipV="1">
            <a:off x="1620695" y="1532054"/>
            <a:ext cx="2573091" cy="2454900"/>
          </a:xfrm>
          <a:prstGeom prst="bentConnector3">
            <a:avLst>
              <a:gd name="adj1" fmla="val 8408"/>
            </a:avLst>
          </a:prstGeom>
          <a:ln>
            <a:tailEnd type="triangle"/>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2211871" y="3604458"/>
            <a:ext cx="1542410" cy="246221"/>
          </a:xfrm>
          <a:prstGeom prst="rect">
            <a:avLst/>
          </a:prstGeom>
          <a:noFill/>
        </p:spPr>
        <p:txBody>
          <a:bodyPr wrap="none" rtlCol="0">
            <a:spAutoFit/>
          </a:bodyPr>
          <a:lstStyle/>
          <a:p>
            <a:r>
              <a:rPr lang="en-US" sz="1000" b="1" dirty="0" smtClean="0"/>
              <a:t>complete or terminate</a:t>
            </a:r>
            <a:endParaRPr lang="en-US" sz="1000" b="1" dirty="0"/>
          </a:p>
        </p:txBody>
      </p:sp>
      <p:sp>
        <p:nvSpPr>
          <p:cNvPr id="65" name="TextBox 64"/>
          <p:cNvSpPr txBox="1"/>
          <p:nvPr/>
        </p:nvSpPr>
        <p:spPr>
          <a:xfrm rot="16200000">
            <a:off x="1459" y="2578111"/>
            <a:ext cx="461986" cy="246221"/>
          </a:xfrm>
          <a:prstGeom prst="rect">
            <a:avLst/>
          </a:prstGeom>
          <a:noFill/>
        </p:spPr>
        <p:txBody>
          <a:bodyPr wrap="none" rtlCol="0">
            <a:spAutoFit/>
          </a:bodyPr>
          <a:lstStyle/>
          <a:p>
            <a:r>
              <a:rPr lang="en-US" sz="1000" b="1" dirty="0" smtClean="0"/>
              <a:t>start</a:t>
            </a:r>
            <a:endParaRPr lang="en-US" sz="1000" b="1" dirty="0"/>
          </a:p>
        </p:txBody>
      </p:sp>
    </p:spTree>
    <p:extLst>
      <p:ext uri="{BB962C8B-B14F-4D97-AF65-F5344CB8AC3E}">
        <p14:creationId xmlns:p14="http://schemas.microsoft.com/office/powerpoint/2010/main" val="1939945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15</a:t>
            </a:fld>
            <a:endParaRPr lang="en-US" dirty="0"/>
          </a:p>
        </p:txBody>
      </p:sp>
      <p:sp>
        <p:nvSpPr>
          <p:cNvPr id="5" name="Title 1"/>
          <p:cNvSpPr>
            <a:spLocks noGrp="1"/>
          </p:cNvSpPr>
          <p:nvPr>
            <p:ph type="title"/>
          </p:nvPr>
        </p:nvSpPr>
        <p:spPr>
          <a:xfrm>
            <a:off x="304363" y="247696"/>
            <a:ext cx="8464987" cy="593968"/>
          </a:xfrm>
          <a:ln>
            <a:noFill/>
          </a:ln>
        </p:spPr>
        <p:txBody>
          <a:bodyPr>
            <a:normAutofit/>
          </a:bodyPr>
          <a:lstStyle/>
          <a:p>
            <a:pPr>
              <a:spcBef>
                <a:spcPct val="20000"/>
              </a:spcBef>
            </a:pPr>
            <a:r>
              <a:rPr lang="en-US" sz="1800" b="1" dirty="0" smtClean="0"/>
              <a:t>Cognizant COSMOS</a:t>
            </a:r>
            <a:br>
              <a:rPr lang="en-US" sz="1800" b="1" dirty="0" smtClean="0"/>
            </a:br>
            <a:r>
              <a:rPr lang="en-US" sz="1300" b="1" dirty="0" smtClean="0">
                <a:solidFill>
                  <a:schemeClr val="accent4"/>
                </a:solidFill>
              </a:rPr>
              <a:t>Case Study – Large European Telecom Service Provider</a:t>
            </a:r>
            <a:endParaRPr lang="en-US" sz="1300" b="1" dirty="0">
              <a:solidFill>
                <a:schemeClr val="accent4"/>
              </a:solidFill>
            </a:endParaRPr>
          </a:p>
        </p:txBody>
      </p:sp>
      <p:cxnSp>
        <p:nvCxnSpPr>
          <p:cNvPr id="6" name="Straight Connector 5"/>
          <p:cNvCxnSpPr/>
          <p:nvPr/>
        </p:nvCxnSpPr>
        <p:spPr>
          <a:xfrm>
            <a:off x="397882" y="825237"/>
            <a:ext cx="83667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457200" y="1371600"/>
            <a:ext cx="2651760" cy="3200400"/>
          </a:xfrm>
          <a:prstGeom prst="rect">
            <a:avLst/>
          </a:prstGeom>
          <a:solidFill>
            <a:schemeClr val="tx1">
              <a:lumMod val="60000"/>
              <a:lumOff val="40000"/>
            </a:schemeClr>
          </a:solidFill>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tlCol="0" anchor="t"/>
          <a:lstStyle/>
          <a:p>
            <a:pPr marL="171450" lvl="0" indent="-171450">
              <a:spcBef>
                <a:spcPts val="300"/>
              </a:spcBef>
              <a:buFont typeface="Arial" panose="020B0604020202020204" pitchFamily="34" charset="0"/>
              <a:buChar char="─"/>
            </a:pPr>
            <a:r>
              <a:rPr lang="en-US" sz="1200" i="1" dirty="0">
                <a:solidFill>
                  <a:schemeClr val="accent4">
                    <a:lumMod val="75000"/>
                  </a:schemeClr>
                </a:solidFill>
              </a:rPr>
              <a:t>Corporate customer proposal and contract management process distributed across different applications</a:t>
            </a:r>
          </a:p>
          <a:p>
            <a:pPr marL="171450" lvl="0" indent="-171450">
              <a:spcBef>
                <a:spcPts val="300"/>
              </a:spcBef>
              <a:buFont typeface="Arial" panose="020B0604020202020204" pitchFamily="34" charset="0"/>
              <a:buChar char="─"/>
            </a:pPr>
            <a:r>
              <a:rPr lang="en-US" sz="1200" i="1" dirty="0" smtClean="0">
                <a:solidFill>
                  <a:schemeClr val="accent4">
                    <a:lumMod val="75000"/>
                  </a:schemeClr>
                </a:solidFill>
              </a:rPr>
              <a:t>Manual </a:t>
            </a:r>
            <a:r>
              <a:rPr lang="en-US" sz="1200" i="1" dirty="0">
                <a:solidFill>
                  <a:schemeClr val="accent4">
                    <a:lumMod val="75000"/>
                  </a:schemeClr>
                </a:solidFill>
              </a:rPr>
              <a:t>workflows with human interventions necessary across activities</a:t>
            </a:r>
          </a:p>
          <a:p>
            <a:pPr marL="171450" lvl="0" indent="-171450">
              <a:spcBef>
                <a:spcPts val="300"/>
              </a:spcBef>
              <a:buFont typeface="Arial" panose="020B0604020202020204" pitchFamily="34" charset="0"/>
              <a:buChar char="─"/>
            </a:pPr>
            <a:r>
              <a:rPr lang="en-US" sz="1200" i="1" dirty="0" smtClean="0">
                <a:solidFill>
                  <a:schemeClr val="accent4">
                    <a:lumMod val="75000"/>
                  </a:schemeClr>
                </a:solidFill>
              </a:rPr>
              <a:t>Lack </a:t>
            </a:r>
            <a:r>
              <a:rPr lang="en-US" sz="1200" i="1" dirty="0">
                <a:solidFill>
                  <a:schemeClr val="accent4">
                    <a:lumMod val="75000"/>
                  </a:schemeClr>
                </a:solidFill>
              </a:rPr>
              <a:t>of end to end business process visibility with data captured in different applications leading to incomplete view of the contract management process</a:t>
            </a:r>
          </a:p>
          <a:p>
            <a:pPr marL="171450" lvl="0" indent="-171450">
              <a:spcBef>
                <a:spcPts val="300"/>
              </a:spcBef>
              <a:buFont typeface="Arial" panose="020B0604020202020204" pitchFamily="34" charset="0"/>
              <a:buChar char="─"/>
            </a:pPr>
            <a:r>
              <a:rPr lang="en-US" sz="1200" i="1" dirty="0" smtClean="0">
                <a:solidFill>
                  <a:schemeClr val="accent4">
                    <a:lumMod val="75000"/>
                  </a:schemeClr>
                </a:solidFill>
              </a:rPr>
              <a:t>Slow </a:t>
            </a:r>
            <a:r>
              <a:rPr lang="en-US" sz="1200" i="1" dirty="0">
                <a:solidFill>
                  <a:schemeClr val="accent4">
                    <a:lumMod val="75000"/>
                  </a:schemeClr>
                </a:solidFill>
              </a:rPr>
              <a:t>roll-out of new features and modifications impacting business’ need to react to industry changes with agility</a:t>
            </a:r>
          </a:p>
        </p:txBody>
      </p:sp>
      <p:sp>
        <p:nvSpPr>
          <p:cNvPr id="7" name="Rectangle 6"/>
          <p:cNvSpPr/>
          <p:nvPr/>
        </p:nvSpPr>
        <p:spPr>
          <a:xfrm>
            <a:off x="3270636" y="1371600"/>
            <a:ext cx="2651760" cy="3200400"/>
          </a:xfrm>
          <a:prstGeom prst="rect">
            <a:avLst/>
          </a:prstGeom>
          <a:solidFill>
            <a:schemeClr val="tx1">
              <a:lumMod val="40000"/>
              <a:lumOff val="60000"/>
            </a:schemeClr>
          </a:solidFill>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tlCol="0" anchor="t"/>
          <a:lstStyle/>
          <a:p>
            <a:pPr marL="171450" indent="-171450">
              <a:spcBef>
                <a:spcPts val="300"/>
              </a:spcBef>
              <a:buFont typeface="Arial" panose="020B0604020202020204" pitchFamily="34" charset="0"/>
              <a:buChar char="─"/>
            </a:pPr>
            <a:r>
              <a:rPr lang="en-US" sz="1200" i="1" dirty="0">
                <a:solidFill>
                  <a:schemeClr val="accent4">
                    <a:lumMod val="75000"/>
                  </a:schemeClr>
                </a:solidFill>
              </a:rPr>
              <a:t>A Microservices Application Architecture was proposed using Apache Camel &amp; Spring Cloud based technology stack</a:t>
            </a:r>
          </a:p>
          <a:p>
            <a:pPr marL="171450" indent="-171450">
              <a:spcBef>
                <a:spcPts val="300"/>
              </a:spcBef>
              <a:buFont typeface="Arial" panose="020B0604020202020204" pitchFamily="34" charset="0"/>
              <a:buChar char="─"/>
            </a:pPr>
            <a:r>
              <a:rPr lang="en-US" sz="1200" i="1" dirty="0">
                <a:solidFill>
                  <a:schemeClr val="accent4">
                    <a:lumMod val="75000"/>
                  </a:schemeClr>
                </a:solidFill>
              </a:rPr>
              <a:t>Generated all infrastructure and business microservices scaffold code using COSMOS</a:t>
            </a:r>
          </a:p>
          <a:p>
            <a:pPr marL="171450" indent="-171450">
              <a:spcBef>
                <a:spcPts val="300"/>
              </a:spcBef>
              <a:buFont typeface="Arial" panose="020B0604020202020204" pitchFamily="34" charset="0"/>
              <a:buChar char="─"/>
            </a:pPr>
            <a:r>
              <a:rPr lang="en-US" sz="1200" i="1" dirty="0">
                <a:solidFill>
                  <a:schemeClr val="accent4">
                    <a:lumMod val="75000"/>
                  </a:schemeClr>
                </a:solidFill>
              </a:rPr>
              <a:t>Leveraged reusable Docker templates from COSMOS to create deployable packages of both infra and business services</a:t>
            </a:r>
          </a:p>
          <a:p>
            <a:pPr marL="171450" indent="-171450">
              <a:spcBef>
                <a:spcPts val="300"/>
              </a:spcBef>
              <a:buFont typeface="Arial" panose="020B0604020202020204" pitchFamily="34" charset="0"/>
              <a:buChar char="─"/>
            </a:pPr>
            <a:r>
              <a:rPr lang="en-US" sz="1200" i="1" dirty="0">
                <a:solidFill>
                  <a:schemeClr val="accent4">
                    <a:lumMod val="75000"/>
                  </a:schemeClr>
                </a:solidFill>
              </a:rPr>
              <a:t>Leveraged reusable COSMOS components, clients and connectors to accelerate the delivery process</a:t>
            </a:r>
          </a:p>
        </p:txBody>
      </p:sp>
      <p:sp>
        <p:nvSpPr>
          <p:cNvPr id="8" name="Rectangle 7"/>
          <p:cNvSpPr/>
          <p:nvPr/>
        </p:nvSpPr>
        <p:spPr>
          <a:xfrm>
            <a:off x="6084072" y="1371600"/>
            <a:ext cx="2651760" cy="3200400"/>
          </a:xfrm>
          <a:prstGeom prst="rect">
            <a:avLst/>
          </a:prstGeom>
          <a:solidFill>
            <a:schemeClr val="tx1">
              <a:lumMod val="20000"/>
              <a:lumOff val="80000"/>
            </a:schemeClr>
          </a:solidFill>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tlCol="0" anchor="t"/>
          <a:lstStyle/>
          <a:p>
            <a:pPr marL="171450" indent="-171450">
              <a:spcBef>
                <a:spcPts val="300"/>
              </a:spcBef>
              <a:buFont typeface="Arial" panose="020B0604020202020204" pitchFamily="34" charset="0"/>
              <a:buChar char="─"/>
            </a:pPr>
            <a:r>
              <a:rPr lang="en-US" sz="1200" i="1" dirty="0">
                <a:solidFill>
                  <a:schemeClr val="accent4">
                    <a:lumMod val="75000"/>
                  </a:schemeClr>
                </a:solidFill>
              </a:rPr>
              <a:t>Over 80% reduction in application architecting effort by leveraging COSMOS’ Microservices Reference Architecture</a:t>
            </a:r>
          </a:p>
          <a:p>
            <a:pPr marL="171450" indent="-171450">
              <a:spcBef>
                <a:spcPts val="300"/>
              </a:spcBef>
              <a:buFont typeface="Arial" panose="020B0604020202020204" pitchFamily="34" charset="0"/>
              <a:buChar char="─"/>
            </a:pPr>
            <a:r>
              <a:rPr lang="en-US" sz="1200" i="1" dirty="0">
                <a:solidFill>
                  <a:schemeClr val="accent4">
                    <a:lumMod val="75000"/>
                  </a:schemeClr>
                </a:solidFill>
              </a:rPr>
              <a:t>Enforcing consistent coding practice and rapid onboarding of developers through use of COSMOS libraries and coding accelerators</a:t>
            </a:r>
          </a:p>
          <a:p>
            <a:pPr marL="171450" indent="-171450">
              <a:spcBef>
                <a:spcPts val="300"/>
              </a:spcBef>
              <a:buFont typeface="Arial" panose="020B0604020202020204" pitchFamily="34" charset="0"/>
              <a:buChar char="─"/>
            </a:pPr>
            <a:r>
              <a:rPr lang="en-US" sz="1200" i="1" dirty="0">
                <a:solidFill>
                  <a:schemeClr val="accent4">
                    <a:lumMod val="75000"/>
                  </a:schemeClr>
                </a:solidFill>
              </a:rPr>
              <a:t>About 60-70% reduction in development effort by leveraging the configurable infra and foundational service components supported by COSMOS</a:t>
            </a:r>
          </a:p>
        </p:txBody>
      </p:sp>
      <p:sp>
        <p:nvSpPr>
          <p:cNvPr id="9" name="Rectangle 8"/>
          <p:cNvSpPr/>
          <p:nvPr/>
        </p:nvSpPr>
        <p:spPr>
          <a:xfrm>
            <a:off x="457200" y="914400"/>
            <a:ext cx="2651760" cy="365760"/>
          </a:xfrm>
          <a:prstGeom prst="rect">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latin typeface="+mj-lt"/>
              </a:rPr>
              <a:t>Background and Challenges</a:t>
            </a:r>
            <a:endParaRPr lang="en-US" sz="1400" dirty="0">
              <a:latin typeface="+mj-lt"/>
            </a:endParaRPr>
          </a:p>
        </p:txBody>
      </p:sp>
      <p:sp>
        <p:nvSpPr>
          <p:cNvPr id="10" name="Rectangle 9"/>
          <p:cNvSpPr/>
          <p:nvPr/>
        </p:nvSpPr>
        <p:spPr>
          <a:xfrm>
            <a:off x="3268980" y="914400"/>
            <a:ext cx="2651760" cy="365760"/>
          </a:xfrm>
          <a:prstGeom prst="rect">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Solution Offered</a:t>
            </a:r>
            <a:endParaRPr lang="en-US" sz="1400" dirty="0"/>
          </a:p>
        </p:txBody>
      </p:sp>
      <p:sp>
        <p:nvSpPr>
          <p:cNvPr id="11" name="Rectangle 10"/>
          <p:cNvSpPr/>
          <p:nvPr/>
        </p:nvSpPr>
        <p:spPr>
          <a:xfrm>
            <a:off x="6084072" y="923752"/>
            <a:ext cx="2651760" cy="365760"/>
          </a:xfrm>
          <a:prstGeom prst="rect">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Key Benefits</a:t>
            </a:r>
            <a:endParaRPr lang="en-US" sz="1400" dirty="0"/>
          </a:p>
        </p:txBody>
      </p:sp>
    </p:spTree>
    <p:extLst>
      <p:ext uri="{BB962C8B-B14F-4D97-AF65-F5344CB8AC3E}">
        <p14:creationId xmlns:p14="http://schemas.microsoft.com/office/powerpoint/2010/main" val="8560567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2AB80A-78BA-6B42-BA0D-B44ACF890F5A}" type="slidenum">
              <a:rPr lang="en-US" smtClean="0">
                <a:solidFill>
                  <a:prstClr val="white"/>
                </a:solidFill>
              </a:rPr>
              <a:pPr/>
              <a:t>16</a:t>
            </a:fld>
            <a:endParaRPr lang="en-US" dirty="0">
              <a:solidFill>
                <a:prstClr val="white"/>
              </a:solidFill>
            </a:endParaRPr>
          </a:p>
        </p:txBody>
      </p:sp>
      <p:sp>
        <p:nvSpPr>
          <p:cNvPr id="76" name="Rectangle 75"/>
          <p:cNvSpPr/>
          <p:nvPr/>
        </p:nvSpPr>
        <p:spPr bwMode="auto">
          <a:xfrm>
            <a:off x="151558" y="101918"/>
            <a:ext cx="8678258" cy="365256"/>
          </a:xfrm>
          <a:prstGeom prst="rect">
            <a:avLst/>
          </a:prstGeom>
          <a:solidFill>
            <a:schemeClr val="accent1"/>
          </a:solidFill>
          <a:ln w="19050" cap="flat" cmpd="sng" algn="ctr">
            <a:noFill/>
            <a:prstDash val="solid"/>
            <a:round/>
            <a:headEnd type="none" w="med" len="med"/>
            <a:tailEnd type="none" w="med" len="med"/>
          </a:ln>
          <a:effectLst/>
        </p:spPr>
        <p:txBody>
          <a:bodyPr rot="0" spcFirstLastPara="0" vertOverflow="overflow" horzOverflow="overflow" vert="horz" wrap="square" lIns="68576" tIns="34289" rIns="68576" bIns="34289" numCol="1" spcCol="0" rtlCol="0" fromWordArt="0" anchor="ctr" anchorCtr="0" forceAA="0" compatLnSpc="1">
            <a:prstTxWarp prst="textNoShape">
              <a:avLst/>
            </a:prstTxWarp>
            <a:noAutofit/>
          </a:bodyPr>
          <a:lstStyle/>
          <a:p>
            <a:pPr defTabSz="685800">
              <a:lnSpc>
                <a:spcPct val="95000"/>
              </a:lnSpc>
            </a:pPr>
            <a:r>
              <a:rPr lang="en-US" sz="1350" b="1" dirty="0">
                <a:solidFill>
                  <a:srgbClr val="FFFFFF"/>
                </a:solidFill>
                <a:latin typeface="Century Gothic" panose="020B0502020202020204" pitchFamily="34" charset="0"/>
              </a:rPr>
              <a:t>Cognizant </a:t>
            </a:r>
            <a:r>
              <a:rPr lang="en-US" sz="1350" b="1" dirty="0" smtClean="0">
                <a:solidFill>
                  <a:srgbClr val="FFFFFF"/>
                </a:solidFill>
                <a:latin typeface="Century Gothic" panose="020B0502020202020204" pitchFamily="34" charset="0"/>
              </a:rPr>
              <a:t>COSMOS 2.0 – Key Features</a:t>
            </a:r>
            <a:endParaRPr lang="en-US" sz="1350" b="1" dirty="0">
              <a:solidFill>
                <a:srgbClr val="FFFFFF"/>
              </a:solidFill>
              <a:latin typeface="Century Gothic" panose="020B0502020202020204" pitchFamily="34" charset="0"/>
            </a:endParaRPr>
          </a:p>
        </p:txBody>
      </p:sp>
      <p:sp>
        <p:nvSpPr>
          <p:cNvPr id="17" name="Oval 16"/>
          <p:cNvSpPr>
            <a:spLocks noChangeAspect="1"/>
          </p:cNvSpPr>
          <p:nvPr/>
        </p:nvSpPr>
        <p:spPr>
          <a:xfrm>
            <a:off x="155466" y="912839"/>
            <a:ext cx="1371600" cy="1371600"/>
          </a:xfrm>
          <a:prstGeom prst="ellips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latin typeface="Century Gothic" panose="020B0502020202020204" pitchFamily="34" charset="0"/>
              </a:rPr>
              <a:t>Application architecture using controller-service-data access pattern</a:t>
            </a:r>
          </a:p>
        </p:txBody>
      </p:sp>
      <p:sp>
        <p:nvSpPr>
          <p:cNvPr id="18" name="Oval 17"/>
          <p:cNvSpPr>
            <a:spLocks noChangeAspect="1"/>
          </p:cNvSpPr>
          <p:nvPr/>
        </p:nvSpPr>
        <p:spPr>
          <a:xfrm>
            <a:off x="6002558" y="912839"/>
            <a:ext cx="1371600" cy="1371600"/>
          </a:xfrm>
          <a:prstGeom prst="ellips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latin typeface="Century Gothic" panose="020B0502020202020204" pitchFamily="34" charset="0"/>
              </a:rPr>
              <a:t>Automated mapping of entity objects and resource objects at runtime</a:t>
            </a:r>
          </a:p>
        </p:txBody>
      </p:sp>
      <p:sp>
        <p:nvSpPr>
          <p:cNvPr id="19" name="Oval 18"/>
          <p:cNvSpPr>
            <a:spLocks noChangeAspect="1"/>
          </p:cNvSpPr>
          <p:nvPr/>
        </p:nvSpPr>
        <p:spPr>
          <a:xfrm>
            <a:off x="1618506" y="912839"/>
            <a:ext cx="1371600" cy="13716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latin typeface="Century Gothic" panose="020B0502020202020204" pitchFamily="34" charset="0"/>
              </a:rPr>
              <a:t>Define the API model by importing Swagger 2.0 file</a:t>
            </a:r>
          </a:p>
        </p:txBody>
      </p:sp>
      <p:sp>
        <p:nvSpPr>
          <p:cNvPr id="20" name="Oval 19"/>
          <p:cNvSpPr>
            <a:spLocks noChangeAspect="1"/>
          </p:cNvSpPr>
          <p:nvPr/>
        </p:nvSpPr>
        <p:spPr>
          <a:xfrm>
            <a:off x="3077545" y="912839"/>
            <a:ext cx="1371600" cy="1371600"/>
          </a:xfrm>
          <a:prstGeom prst="ellips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latin typeface="Century Gothic" panose="020B0502020202020204" pitchFamily="34" charset="0"/>
              </a:rPr>
              <a:t>Model REST API using built-in resource archetypes</a:t>
            </a:r>
          </a:p>
        </p:txBody>
      </p:sp>
      <p:sp>
        <p:nvSpPr>
          <p:cNvPr id="21" name="Oval 20"/>
          <p:cNvSpPr>
            <a:spLocks noChangeAspect="1"/>
          </p:cNvSpPr>
          <p:nvPr/>
        </p:nvSpPr>
        <p:spPr>
          <a:xfrm>
            <a:off x="4539518" y="912839"/>
            <a:ext cx="1371600" cy="13716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latin typeface="Century Gothic" panose="020B0502020202020204" pitchFamily="34" charset="0"/>
              </a:rPr>
              <a:t>Configurable validation rules for resource model</a:t>
            </a:r>
          </a:p>
        </p:txBody>
      </p:sp>
      <p:sp>
        <p:nvSpPr>
          <p:cNvPr id="22" name="Oval 21"/>
          <p:cNvSpPr>
            <a:spLocks noChangeAspect="1"/>
          </p:cNvSpPr>
          <p:nvPr/>
        </p:nvSpPr>
        <p:spPr>
          <a:xfrm>
            <a:off x="7462124" y="912839"/>
            <a:ext cx="1371600" cy="13716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latin typeface="Century Gothic" panose="020B0502020202020204" pitchFamily="34" charset="0"/>
              </a:rPr>
              <a:t>Source code generation for microservices from the API model</a:t>
            </a:r>
          </a:p>
        </p:txBody>
      </p:sp>
      <p:sp>
        <p:nvSpPr>
          <p:cNvPr id="23" name="Oval 22"/>
          <p:cNvSpPr>
            <a:spLocks noChangeAspect="1"/>
          </p:cNvSpPr>
          <p:nvPr/>
        </p:nvSpPr>
        <p:spPr>
          <a:xfrm>
            <a:off x="151558" y="3019080"/>
            <a:ext cx="1371600" cy="13716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latin typeface="Century Gothic" panose="020B0502020202020204" pitchFamily="34" charset="0"/>
              </a:rPr>
              <a:t>Configure composite services using relevant interaction patterns</a:t>
            </a:r>
          </a:p>
        </p:txBody>
      </p:sp>
      <p:sp>
        <p:nvSpPr>
          <p:cNvPr id="24" name="Oval 23"/>
          <p:cNvSpPr>
            <a:spLocks noChangeAspect="1"/>
          </p:cNvSpPr>
          <p:nvPr/>
        </p:nvSpPr>
        <p:spPr>
          <a:xfrm>
            <a:off x="5998650" y="3019080"/>
            <a:ext cx="1371600" cy="13716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latin typeface="Century Gothic" panose="020B0502020202020204" pitchFamily="34" charset="0"/>
              </a:rPr>
              <a:t>Exception handling at application tiers</a:t>
            </a:r>
          </a:p>
        </p:txBody>
      </p:sp>
      <p:sp>
        <p:nvSpPr>
          <p:cNvPr id="25" name="Oval 24"/>
          <p:cNvSpPr>
            <a:spLocks noChangeAspect="1"/>
          </p:cNvSpPr>
          <p:nvPr/>
        </p:nvSpPr>
        <p:spPr>
          <a:xfrm>
            <a:off x="1614598" y="3019080"/>
            <a:ext cx="1371600" cy="1371600"/>
          </a:xfrm>
          <a:prstGeom prst="ellips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latin typeface="Century Gothic" panose="020B0502020202020204" pitchFamily="34" charset="0"/>
              </a:rPr>
              <a:t>DAO implementation using Spring JDBC or Spring JPA</a:t>
            </a:r>
          </a:p>
        </p:txBody>
      </p:sp>
      <p:sp>
        <p:nvSpPr>
          <p:cNvPr id="26" name="Oval 25"/>
          <p:cNvSpPr>
            <a:spLocks noChangeAspect="1"/>
          </p:cNvSpPr>
          <p:nvPr/>
        </p:nvSpPr>
        <p:spPr>
          <a:xfrm>
            <a:off x="3073637" y="3019080"/>
            <a:ext cx="1371600" cy="13716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latin typeface="Century Gothic" panose="020B0502020202020204" pitchFamily="34" charset="0"/>
              </a:rPr>
              <a:t>Generates JPA Entity and Repository classes from database schema</a:t>
            </a:r>
          </a:p>
        </p:txBody>
      </p:sp>
      <p:sp>
        <p:nvSpPr>
          <p:cNvPr id="27" name="Oval 26"/>
          <p:cNvSpPr>
            <a:spLocks noChangeAspect="1"/>
          </p:cNvSpPr>
          <p:nvPr/>
        </p:nvSpPr>
        <p:spPr>
          <a:xfrm>
            <a:off x="4535610" y="3019080"/>
            <a:ext cx="1371600" cy="1371600"/>
          </a:xfrm>
          <a:prstGeom prst="ellips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latin typeface="Century Gothic" panose="020B0502020202020204" pitchFamily="34" charset="0"/>
              </a:rPr>
              <a:t>OAuth2.0 support using Spring Security</a:t>
            </a:r>
          </a:p>
        </p:txBody>
      </p:sp>
      <p:sp>
        <p:nvSpPr>
          <p:cNvPr id="28" name="Oval 27"/>
          <p:cNvSpPr>
            <a:spLocks noChangeAspect="1"/>
          </p:cNvSpPr>
          <p:nvPr/>
        </p:nvSpPr>
        <p:spPr>
          <a:xfrm>
            <a:off x="7458216" y="3019080"/>
            <a:ext cx="1371600" cy="1371600"/>
          </a:xfrm>
          <a:prstGeom prst="ellips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latin typeface="Century Gothic" panose="020B0502020202020204" pitchFamily="34" charset="0"/>
              </a:rPr>
              <a:t>Executable test case generation for core services</a:t>
            </a:r>
          </a:p>
        </p:txBody>
      </p:sp>
    </p:spTree>
    <p:extLst>
      <p:ext uri="{BB962C8B-B14F-4D97-AF65-F5344CB8AC3E}">
        <p14:creationId xmlns:p14="http://schemas.microsoft.com/office/powerpoint/2010/main" val="351454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a:spcBef>
                <a:spcPct val="20000"/>
              </a:spcBef>
            </a:pPr>
            <a:r>
              <a:rPr lang="en-US" sz="2400" b="1" dirty="0">
                <a:solidFill>
                  <a:srgbClr val="141414"/>
                </a:solidFill>
                <a:latin typeface="Century Gothic" panose="020B0502020202020204" pitchFamily="34" charset="0"/>
                <a:ea typeface="+mn-ea"/>
                <a:cs typeface="+mn-cs"/>
              </a:rPr>
              <a:t>Thank You</a:t>
            </a:r>
          </a:p>
        </p:txBody>
      </p:sp>
      <p:sp>
        <p:nvSpPr>
          <p:cNvPr id="2" name="Slide Number Placeholder 1"/>
          <p:cNvSpPr>
            <a:spLocks noGrp="1"/>
          </p:cNvSpPr>
          <p:nvPr>
            <p:ph type="sldNum" sz="quarter" idx="4294967295"/>
          </p:nvPr>
        </p:nvSpPr>
        <p:spPr>
          <a:xfrm>
            <a:off x="0" y="4729163"/>
            <a:ext cx="539750" cy="376237"/>
          </a:xfrm>
        </p:spPr>
        <p:txBody>
          <a:bodyPr/>
          <a:lstStyle/>
          <a:p>
            <a:fld id="{B32AB80A-78BA-6B42-BA0D-B44ACF890F5A}" type="slidenum">
              <a:rPr lang="en-US" smtClean="0"/>
              <a:pPr/>
              <a:t>17</a:t>
            </a:fld>
            <a:endParaRPr lang="en-US" dirty="0"/>
          </a:p>
        </p:txBody>
      </p:sp>
    </p:spTree>
    <p:extLst>
      <p:ext uri="{BB962C8B-B14F-4D97-AF65-F5344CB8AC3E}">
        <p14:creationId xmlns:p14="http://schemas.microsoft.com/office/powerpoint/2010/main" val="376415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2</a:t>
            </a:fld>
            <a:endParaRPr lang="en-US" dirty="0"/>
          </a:p>
        </p:txBody>
      </p:sp>
      <p:sp>
        <p:nvSpPr>
          <p:cNvPr id="5" name="Title 1"/>
          <p:cNvSpPr>
            <a:spLocks noGrp="1"/>
          </p:cNvSpPr>
          <p:nvPr>
            <p:ph type="title"/>
          </p:nvPr>
        </p:nvSpPr>
        <p:spPr>
          <a:xfrm>
            <a:off x="304363" y="247696"/>
            <a:ext cx="8464987" cy="593968"/>
          </a:xfrm>
          <a:ln>
            <a:noFill/>
          </a:ln>
        </p:spPr>
        <p:txBody>
          <a:bodyPr>
            <a:normAutofit/>
          </a:bodyPr>
          <a:lstStyle/>
          <a:p>
            <a:pPr>
              <a:spcBef>
                <a:spcPct val="20000"/>
              </a:spcBef>
            </a:pPr>
            <a:r>
              <a:rPr lang="en-US" sz="1800" b="1" dirty="0" smtClean="0"/>
              <a:t>Microservices Architecture</a:t>
            </a:r>
            <a:br>
              <a:rPr lang="en-US" sz="1800" b="1" dirty="0" smtClean="0"/>
            </a:br>
            <a:r>
              <a:rPr lang="en-US" sz="1300" b="1" dirty="0" smtClean="0">
                <a:solidFill>
                  <a:schemeClr val="accent4"/>
                </a:solidFill>
                <a:latin typeface="Century Gothic" pitchFamily="34" charset="0"/>
              </a:rPr>
              <a:t>Definition</a:t>
            </a:r>
            <a:endParaRPr lang="en-US" sz="1300" b="1" dirty="0">
              <a:solidFill>
                <a:schemeClr val="accent4"/>
              </a:solidFill>
              <a:latin typeface="Century Gothic" pitchFamily="34" charset="0"/>
            </a:endParaRPr>
          </a:p>
        </p:txBody>
      </p:sp>
      <p:cxnSp>
        <p:nvCxnSpPr>
          <p:cNvPr id="6" name="Straight Connector 5"/>
          <p:cNvCxnSpPr/>
          <p:nvPr/>
        </p:nvCxnSpPr>
        <p:spPr>
          <a:xfrm>
            <a:off x="397882" y="825237"/>
            <a:ext cx="83667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341522" y="4461832"/>
            <a:ext cx="3589444" cy="230832"/>
          </a:xfrm>
          <a:prstGeom prst="rect">
            <a:avLst/>
          </a:prstGeom>
          <a:noFill/>
        </p:spPr>
        <p:txBody>
          <a:bodyPr wrap="none" rtlCol="0">
            <a:spAutoFit/>
          </a:bodyPr>
          <a:lstStyle/>
          <a:p>
            <a:r>
              <a:rPr lang="en-US" sz="900" dirty="0">
                <a:latin typeface="Century Gothic" panose="020B0502020202020204" pitchFamily="34" charset="0"/>
              </a:rPr>
              <a:t>(Source: </a:t>
            </a:r>
            <a:r>
              <a:rPr lang="en-US" sz="900" dirty="0">
                <a:latin typeface="Century Gothic" panose="020B0502020202020204" pitchFamily="34" charset="0"/>
                <a:hlinkClick r:id="rId3"/>
              </a:rPr>
              <a:t>http://martinfowler.com/articles/microservices.html</a:t>
            </a:r>
            <a:r>
              <a:rPr lang="en-US" sz="900" dirty="0" smtClean="0">
                <a:latin typeface="Century Gothic" panose="020B0502020202020204" pitchFamily="34" charset="0"/>
              </a:rPr>
              <a:t>)</a:t>
            </a:r>
            <a:endParaRPr lang="en-US" sz="1050" dirty="0">
              <a:latin typeface="Century Gothic" panose="020B0502020202020204" pitchFamily="34"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764" y="832287"/>
            <a:ext cx="3506642" cy="96882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68520" y="936666"/>
            <a:ext cx="3197989" cy="3283726"/>
          </a:xfrm>
          <a:prstGeom prst="rect">
            <a:avLst/>
          </a:prstGeom>
        </p:spPr>
      </p:pic>
      <p:sp>
        <p:nvSpPr>
          <p:cNvPr id="9" name="Right Arrow 8"/>
          <p:cNvSpPr/>
          <p:nvPr/>
        </p:nvSpPr>
        <p:spPr>
          <a:xfrm>
            <a:off x="3724289" y="942059"/>
            <a:ext cx="1268884" cy="676894"/>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07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3</a:t>
            </a:fld>
            <a:endParaRPr lang="en-US" dirty="0"/>
          </a:p>
        </p:txBody>
      </p:sp>
      <p:sp>
        <p:nvSpPr>
          <p:cNvPr id="5" name="Title 1"/>
          <p:cNvSpPr>
            <a:spLocks noGrp="1"/>
          </p:cNvSpPr>
          <p:nvPr>
            <p:ph type="title"/>
          </p:nvPr>
        </p:nvSpPr>
        <p:spPr>
          <a:xfrm>
            <a:off x="304363" y="247696"/>
            <a:ext cx="8464987" cy="593968"/>
          </a:xfrm>
          <a:ln>
            <a:noFill/>
          </a:ln>
        </p:spPr>
        <p:txBody>
          <a:bodyPr>
            <a:normAutofit/>
          </a:bodyPr>
          <a:lstStyle/>
          <a:p>
            <a:pPr>
              <a:spcBef>
                <a:spcPct val="20000"/>
              </a:spcBef>
            </a:pPr>
            <a:r>
              <a:rPr lang="en-US" sz="1800" b="1" dirty="0" smtClean="0"/>
              <a:t>Microservices Architecture</a:t>
            </a:r>
            <a:br>
              <a:rPr lang="en-US" sz="1800" b="1" dirty="0" smtClean="0"/>
            </a:br>
            <a:r>
              <a:rPr lang="en-US" sz="1300" b="1" dirty="0" smtClean="0">
                <a:solidFill>
                  <a:schemeClr val="accent4"/>
                </a:solidFill>
                <a:latin typeface="Century Gothic" pitchFamily="34" charset="0"/>
              </a:rPr>
              <a:t>Definition</a:t>
            </a:r>
            <a:endParaRPr lang="en-US" sz="1300" b="1" dirty="0">
              <a:solidFill>
                <a:schemeClr val="accent4"/>
              </a:solidFill>
              <a:latin typeface="Century Gothic" pitchFamily="34" charset="0"/>
            </a:endParaRPr>
          </a:p>
        </p:txBody>
      </p:sp>
      <p:cxnSp>
        <p:nvCxnSpPr>
          <p:cNvPr id="6" name="Straight Connector 5"/>
          <p:cNvCxnSpPr/>
          <p:nvPr/>
        </p:nvCxnSpPr>
        <p:spPr>
          <a:xfrm>
            <a:off x="397882" y="825237"/>
            <a:ext cx="83667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341522" y="4461832"/>
            <a:ext cx="3589444" cy="230832"/>
          </a:xfrm>
          <a:prstGeom prst="rect">
            <a:avLst/>
          </a:prstGeom>
          <a:noFill/>
        </p:spPr>
        <p:txBody>
          <a:bodyPr wrap="none" rtlCol="0">
            <a:spAutoFit/>
          </a:bodyPr>
          <a:lstStyle/>
          <a:p>
            <a:r>
              <a:rPr lang="en-US" sz="900" dirty="0">
                <a:latin typeface="Century Gothic" panose="020B0502020202020204" pitchFamily="34" charset="0"/>
              </a:rPr>
              <a:t>(Source: </a:t>
            </a:r>
            <a:r>
              <a:rPr lang="en-US" sz="900" dirty="0">
                <a:latin typeface="Century Gothic" panose="020B0502020202020204" pitchFamily="34" charset="0"/>
                <a:hlinkClick r:id="rId3"/>
              </a:rPr>
              <a:t>http://martinfowler.com/articles/microservices.html</a:t>
            </a:r>
            <a:r>
              <a:rPr lang="en-US" sz="900" dirty="0" smtClean="0">
                <a:latin typeface="Century Gothic" panose="020B0502020202020204" pitchFamily="34" charset="0"/>
              </a:rPr>
              <a:t>)</a:t>
            </a:r>
            <a:endParaRPr lang="en-US" sz="1050" dirty="0">
              <a:latin typeface="Century Gothic" panose="020B0502020202020204" pitchFamily="34"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250" y="832286"/>
            <a:ext cx="3583805" cy="111458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4140" y="983780"/>
            <a:ext cx="3566658" cy="3292300"/>
          </a:xfrm>
          <a:prstGeom prst="rect">
            <a:avLst/>
          </a:prstGeom>
        </p:spPr>
      </p:pic>
      <p:sp>
        <p:nvSpPr>
          <p:cNvPr id="9" name="Right Arrow 8"/>
          <p:cNvSpPr/>
          <p:nvPr/>
        </p:nvSpPr>
        <p:spPr>
          <a:xfrm>
            <a:off x="4023055" y="942059"/>
            <a:ext cx="970118" cy="676894"/>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219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a:xfrm>
            <a:off x="7048168" y="2076859"/>
            <a:ext cx="1737360" cy="173736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000" b="1" dirty="0">
                <a:latin typeface="Century Gothic" panose="020B0502020202020204" pitchFamily="34" charset="0"/>
              </a:rPr>
              <a:t>Frequent Service Failures</a:t>
            </a:r>
            <a:endParaRPr lang="en-US" sz="1000" dirty="0"/>
          </a:p>
        </p:txBody>
      </p:sp>
      <p:sp>
        <p:nvSpPr>
          <p:cNvPr id="2" name="Slide Number Placeholder 1"/>
          <p:cNvSpPr>
            <a:spLocks noGrp="1"/>
          </p:cNvSpPr>
          <p:nvPr>
            <p:ph type="sldNum" sz="quarter" idx="12"/>
          </p:nvPr>
        </p:nvSpPr>
        <p:spPr/>
        <p:txBody>
          <a:bodyPr/>
          <a:lstStyle/>
          <a:p>
            <a:fld id="{B32AB80A-78BA-6B42-BA0D-B44ACF890F5A}" type="slidenum">
              <a:rPr lang="en-US" smtClean="0"/>
              <a:pPr/>
              <a:t>4</a:t>
            </a:fld>
            <a:endParaRPr lang="en-US" dirty="0"/>
          </a:p>
        </p:txBody>
      </p:sp>
      <p:sp>
        <p:nvSpPr>
          <p:cNvPr id="5" name="Title 1"/>
          <p:cNvSpPr>
            <a:spLocks noGrp="1"/>
          </p:cNvSpPr>
          <p:nvPr>
            <p:ph type="title"/>
          </p:nvPr>
        </p:nvSpPr>
        <p:spPr>
          <a:xfrm>
            <a:off x="304363" y="247696"/>
            <a:ext cx="8464987" cy="593968"/>
          </a:xfrm>
          <a:ln>
            <a:noFill/>
          </a:ln>
        </p:spPr>
        <p:txBody>
          <a:bodyPr>
            <a:normAutofit/>
          </a:bodyPr>
          <a:lstStyle/>
          <a:p>
            <a:pPr>
              <a:spcBef>
                <a:spcPct val="20000"/>
              </a:spcBef>
            </a:pPr>
            <a:r>
              <a:rPr lang="en-US" sz="1800" b="1" dirty="0" smtClean="0"/>
              <a:t>Microservices Architecture</a:t>
            </a:r>
            <a:br>
              <a:rPr lang="en-US" sz="1800" b="1" dirty="0" smtClean="0"/>
            </a:br>
            <a:r>
              <a:rPr lang="en-US" sz="1300" b="1" dirty="0" smtClean="0">
                <a:solidFill>
                  <a:schemeClr val="accent4"/>
                </a:solidFill>
                <a:latin typeface="Century Gothic" pitchFamily="34" charset="0"/>
              </a:rPr>
              <a:t>Impact</a:t>
            </a:r>
            <a:endParaRPr lang="en-US" sz="1300" b="1" dirty="0">
              <a:solidFill>
                <a:schemeClr val="accent4"/>
              </a:solidFill>
              <a:latin typeface="Century Gothic" pitchFamily="34" charset="0"/>
            </a:endParaRPr>
          </a:p>
        </p:txBody>
      </p:sp>
      <p:cxnSp>
        <p:nvCxnSpPr>
          <p:cNvPr id="6" name="Straight Connector 5"/>
          <p:cNvCxnSpPr/>
          <p:nvPr/>
        </p:nvCxnSpPr>
        <p:spPr>
          <a:xfrm>
            <a:off x="397882" y="825237"/>
            <a:ext cx="83667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5404875" y="2099776"/>
            <a:ext cx="1737360" cy="1737360"/>
          </a:xfrm>
          <a:prstGeom prst="ellipse">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000" b="1" dirty="0">
                <a:latin typeface="Century Gothic" panose="020B0502020202020204" pitchFamily="34" charset="0"/>
              </a:rPr>
              <a:t>Larger Attack </a:t>
            </a:r>
          </a:p>
          <a:p>
            <a:pPr lvl="0" algn="ctr"/>
            <a:r>
              <a:rPr lang="en-US" sz="1000" b="1" dirty="0">
                <a:latin typeface="Century Gothic" panose="020B0502020202020204" pitchFamily="34" charset="0"/>
              </a:rPr>
              <a:t>Surface</a:t>
            </a:r>
          </a:p>
        </p:txBody>
      </p:sp>
      <p:sp>
        <p:nvSpPr>
          <p:cNvPr id="13" name="Oval 12"/>
          <p:cNvSpPr/>
          <p:nvPr/>
        </p:nvSpPr>
        <p:spPr>
          <a:xfrm>
            <a:off x="474996" y="2076859"/>
            <a:ext cx="1737360" cy="173736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Larger Service </a:t>
            </a:r>
          </a:p>
          <a:p>
            <a:pPr algn="ctr"/>
            <a:r>
              <a:rPr lang="en-US" sz="1000" b="1" dirty="0">
                <a:latin typeface="Century Gothic" panose="020B0502020202020204" pitchFamily="34" charset="0"/>
              </a:rPr>
              <a:t>Count</a:t>
            </a:r>
          </a:p>
        </p:txBody>
      </p:sp>
      <p:sp>
        <p:nvSpPr>
          <p:cNvPr id="15" name="Oval 14"/>
          <p:cNvSpPr/>
          <p:nvPr/>
        </p:nvSpPr>
        <p:spPr>
          <a:xfrm>
            <a:off x="2118289" y="2076859"/>
            <a:ext cx="1737360" cy="1737360"/>
          </a:xfrm>
          <a:prstGeom prst="ellipse">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Fast-Changing System Landscape</a:t>
            </a:r>
          </a:p>
        </p:txBody>
      </p:sp>
      <p:sp>
        <p:nvSpPr>
          <p:cNvPr id="18" name="TextBox 17"/>
          <p:cNvSpPr txBox="1"/>
          <p:nvPr/>
        </p:nvSpPr>
        <p:spPr>
          <a:xfrm>
            <a:off x="397883" y="914400"/>
            <a:ext cx="8366760" cy="523220"/>
          </a:xfrm>
          <a:prstGeom prst="rect">
            <a:avLst/>
          </a:prstGeom>
          <a:noFill/>
        </p:spPr>
        <p:txBody>
          <a:bodyPr wrap="square" rtlCol="0">
            <a:spAutoFit/>
          </a:bodyPr>
          <a:lstStyle/>
          <a:p>
            <a:r>
              <a:rPr lang="en-US" sz="1400" dirty="0">
                <a:latin typeface="Century Gothic" panose="020B0502020202020204" pitchFamily="34" charset="0"/>
              </a:rPr>
              <a:t>What will happen in a system landscape when we start to split up a few monolithic applications and replace them with a large number of microservices?</a:t>
            </a:r>
          </a:p>
        </p:txBody>
      </p:sp>
      <p:sp>
        <p:nvSpPr>
          <p:cNvPr id="9" name="Oval 8"/>
          <p:cNvSpPr/>
          <p:nvPr/>
        </p:nvSpPr>
        <p:spPr>
          <a:xfrm>
            <a:off x="3761582" y="2076859"/>
            <a:ext cx="1737360" cy="173736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Remote Service Communication</a:t>
            </a:r>
          </a:p>
        </p:txBody>
      </p:sp>
    </p:spTree>
    <p:extLst>
      <p:ext uri="{BB962C8B-B14F-4D97-AF65-F5344CB8AC3E}">
        <p14:creationId xmlns:p14="http://schemas.microsoft.com/office/powerpoint/2010/main" val="23207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animBg="1"/>
      <p:bldP spid="13" grpId="0" animBg="1"/>
      <p:bldP spid="15" grpId="0" animBg="1"/>
      <p:bldP spid="18" grpId="0"/>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5</a:t>
            </a:fld>
            <a:endParaRPr lang="en-US" dirty="0"/>
          </a:p>
        </p:txBody>
      </p:sp>
      <p:sp>
        <p:nvSpPr>
          <p:cNvPr id="5" name="Title 1"/>
          <p:cNvSpPr>
            <a:spLocks noGrp="1"/>
          </p:cNvSpPr>
          <p:nvPr>
            <p:ph type="title"/>
          </p:nvPr>
        </p:nvSpPr>
        <p:spPr>
          <a:xfrm>
            <a:off x="304363" y="247696"/>
            <a:ext cx="8464987" cy="593968"/>
          </a:xfrm>
          <a:ln>
            <a:noFill/>
          </a:ln>
        </p:spPr>
        <p:txBody>
          <a:bodyPr>
            <a:normAutofit/>
          </a:bodyPr>
          <a:lstStyle/>
          <a:p>
            <a:pPr>
              <a:spcBef>
                <a:spcPct val="20000"/>
              </a:spcBef>
            </a:pPr>
            <a:r>
              <a:rPr lang="en-US" sz="1800" b="1" dirty="0" smtClean="0"/>
              <a:t>Microservices Architecture</a:t>
            </a:r>
            <a:br>
              <a:rPr lang="en-US" sz="1800" b="1" dirty="0" smtClean="0"/>
            </a:br>
            <a:r>
              <a:rPr lang="en-US" sz="1300" b="1" dirty="0" smtClean="0">
                <a:solidFill>
                  <a:schemeClr val="accent4"/>
                </a:solidFill>
                <a:latin typeface="Century Gothic" pitchFamily="34" charset="0"/>
              </a:rPr>
              <a:t>Considerations</a:t>
            </a:r>
            <a:endParaRPr lang="en-US" sz="1300" b="1" dirty="0">
              <a:solidFill>
                <a:schemeClr val="accent4"/>
              </a:solidFill>
              <a:latin typeface="Century Gothic" pitchFamily="34" charset="0"/>
            </a:endParaRPr>
          </a:p>
        </p:txBody>
      </p:sp>
      <p:cxnSp>
        <p:nvCxnSpPr>
          <p:cNvPr id="6" name="Straight Connector 5"/>
          <p:cNvCxnSpPr/>
          <p:nvPr/>
        </p:nvCxnSpPr>
        <p:spPr>
          <a:xfrm>
            <a:off x="397882" y="825237"/>
            <a:ext cx="83667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117794" y="2840515"/>
            <a:ext cx="1520328" cy="1416794"/>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How do we track messages that flow between services?</a:t>
            </a:r>
          </a:p>
        </p:txBody>
      </p:sp>
      <p:sp>
        <p:nvSpPr>
          <p:cNvPr id="9" name="Oval 8"/>
          <p:cNvSpPr/>
          <p:nvPr/>
        </p:nvSpPr>
        <p:spPr>
          <a:xfrm>
            <a:off x="728386" y="1423721"/>
            <a:ext cx="1520328" cy="1416794"/>
          </a:xfrm>
          <a:prstGeom prst="ellipse">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How are all </a:t>
            </a:r>
            <a:r>
              <a:rPr lang="en-US" sz="1000" b="1" dirty="0" smtClean="0">
                <a:latin typeface="Century Gothic" panose="020B0502020202020204" pitchFamily="34" charset="0"/>
              </a:rPr>
              <a:t>our </a:t>
            </a:r>
            <a:r>
              <a:rPr lang="en-US" sz="1000" b="1" dirty="0">
                <a:latin typeface="Century Gothic" panose="020B0502020202020204" pitchFamily="34" charset="0"/>
              </a:rPr>
              <a:t>microservices configured and is it correct?</a:t>
            </a:r>
            <a:endParaRPr lang="en-US" sz="1000" dirty="0"/>
          </a:p>
        </p:txBody>
      </p:sp>
      <p:sp>
        <p:nvSpPr>
          <p:cNvPr id="10" name="Oval 9"/>
          <p:cNvSpPr/>
          <p:nvPr/>
        </p:nvSpPr>
        <p:spPr>
          <a:xfrm>
            <a:off x="1606662" y="2840515"/>
            <a:ext cx="1520328" cy="1416794"/>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What microservices are deployed and where?</a:t>
            </a:r>
            <a:endParaRPr lang="en-US" sz="1000" dirty="0"/>
          </a:p>
        </p:txBody>
      </p:sp>
      <p:sp>
        <p:nvSpPr>
          <p:cNvPr id="11" name="Oval 10"/>
          <p:cNvSpPr/>
          <p:nvPr/>
        </p:nvSpPr>
        <p:spPr>
          <a:xfrm>
            <a:off x="2484938" y="1423721"/>
            <a:ext cx="1520328" cy="1416794"/>
          </a:xfrm>
          <a:prstGeom prst="ellipse">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How do we keep up with </a:t>
            </a:r>
            <a:r>
              <a:rPr lang="en-US" sz="1000" b="1" dirty="0" smtClean="0">
                <a:latin typeface="Century Gothic" panose="020B0502020202020204" pitchFamily="34" charset="0"/>
              </a:rPr>
              <a:t>the routing information</a:t>
            </a:r>
            <a:r>
              <a:rPr lang="en-US" sz="1000" b="1" dirty="0">
                <a:latin typeface="Century Gothic" panose="020B0502020202020204" pitchFamily="34" charset="0"/>
              </a:rPr>
              <a:t>?</a:t>
            </a:r>
          </a:p>
        </p:txBody>
      </p:sp>
      <p:sp>
        <p:nvSpPr>
          <p:cNvPr id="12" name="Oval 11"/>
          <p:cNvSpPr/>
          <p:nvPr/>
        </p:nvSpPr>
        <p:spPr>
          <a:xfrm>
            <a:off x="3362228" y="2840515"/>
            <a:ext cx="1520328" cy="1416794"/>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How do we prevent a chain of failures?</a:t>
            </a:r>
          </a:p>
        </p:txBody>
      </p:sp>
      <p:sp>
        <p:nvSpPr>
          <p:cNvPr id="13" name="Oval 12"/>
          <p:cNvSpPr/>
          <p:nvPr/>
        </p:nvSpPr>
        <p:spPr>
          <a:xfrm>
            <a:off x="4241490" y="1423721"/>
            <a:ext cx="1520328" cy="1416794"/>
          </a:xfrm>
          <a:prstGeom prst="ellipse">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How do we verify that all our services are up and running?</a:t>
            </a:r>
          </a:p>
        </p:txBody>
      </p:sp>
      <p:sp>
        <p:nvSpPr>
          <p:cNvPr id="14" name="Oval 13"/>
          <p:cNvSpPr/>
          <p:nvPr/>
        </p:nvSpPr>
        <p:spPr>
          <a:xfrm>
            <a:off x="6873360" y="2840515"/>
            <a:ext cx="1520328" cy="1416794"/>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How do we secure these services?</a:t>
            </a:r>
          </a:p>
        </p:txBody>
      </p:sp>
      <p:sp>
        <p:nvSpPr>
          <p:cNvPr id="15" name="Oval 14"/>
          <p:cNvSpPr/>
          <p:nvPr/>
        </p:nvSpPr>
        <p:spPr>
          <a:xfrm>
            <a:off x="5995577" y="1423721"/>
            <a:ext cx="1520328" cy="1416794"/>
          </a:xfrm>
          <a:prstGeom prst="ellipse">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How do we ensure that only the relevant services are exposed externally?</a:t>
            </a:r>
          </a:p>
        </p:txBody>
      </p:sp>
      <p:sp>
        <p:nvSpPr>
          <p:cNvPr id="16" name="TextBox 15"/>
          <p:cNvSpPr txBox="1"/>
          <p:nvPr/>
        </p:nvSpPr>
        <p:spPr>
          <a:xfrm>
            <a:off x="397883" y="914400"/>
            <a:ext cx="8366760" cy="307777"/>
          </a:xfrm>
          <a:prstGeom prst="rect">
            <a:avLst/>
          </a:prstGeom>
          <a:noFill/>
        </p:spPr>
        <p:txBody>
          <a:bodyPr wrap="square" rtlCol="0">
            <a:spAutoFit/>
          </a:bodyPr>
          <a:lstStyle/>
          <a:p>
            <a:r>
              <a:rPr lang="en-US" sz="1400" dirty="0">
                <a:latin typeface="Century Gothic" panose="020B0502020202020204" pitchFamily="34" charset="0"/>
              </a:rPr>
              <a:t>This will result in a number of important and </a:t>
            </a:r>
            <a:r>
              <a:rPr lang="en-US" sz="1400" dirty="0" smtClean="0">
                <a:latin typeface="Century Gothic" panose="020B0502020202020204" pitchFamily="34" charset="0"/>
              </a:rPr>
              <a:t>(in </a:t>
            </a:r>
            <a:r>
              <a:rPr lang="en-US" sz="1400" dirty="0">
                <a:latin typeface="Century Gothic" panose="020B0502020202020204" pitchFamily="34" charset="0"/>
              </a:rPr>
              <a:t>some </a:t>
            </a:r>
            <a:r>
              <a:rPr lang="en-US" sz="1400" dirty="0" smtClean="0">
                <a:latin typeface="Century Gothic" panose="020B0502020202020204" pitchFamily="34" charset="0"/>
              </a:rPr>
              <a:t>cases) </a:t>
            </a:r>
            <a:r>
              <a:rPr lang="en-US" sz="1400" dirty="0">
                <a:latin typeface="Century Gothic" panose="020B0502020202020204" pitchFamily="34" charset="0"/>
              </a:rPr>
              <a:t>new runtime related questions:</a:t>
            </a:r>
          </a:p>
        </p:txBody>
      </p:sp>
    </p:spTree>
    <p:extLst>
      <p:ext uri="{BB962C8B-B14F-4D97-AF65-F5344CB8AC3E}">
        <p14:creationId xmlns:p14="http://schemas.microsoft.com/office/powerpoint/2010/main" val="313307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6</a:t>
            </a:fld>
            <a:endParaRPr lang="en-US" dirty="0"/>
          </a:p>
        </p:txBody>
      </p:sp>
      <p:sp>
        <p:nvSpPr>
          <p:cNvPr id="5" name="Title 1"/>
          <p:cNvSpPr>
            <a:spLocks noGrp="1"/>
          </p:cNvSpPr>
          <p:nvPr>
            <p:ph type="title"/>
          </p:nvPr>
        </p:nvSpPr>
        <p:spPr>
          <a:xfrm>
            <a:off x="304363" y="247696"/>
            <a:ext cx="8464987" cy="593968"/>
          </a:xfrm>
          <a:ln>
            <a:noFill/>
          </a:ln>
        </p:spPr>
        <p:txBody>
          <a:bodyPr>
            <a:normAutofit/>
          </a:bodyPr>
          <a:lstStyle/>
          <a:p>
            <a:pPr>
              <a:spcBef>
                <a:spcPct val="20000"/>
              </a:spcBef>
            </a:pPr>
            <a:r>
              <a:rPr lang="en-US" sz="1800" b="1" dirty="0" smtClean="0"/>
              <a:t>Microservices Architecture</a:t>
            </a:r>
            <a:br>
              <a:rPr lang="en-US" sz="1800" b="1" dirty="0" smtClean="0"/>
            </a:br>
            <a:r>
              <a:rPr lang="en-US" sz="1300" b="1" dirty="0" smtClean="0">
                <a:solidFill>
                  <a:schemeClr val="accent4"/>
                </a:solidFill>
                <a:latin typeface="Century Gothic" pitchFamily="34" charset="0"/>
              </a:rPr>
              <a:t>Capabilities Required</a:t>
            </a:r>
            <a:endParaRPr lang="en-US" sz="1300" b="1" dirty="0">
              <a:solidFill>
                <a:schemeClr val="accent4"/>
              </a:solidFill>
              <a:latin typeface="Century Gothic" pitchFamily="34" charset="0"/>
            </a:endParaRPr>
          </a:p>
        </p:txBody>
      </p:sp>
      <p:cxnSp>
        <p:nvCxnSpPr>
          <p:cNvPr id="6" name="Straight Connector 5"/>
          <p:cNvCxnSpPr/>
          <p:nvPr/>
        </p:nvCxnSpPr>
        <p:spPr>
          <a:xfrm>
            <a:off x="397882" y="825237"/>
            <a:ext cx="83667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117794" y="2840515"/>
            <a:ext cx="1520328" cy="1416794"/>
          </a:xfrm>
          <a:prstGeom prst="ellipse">
            <a:avLst/>
          </a:prstGeom>
          <a:solidFill>
            <a:schemeClr val="accent3">
              <a:lumMod val="7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How do we track messages that flow between services?</a:t>
            </a:r>
          </a:p>
        </p:txBody>
      </p:sp>
      <p:sp>
        <p:nvSpPr>
          <p:cNvPr id="9" name="Oval 8"/>
          <p:cNvSpPr/>
          <p:nvPr/>
        </p:nvSpPr>
        <p:spPr>
          <a:xfrm>
            <a:off x="728386" y="1423721"/>
            <a:ext cx="1520328" cy="1416794"/>
          </a:xfrm>
          <a:prstGeom prst="ellipse">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How are all </a:t>
            </a:r>
            <a:r>
              <a:rPr lang="en-US" sz="1000" b="1" dirty="0" smtClean="0">
                <a:latin typeface="Century Gothic" panose="020B0502020202020204" pitchFamily="34" charset="0"/>
              </a:rPr>
              <a:t>our </a:t>
            </a:r>
            <a:r>
              <a:rPr lang="en-US" sz="1000" b="1" dirty="0">
                <a:latin typeface="Century Gothic" panose="020B0502020202020204" pitchFamily="34" charset="0"/>
              </a:rPr>
              <a:t>microservices configured and is it correct?</a:t>
            </a:r>
            <a:endParaRPr lang="en-US" sz="1000" dirty="0"/>
          </a:p>
        </p:txBody>
      </p:sp>
      <p:sp>
        <p:nvSpPr>
          <p:cNvPr id="10" name="Oval 9"/>
          <p:cNvSpPr/>
          <p:nvPr/>
        </p:nvSpPr>
        <p:spPr>
          <a:xfrm>
            <a:off x="1606662" y="2840515"/>
            <a:ext cx="1520328" cy="1416794"/>
          </a:xfrm>
          <a:prstGeom prst="ellipse">
            <a:avLst/>
          </a:prstGeom>
          <a:solidFill>
            <a:schemeClr val="accent3">
              <a:lumMod val="7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What microservices are deployed and where?</a:t>
            </a:r>
            <a:endParaRPr lang="en-US" sz="1000" dirty="0"/>
          </a:p>
        </p:txBody>
      </p:sp>
      <p:sp>
        <p:nvSpPr>
          <p:cNvPr id="11" name="Oval 10"/>
          <p:cNvSpPr/>
          <p:nvPr/>
        </p:nvSpPr>
        <p:spPr>
          <a:xfrm>
            <a:off x="2484938" y="1423721"/>
            <a:ext cx="1520328" cy="1416794"/>
          </a:xfrm>
          <a:prstGeom prst="ellipse">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How do we keep up with </a:t>
            </a:r>
            <a:r>
              <a:rPr lang="en-US" sz="1000" b="1" dirty="0" smtClean="0">
                <a:latin typeface="Century Gothic" panose="020B0502020202020204" pitchFamily="34" charset="0"/>
              </a:rPr>
              <a:t>the routing information</a:t>
            </a:r>
            <a:r>
              <a:rPr lang="en-US" sz="1000" b="1" dirty="0">
                <a:latin typeface="Century Gothic" panose="020B0502020202020204" pitchFamily="34" charset="0"/>
              </a:rPr>
              <a:t>?</a:t>
            </a:r>
          </a:p>
        </p:txBody>
      </p:sp>
      <p:sp>
        <p:nvSpPr>
          <p:cNvPr id="12" name="Oval 11"/>
          <p:cNvSpPr/>
          <p:nvPr/>
        </p:nvSpPr>
        <p:spPr>
          <a:xfrm>
            <a:off x="3362228" y="2840515"/>
            <a:ext cx="1520328" cy="1416794"/>
          </a:xfrm>
          <a:prstGeom prst="ellipse">
            <a:avLst/>
          </a:prstGeom>
          <a:solidFill>
            <a:schemeClr val="accent3">
              <a:lumMod val="7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How do we prevent a chain of failures?</a:t>
            </a:r>
          </a:p>
        </p:txBody>
      </p:sp>
      <p:sp>
        <p:nvSpPr>
          <p:cNvPr id="13" name="Oval 12"/>
          <p:cNvSpPr/>
          <p:nvPr/>
        </p:nvSpPr>
        <p:spPr>
          <a:xfrm>
            <a:off x="4241490" y="1423721"/>
            <a:ext cx="1520328" cy="1416794"/>
          </a:xfrm>
          <a:prstGeom prst="ellipse">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How do we verify that all our services are up and running?</a:t>
            </a:r>
          </a:p>
        </p:txBody>
      </p:sp>
      <p:sp>
        <p:nvSpPr>
          <p:cNvPr id="14" name="Oval 13"/>
          <p:cNvSpPr/>
          <p:nvPr/>
        </p:nvSpPr>
        <p:spPr>
          <a:xfrm>
            <a:off x="6873360" y="2840515"/>
            <a:ext cx="1520328" cy="1416794"/>
          </a:xfrm>
          <a:prstGeom prst="ellipse">
            <a:avLst/>
          </a:prstGeom>
          <a:solidFill>
            <a:schemeClr val="accent3">
              <a:lumMod val="7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How do we secure these services?</a:t>
            </a:r>
          </a:p>
        </p:txBody>
      </p:sp>
      <p:sp>
        <p:nvSpPr>
          <p:cNvPr id="15" name="Oval 14"/>
          <p:cNvSpPr/>
          <p:nvPr/>
        </p:nvSpPr>
        <p:spPr>
          <a:xfrm>
            <a:off x="5995577" y="1423721"/>
            <a:ext cx="1520328" cy="1416794"/>
          </a:xfrm>
          <a:prstGeom prst="ellipse">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How do we ensure that only the relevant services are exposed externally?</a:t>
            </a:r>
          </a:p>
        </p:txBody>
      </p:sp>
      <p:sp>
        <p:nvSpPr>
          <p:cNvPr id="16" name="TextBox 15"/>
          <p:cNvSpPr txBox="1"/>
          <p:nvPr/>
        </p:nvSpPr>
        <p:spPr>
          <a:xfrm>
            <a:off x="397883" y="914400"/>
            <a:ext cx="8366760" cy="307777"/>
          </a:xfrm>
          <a:prstGeom prst="rect">
            <a:avLst/>
          </a:prstGeom>
          <a:noFill/>
        </p:spPr>
        <p:txBody>
          <a:bodyPr wrap="square" rtlCol="0">
            <a:spAutoFit/>
          </a:bodyPr>
          <a:lstStyle/>
          <a:p>
            <a:r>
              <a:rPr lang="en-US" sz="1400" dirty="0">
                <a:latin typeface="Century Gothic" panose="020B0502020202020204" pitchFamily="34" charset="0"/>
              </a:rPr>
              <a:t>This will result in a number of important and </a:t>
            </a:r>
            <a:r>
              <a:rPr lang="en-US" sz="1400" dirty="0" smtClean="0">
                <a:latin typeface="Century Gothic" panose="020B0502020202020204" pitchFamily="34" charset="0"/>
              </a:rPr>
              <a:t>(in </a:t>
            </a:r>
            <a:r>
              <a:rPr lang="en-US" sz="1400" dirty="0">
                <a:latin typeface="Century Gothic" panose="020B0502020202020204" pitchFamily="34" charset="0"/>
              </a:rPr>
              <a:t>some </a:t>
            </a:r>
            <a:r>
              <a:rPr lang="en-US" sz="1400" dirty="0" smtClean="0">
                <a:latin typeface="Century Gothic" panose="020B0502020202020204" pitchFamily="34" charset="0"/>
              </a:rPr>
              <a:t>cases) </a:t>
            </a:r>
            <a:r>
              <a:rPr lang="en-US" sz="1400" dirty="0">
                <a:latin typeface="Century Gothic" panose="020B0502020202020204" pitchFamily="34" charset="0"/>
              </a:rPr>
              <a:t>new runtime related questions:</a:t>
            </a:r>
          </a:p>
        </p:txBody>
      </p:sp>
      <p:sp>
        <p:nvSpPr>
          <p:cNvPr id="3" name="Rounded Rectangle 2"/>
          <p:cNvSpPr/>
          <p:nvPr/>
        </p:nvSpPr>
        <p:spPr>
          <a:xfrm>
            <a:off x="665590" y="1812078"/>
            <a:ext cx="1645920" cy="640080"/>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i="1" dirty="0" smtClean="0">
                <a:latin typeface="Century Gothic" panose="020B0502020202020204" pitchFamily="34" charset="0"/>
              </a:rPr>
              <a:t>Centralized Configuration Management</a:t>
            </a:r>
            <a:endParaRPr lang="en-US" sz="1050" b="1" i="1" dirty="0">
              <a:latin typeface="Century Gothic" panose="020B0502020202020204" pitchFamily="34" charset="0"/>
            </a:endParaRPr>
          </a:p>
        </p:txBody>
      </p:sp>
      <p:sp>
        <p:nvSpPr>
          <p:cNvPr id="17" name="Rounded Rectangle 16"/>
          <p:cNvSpPr/>
          <p:nvPr/>
        </p:nvSpPr>
        <p:spPr>
          <a:xfrm>
            <a:off x="1543866" y="3228872"/>
            <a:ext cx="1645920" cy="640080"/>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i="1" dirty="0" smtClean="0">
                <a:latin typeface="Century Gothic" panose="020B0502020202020204" pitchFamily="34" charset="0"/>
              </a:rPr>
              <a:t>Service Self-Registration and Discovery</a:t>
            </a:r>
            <a:endParaRPr lang="en-US" sz="1050" b="1" i="1" dirty="0">
              <a:latin typeface="Century Gothic" panose="020B0502020202020204" pitchFamily="34" charset="0"/>
            </a:endParaRPr>
          </a:p>
        </p:txBody>
      </p:sp>
      <p:sp>
        <p:nvSpPr>
          <p:cNvPr id="18" name="Rounded Rectangle 17"/>
          <p:cNvSpPr/>
          <p:nvPr/>
        </p:nvSpPr>
        <p:spPr>
          <a:xfrm>
            <a:off x="2422142" y="1812078"/>
            <a:ext cx="1645920" cy="640080"/>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i="1" dirty="0">
                <a:latin typeface="Century Gothic" panose="020B0502020202020204" pitchFamily="34" charset="0"/>
              </a:rPr>
              <a:t>Dynamic Routing and Load Balancing</a:t>
            </a:r>
          </a:p>
        </p:txBody>
      </p:sp>
      <p:sp>
        <p:nvSpPr>
          <p:cNvPr id="19" name="Rounded Rectangle 18"/>
          <p:cNvSpPr/>
          <p:nvPr/>
        </p:nvSpPr>
        <p:spPr>
          <a:xfrm>
            <a:off x="3299432" y="3228872"/>
            <a:ext cx="1645920" cy="640080"/>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i="1" dirty="0" smtClean="0">
                <a:latin typeface="Century Gothic" panose="020B0502020202020204" pitchFamily="34" charset="0"/>
              </a:rPr>
              <a:t>Circuit Breaker</a:t>
            </a:r>
            <a:endParaRPr lang="en-US" sz="1050" b="1" i="1" dirty="0">
              <a:latin typeface="Century Gothic" panose="020B0502020202020204" pitchFamily="34" charset="0"/>
            </a:endParaRPr>
          </a:p>
        </p:txBody>
      </p:sp>
      <p:sp>
        <p:nvSpPr>
          <p:cNvPr id="20" name="Rounded Rectangle 19"/>
          <p:cNvSpPr/>
          <p:nvPr/>
        </p:nvSpPr>
        <p:spPr>
          <a:xfrm>
            <a:off x="4178694" y="1819922"/>
            <a:ext cx="1645920" cy="640080"/>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i="1" dirty="0" smtClean="0">
                <a:latin typeface="Century Gothic" panose="020B0502020202020204" pitchFamily="34" charset="0"/>
              </a:rPr>
              <a:t>Resiliency Dashboard for System Heath and Service Usage</a:t>
            </a:r>
            <a:endParaRPr lang="en-US" sz="1050" b="1" i="1" dirty="0">
              <a:latin typeface="Century Gothic" panose="020B0502020202020204" pitchFamily="34" charset="0"/>
            </a:endParaRPr>
          </a:p>
        </p:txBody>
      </p:sp>
      <p:sp>
        <p:nvSpPr>
          <p:cNvPr id="21" name="Rounded Rectangle 20"/>
          <p:cNvSpPr/>
          <p:nvPr/>
        </p:nvSpPr>
        <p:spPr>
          <a:xfrm>
            <a:off x="5054998" y="3236716"/>
            <a:ext cx="1645920" cy="640080"/>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i="1" dirty="0" smtClean="0">
                <a:latin typeface="Century Gothic" panose="020B0502020202020204" pitchFamily="34" charset="0"/>
              </a:rPr>
              <a:t>Centralized Log Analysis and Call Tracing</a:t>
            </a:r>
            <a:endParaRPr lang="en-US" sz="1050" b="1" i="1" dirty="0">
              <a:latin typeface="Century Gothic" panose="020B0502020202020204" pitchFamily="34" charset="0"/>
            </a:endParaRPr>
          </a:p>
        </p:txBody>
      </p:sp>
      <p:sp>
        <p:nvSpPr>
          <p:cNvPr id="22" name="Rounded Rectangle 21"/>
          <p:cNvSpPr/>
          <p:nvPr/>
        </p:nvSpPr>
        <p:spPr>
          <a:xfrm>
            <a:off x="5935246" y="1803496"/>
            <a:ext cx="1645920" cy="640080"/>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i="1" dirty="0" smtClean="0">
                <a:latin typeface="Century Gothic" panose="020B0502020202020204" pitchFamily="34" charset="0"/>
              </a:rPr>
              <a:t>Edge Server and API Gateway</a:t>
            </a:r>
            <a:endParaRPr lang="en-US" sz="1050" b="1" i="1" dirty="0">
              <a:latin typeface="Century Gothic" panose="020B0502020202020204" pitchFamily="34" charset="0"/>
            </a:endParaRPr>
          </a:p>
        </p:txBody>
      </p:sp>
      <p:sp>
        <p:nvSpPr>
          <p:cNvPr id="23" name="Rounded Rectangle 22"/>
          <p:cNvSpPr/>
          <p:nvPr/>
        </p:nvSpPr>
        <p:spPr>
          <a:xfrm>
            <a:off x="6810183" y="3228872"/>
            <a:ext cx="1645920" cy="640080"/>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i="1" dirty="0" smtClean="0">
                <a:latin typeface="Century Gothic" panose="020B0502020202020204" pitchFamily="34" charset="0"/>
              </a:rPr>
              <a:t>OAuth2.0 and Other Security Protocols</a:t>
            </a:r>
            <a:endParaRPr lang="en-US" sz="1050" b="1" i="1" dirty="0">
              <a:latin typeface="Century Gothic" panose="020B0502020202020204" pitchFamily="34" charset="0"/>
            </a:endParaRPr>
          </a:p>
        </p:txBody>
      </p:sp>
    </p:spTree>
    <p:extLst>
      <p:ext uri="{BB962C8B-B14F-4D97-AF65-F5344CB8AC3E}">
        <p14:creationId xmlns:p14="http://schemas.microsoft.com/office/powerpoint/2010/main" val="329116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a:xfrm>
            <a:off x="7048168" y="2076859"/>
            <a:ext cx="1737360" cy="173736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000" b="1" dirty="0" smtClean="0">
                <a:latin typeface="Century Gothic" panose="020B0502020202020204" pitchFamily="34" charset="0"/>
              </a:rPr>
              <a:t>Automated Deployment Pipeline</a:t>
            </a:r>
            <a:endParaRPr lang="en-US" sz="1000" dirty="0"/>
          </a:p>
        </p:txBody>
      </p:sp>
      <p:sp>
        <p:nvSpPr>
          <p:cNvPr id="2" name="Slide Number Placeholder 1"/>
          <p:cNvSpPr>
            <a:spLocks noGrp="1"/>
          </p:cNvSpPr>
          <p:nvPr>
            <p:ph type="sldNum" sz="quarter" idx="12"/>
          </p:nvPr>
        </p:nvSpPr>
        <p:spPr/>
        <p:txBody>
          <a:bodyPr/>
          <a:lstStyle/>
          <a:p>
            <a:fld id="{B32AB80A-78BA-6B42-BA0D-B44ACF890F5A}" type="slidenum">
              <a:rPr lang="en-US" smtClean="0"/>
              <a:pPr/>
              <a:t>7</a:t>
            </a:fld>
            <a:endParaRPr lang="en-US" dirty="0"/>
          </a:p>
        </p:txBody>
      </p:sp>
      <p:sp>
        <p:nvSpPr>
          <p:cNvPr id="5" name="Title 1"/>
          <p:cNvSpPr>
            <a:spLocks noGrp="1"/>
          </p:cNvSpPr>
          <p:nvPr>
            <p:ph type="title"/>
          </p:nvPr>
        </p:nvSpPr>
        <p:spPr>
          <a:xfrm>
            <a:off x="304363" y="247696"/>
            <a:ext cx="8464987" cy="593968"/>
          </a:xfrm>
          <a:ln>
            <a:noFill/>
          </a:ln>
        </p:spPr>
        <p:txBody>
          <a:bodyPr>
            <a:normAutofit/>
          </a:bodyPr>
          <a:lstStyle/>
          <a:p>
            <a:pPr>
              <a:spcBef>
                <a:spcPct val="20000"/>
              </a:spcBef>
            </a:pPr>
            <a:r>
              <a:rPr lang="en-US" sz="1800" b="1" dirty="0" smtClean="0"/>
              <a:t>Microservices Architecture</a:t>
            </a:r>
            <a:br>
              <a:rPr lang="en-US" sz="1800" b="1" dirty="0" smtClean="0"/>
            </a:br>
            <a:r>
              <a:rPr lang="en-US" sz="1300" b="1" dirty="0" smtClean="0">
                <a:solidFill>
                  <a:schemeClr val="accent4"/>
                </a:solidFill>
                <a:latin typeface="Century Gothic" pitchFamily="34" charset="0"/>
              </a:rPr>
              <a:t>Implementation Challenges</a:t>
            </a:r>
            <a:endParaRPr lang="en-US" sz="1300" b="1" dirty="0">
              <a:solidFill>
                <a:schemeClr val="accent4"/>
              </a:solidFill>
              <a:latin typeface="Century Gothic" pitchFamily="34" charset="0"/>
            </a:endParaRPr>
          </a:p>
        </p:txBody>
      </p:sp>
      <p:cxnSp>
        <p:nvCxnSpPr>
          <p:cNvPr id="6" name="Straight Connector 5"/>
          <p:cNvCxnSpPr/>
          <p:nvPr/>
        </p:nvCxnSpPr>
        <p:spPr>
          <a:xfrm>
            <a:off x="397882" y="825237"/>
            <a:ext cx="83667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5404875" y="2099776"/>
            <a:ext cx="1737360" cy="1737360"/>
          </a:xfrm>
          <a:prstGeom prst="ellipse">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000" b="1" dirty="0" smtClean="0">
                <a:latin typeface="Century Gothic" panose="020B0502020202020204" pitchFamily="34" charset="0"/>
              </a:rPr>
              <a:t>Support Interchangeable Infrastructure Components</a:t>
            </a:r>
            <a:endParaRPr lang="en-US" sz="1000" b="1" dirty="0">
              <a:latin typeface="Century Gothic" panose="020B0502020202020204" pitchFamily="34" charset="0"/>
            </a:endParaRPr>
          </a:p>
        </p:txBody>
      </p:sp>
      <p:sp>
        <p:nvSpPr>
          <p:cNvPr id="13" name="Oval 12"/>
          <p:cNvSpPr/>
          <p:nvPr/>
        </p:nvSpPr>
        <p:spPr>
          <a:xfrm>
            <a:off x="474996" y="2076859"/>
            <a:ext cx="1737360" cy="173736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latin typeface="Century Gothic" panose="020B0502020202020204" pitchFamily="34" charset="0"/>
              </a:rPr>
              <a:t>Developer Learning Curve</a:t>
            </a:r>
            <a:endParaRPr lang="en-US" sz="1000" b="1" dirty="0">
              <a:latin typeface="Century Gothic" panose="020B0502020202020204" pitchFamily="34" charset="0"/>
            </a:endParaRPr>
          </a:p>
        </p:txBody>
      </p:sp>
      <p:sp>
        <p:nvSpPr>
          <p:cNvPr id="15" name="Oval 14"/>
          <p:cNvSpPr/>
          <p:nvPr/>
        </p:nvSpPr>
        <p:spPr>
          <a:xfrm>
            <a:off x="2118289" y="2076859"/>
            <a:ext cx="1737360" cy="1737360"/>
          </a:xfrm>
          <a:prstGeom prst="ellipse">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latin typeface="Century Gothic" panose="020B0502020202020204" pitchFamily="34" charset="0"/>
              </a:rPr>
              <a:t>Enforce Uniform Coding Standards</a:t>
            </a:r>
            <a:endParaRPr lang="en-US" sz="1000" b="1" dirty="0">
              <a:latin typeface="Century Gothic" panose="020B0502020202020204" pitchFamily="34" charset="0"/>
            </a:endParaRPr>
          </a:p>
        </p:txBody>
      </p:sp>
      <p:sp>
        <p:nvSpPr>
          <p:cNvPr id="18" name="TextBox 17"/>
          <p:cNvSpPr txBox="1"/>
          <p:nvPr/>
        </p:nvSpPr>
        <p:spPr>
          <a:xfrm>
            <a:off x="397883" y="914400"/>
            <a:ext cx="8366760" cy="307777"/>
          </a:xfrm>
          <a:prstGeom prst="rect">
            <a:avLst/>
          </a:prstGeom>
          <a:noFill/>
        </p:spPr>
        <p:txBody>
          <a:bodyPr wrap="square" rtlCol="0">
            <a:spAutoFit/>
          </a:bodyPr>
          <a:lstStyle/>
          <a:p>
            <a:r>
              <a:rPr lang="en-US" sz="1400" dirty="0" smtClean="0">
                <a:latin typeface="Century Gothic" panose="020B0502020202020204" pitchFamily="34" charset="0"/>
              </a:rPr>
              <a:t>What are the typical microservices implementation challenges?</a:t>
            </a:r>
            <a:endParaRPr lang="en-US" sz="1400" dirty="0">
              <a:latin typeface="Century Gothic" panose="020B0502020202020204" pitchFamily="34" charset="0"/>
            </a:endParaRPr>
          </a:p>
        </p:txBody>
      </p:sp>
      <p:sp>
        <p:nvSpPr>
          <p:cNvPr id="9" name="Oval 8"/>
          <p:cNvSpPr/>
          <p:nvPr/>
        </p:nvSpPr>
        <p:spPr>
          <a:xfrm>
            <a:off x="3761582" y="2076859"/>
            <a:ext cx="1737360" cy="173736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latin typeface="Century Gothic" panose="020B0502020202020204" pitchFamily="34" charset="0"/>
              </a:rPr>
              <a:t>Reuse Common Libraries</a:t>
            </a:r>
            <a:endParaRPr lang="en-US" sz="1000" b="1" dirty="0">
              <a:latin typeface="Century Gothic" panose="020B0502020202020204" pitchFamily="34" charset="0"/>
            </a:endParaRPr>
          </a:p>
        </p:txBody>
      </p:sp>
    </p:spTree>
    <p:extLst>
      <p:ext uri="{BB962C8B-B14F-4D97-AF65-F5344CB8AC3E}">
        <p14:creationId xmlns:p14="http://schemas.microsoft.com/office/powerpoint/2010/main" val="75505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animBg="1"/>
      <p:bldP spid="13" grpId="0" animBg="1"/>
      <p:bldP spid="15" grpId="0" animBg="1"/>
      <p:bldP spid="18"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ounded Rectangle 61"/>
          <p:cNvSpPr/>
          <p:nvPr/>
        </p:nvSpPr>
        <p:spPr>
          <a:xfrm>
            <a:off x="1515235" y="2541080"/>
            <a:ext cx="3394001" cy="1264144"/>
          </a:xfrm>
          <a:prstGeom prst="roundRect">
            <a:avLst>
              <a:gd name="adj" fmla="val 3515"/>
            </a:avLst>
          </a:prstGeom>
          <a:solidFill>
            <a:schemeClr val="bg1">
              <a:lumMod val="95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chemeClr val="bg1">
                    <a:lumMod val="50000"/>
                  </a:schemeClr>
                </a:solidFill>
                <a:latin typeface="Calibri" panose="020F0502020204030204" pitchFamily="34" charset="0"/>
              </a:rPr>
              <a:t>MICROSERVICES CONTAINER </a:t>
            </a:r>
            <a:r>
              <a:rPr lang="en-US" sz="900" b="1" i="1" dirty="0">
                <a:solidFill>
                  <a:schemeClr val="bg1">
                    <a:lumMod val="50000"/>
                  </a:schemeClr>
                </a:solidFill>
                <a:latin typeface="Calibri" panose="020F0502020204030204" pitchFamily="34" charset="0"/>
              </a:rPr>
              <a:t>n</a:t>
            </a:r>
          </a:p>
        </p:txBody>
      </p:sp>
      <p:sp>
        <p:nvSpPr>
          <p:cNvPr id="61" name="Rounded Rectangle 60"/>
          <p:cNvSpPr/>
          <p:nvPr/>
        </p:nvSpPr>
        <p:spPr>
          <a:xfrm>
            <a:off x="5023770" y="2544998"/>
            <a:ext cx="3687113" cy="1264144"/>
          </a:xfrm>
          <a:prstGeom prst="roundRect">
            <a:avLst>
              <a:gd name="adj" fmla="val 2694"/>
            </a:avLst>
          </a:prstGeom>
          <a:solidFill>
            <a:schemeClr val="bg1">
              <a:lumMod val="95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chemeClr val="bg1">
                    <a:lumMod val="50000"/>
                  </a:schemeClr>
                </a:solidFill>
                <a:latin typeface="Calibri" panose="020F0502020204030204" pitchFamily="34" charset="0"/>
              </a:rPr>
              <a:t>MICROSERVICES CONTAINER </a:t>
            </a:r>
            <a:r>
              <a:rPr lang="en-US" sz="900" b="1" i="1" dirty="0">
                <a:solidFill>
                  <a:schemeClr val="bg1">
                    <a:lumMod val="50000"/>
                  </a:schemeClr>
                </a:solidFill>
                <a:latin typeface="Calibri" panose="020F0502020204030204" pitchFamily="34" charset="0"/>
              </a:rPr>
              <a:t>n</a:t>
            </a:r>
          </a:p>
        </p:txBody>
      </p:sp>
      <p:sp>
        <p:nvSpPr>
          <p:cNvPr id="34" name="Rounded Rectangle 33"/>
          <p:cNvSpPr/>
          <p:nvPr/>
        </p:nvSpPr>
        <p:spPr>
          <a:xfrm>
            <a:off x="1515235" y="954679"/>
            <a:ext cx="7195650" cy="982483"/>
          </a:xfrm>
          <a:prstGeom prst="roundRect">
            <a:avLst>
              <a:gd name="adj" fmla="val 5033"/>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chemeClr val="bg1">
                    <a:lumMod val="50000"/>
                  </a:schemeClr>
                </a:solidFill>
                <a:latin typeface="Calibri" panose="020F0502020204030204" pitchFamily="34" charset="0"/>
              </a:rPr>
              <a:t>MONITORING</a:t>
            </a:r>
            <a:endParaRPr lang="en-US" sz="900" b="1" dirty="0">
              <a:solidFill>
                <a:schemeClr val="bg1">
                  <a:lumMod val="50000"/>
                </a:schemeClr>
              </a:solidFill>
              <a:latin typeface="Calibri" panose="020F0502020204030204" pitchFamily="34" charset="0"/>
            </a:endParaRPr>
          </a:p>
        </p:txBody>
      </p:sp>
      <p:sp>
        <p:nvSpPr>
          <p:cNvPr id="13" name="Title 1"/>
          <p:cNvSpPr>
            <a:spLocks noGrp="1"/>
          </p:cNvSpPr>
          <p:nvPr>
            <p:ph type="title"/>
          </p:nvPr>
        </p:nvSpPr>
        <p:spPr>
          <a:xfrm>
            <a:off x="304363" y="247696"/>
            <a:ext cx="8464987" cy="593968"/>
          </a:xfrm>
          <a:ln>
            <a:noFill/>
          </a:ln>
        </p:spPr>
        <p:txBody>
          <a:bodyPr>
            <a:normAutofit fontScale="90000"/>
          </a:bodyPr>
          <a:lstStyle/>
          <a:p>
            <a:pPr>
              <a:spcBef>
                <a:spcPct val="20000"/>
              </a:spcBef>
            </a:pPr>
            <a:r>
              <a:rPr lang="en-US" sz="2000" b="1" dirty="0"/>
              <a:t>Microservices Architecture</a:t>
            </a:r>
            <a:r>
              <a:rPr lang="en-US" sz="3100" dirty="0"/>
              <a:t/>
            </a:r>
            <a:br>
              <a:rPr lang="en-US" sz="3100" dirty="0"/>
            </a:br>
            <a:r>
              <a:rPr lang="en-US" sz="1300" b="1" dirty="0" smtClean="0">
                <a:solidFill>
                  <a:schemeClr val="accent4"/>
                </a:solidFill>
                <a:latin typeface="Century Gothic" pitchFamily="34" charset="0"/>
              </a:rPr>
              <a:t>Reference Architecture</a:t>
            </a:r>
            <a:endParaRPr lang="en-US" sz="1200" b="1" dirty="0">
              <a:solidFill>
                <a:schemeClr val="accent4"/>
              </a:solidFill>
              <a:latin typeface="Century Gothic" pitchFamily="34" charset="0"/>
              <a:ea typeface="+mn-ea"/>
              <a:cs typeface="+mn-cs"/>
            </a:endParaRPr>
          </a:p>
        </p:txBody>
      </p:sp>
      <p:cxnSp>
        <p:nvCxnSpPr>
          <p:cNvPr id="14" name="Straight Connector 13"/>
          <p:cNvCxnSpPr/>
          <p:nvPr/>
        </p:nvCxnSpPr>
        <p:spPr>
          <a:xfrm>
            <a:off x="397882" y="825237"/>
            <a:ext cx="83667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3749823" y="1300391"/>
            <a:ext cx="1611307" cy="431871"/>
          </a:xfrm>
          <a:prstGeom prst="roundRect">
            <a:avLst>
              <a:gd name="adj" fmla="val 10417"/>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SERVICE HEALTH </a:t>
            </a:r>
          </a:p>
          <a:p>
            <a:pPr algn="ctr"/>
            <a:r>
              <a:rPr lang="en-US" sz="900" b="1" dirty="0" smtClean="0">
                <a:solidFill>
                  <a:schemeClr val="bg1"/>
                </a:solidFill>
                <a:latin typeface="Calibri" panose="020F0502020204030204" pitchFamily="34" charset="0"/>
              </a:rPr>
              <a:t>MONITORING DASHBOARD</a:t>
            </a:r>
          </a:p>
        </p:txBody>
      </p:sp>
      <p:sp>
        <p:nvSpPr>
          <p:cNvPr id="16" name="Rounded Rectangle 15"/>
          <p:cNvSpPr/>
          <p:nvPr/>
        </p:nvSpPr>
        <p:spPr>
          <a:xfrm rot="16200000">
            <a:off x="435386" y="2796601"/>
            <a:ext cx="1589924" cy="435158"/>
          </a:xfrm>
          <a:prstGeom prst="roundRect">
            <a:avLst/>
          </a:prstGeom>
          <a:solidFill>
            <a:schemeClr val="tx1"/>
          </a:solidFill>
          <a:ln>
            <a:solidFill>
              <a:srgbClr val="3298B4"/>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sz="900" b="1" dirty="0" smtClean="0">
                <a:solidFill>
                  <a:schemeClr val="bg1"/>
                </a:solidFill>
                <a:latin typeface="Calibri" panose="020F0502020204030204" pitchFamily="34" charset="0"/>
              </a:rPr>
              <a:t>ROUTING SERVICE</a:t>
            </a:r>
            <a:endParaRPr lang="en-US" sz="900" b="1" dirty="0">
              <a:solidFill>
                <a:schemeClr val="bg1"/>
              </a:solidFill>
              <a:latin typeface="Calibri" panose="020F0502020204030204" pitchFamily="34" charset="0"/>
            </a:endParaRPr>
          </a:p>
        </p:txBody>
      </p:sp>
      <p:sp>
        <p:nvSpPr>
          <p:cNvPr id="19" name="Slide Number Placeholder 18"/>
          <p:cNvSpPr>
            <a:spLocks noGrp="1"/>
          </p:cNvSpPr>
          <p:nvPr>
            <p:ph type="sldNum" sz="quarter" idx="12"/>
          </p:nvPr>
        </p:nvSpPr>
        <p:spPr/>
        <p:txBody>
          <a:bodyPr/>
          <a:lstStyle/>
          <a:p>
            <a:fld id="{B32AB80A-78BA-6B42-BA0D-B44ACF890F5A}" type="slidenum">
              <a:rPr lang="en-US" smtClean="0"/>
              <a:pPr/>
              <a:t>8</a:t>
            </a:fld>
            <a:endParaRPr lang="en-US" dirty="0"/>
          </a:p>
        </p:txBody>
      </p:sp>
      <p:sp>
        <p:nvSpPr>
          <p:cNvPr id="21" name="Rounded Rectangle 20"/>
          <p:cNvSpPr/>
          <p:nvPr/>
        </p:nvSpPr>
        <p:spPr>
          <a:xfrm>
            <a:off x="1515235" y="2006471"/>
            <a:ext cx="937020" cy="472769"/>
          </a:xfrm>
          <a:prstGeom prst="roundRect">
            <a:avLst/>
          </a:prstGeom>
          <a:solidFill>
            <a:schemeClr val="tx1"/>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DISCOVERY </a:t>
            </a:r>
          </a:p>
          <a:p>
            <a:pPr algn="ctr"/>
            <a:r>
              <a:rPr lang="en-US" sz="900" b="1" dirty="0" smtClean="0">
                <a:solidFill>
                  <a:schemeClr val="bg1"/>
                </a:solidFill>
                <a:latin typeface="Calibri" panose="020F0502020204030204" pitchFamily="34" charset="0"/>
              </a:rPr>
              <a:t>SERVICE</a:t>
            </a:r>
          </a:p>
        </p:txBody>
      </p:sp>
      <p:sp>
        <p:nvSpPr>
          <p:cNvPr id="22" name="Rounded Rectangle 21"/>
          <p:cNvSpPr/>
          <p:nvPr/>
        </p:nvSpPr>
        <p:spPr>
          <a:xfrm>
            <a:off x="2670818" y="1301383"/>
            <a:ext cx="1000727" cy="431871"/>
          </a:xfrm>
          <a:prstGeom prst="roundRect">
            <a:avLst>
              <a:gd name="adj" fmla="val 8334"/>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bg1"/>
                </a:solidFill>
                <a:latin typeface="Calibri" panose="020F0502020204030204" pitchFamily="34" charset="0"/>
              </a:rPr>
              <a:t>LOG </a:t>
            </a:r>
            <a:r>
              <a:rPr lang="en-US" sz="900" b="1" dirty="0" smtClean="0">
                <a:solidFill>
                  <a:schemeClr val="bg1"/>
                </a:solidFill>
                <a:latin typeface="Calibri" panose="020F0502020204030204" pitchFamily="34" charset="0"/>
              </a:rPr>
              <a:t>ANALYSIS DASHBOARD</a:t>
            </a:r>
            <a:endParaRPr lang="en-US" sz="900" b="1" dirty="0">
              <a:solidFill>
                <a:schemeClr val="bg1"/>
              </a:solidFill>
              <a:latin typeface="Calibri" panose="020F0502020204030204" pitchFamily="34" charset="0"/>
            </a:endParaRPr>
          </a:p>
        </p:txBody>
      </p:sp>
      <p:sp>
        <p:nvSpPr>
          <p:cNvPr id="23" name="Rounded Rectangle 22"/>
          <p:cNvSpPr/>
          <p:nvPr/>
        </p:nvSpPr>
        <p:spPr>
          <a:xfrm>
            <a:off x="2519563" y="2006471"/>
            <a:ext cx="1230260" cy="472612"/>
          </a:xfrm>
          <a:prstGeom prst="roundRect">
            <a:avLst/>
          </a:prstGeom>
          <a:solidFill>
            <a:schemeClr val="tx1"/>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CONFIGURATION </a:t>
            </a:r>
          </a:p>
          <a:p>
            <a:pPr algn="ctr"/>
            <a:r>
              <a:rPr lang="en-US" sz="900" b="1" dirty="0" smtClean="0">
                <a:solidFill>
                  <a:schemeClr val="bg1"/>
                </a:solidFill>
                <a:latin typeface="Calibri" panose="020F0502020204030204" pitchFamily="34" charset="0"/>
              </a:rPr>
              <a:t>SERVICE</a:t>
            </a:r>
          </a:p>
        </p:txBody>
      </p:sp>
      <p:sp>
        <p:nvSpPr>
          <p:cNvPr id="39" name="Rounded Rectangle 38"/>
          <p:cNvSpPr/>
          <p:nvPr/>
        </p:nvSpPr>
        <p:spPr>
          <a:xfrm>
            <a:off x="1515235" y="2541267"/>
            <a:ext cx="2761580" cy="1258998"/>
          </a:xfrm>
          <a:prstGeom prst="roundRect">
            <a:avLst>
              <a:gd name="adj" fmla="val 3370"/>
            </a:avLst>
          </a:prstGeom>
          <a:solidFill>
            <a:schemeClr val="accent6">
              <a:lumMod val="20000"/>
              <a:lumOff val="80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r>
              <a:rPr lang="en-US" sz="900" b="1" dirty="0" smtClean="0">
                <a:solidFill>
                  <a:schemeClr val="bg1">
                    <a:lumMod val="50000"/>
                  </a:schemeClr>
                </a:solidFill>
                <a:latin typeface="Calibri" panose="020F0502020204030204" pitchFamily="34" charset="0"/>
              </a:rPr>
              <a:t> MICROSERVICES CONTAINER </a:t>
            </a:r>
            <a:r>
              <a:rPr lang="en-US" sz="900" b="1" i="1" dirty="0" smtClean="0">
                <a:solidFill>
                  <a:schemeClr val="bg1">
                    <a:lumMod val="50000"/>
                  </a:schemeClr>
                </a:solidFill>
                <a:latin typeface="Calibri" panose="020F0502020204030204" pitchFamily="34" charset="0"/>
              </a:rPr>
              <a:t>1</a:t>
            </a:r>
            <a:endParaRPr lang="en-US" sz="900" b="1" i="1" dirty="0">
              <a:solidFill>
                <a:schemeClr val="bg1">
                  <a:lumMod val="50000"/>
                </a:schemeClr>
              </a:solidFill>
              <a:latin typeface="Calibri" panose="020F0502020204030204" pitchFamily="34" charset="0"/>
            </a:endParaRPr>
          </a:p>
        </p:txBody>
      </p:sp>
      <p:sp>
        <p:nvSpPr>
          <p:cNvPr id="8" name="Rounded Rectangle 7"/>
          <p:cNvSpPr/>
          <p:nvPr/>
        </p:nvSpPr>
        <p:spPr>
          <a:xfrm>
            <a:off x="1608426" y="2802866"/>
            <a:ext cx="1184251" cy="411480"/>
          </a:xfrm>
          <a:prstGeom prst="roundRect">
            <a:avLst/>
          </a:prstGeom>
          <a:solidFill>
            <a:schemeClr val="accent6">
              <a:lumMod val="75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EXECUTION </a:t>
            </a:r>
          </a:p>
          <a:p>
            <a:pPr algn="ctr"/>
            <a:r>
              <a:rPr lang="en-US" sz="900" b="1" dirty="0" smtClean="0">
                <a:solidFill>
                  <a:schemeClr val="bg1"/>
                </a:solidFill>
                <a:latin typeface="Calibri" panose="020F0502020204030204" pitchFamily="34" charset="0"/>
              </a:rPr>
              <a:t>FRAMEWORK</a:t>
            </a:r>
          </a:p>
        </p:txBody>
      </p:sp>
      <p:sp>
        <p:nvSpPr>
          <p:cNvPr id="9" name="Rounded Rectangle 8"/>
          <p:cNvSpPr/>
          <p:nvPr/>
        </p:nvSpPr>
        <p:spPr>
          <a:xfrm>
            <a:off x="2893001" y="2802867"/>
            <a:ext cx="1283723" cy="411479"/>
          </a:xfrm>
          <a:prstGeom prst="roundRect">
            <a:avLst/>
          </a:prstGeom>
          <a:solidFill>
            <a:schemeClr val="accent6">
              <a:lumMod val="60000"/>
              <a:lumOff val="40000"/>
            </a:schemeClr>
          </a:solidFill>
          <a:ln>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INTEGRATION </a:t>
            </a:r>
          </a:p>
          <a:p>
            <a:pPr algn="ctr"/>
            <a:r>
              <a:rPr lang="en-US" sz="900" b="1" dirty="0" smtClean="0">
                <a:solidFill>
                  <a:schemeClr val="bg1"/>
                </a:solidFill>
                <a:latin typeface="Calibri" panose="020F0502020204030204" pitchFamily="34" charset="0"/>
              </a:rPr>
              <a:t>FRAMEWORK</a:t>
            </a:r>
          </a:p>
        </p:txBody>
      </p:sp>
      <p:sp>
        <p:nvSpPr>
          <p:cNvPr id="18" name="Rounded Rectangle 17"/>
          <p:cNvSpPr/>
          <p:nvPr/>
        </p:nvSpPr>
        <p:spPr>
          <a:xfrm>
            <a:off x="1608426" y="3297327"/>
            <a:ext cx="2568298" cy="411480"/>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CLIENT LIBRARIES</a:t>
            </a:r>
          </a:p>
        </p:txBody>
      </p:sp>
      <p:sp>
        <p:nvSpPr>
          <p:cNvPr id="25" name="Rounded Rectangle 24"/>
          <p:cNvSpPr/>
          <p:nvPr/>
        </p:nvSpPr>
        <p:spPr>
          <a:xfrm rot="16200000">
            <a:off x="297078" y="1492887"/>
            <a:ext cx="932688" cy="437785"/>
          </a:xfrm>
          <a:prstGeom prst="round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API </a:t>
            </a:r>
          </a:p>
          <a:p>
            <a:pPr algn="ctr"/>
            <a:r>
              <a:rPr lang="en-US" sz="900" b="1" dirty="0" smtClean="0">
                <a:solidFill>
                  <a:schemeClr val="bg1"/>
                </a:solidFill>
                <a:latin typeface="Calibri" panose="020F0502020204030204" pitchFamily="34" charset="0"/>
              </a:rPr>
              <a:t>STORE</a:t>
            </a:r>
            <a:endParaRPr lang="en-US" sz="900" b="1" dirty="0">
              <a:solidFill>
                <a:schemeClr val="bg1"/>
              </a:solidFill>
              <a:latin typeface="Calibri" panose="020F0502020204030204" pitchFamily="34" charset="0"/>
            </a:endParaRPr>
          </a:p>
        </p:txBody>
      </p:sp>
      <p:sp>
        <p:nvSpPr>
          <p:cNvPr id="40" name="Rounded Rectangle 39"/>
          <p:cNvSpPr/>
          <p:nvPr/>
        </p:nvSpPr>
        <p:spPr>
          <a:xfrm>
            <a:off x="1595200" y="1301383"/>
            <a:ext cx="997340" cy="431871"/>
          </a:xfrm>
          <a:prstGeom prst="roundRect">
            <a:avLst>
              <a:gd name="adj" fmla="val 10417"/>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RESILIENCY DASHBOARD</a:t>
            </a:r>
            <a:endParaRPr lang="en-US" sz="900" b="1" dirty="0">
              <a:solidFill>
                <a:schemeClr val="bg1"/>
              </a:solidFill>
              <a:latin typeface="Calibri" panose="020F0502020204030204" pitchFamily="34" charset="0"/>
            </a:endParaRPr>
          </a:p>
        </p:txBody>
      </p:sp>
      <p:sp>
        <p:nvSpPr>
          <p:cNvPr id="27" name="Rounded Rectangle 26"/>
          <p:cNvSpPr/>
          <p:nvPr/>
        </p:nvSpPr>
        <p:spPr>
          <a:xfrm>
            <a:off x="7170848" y="1300391"/>
            <a:ext cx="1484240" cy="431871"/>
          </a:xfrm>
          <a:prstGeom prst="roundRect">
            <a:avLst>
              <a:gd name="adj" fmla="val 8282"/>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PERFORMANCE &amp; TRACING DASHBOARD</a:t>
            </a:r>
            <a:endParaRPr lang="en-US" sz="900" b="1" dirty="0">
              <a:solidFill>
                <a:schemeClr val="bg1"/>
              </a:solidFill>
              <a:latin typeface="Calibri" panose="020F0502020204030204" pitchFamily="34" charset="0"/>
            </a:endParaRPr>
          </a:p>
        </p:txBody>
      </p:sp>
      <p:sp>
        <p:nvSpPr>
          <p:cNvPr id="28" name="Rounded Rectangle 27"/>
          <p:cNvSpPr/>
          <p:nvPr/>
        </p:nvSpPr>
        <p:spPr>
          <a:xfrm>
            <a:off x="7813963" y="2006471"/>
            <a:ext cx="896921" cy="472612"/>
          </a:xfrm>
          <a:prstGeom prst="round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ADMIN </a:t>
            </a:r>
          </a:p>
          <a:p>
            <a:pPr algn="ctr"/>
            <a:r>
              <a:rPr lang="en-US" sz="900" b="1" dirty="0" smtClean="0">
                <a:solidFill>
                  <a:schemeClr val="bg1"/>
                </a:solidFill>
                <a:latin typeface="Calibri" panose="020F0502020204030204" pitchFamily="34" charset="0"/>
              </a:rPr>
              <a:t>CONSOLE</a:t>
            </a:r>
            <a:endParaRPr lang="en-US" sz="900" b="1" dirty="0">
              <a:solidFill>
                <a:schemeClr val="bg1"/>
              </a:solidFill>
              <a:latin typeface="Calibri" panose="020F0502020204030204" pitchFamily="34" charset="0"/>
            </a:endParaRPr>
          </a:p>
        </p:txBody>
      </p:sp>
      <p:sp>
        <p:nvSpPr>
          <p:cNvPr id="32" name="Rounded Rectangle 31"/>
          <p:cNvSpPr/>
          <p:nvPr/>
        </p:nvSpPr>
        <p:spPr>
          <a:xfrm rot="16200000">
            <a:off x="-31540" y="2795286"/>
            <a:ext cx="1589927" cy="437787"/>
          </a:xfrm>
          <a:prstGeom prst="round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API GATEWAY</a:t>
            </a:r>
            <a:endParaRPr lang="en-US" sz="900" b="1" dirty="0">
              <a:solidFill>
                <a:schemeClr val="bg1"/>
              </a:solidFill>
              <a:latin typeface="Calibri" panose="020F0502020204030204" pitchFamily="34" charset="0"/>
            </a:endParaRPr>
          </a:p>
        </p:txBody>
      </p:sp>
      <p:sp>
        <p:nvSpPr>
          <p:cNvPr id="33" name="Rounded Rectangle 32"/>
          <p:cNvSpPr/>
          <p:nvPr/>
        </p:nvSpPr>
        <p:spPr>
          <a:xfrm>
            <a:off x="544529" y="954679"/>
            <a:ext cx="903398" cy="253529"/>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IDENTITY</a:t>
            </a:r>
            <a:endParaRPr lang="en-US" sz="900" b="1" dirty="0">
              <a:solidFill>
                <a:schemeClr val="bg1"/>
              </a:solidFill>
              <a:latin typeface="Calibri" panose="020F0502020204030204" pitchFamily="34" charset="0"/>
            </a:endParaRPr>
          </a:p>
        </p:txBody>
      </p:sp>
      <p:sp>
        <p:nvSpPr>
          <p:cNvPr id="42" name="Rounded Rectangle 41"/>
          <p:cNvSpPr/>
          <p:nvPr/>
        </p:nvSpPr>
        <p:spPr>
          <a:xfrm>
            <a:off x="544528" y="4113269"/>
            <a:ext cx="8166355" cy="191503"/>
          </a:xfrm>
          <a:prstGeom prst="round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ea typeface="Tahoma" panose="020B0604030504040204" pitchFamily="34" charset="0"/>
                <a:cs typeface="Tahoma" panose="020B0604030504040204" pitchFamily="34" charset="0"/>
              </a:rPr>
              <a:t>DEPLOYMENT ENVIRONMENT (ON-PREMISE, IAAS, PAAS)</a:t>
            </a:r>
            <a:endParaRPr lang="en-US" sz="900" b="1" dirty="0">
              <a:solidFill>
                <a:schemeClr val="bg1"/>
              </a:solidFill>
              <a:latin typeface="Calibri" panose="020F0502020204030204" pitchFamily="34" charset="0"/>
              <a:ea typeface="Tahoma" panose="020B0604030504040204" pitchFamily="34" charset="0"/>
              <a:cs typeface="Tahoma" panose="020B0604030504040204" pitchFamily="34" charset="0"/>
            </a:endParaRPr>
          </a:p>
        </p:txBody>
      </p:sp>
      <p:sp>
        <p:nvSpPr>
          <p:cNvPr id="43" name="Rounded Rectangle 42"/>
          <p:cNvSpPr/>
          <p:nvPr/>
        </p:nvSpPr>
        <p:spPr>
          <a:xfrm>
            <a:off x="544529" y="4365218"/>
            <a:ext cx="8166355" cy="237146"/>
          </a:xfrm>
          <a:prstGeom prst="round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b="1" dirty="0">
                <a:solidFill>
                  <a:schemeClr val="bg1"/>
                </a:solidFill>
                <a:latin typeface="Calibri" panose="020F0502020204030204" pitchFamily="34" charset="0"/>
                <a:ea typeface="Tahoma" panose="020B0604030504040204" pitchFamily="34" charset="0"/>
                <a:cs typeface="Tahoma" panose="020B0604030504040204" pitchFamily="34" charset="0"/>
              </a:rPr>
              <a:t>DESIGN TIME ENVIRONMENT</a:t>
            </a:r>
          </a:p>
        </p:txBody>
      </p:sp>
      <p:sp>
        <p:nvSpPr>
          <p:cNvPr id="57" name="Rounded Rectangle 56"/>
          <p:cNvSpPr/>
          <p:nvPr/>
        </p:nvSpPr>
        <p:spPr>
          <a:xfrm>
            <a:off x="5023770" y="2548463"/>
            <a:ext cx="2946057" cy="1260680"/>
          </a:xfrm>
          <a:prstGeom prst="roundRect">
            <a:avLst>
              <a:gd name="adj" fmla="val 2311"/>
            </a:avLst>
          </a:prstGeom>
          <a:solidFill>
            <a:schemeClr val="accent6">
              <a:lumMod val="20000"/>
              <a:lumOff val="80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tIns="0" rIns="0" bIns="0" rtlCol="0" anchor="t"/>
          <a:lstStyle/>
          <a:p>
            <a:r>
              <a:rPr lang="en-US" sz="900" b="1" dirty="0" smtClean="0">
                <a:solidFill>
                  <a:schemeClr val="bg1">
                    <a:lumMod val="50000"/>
                  </a:schemeClr>
                </a:solidFill>
                <a:latin typeface="Calibri" panose="020F0502020204030204" pitchFamily="34" charset="0"/>
              </a:rPr>
              <a:t>MICROSERVICES CONTAINER </a:t>
            </a:r>
            <a:r>
              <a:rPr lang="en-US" sz="900" b="1" i="1" dirty="0">
                <a:solidFill>
                  <a:schemeClr val="bg1">
                    <a:lumMod val="50000"/>
                  </a:schemeClr>
                </a:solidFill>
                <a:latin typeface="Calibri" panose="020F0502020204030204" pitchFamily="34" charset="0"/>
              </a:rPr>
              <a:t>n</a:t>
            </a:r>
          </a:p>
        </p:txBody>
      </p:sp>
      <p:sp>
        <p:nvSpPr>
          <p:cNvPr id="58" name="Rounded Rectangle 57"/>
          <p:cNvSpPr/>
          <p:nvPr/>
        </p:nvSpPr>
        <p:spPr>
          <a:xfrm>
            <a:off x="5114422" y="2802866"/>
            <a:ext cx="1301467" cy="411480"/>
          </a:xfrm>
          <a:prstGeom prst="roundRect">
            <a:avLst/>
          </a:prstGeom>
          <a:solidFill>
            <a:schemeClr val="accent6">
              <a:lumMod val="75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EXECUTION </a:t>
            </a:r>
          </a:p>
          <a:p>
            <a:pPr algn="ctr"/>
            <a:r>
              <a:rPr lang="en-US" sz="900" b="1" dirty="0" smtClean="0">
                <a:solidFill>
                  <a:schemeClr val="bg1"/>
                </a:solidFill>
                <a:latin typeface="Calibri" panose="020F0502020204030204" pitchFamily="34" charset="0"/>
              </a:rPr>
              <a:t>FRAMEWORK</a:t>
            </a:r>
          </a:p>
        </p:txBody>
      </p:sp>
      <p:sp>
        <p:nvSpPr>
          <p:cNvPr id="59" name="Rounded Rectangle 58"/>
          <p:cNvSpPr/>
          <p:nvPr/>
        </p:nvSpPr>
        <p:spPr>
          <a:xfrm>
            <a:off x="6530423" y="2802867"/>
            <a:ext cx="1313824" cy="411479"/>
          </a:xfrm>
          <a:prstGeom prst="roundRect">
            <a:avLst/>
          </a:prstGeom>
          <a:solidFill>
            <a:schemeClr val="accent6">
              <a:lumMod val="60000"/>
              <a:lumOff val="40000"/>
            </a:schemeClr>
          </a:solidFill>
          <a:ln>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INTEGRATION </a:t>
            </a:r>
          </a:p>
          <a:p>
            <a:pPr algn="ctr"/>
            <a:r>
              <a:rPr lang="en-US" sz="900" b="1" dirty="0" smtClean="0">
                <a:solidFill>
                  <a:schemeClr val="bg1"/>
                </a:solidFill>
                <a:latin typeface="Calibri" panose="020F0502020204030204" pitchFamily="34" charset="0"/>
              </a:rPr>
              <a:t>FRAMEWORK</a:t>
            </a:r>
          </a:p>
        </p:txBody>
      </p:sp>
      <p:sp>
        <p:nvSpPr>
          <p:cNvPr id="60" name="Rounded Rectangle 59"/>
          <p:cNvSpPr/>
          <p:nvPr/>
        </p:nvSpPr>
        <p:spPr>
          <a:xfrm>
            <a:off x="5114422" y="3297327"/>
            <a:ext cx="2729825" cy="411480"/>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CLIENT LIBRARIES</a:t>
            </a:r>
          </a:p>
        </p:txBody>
      </p:sp>
      <p:sp>
        <p:nvSpPr>
          <p:cNvPr id="46" name="Rounded Rectangle 45"/>
          <p:cNvSpPr/>
          <p:nvPr/>
        </p:nvSpPr>
        <p:spPr>
          <a:xfrm rot="16200000">
            <a:off x="764140" y="1494338"/>
            <a:ext cx="932413" cy="435158"/>
          </a:xfrm>
          <a:prstGeom prst="round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API</a:t>
            </a:r>
          </a:p>
          <a:p>
            <a:pPr algn="ctr"/>
            <a:r>
              <a:rPr lang="en-US" sz="900" b="1" dirty="0" smtClean="0">
                <a:solidFill>
                  <a:schemeClr val="bg1"/>
                </a:solidFill>
                <a:latin typeface="Calibri" panose="020F0502020204030204" pitchFamily="34" charset="0"/>
              </a:rPr>
              <a:t>MANAGER</a:t>
            </a:r>
            <a:endParaRPr lang="en-US" sz="900" b="1" dirty="0">
              <a:solidFill>
                <a:schemeClr val="bg1"/>
              </a:solidFill>
              <a:latin typeface="Calibri" panose="020F0502020204030204" pitchFamily="34" charset="0"/>
            </a:endParaRPr>
          </a:p>
        </p:txBody>
      </p:sp>
      <p:sp>
        <p:nvSpPr>
          <p:cNvPr id="37" name="Rounded Rectangle 36"/>
          <p:cNvSpPr/>
          <p:nvPr/>
        </p:nvSpPr>
        <p:spPr>
          <a:xfrm>
            <a:off x="6383831" y="2006471"/>
            <a:ext cx="1357396" cy="472612"/>
          </a:xfrm>
          <a:prstGeom prst="roundRect">
            <a:avLst/>
          </a:prstGeom>
          <a:solidFill>
            <a:schemeClr val="accent4">
              <a:lumMod val="75000"/>
            </a:schemeClr>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bg1"/>
                </a:solidFill>
                <a:latin typeface="Calibri" panose="020F0502020204030204" pitchFamily="34" charset="0"/>
              </a:rPr>
              <a:t>ORCHESTRATION</a:t>
            </a:r>
          </a:p>
          <a:p>
            <a:pPr algn="ctr"/>
            <a:r>
              <a:rPr lang="en-US" sz="900" b="1" dirty="0">
                <a:solidFill>
                  <a:schemeClr val="bg1"/>
                </a:solidFill>
                <a:latin typeface="Calibri" panose="020F0502020204030204" pitchFamily="34" charset="0"/>
              </a:rPr>
              <a:t>SERVICE</a:t>
            </a:r>
          </a:p>
        </p:txBody>
      </p:sp>
      <p:sp>
        <p:nvSpPr>
          <p:cNvPr id="38" name="Rounded Rectangle 37"/>
          <p:cNvSpPr/>
          <p:nvPr/>
        </p:nvSpPr>
        <p:spPr>
          <a:xfrm>
            <a:off x="3817131" y="2006471"/>
            <a:ext cx="1139333" cy="475488"/>
          </a:xfrm>
          <a:prstGeom prst="roundRect">
            <a:avLst/>
          </a:prstGeom>
          <a:solidFill>
            <a:schemeClr val="accent4">
              <a:lumMod val="75000"/>
            </a:schemeClr>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bg1"/>
                </a:solidFill>
                <a:latin typeface="Calibri" panose="020F0502020204030204" pitchFamily="34" charset="0"/>
              </a:rPr>
              <a:t>WORKFLOW</a:t>
            </a:r>
          </a:p>
          <a:p>
            <a:pPr algn="ctr"/>
            <a:r>
              <a:rPr lang="en-US" sz="900" b="1" dirty="0">
                <a:solidFill>
                  <a:schemeClr val="bg1"/>
                </a:solidFill>
                <a:latin typeface="Calibri" panose="020F0502020204030204" pitchFamily="34" charset="0"/>
              </a:rPr>
              <a:t>SERVICE</a:t>
            </a:r>
          </a:p>
        </p:txBody>
      </p:sp>
      <p:sp>
        <p:nvSpPr>
          <p:cNvPr id="41" name="Rounded Rectangle 40"/>
          <p:cNvSpPr/>
          <p:nvPr/>
        </p:nvSpPr>
        <p:spPr>
          <a:xfrm>
            <a:off x="5023772" y="2006471"/>
            <a:ext cx="1281017" cy="475488"/>
          </a:xfrm>
          <a:prstGeom prst="roundRect">
            <a:avLst/>
          </a:prstGeom>
          <a:solidFill>
            <a:schemeClr val="accent4">
              <a:lumMod val="75000"/>
            </a:schemeClr>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bg1"/>
                </a:solidFill>
                <a:latin typeface="Calibri" panose="020F0502020204030204" pitchFamily="34" charset="0"/>
              </a:rPr>
              <a:t>NOTIFICATION</a:t>
            </a:r>
          </a:p>
          <a:p>
            <a:pPr algn="ctr"/>
            <a:r>
              <a:rPr lang="en-US" sz="900" b="1" dirty="0">
                <a:solidFill>
                  <a:schemeClr val="bg1"/>
                </a:solidFill>
                <a:latin typeface="Calibri" panose="020F0502020204030204" pitchFamily="34" charset="0"/>
              </a:rPr>
              <a:t>SERVICE</a:t>
            </a:r>
          </a:p>
        </p:txBody>
      </p:sp>
      <p:sp>
        <p:nvSpPr>
          <p:cNvPr id="51" name="Rounded Rectangle 50"/>
          <p:cNvSpPr/>
          <p:nvPr/>
        </p:nvSpPr>
        <p:spPr>
          <a:xfrm>
            <a:off x="5439407" y="1300391"/>
            <a:ext cx="1653164" cy="431871"/>
          </a:xfrm>
          <a:prstGeom prst="roundRect">
            <a:avLst>
              <a:gd name="adj" fmla="val 10417"/>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bg1"/>
                </a:solidFill>
                <a:latin typeface="Calibri" panose="020F0502020204030204" pitchFamily="34" charset="0"/>
              </a:rPr>
              <a:t>APPLICATION MONITORING DASHBOARD</a:t>
            </a:r>
          </a:p>
        </p:txBody>
      </p:sp>
      <p:sp>
        <p:nvSpPr>
          <p:cNvPr id="52" name="Rounded Rectangle 51"/>
          <p:cNvSpPr/>
          <p:nvPr/>
        </p:nvSpPr>
        <p:spPr>
          <a:xfrm>
            <a:off x="544528" y="3873410"/>
            <a:ext cx="4069080" cy="199505"/>
          </a:xfrm>
          <a:prstGeom prst="round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ea typeface="Tahoma" panose="020B0604030504040204" pitchFamily="34" charset="0"/>
                <a:cs typeface="Tahoma" panose="020B0604030504040204" pitchFamily="34" charset="0"/>
              </a:rPr>
              <a:t>DISTRIBUTED CACHE</a:t>
            </a:r>
            <a:endParaRPr lang="en-US" sz="900" b="1" dirty="0">
              <a:solidFill>
                <a:schemeClr val="bg1"/>
              </a:solidFill>
              <a:latin typeface="Calibri" panose="020F0502020204030204" pitchFamily="34" charset="0"/>
              <a:ea typeface="Tahoma" panose="020B0604030504040204" pitchFamily="34" charset="0"/>
              <a:cs typeface="Tahoma" panose="020B0604030504040204" pitchFamily="34" charset="0"/>
            </a:endParaRPr>
          </a:p>
        </p:txBody>
      </p:sp>
      <p:sp>
        <p:nvSpPr>
          <p:cNvPr id="53" name="Rounded Rectangle 52"/>
          <p:cNvSpPr/>
          <p:nvPr/>
        </p:nvSpPr>
        <p:spPr>
          <a:xfrm>
            <a:off x="4665520" y="3873410"/>
            <a:ext cx="4045364" cy="199505"/>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ea typeface="Tahoma" panose="020B0604030504040204" pitchFamily="34" charset="0"/>
                <a:cs typeface="Tahoma" panose="020B0604030504040204" pitchFamily="34" charset="0"/>
              </a:rPr>
              <a:t>MESSAGE BROKER</a:t>
            </a:r>
            <a:endParaRPr lang="en-US" sz="900" b="1" dirty="0">
              <a:solidFill>
                <a:schemeClr val="bg1"/>
              </a:solidFill>
              <a:latin typeface="Calibri" panose="020F0502020204030204" pitchFamily="34" charset="0"/>
              <a:ea typeface="Tahoma" panose="020B0604030504040204" pitchFamily="34" charset="0"/>
              <a:cs typeface="Tahoma" panose="020B0604030504040204" pitchFamily="34" charset="0"/>
            </a:endParaRPr>
          </a:p>
        </p:txBody>
      </p:sp>
      <p:sp>
        <p:nvSpPr>
          <p:cNvPr id="54" name="Flowchart: Magnetic Disk 53"/>
          <p:cNvSpPr/>
          <p:nvPr/>
        </p:nvSpPr>
        <p:spPr>
          <a:xfrm>
            <a:off x="4360175" y="3018008"/>
            <a:ext cx="483738" cy="516355"/>
          </a:xfrm>
          <a:prstGeom prst="flowChartMagneticDisk">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DB</a:t>
            </a:r>
            <a:endParaRPr lang="en-US" sz="900" b="1" dirty="0">
              <a:solidFill>
                <a:schemeClr val="bg1"/>
              </a:solidFill>
              <a:latin typeface="Calibri" panose="020F0502020204030204" pitchFamily="34" charset="0"/>
            </a:endParaRPr>
          </a:p>
        </p:txBody>
      </p:sp>
      <p:sp>
        <p:nvSpPr>
          <p:cNvPr id="55" name="Flowchart: Magnetic Disk 54"/>
          <p:cNvSpPr/>
          <p:nvPr/>
        </p:nvSpPr>
        <p:spPr>
          <a:xfrm>
            <a:off x="8101839" y="2994058"/>
            <a:ext cx="483738" cy="516355"/>
          </a:xfrm>
          <a:prstGeom prst="flowChartMagneticDisk">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latin typeface="Calibri" panose="020F0502020204030204" pitchFamily="34" charset="0"/>
              </a:rPr>
              <a:t>DB</a:t>
            </a:r>
          </a:p>
        </p:txBody>
      </p:sp>
    </p:spTree>
    <p:extLst>
      <p:ext uri="{BB962C8B-B14F-4D97-AF65-F5344CB8AC3E}">
        <p14:creationId xmlns:p14="http://schemas.microsoft.com/office/powerpoint/2010/main" val="964184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p:cNvSpPr/>
          <p:nvPr/>
        </p:nvSpPr>
        <p:spPr>
          <a:xfrm>
            <a:off x="5023770" y="2544998"/>
            <a:ext cx="3687113" cy="1264144"/>
          </a:xfrm>
          <a:prstGeom prst="roundRect">
            <a:avLst>
              <a:gd name="adj" fmla="val 3516"/>
            </a:avLst>
          </a:prstGeom>
          <a:solidFill>
            <a:schemeClr val="bg1">
              <a:lumMod val="95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chemeClr val="bg1">
                    <a:lumMod val="50000"/>
                  </a:schemeClr>
                </a:solidFill>
                <a:latin typeface="Calibri" panose="020F0502020204030204" pitchFamily="34" charset="0"/>
              </a:rPr>
              <a:t>MICROSERVICES CONTAINER </a:t>
            </a:r>
            <a:r>
              <a:rPr lang="en-US" sz="900" b="1" dirty="0">
                <a:solidFill>
                  <a:schemeClr val="bg1">
                    <a:lumMod val="50000"/>
                  </a:schemeClr>
                </a:solidFill>
                <a:latin typeface="Calibri" panose="020F0502020204030204" pitchFamily="34" charset="0"/>
              </a:rPr>
              <a:t>n</a:t>
            </a:r>
          </a:p>
        </p:txBody>
      </p:sp>
      <p:sp>
        <p:nvSpPr>
          <p:cNvPr id="50" name="Rounded Rectangle 49"/>
          <p:cNvSpPr/>
          <p:nvPr/>
        </p:nvSpPr>
        <p:spPr>
          <a:xfrm>
            <a:off x="5023770" y="2548463"/>
            <a:ext cx="2946057" cy="1260680"/>
          </a:xfrm>
          <a:prstGeom prst="roundRect">
            <a:avLst>
              <a:gd name="adj" fmla="val 2311"/>
            </a:avLst>
          </a:prstGeom>
          <a:solidFill>
            <a:schemeClr val="accent6">
              <a:lumMod val="20000"/>
              <a:lumOff val="80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tIns="0" rIns="0" bIns="0" rtlCol="0" anchor="t"/>
          <a:lstStyle/>
          <a:p>
            <a:r>
              <a:rPr lang="en-US" sz="900" b="1" dirty="0" smtClean="0">
                <a:solidFill>
                  <a:schemeClr val="bg1">
                    <a:lumMod val="50000"/>
                  </a:schemeClr>
                </a:solidFill>
                <a:latin typeface="Calibri" panose="020F0502020204030204" pitchFamily="34" charset="0"/>
              </a:rPr>
              <a:t>MICROSERVICES CONTAINER </a:t>
            </a:r>
            <a:r>
              <a:rPr lang="en-US" sz="900" b="1" i="1" dirty="0">
                <a:solidFill>
                  <a:schemeClr val="bg1">
                    <a:lumMod val="50000"/>
                  </a:schemeClr>
                </a:solidFill>
                <a:latin typeface="Calibri" panose="020F0502020204030204" pitchFamily="34" charset="0"/>
              </a:rPr>
              <a:t>n</a:t>
            </a:r>
          </a:p>
        </p:txBody>
      </p:sp>
      <p:sp>
        <p:nvSpPr>
          <p:cNvPr id="62" name="Rounded Rectangle 61"/>
          <p:cNvSpPr/>
          <p:nvPr/>
        </p:nvSpPr>
        <p:spPr>
          <a:xfrm>
            <a:off x="1515235" y="2541080"/>
            <a:ext cx="3394001" cy="1264144"/>
          </a:xfrm>
          <a:prstGeom prst="roundRect">
            <a:avLst>
              <a:gd name="adj" fmla="val 4337"/>
            </a:avLst>
          </a:prstGeom>
          <a:solidFill>
            <a:schemeClr val="bg1">
              <a:lumMod val="95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chemeClr val="bg1">
                    <a:lumMod val="50000"/>
                  </a:schemeClr>
                </a:solidFill>
                <a:latin typeface="Calibri" panose="020F0502020204030204" pitchFamily="34" charset="0"/>
              </a:rPr>
              <a:t>MICROSERVICES CONTAINER </a:t>
            </a:r>
            <a:r>
              <a:rPr lang="en-US" sz="900" b="1" dirty="0">
                <a:solidFill>
                  <a:schemeClr val="bg1">
                    <a:lumMod val="50000"/>
                  </a:schemeClr>
                </a:solidFill>
                <a:latin typeface="Calibri" panose="020F0502020204030204" pitchFamily="34" charset="0"/>
              </a:rPr>
              <a:t>n</a:t>
            </a:r>
          </a:p>
        </p:txBody>
      </p:sp>
      <p:sp>
        <p:nvSpPr>
          <p:cNvPr id="45" name="Rounded Rectangle 44"/>
          <p:cNvSpPr/>
          <p:nvPr/>
        </p:nvSpPr>
        <p:spPr>
          <a:xfrm>
            <a:off x="1515235" y="2541267"/>
            <a:ext cx="2761580" cy="1258998"/>
          </a:xfrm>
          <a:prstGeom prst="roundRect">
            <a:avLst>
              <a:gd name="adj" fmla="val 3370"/>
            </a:avLst>
          </a:prstGeom>
          <a:solidFill>
            <a:schemeClr val="accent6">
              <a:lumMod val="20000"/>
              <a:lumOff val="80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r>
              <a:rPr lang="en-US" sz="900" b="1" dirty="0" smtClean="0">
                <a:solidFill>
                  <a:schemeClr val="bg1">
                    <a:lumMod val="50000"/>
                  </a:schemeClr>
                </a:solidFill>
                <a:latin typeface="Calibri" panose="020F0502020204030204" pitchFamily="34" charset="0"/>
              </a:rPr>
              <a:t> MICROSERVICES CONTAINER </a:t>
            </a:r>
            <a:r>
              <a:rPr lang="en-US" sz="900" b="1" i="1" dirty="0" smtClean="0">
                <a:solidFill>
                  <a:schemeClr val="bg1">
                    <a:lumMod val="50000"/>
                  </a:schemeClr>
                </a:solidFill>
                <a:latin typeface="Calibri" panose="020F0502020204030204" pitchFamily="34" charset="0"/>
              </a:rPr>
              <a:t>1</a:t>
            </a:r>
            <a:endParaRPr lang="en-US" sz="900" b="1" i="1" dirty="0">
              <a:solidFill>
                <a:schemeClr val="bg1">
                  <a:lumMod val="50000"/>
                </a:schemeClr>
              </a:solidFill>
              <a:latin typeface="Calibri" panose="020F0502020204030204" pitchFamily="34" charset="0"/>
            </a:endParaRPr>
          </a:p>
        </p:txBody>
      </p:sp>
      <p:sp>
        <p:nvSpPr>
          <p:cNvPr id="36" name="Rounded Rectangle 35"/>
          <p:cNvSpPr/>
          <p:nvPr/>
        </p:nvSpPr>
        <p:spPr>
          <a:xfrm>
            <a:off x="1515235" y="953932"/>
            <a:ext cx="7195650" cy="982483"/>
          </a:xfrm>
          <a:prstGeom prst="roundRect">
            <a:avLst>
              <a:gd name="adj" fmla="val 5033"/>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chemeClr val="bg1">
                    <a:lumMod val="50000"/>
                  </a:schemeClr>
                </a:solidFill>
                <a:latin typeface="Calibri" panose="020F0502020204030204" pitchFamily="34" charset="0"/>
              </a:rPr>
              <a:t>MONITORING</a:t>
            </a:r>
            <a:endParaRPr lang="en-US" sz="900" b="1" dirty="0">
              <a:solidFill>
                <a:schemeClr val="bg1">
                  <a:lumMod val="50000"/>
                </a:schemeClr>
              </a:solidFill>
              <a:latin typeface="Calibri" panose="020F0502020204030204" pitchFamily="34" charset="0"/>
            </a:endParaRPr>
          </a:p>
        </p:txBody>
      </p:sp>
      <p:sp>
        <p:nvSpPr>
          <p:cNvPr id="13" name="Title 1"/>
          <p:cNvSpPr>
            <a:spLocks noGrp="1"/>
          </p:cNvSpPr>
          <p:nvPr>
            <p:ph type="title"/>
          </p:nvPr>
        </p:nvSpPr>
        <p:spPr>
          <a:xfrm>
            <a:off x="304363" y="247696"/>
            <a:ext cx="8464987" cy="593968"/>
          </a:xfrm>
          <a:ln>
            <a:noFill/>
          </a:ln>
        </p:spPr>
        <p:txBody>
          <a:bodyPr>
            <a:normAutofit fontScale="90000"/>
          </a:bodyPr>
          <a:lstStyle/>
          <a:p>
            <a:pPr>
              <a:spcBef>
                <a:spcPct val="20000"/>
              </a:spcBef>
            </a:pPr>
            <a:r>
              <a:rPr lang="en-US" sz="2000" b="1" dirty="0"/>
              <a:t>Microservices Architecture</a:t>
            </a:r>
            <a:r>
              <a:rPr lang="en-US" sz="3100" dirty="0"/>
              <a:t/>
            </a:r>
            <a:br>
              <a:rPr lang="en-US" sz="3100" dirty="0"/>
            </a:br>
            <a:r>
              <a:rPr lang="en-US" sz="1400" b="1" dirty="0" smtClean="0">
                <a:solidFill>
                  <a:schemeClr val="accent4"/>
                </a:solidFill>
                <a:latin typeface="Century Gothic" pitchFamily="34" charset="0"/>
              </a:rPr>
              <a:t>Technology Architecture</a:t>
            </a:r>
            <a:endParaRPr lang="en-US" sz="1400" b="1" dirty="0">
              <a:solidFill>
                <a:schemeClr val="accent4"/>
              </a:solidFill>
              <a:latin typeface="Century Gothic" pitchFamily="34" charset="0"/>
              <a:ea typeface="+mn-ea"/>
              <a:cs typeface="+mn-cs"/>
            </a:endParaRPr>
          </a:p>
        </p:txBody>
      </p:sp>
      <p:cxnSp>
        <p:nvCxnSpPr>
          <p:cNvPr id="14" name="Straight Connector 13"/>
          <p:cNvCxnSpPr/>
          <p:nvPr/>
        </p:nvCxnSpPr>
        <p:spPr>
          <a:xfrm>
            <a:off x="397882" y="825237"/>
            <a:ext cx="83667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4074285" y="1300391"/>
            <a:ext cx="1611307" cy="431871"/>
          </a:xfrm>
          <a:prstGeom prst="roundRect">
            <a:avLst>
              <a:gd name="adj" fmla="val 10417"/>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u="sng" dirty="0">
                <a:solidFill>
                  <a:schemeClr val="bg1"/>
                </a:solidFill>
                <a:latin typeface="Calibri" panose="020F0502020204030204" pitchFamily="34" charset="0"/>
              </a:rPr>
              <a:t>CONSUL, EUREKA,</a:t>
            </a:r>
            <a:br>
              <a:rPr lang="en-US" sz="900" b="1" i="1" u="sng" dirty="0">
                <a:solidFill>
                  <a:schemeClr val="bg1"/>
                </a:solidFill>
                <a:latin typeface="Calibri" panose="020F0502020204030204" pitchFamily="34" charset="0"/>
              </a:rPr>
            </a:br>
            <a:r>
              <a:rPr lang="en-US" sz="900" b="1" i="1" u="sng" dirty="0" smtClean="0">
                <a:solidFill>
                  <a:schemeClr val="bg1"/>
                </a:solidFill>
                <a:latin typeface="Calibri" panose="020F0502020204030204" pitchFamily="34" charset="0"/>
              </a:rPr>
              <a:t> </a:t>
            </a:r>
            <a:r>
              <a:rPr lang="en-US" sz="900" b="1" i="1" u="sng" dirty="0">
                <a:solidFill>
                  <a:schemeClr val="bg1"/>
                </a:solidFill>
                <a:latin typeface="Calibri" panose="020F0502020204030204" pitchFamily="34" charset="0"/>
              </a:rPr>
              <a:t>KUBERNETES, OPENSHIFT</a:t>
            </a:r>
          </a:p>
        </p:txBody>
      </p:sp>
      <p:sp>
        <p:nvSpPr>
          <p:cNvPr id="16" name="Rounded Rectangle 15"/>
          <p:cNvSpPr/>
          <p:nvPr/>
        </p:nvSpPr>
        <p:spPr>
          <a:xfrm rot="16200000">
            <a:off x="435386" y="2796601"/>
            <a:ext cx="1589924" cy="435158"/>
          </a:xfrm>
          <a:prstGeom prst="roundRect">
            <a:avLst/>
          </a:prstGeom>
          <a:solidFill>
            <a:schemeClr val="tx1"/>
          </a:solidFill>
          <a:ln>
            <a:solidFill>
              <a:srgbClr val="3298B4"/>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sz="900" b="1" i="1" u="sng" dirty="0">
                <a:solidFill>
                  <a:schemeClr val="bg1"/>
                </a:solidFill>
                <a:latin typeface="Calibri" panose="020F0502020204030204" pitchFamily="34" charset="0"/>
              </a:rPr>
              <a:t>ZULL</a:t>
            </a:r>
          </a:p>
        </p:txBody>
      </p:sp>
      <p:sp>
        <p:nvSpPr>
          <p:cNvPr id="19" name="Slide Number Placeholder 18"/>
          <p:cNvSpPr>
            <a:spLocks noGrp="1"/>
          </p:cNvSpPr>
          <p:nvPr>
            <p:ph type="sldNum" sz="quarter" idx="12"/>
          </p:nvPr>
        </p:nvSpPr>
        <p:spPr/>
        <p:txBody>
          <a:bodyPr/>
          <a:lstStyle/>
          <a:p>
            <a:fld id="{B32AB80A-78BA-6B42-BA0D-B44ACF890F5A}" type="slidenum">
              <a:rPr lang="en-US" smtClean="0"/>
              <a:pPr/>
              <a:t>9</a:t>
            </a:fld>
            <a:endParaRPr lang="en-US" dirty="0"/>
          </a:p>
        </p:txBody>
      </p:sp>
      <p:sp>
        <p:nvSpPr>
          <p:cNvPr id="21" name="Rounded Rectangle 20"/>
          <p:cNvSpPr/>
          <p:nvPr/>
        </p:nvSpPr>
        <p:spPr>
          <a:xfrm>
            <a:off x="1515235" y="2006471"/>
            <a:ext cx="937020" cy="472769"/>
          </a:xfrm>
          <a:prstGeom prst="roundRect">
            <a:avLst/>
          </a:prstGeom>
          <a:solidFill>
            <a:schemeClr val="tx1"/>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u="sng" dirty="0">
                <a:solidFill>
                  <a:schemeClr val="bg1"/>
                </a:solidFill>
                <a:latin typeface="Calibri" panose="020F0502020204030204" pitchFamily="34" charset="0"/>
              </a:rPr>
              <a:t>CONSUL, EUREKA, </a:t>
            </a:r>
            <a:r>
              <a:rPr lang="en-US" sz="900" b="1" i="1" u="sng" dirty="0" smtClean="0">
                <a:solidFill>
                  <a:schemeClr val="bg1"/>
                </a:solidFill>
                <a:latin typeface="Calibri" panose="020F0502020204030204" pitchFamily="34" charset="0"/>
              </a:rPr>
              <a:t>KUBERNETES</a:t>
            </a:r>
            <a:endParaRPr lang="en-US" sz="900" b="1" i="1" u="sng" dirty="0">
              <a:solidFill>
                <a:schemeClr val="bg1"/>
              </a:solidFill>
              <a:latin typeface="Calibri" panose="020F0502020204030204" pitchFamily="34" charset="0"/>
            </a:endParaRPr>
          </a:p>
        </p:txBody>
      </p:sp>
      <p:sp>
        <p:nvSpPr>
          <p:cNvPr id="22" name="Rounded Rectangle 21"/>
          <p:cNvSpPr/>
          <p:nvPr/>
        </p:nvSpPr>
        <p:spPr>
          <a:xfrm>
            <a:off x="2670818" y="1301383"/>
            <a:ext cx="1325190" cy="431871"/>
          </a:xfrm>
          <a:prstGeom prst="roundRect">
            <a:avLst>
              <a:gd name="adj" fmla="val 8334"/>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u="sng" dirty="0">
                <a:solidFill>
                  <a:schemeClr val="bg1"/>
                </a:solidFill>
                <a:latin typeface="Calibri" panose="020F0502020204030204" pitchFamily="34" charset="0"/>
              </a:rPr>
              <a:t>ELASTICSEARCH, LOGSTASH, </a:t>
            </a:r>
            <a:r>
              <a:rPr lang="en-US" sz="900" b="1" i="1" u="sng" dirty="0" smtClean="0">
                <a:solidFill>
                  <a:schemeClr val="bg1"/>
                </a:solidFill>
                <a:latin typeface="Calibri" panose="020F0502020204030204" pitchFamily="34" charset="0"/>
              </a:rPr>
              <a:t>KIBANA</a:t>
            </a:r>
            <a:endParaRPr lang="en-US" sz="900" b="1" i="1" u="sng" dirty="0">
              <a:solidFill>
                <a:schemeClr val="bg1"/>
              </a:solidFill>
              <a:latin typeface="Calibri" panose="020F0502020204030204" pitchFamily="34" charset="0"/>
            </a:endParaRPr>
          </a:p>
        </p:txBody>
      </p:sp>
      <p:sp>
        <p:nvSpPr>
          <p:cNvPr id="23" name="Rounded Rectangle 22"/>
          <p:cNvSpPr/>
          <p:nvPr/>
        </p:nvSpPr>
        <p:spPr>
          <a:xfrm>
            <a:off x="2519563" y="2006471"/>
            <a:ext cx="1230260" cy="472612"/>
          </a:xfrm>
          <a:prstGeom prst="roundRect">
            <a:avLst/>
          </a:prstGeom>
          <a:solidFill>
            <a:schemeClr val="tx1"/>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u="sng" dirty="0">
                <a:solidFill>
                  <a:schemeClr val="bg1"/>
                </a:solidFill>
                <a:latin typeface="Calibri" panose="020F0502020204030204" pitchFamily="34" charset="0"/>
              </a:rPr>
              <a:t>ARCHAIUS</a:t>
            </a:r>
            <a:endParaRPr lang="en-US" sz="900" b="1" i="1" u="sng" dirty="0" smtClean="0">
              <a:solidFill>
                <a:schemeClr val="bg1"/>
              </a:solidFill>
              <a:latin typeface="Calibri" panose="020F0502020204030204" pitchFamily="34" charset="0"/>
            </a:endParaRPr>
          </a:p>
        </p:txBody>
      </p:sp>
      <p:sp>
        <p:nvSpPr>
          <p:cNvPr id="25" name="Rounded Rectangle 24"/>
          <p:cNvSpPr/>
          <p:nvPr/>
        </p:nvSpPr>
        <p:spPr>
          <a:xfrm rot="16200000">
            <a:off x="297078" y="1492887"/>
            <a:ext cx="932688" cy="437785"/>
          </a:xfrm>
          <a:prstGeom prst="round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API </a:t>
            </a:r>
          </a:p>
          <a:p>
            <a:pPr algn="ctr"/>
            <a:r>
              <a:rPr lang="en-US" sz="900" b="1" dirty="0" smtClean="0">
                <a:solidFill>
                  <a:schemeClr val="bg1"/>
                </a:solidFill>
                <a:latin typeface="Calibri" panose="020F0502020204030204" pitchFamily="34" charset="0"/>
              </a:rPr>
              <a:t>STORE</a:t>
            </a:r>
            <a:endParaRPr lang="en-US" sz="900" b="1" dirty="0">
              <a:solidFill>
                <a:schemeClr val="bg1"/>
              </a:solidFill>
              <a:latin typeface="Calibri" panose="020F0502020204030204" pitchFamily="34" charset="0"/>
            </a:endParaRPr>
          </a:p>
        </p:txBody>
      </p:sp>
      <p:sp>
        <p:nvSpPr>
          <p:cNvPr id="40" name="Rounded Rectangle 39"/>
          <p:cNvSpPr/>
          <p:nvPr/>
        </p:nvSpPr>
        <p:spPr>
          <a:xfrm>
            <a:off x="1595200" y="1301383"/>
            <a:ext cx="997340" cy="431871"/>
          </a:xfrm>
          <a:prstGeom prst="roundRect">
            <a:avLst>
              <a:gd name="adj" fmla="val 10417"/>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u="sng" dirty="0">
                <a:solidFill>
                  <a:schemeClr val="bg1"/>
                </a:solidFill>
                <a:latin typeface="Calibri" panose="020F0502020204030204" pitchFamily="34" charset="0"/>
              </a:rPr>
              <a:t>HYSTRIX </a:t>
            </a:r>
            <a:r>
              <a:rPr lang="en-US" sz="900" b="1" i="1" u="sng" dirty="0" smtClean="0">
                <a:solidFill>
                  <a:schemeClr val="bg1"/>
                </a:solidFill>
                <a:latin typeface="Calibri" panose="020F0502020204030204" pitchFamily="34" charset="0"/>
              </a:rPr>
              <a:t>TURBINE</a:t>
            </a:r>
            <a:endParaRPr lang="en-US" sz="900" b="1" i="1" u="sng" dirty="0">
              <a:solidFill>
                <a:schemeClr val="bg1"/>
              </a:solidFill>
              <a:latin typeface="Calibri" panose="020F0502020204030204" pitchFamily="34" charset="0"/>
            </a:endParaRPr>
          </a:p>
        </p:txBody>
      </p:sp>
      <p:sp>
        <p:nvSpPr>
          <p:cNvPr id="27" name="Rounded Rectangle 26"/>
          <p:cNvSpPr/>
          <p:nvPr/>
        </p:nvSpPr>
        <p:spPr>
          <a:xfrm>
            <a:off x="7482348" y="1300391"/>
            <a:ext cx="1172740" cy="431871"/>
          </a:xfrm>
          <a:prstGeom prst="roundRect">
            <a:avLst>
              <a:gd name="adj" fmla="val 8282"/>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u="sng" dirty="0">
                <a:solidFill>
                  <a:schemeClr val="bg1"/>
                </a:solidFill>
                <a:latin typeface="Calibri" panose="020F0502020204030204" pitchFamily="34" charset="0"/>
              </a:rPr>
              <a:t>ZIPKIN</a:t>
            </a:r>
          </a:p>
        </p:txBody>
      </p:sp>
      <p:sp>
        <p:nvSpPr>
          <p:cNvPr id="28" name="Rounded Rectangle 27"/>
          <p:cNvSpPr/>
          <p:nvPr/>
        </p:nvSpPr>
        <p:spPr>
          <a:xfrm>
            <a:off x="7813963" y="2006471"/>
            <a:ext cx="896921" cy="472612"/>
          </a:xfrm>
          <a:prstGeom prst="round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u="sng" dirty="0" smtClean="0">
                <a:solidFill>
                  <a:schemeClr val="bg1"/>
                </a:solidFill>
                <a:latin typeface="Calibri" panose="020F0502020204030204" pitchFamily="34" charset="0"/>
              </a:rPr>
              <a:t>SPRING </a:t>
            </a:r>
          </a:p>
          <a:p>
            <a:pPr algn="ctr"/>
            <a:r>
              <a:rPr lang="en-US" sz="900" b="1" i="1" u="sng" dirty="0" smtClean="0">
                <a:solidFill>
                  <a:schemeClr val="bg1"/>
                </a:solidFill>
                <a:latin typeface="Calibri" panose="020F0502020204030204" pitchFamily="34" charset="0"/>
              </a:rPr>
              <a:t>BOOT APP</a:t>
            </a:r>
            <a:endParaRPr lang="en-US" sz="900" b="1" i="1" u="sng" dirty="0">
              <a:solidFill>
                <a:schemeClr val="bg1"/>
              </a:solidFill>
              <a:latin typeface="Calibri" panose="020F0502020204030204" pitchFamily="34" charset="0"/>
            </a:endParaRPr>
          </a:p>
        </p:txBody>
      </p:sp>
      <p:sp>
        <p:nvSpPr>
          <p:cNvPr id="32" name="Rounded Rectangle 31"/>
          <p:cNvSpPr/>
          <p:nvPr/>
        </p:nvSpPr>
        <p:spPr>
          <a:xfrm rot="16200000">
            <a:off x="-31540" y="2795286"/>
            <a:ext cx="1589927" cy="437787"/>
          </a:xfrm>
          <a:prstGeom prst="round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API GATEWAY</a:t>
            </a:r>
            <a:endParaRPr lang="en-US" sz="900" b="1" dirty="0">
              <a:solidFill>
                <a:schemeClr val="bg1"/>
              </a:solidFill>
              <a:latin typeface="Calibri" panose="020F0502020204030204" pitchFamily="34" charset="0"/>
            </a:endParaRPr>
          </a:p>
        </p:txBody>
      </p:sp>
      <p:sp>
        <p:nvSpPr>
          <p:cNvPr id="33" name="Rounded Rectangle 32"/>
          <p:cNvSpPr/>
          <p:nvPr/>
        </p:nvSpPr>
        <p:spPr>
          <a:xfrm>
            <a:off x="544529" y="954679"/>
            <a:ext cx="903398" cy="253529"/>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IDENTITY</a:t>
            </a:r>
            <a:endParaRPr lang="en-US" sz="900" b="1" dirty="0">
              <a:solidFill>
                <a:schemeClr val="bg1"/>
              </a:solidFill>
              <a:latin typeface="Calibri" panose="020F0502020204030204" pitchFamily="34" charset="0"/>
            </a:endParaRPr>
          </a:p>
        </p:txBody>
      </p:sp>
      <p:sp>
        <p:nvSpPr>
          <p:cNvPr id="42" name="Rounded Rectangle 41"/>
          <p:cNvSpPr/>
          <p:nvPr/>
        </p:nvSpPr>
        <p:spPr>
          <a:xfrm>
            <a:off x="544528" y="4113269"/>
            <a:ext cx="8166355" cy="191503"/>
          </a:xfrm>
          <a:prstGeom prst="round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u="sng" dirty="0" smtClean="0">
                <a:solidFill>
                  <a:schemeClr val="bg1"/>
                </a:solidFill>
                <a:latin typeface="Calibri" panose="020F0502020204030204" pitchFamily="34" charset="0"/>
                <a:ea typeface="Tahoma" panose="020B0604030504040204" pitchFamily="34" charset="0"/>
                <a:cs typeface="Tahoma" panose="020B0604030504040204" pitchFamily="34" charset="0"/>
              </a:rPr>
              <a:t>VIRTUAL MACHINE, </a:t>
            </a:r>
            <a:r>
              <a:rPr lang="en-US" sz="900" b="1" i="1" u="sng" dirty="0">
                <a:solidFill>
                  <a:schemeClr val="bg1"/>
                </a:solidFill>
                <a:latin typeface="Calibri" panose="020F0502020204030204" pitchFamily="34" charset="0"/>
                <a:ea typeface="Tahoma" panose="020B0604030504040204" pitchFamily="34" charset="0"/>
                <a:cs typeface="Tahoma" panose="020B0604030504040204" pitchFamily="34" charset="0"/>
              </a:rPr>
              <a:t>DOCKER, </a:t>
            </a:r>
            <a:r>
              <a:rPr lang="en-US" sz="900" b="1" i="1" u="sng" dirty="0" smtClean="0">
                <a:solidFill>
                  <a:schemeClr val="bg1"/>
                </a:solidFill>
                <a:latin typeface="Calibri" panose="020F0502020204030204" pitchFamily="34" charset="0"/>
                <a:ea typeface="Tahoma" panose="020B0604030504040204" pitchFamily="34" charset="0"/>
                <a:cs typeface="Tahoma" panose="020B0604030504040204" pitchFamily="34" charset="0"/>
              </a:rPr>
              <a:t>KUBERNETES</a:t>
            </a:r>
            <a:r>
              <a:rPr lang="en-US" sz="900" b="1" i="1" u="sng" dirty="0">
                <a:solidFill>
                  <a:schemeClr val="bg1"/>
                </a:solidFill>
                <a:latin typeface="Calibri" panose="020F0502020204030204" pitchFamily="34" charset="0"/>
                <a:ea typeface="Tahoma" panose="020B0604030504040204" pitchFamily="34" charset="0"/>
                <a:cs typeface="Tahoma" panose="020B0604030504040204" pitchFamily="34" charset="0"/>
              </a:rPr>
              <a:t>, </a:t>
            </a:r>
            <a:r>
              <a:rPr lang="en-US" sz="900" b="1" i="1" u="sng" dirty="0" smtClean="0">
                <a:solidFill>
                  <a:schemeClr val="bg1"/>
                </a:solidFill>
                <a:latin typeface="Calibri" panose="020F0502020204030204" pitchFamily="34" charset="0"/>
                <a:ea typeface="Tahoma" panose="020B0604030504040204" pitchFamily="34" charset="0"/>
                <a:cs typeface="Tahoma" panose="020B0604030504040204" pitchFamily="34" charset="0"/>
              </a:rPr>
              <a:t>RED HAT OPENSHIFT, PIVOTAL CLOUD FOUNDRY, AMAZON WEB SERVICES</a:t>
            </a:r>
            <a:endParaRPr lang="en-US" sz="900" b="1" i="1" u="sng" dirty="0">
              <a:solidFill>
                <a:schemeClr val="bg1"/>
              </a:solidFill>
              <a:latin typeface="Calibri" panose="020F0502020204030204" pitchFamily="34" charset="0"/>
              <a:ea typeface="Tahoma" panose="020B0604030504040204" pitchFamily="34" charset="0"/>
              <a:cs typeface="Tahoma" panose="020B0604030504040204" pitchFamily="34" charset="0"/>
            </a:endParaRPr>
          </a:p>
        </p:txBody>
      </p:sp>
      <p:sp>
        <p:nvSpPr>
          <p:cNvPr id="43" name="Rounded Rectangle 42"/>
          <p:cNvSpPr/>
          <p:nvPr/>
        </p:nvSpPr>
        <p:spPr>
          <a:xfrm>
            <a:off x="544529" y="4365218"/>
            <a:ext cx="8166355" cy="237146"/>
          </a:xfrm>
          <a:prstGeom prst="round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b="1" i="1" u="sng" dirty="0" smtClean="0">
                <a:solidFill>
                  <a:schemeClr val="bg1"/>
                </a:solidFill>
                <a:latin typeface="Calibri" panose="020F0502020204030204" pitchFamily="34" charset="0"/>
                <a:ea typeface="Tahoma" panose="020B0604030504040204" pitchFamily="34" charset="0"/>
                <a:cs typeface="Tahoma" panose="020B0604030504040204" pitchFamily="34" charset="0"/>
              </a:rPr>
              <a:t>DEVELOPER STUDIO</a:t>
            </a:r>
            <a:endParaRPr lang="en-US" sz="900" b="1" i="1" u="sng" dirty="0">
              <a:solidFill>
                <a:schemeClr val="bg1"/>
              </a:solidFill>
              <a:latin typeface="Calibri" panose="020F0502020204030204" pitchFamily="34" charset="0"/>
              <a:ea typeface="Tahoma" panose="020B0604030504040204" pitchFamily="34" charset="0"/>
              <a:cs typeface="Tahoma" panose="020B0604030504040204" pitchFamily="34" charset="0"/>
            </a:endParaRPr>
          </a:p>
        </p:txBody>
      </p:sp>
      <p:sp>
        <p:nvSpPr>
          <p:cNvPr id="46" name="Rounded Rectangle 45"/>
          <p:cNvSpPr/>
          <p:nvPr/>
        </p:nvSpPr>
        <p:spPr>
          <a:xfrm rot="16200000">
            <a:off x="764140" y="1494338"/>
            <a:ext cx="932413" cy="435158"/>
          </a:xfrm>
          <a:prstGeom prst="round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API</a:t>
            </a:r>
          </a:p>
          <a:p>
            <a:pPr algn="ctr"/>
            <a:r>
              <a:rPr lang="en-US" sz="900" b="1" dirty="0" smtClean="0">
                <a:solidFill>
                  <a:schemeClr val="bg1"/>
                </a:solidFill>
                <a:latin typeface="Calibri" panose="020F0502020204030204" pitchFamily="34" charset="0"/>
              </a:rPr>
              <a:t>MANAGER</a:t>
            </a:r>
            <a:endParaRPr lang="en-US" sz="900" b="1" dirty="0">
              <a:solidFill>
                <a:schemeClr val="bg1"/>
              </a:solidFill>
              <a:latin typeface="Calibri" panose="020F0502020204030204" pitchFamily="34" charset="0"/>
            </a:endParaRPr>
          </a:p>
        </p:txBody>
      </p:sp>
      <p:sp>
        <p:nvSpPr>
          <p:cNvPr id="37" name="Rounded Rectangle 36"/>
          <p:cNvSpPr/>
          <p:nvPr/>
        </p:nvSpPr>
        <p:spPr>
          <a:xfrm>
            <a:off x="6383831" y="2006471"/>
            <a:ext cx="1357396" cy="472612"/>
          </a:xfrm>
          <a:prstGeom prst="roundRect">
            <a:avLst/>
          </a:prstGeom>
          <a:solidFill>
            <a:schemeClr val="accent4">
              <a:lumMod val="75000"/>
            </a:schemeClr>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u="sng" dirty="0">
                <a:solidFill>
                  <a:schemeClr val="bg1"/>
                </a:solidFill>
                <a:latin typeface="Calibri" panose="020F0502020204030204" pitchFamily="34" charset="0"/>
              </a:rPr>
              <a:t>CONDUCTOR</a:t>
            </a:r>
          </a:p>
        </p:txBody>
      </p:sp>
      <p:sp>
        <p:nvSpPr>
          <p:cNvPr id="38" name="Rounded Rectangle 37"/>
          <p:cNvSpPr/>
          <p:nvPr/>
        </p:nvSpPr>
        <p:spPr>
          <a:xfrm>
            <a:off x="3817131" y="2006471"/>
            <a:ext cx="1139333" cy="475488"/>
          </a:xfrm>
          <a:prstGeom prst="roundRect">
            <a:avLst/>
          </a:prstGeom>
          <a:solidFill>
            <a:schemeClr val="accent4">
              <a:lumMod val="75000"/>
            </a:schemeClr>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u="sng" dirty="0">
                <a:solidFill>
                  <a:schemeClr val="bg1"/>
                </a:solidFill>
                <a:latin typeface="Calibri" panose="020F0502020204030204" pitchFamily="34" charset="0"/>
              </a:rPr>
              <a:t>ACTIVITI</a:t>
            </a:r>
          </a:p>
        </p:txBody>
      </p:sp>
      <p:sp>
        <p:nvSpPr>
          <p:cNvPr id="41" name="Rounded Rectangle 40"/>
          <p:cNvSpPr/>
          <p:nvPr/>
        </p:nvSpPr>
        <p:spPr>
          <a:xfrm>
            <a:off x="5023772" y="2006471"/>
            <a:ext cx="1281017" cy="475488"/>
          </a:xfrm>
          <a:prstGeom prst="roundRect">
            <a:avLst/>
          </a:prstGeom>
          <a:solidFill>
            <a:schemeClr val="accent4">
              <a:lumMod val="75000"/>
            </a:schemeClr>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u="sng" dirty="0">
                <a:solidFill>
                  <a:schemeClr val="bg1"/>
                </a:solidFill>
                <a:latin typeface="Calibri" panose="020F0502020204030204" pitchFamily="34" charset="0"/>
              </a:rPr>
              <a:t>CUSTOM </a:t>
            </a:r>
          </a:p>
          <a:p>
            <a:pPr algn="ctr"/>
            <a:r>
              <a:rPr lang="en-US" sz="900" b="1" i="1" u="sng" dirty="0">
                <a:solidFill>
                  <a:schemeClr val="bg1"/>
                </a:solidFill>
                <a:latin typeface="Calibri" panose="020F0502020204030204" pitchFamily="34" charset="0"/>
              </a:rPr>
              <a:t>SPRING </a:t>
            </a:r>
            <a:r>
              <a:rPr lang="en-US" sz="900" b="1" i="1" u="sng" dirty="0" smtClean="0">
                <a:solidFill>
                  <a:schemeClr val="bg1"/>
                </a:solidFill>
                <a:latin typeface="Calibri" panose="020F0502020204030204" pitchFamily="34" charset="0"/>
              </a:rPr>
              <a:t>BOOT APP</a:t>
            </a:r>
            <a:endParaRPr lang="en-US" sz="900" b="1" i="1" u="sng" dirty="0">
              <a:solidFill>
                <a:schemeClr val="bg1"/>
              </a:solidFill>
              <a:latin typeface="Calibri" panose="020F0502020204030204" pitchFamily="34" charset="0"/>
            </a:endParaRPr>
          </a:p>
        </p:txBody>
      </p:sp>
      <p:sp>
        <p:nvSpPr>
          <p:cNvPr id="51" name="Rounded Rectangle 50"/>
          <p:cNvSpPr/>
          <p:nvPr/>
        </p:nvSpPr>
        <p:spPr>
          <a:xfrm>
            <a:off x="5763869" y="1300391"/>
            <a:ext cx="1662682" cy="431871"/>
          </a:xfrm>
          <a:prstGeom prst="roundRect">
            <a:avLst>
              <a:gd name="adj" fmla="val 10417"/>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u="sng" dirty="0">
                <a:solidFill>
                  <a:schemeClr val="bg1"/>
                </a:solidFill>
                <a:latin typeface="Calibri" panose="020F0502020204030204" pitchFamily="34" charset="0"/>
              </a:rPr>
              <a:t>PROMETHEUS, GRAFANA, </a:t>
            </a:r>
            <a:r>
              <a:rPr lang="en-US" sz="900" b="1" i="1" u="sng" dirty="0" smtClean="0">
                <a:solidFill>
                  <a:schemeClr val="bg1"/>
                </a:solidFill>
                <a:latin typeface="Calibri" panose="020F0502020204030204" pitchFamily="34" charset="0"/>
              </a:rPr>
              <a:t>KUBERNETES, </a:t>
            </a:r>
            <a:r>
              <a:rPr lang="en-US" sz="900" b="1" i="1" u="sng" dirty="0">
                <a:solidFill>
                  <a:schemeClr val="bg1"/>
                </a:solidFill>
                <a:latin typeface="Calibri" panose="020F0502020204030204" pitchFamily="34" charset="0"/>
              </a:rPr>
              <a:t>OPENSHIFT</a:t>
            </a:r>
          </a:p>
        </p:txBody>
      </p:sp>
      <p:sp>
        <p:nvSpPr>
          <p:cNvPr id="52" name="Rounded Rectangle 51"/>
          <p:cNvSpPr/>
          <p:nvPr/>
        </p:nvSpPr>
        <p:spPr>
          <a:xfrm>
            <a:off x="544528" y="3873410"/>
            <a:ext cx="4069080" cy="199505"/>
          </a:xfrm>
          <a:prstGeom prst="round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u="sng" dirty="0">
                <a:solidFill>
                  <a:schemeClr val="bg1"/>
                </a:solidFill>
                <a:latin typeface="Calibri" panose="020F0502020204030204" pitchFamily="34" charset="0"/>
                <a:ea typeface="Tahoma" panose="020B0604030504040204" pitchFamily="34" charset="0"/>
                <a:cs typeface="Tahoma" panose="020B0604030504040204" pitchFamily="34" charset="0"/>
              </a:rPr>
              <a:t>HAZELCAST</a:t>
            </a:r>
          </a:p>
        </p:txBody>
      </p:sp>
      <p:sp>
        <p:nvSpPr>
          <p:cNvPr id="53" name="Rounded Rectangle 52"/>
          <p:cNvSpPr/>
          <p:nvPr/>
        </p:nvSpPr>
        <p:spPr>
          <a:xfrm>
            <a:off x="4665520" y="3873410"/>
            <a:ext cx="4045364" cy="199505"/>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u="sng" dirty="0">
                <a:solidFill>
                  <a:schemeClr val="bg1"/>
                </a:solidFill>
                <a:latin typeface="Calibri" panose="020F0502020204030204" pitchFamily="34" charset="0"/>
                <a:ea typeface="Tahoma" panose="020B0604030504040204" pitchFamily="34" charset="0"/>
                <a:cs typeface="Tahoma" panose="020B0604030504040204" pitchFamily="34" charset="0"/>
              </a:rPr>
              <a:t>APACHE ACTIVEMQ, APACHE </a:t>
            </a:r>
            <a:r>
              <a:rPr lang="en-US" sz="900" b="1" i="1" u="sng" dirty="0" smtClean="0">
                <a:solidFill>
                  <a:schemeClr val="bg1"/>
                </a:solidFill>
                <a:latin typeface="Calibri" panose="020F0502020204030204" pitchFamily="34" charset="0"/>
                <a:ea typeface="Tahoma" panose="020B0604030504040204" pitchFamily="34" charset="0"/>
                <a:cs typeface="Tahoma" panose="020B0604030504040204" pitchFamily="34" charset="0"/>
              </a:rPr>
              <a:t>KAFKA, RABBITMQ</a:t>
            </a:r>
            <a:endParaRPr lang="en-US" sz="900" b="1" i="1" u="sng" dirty="0">
              <a:solidFill>
                <a:schemeClr val="bg1"/>
              </a:solidFill>
              <a:latin typeface="Calibri" panose="020F0502020204030204" pitchFamily="34" charset="0"/>
              <a:ea typeface="Tahoma" panose="020B0604030504040204" pitchFamily="34" charset="0"/>
              <a:cs typeface="Tahoma" panose="020B0604030504040204" pitchFamily="34" charset="0"/>
            </a:endParaRPr>
          </a:p>
        </p:txBody>
      </p:sp>
      <p:sp>
        <p:nvSpPr>
          <p:cNvPr id="54" name="Flowchart: Magnetic Disk 53"/>
          <p:cNvSpPr/>
          <p:nvPr/>
        </p:nvSpPr>
        <p:spPr>
          <a:xfrm>
            <a:off x="4318610" y="3018008"/>
            <a:ext cx="538015" cy="516355"/>
          </a:xfrm>
          <a:prstGeom prst="flowChartMagneticDisk">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u="sng" dirty="0" smtClean="0">
                <a:solidFill>
                  <a:schemeClr val="bg1"/>
                </a:solidFill>
                <a:latin typeface="Calibri" panose="020F0502020204030204" pitchFamily="34" charset="0"/>
                <a:ea typeface="Tahoma" panose="020B0604030504040204" pitchFamily="34" charset="0"/>
                <a:cs typeface="Tahoma" panose="020B0604030504040204" pitchFamily="34" charset="0"/>
              </a:rPr>
              <a:t>MYSQL</a:t>
            </a:r>
            <a:endParaRPr lang="en-US" sz="900" b="1" i="1" u="sng" dirty="0">
              <a:solidFill>
                <a:schemeClr val="bg1"/>
              </a:solidFill>
              <a:latin typeface="Calibri" panose="020F0502020204030204" pitchFamily="34" charset="0"/>
              <a:ea typeface="Tahoma" panose="020B0604030504040204" pitchFamily="34" charset="0"/>
              <a:cs typeface="Tahoma" panose="020B0604030504040204" pitchFamily="34" charset="0"/>
            </a:endParaRPr>
          </a:p>
        </p:txBody>
      </p:sp>
      <p:sp>
        <p:nvSpPr>
          <p:cNvPr id="55" name="Flowchart: Magnetic Disk 54"/>
          <p:cNvSpPr/>
          <p:nvPr/>
        </p:nvSpPr>
        <p:spPr>
          <a:xfrm>
            <a:off x="8081056" y="2994058"/>
            <a:ext cx="553249" cy="516355"/>
          </a:xfrm>
          <a:prstGeom prst="flowChartMagneticDisk">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u="sng" dirty="0" smtClean="0">
                <a:solidFill>
                  <a:schemeClr val="bg1"/>
                </a:solidFill>
                <a:latin typeface="Calibri" panose="020F0502020204030204" pitchFamily="34" charset="0"/>
                <a:ea typeface="Tahoma" panose="020B0604030504040204" pitchFamily="34" charset="0"/>
                <a:cs typeface="Tahoma" panose="020B0604030504040204" pitchFamily="34" charset="0"/>
              </a:rPr>
              <a:t>MYSQL</a:t>
            </a:r>
            <a:endParaRPr lang="en-US" sz="900" b="1" i="1" u="sng" dirty="0">
              <a:solidFill>
                <a:schemeClr val="bg1"/>
              </a:solidFill>
              <a:latin typeface="Calibri" panose="020F0502020204030204" pitchFamily="34" charset="0"/>
              <a:ea typeface="Tahoma" panose="020B0604030504040204" pitchFamily="34" charset="0"/>
              <a:cs typeface="Tahoma" panose="020B0604030504040204" pitchFamily="34" charset="0"/>
            </a:endParaRPr>
          </a:p>
        </p:txBody>
      </p:sp>
      <p:sp>
        <p:nvSpPr>
          <p:cNvPr id="44" name="Rounded Rectangle 43"/>
          <p:cNvSpPr/>
          <p:nvPr/>
        </p:nvSpPr>
        <p:spPr>
          <a:xfrm>
            <a:off x="1608426" y="2802866"/>
            <a:ext cx="2568298" cy="411480"/>
          </a:xfrm>
          <a:prstGeom prst="roundRect">
            <a:avLst/>
          </a:prstGeom>
          <a:solidFill>
            <a:schemeClr val="accent6">
              <a:lumMod val="75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u="sng" dirty="0" smtClean="0">
                <a:solidFill>
                  <a:schemeClr val="bg1"/>
                </a:solidFill>
                <a:latin typeface="Calibri" panose="020F0502020204030204" pitchFamily="34" charset="0"/>
              </a:rPr>
              <a:t>APACHE CAMEL</a:t>
            </a:r>
          </a:p>
          <a:p>
            <a:pPr algn="ctr"/>
            <a:r>
              <a:rPr lang="en-US" sz="900" b="1" i="1" u="sng" dirty="0" smtClean="0">
                <a:solidFill>
                  <a:schemeClr val="bg1"/>
                </a:solidFill>
                <a:latin typeface="Calibri" panose="020F0502020204030204" pitchFamily="34" charset="0"/>
              </a:rPr>
              <a:t>SPRING BOOT</a:t>
            </a:r>
          </a:p>
        </p:txBody>
      </p:sp>
      <p:sp>
        <p:nvSpPr>
          <p:cNvPr id="47" name="Rounded Rectangle 46"/>
          <p:cNvSpPr/>
          <p:nvPr/>
        </p:nvSpPr>
        <p:spPr>
          <a:xfrm>
            <a:off x="1608426" y="3297327"/>
            <a:ext cx="2568298" cy="411480"/>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CLIENT LIBRARIES</a:t>
            </a:r>
          </a:p>
        </p:txBody>
      </p:sp>
      <p:sp>
        <p:nvSpPr>
          <p:cNvPr id="48" name="Rounded Rectangle 47"/>
          <p:cNvSpPr/>
          <p:nvPr/>
        </p:nvSpPr>
        <p:spPr>
          <a:xfrm>
            <a:off x="5228760" y="2813030"/>
            <a:ext cx="2568298" cy="411480"/>
          </a:xfrm>
          <a:prstGeom prst="roundRect">
            <a:avLst/>
          </a:prstGeom>
          <a:solidFill>
            <a:schemeClr val="accent6">
              <a:lumMod val="75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u="sng" dirty="0" smtClean="0">
                <a:solidFill>
                  <a:schemeClr val="bg1"/>
                </a:solidFill>
                <a:latin typeface="Calibri" panose="020F0502020204030204" pitchFamily="34" charset="0"/>
              </a:rPr>
              <a:t>APACHE CAMEL</a:t>
            </a:r>
          </a:p>
          <a:p>
            <a:pPr algn="ctr"/>
            <a:r>
              <a:rPr lang="en-US" sz="900" b="1" i="1" u="sng" dirty="0" smtClean="0">
                <a:solidFill>
                  <a:schemeClr val="bg1"/>
                </a:solidFill>
                <a:latin typeface="Calibri" panose="020F0502020204030204" pitchFamily="34" charset="0"/>
              </a:rPr>
              <a:t>SPRING BOOT</a:t>
            </a:r>
          </a:p>
        </p:txBody>
      </p:sp>
      <p:sp>
        <p:nvSpPr>
          <p:cNvPr id="49" name="Rounded Rectangle 48"/>
          <p:cNvSpPr/>
          <p:nvPr/>
        </p:nvSpPr>
        <p:spPr>
          <a:xfrm>
            <a:off x="5228760" y="3307491"/>
            <a:ext cx="2568298" cy="411480"/>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CLIENT LIBRARIES</a:t>
            </a:r>
          </a:p>
        </p:txBody>
      </p:sp>
    </p:spTree>
    <p:extLst>
      <p:ext uri="{BB962C8B-B14F-4D97-AF65-F5344CB8AC3E}">
        <p14:creationId xmlns:p14="http://schemas.microsoft.com/office/powerpoint/2010/main" val="682161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ognizant_16x9">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1_Cognizant_16x9">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66A670A8E974F46B99AA0555F6B17B1" ma:contentTypeVersion="0" ma:contentTypeDescription="Create a new document." ma:contentTypeScope="" ma:versionID="3ef76a5dcd748a9c393f864db0fc8430">
  <xsd:schema xmlns:xsd="http://www.w3.org/2001/XMLSchema" xmlns:xs="http://www.w3.org/2001/XMLSchema" xmlns:p="http://schemas.microsoft.com/office/2006/metadata/properties" targetNamespace="http://schemas.microsoft.com/office/2006/metadata/properties" ma:root="true" ma:fieldsID="d476e8e88a7ff487aa0f9596b7fbedd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69BBE1-38F3-4E53-82FA-133B357CE230}">
  <ds:schemaRefs>
    <ds:schemaRef ds:uri="http://schemas.microsoft.com/sharepoint/v3/contenttype/forms"/>
  </ds:schemaRefs>
</ds:datastoreItem>
</file>

<file path=customXml/itemProps2.xml><?xml version="1.0" encoding="utf-8"?>
<ds:datastoreItem xmlns:ds="http://schemas.openxmlformats.org/officeDocument/2006/customXml" ds:itemID="{43C9E8A8-6B55-40A8-BE23-06968BC6A877}">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B49BED3-9720-4C39-807E-42EB07C793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34259</TotalTime>
  <Words>1409</Words>
  <Application>Microsoft Office PowerPoint</Application>
  <PresentationFormat>On-screen Show (16:9)</PresentationFormat>
  <Paragraphs>333</Paragraphs>
  <Slides>17</Slides>
  <Notes>13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17</vt:i4>
      </vt:variant>
    </vt:vector>
  </HeadingPairs>
  <TitlesOfParts>
    <vt:vector size="29" baseType="lpstr">
      <vt:lpstr>MS PGothic</vt:lpstr>
      <vt:lpstr>Arial</vt:lpstr>
      <vt:lpstr>Calibiri</vt:lpstr>
      <vt:lpstr>Calibri</vt:lpstr>
      <vt:lpstr>Calibri (Headings)</vt:lpstr>
      <vt:lpstr>Century Gothic</vt:lpstr>
      <vt:lpstr>Lucida Console</vt:lpstr>
      <vt:lpstr>Tahoma</vt:lpstr>
      <vt:lpstr>Times New Roman</vt:lpstr>
      <vt:lpstr>Wingdings</vt:lpstr>
      <vt:lpstr>Cognizant_16x9</vt:lpstr>
      <vt:lpstr>1_Cognizant_16x9</vt:lpstr>
      <vt:lpstr>PowerPoint Presentation</vt:lpstr>
      <vt:lpstr>Microservices Architecture Definition</vt:lpstr>
      <vt:lpstr>Microservices Architecture Definition</vt:lpstr>
      <vt:lpstr>Microservices Architecture Impact</vt:lpstr>
      <vt:lpstr>Microservices Architecture Considerations</vt:lpstr>
      <vt:lpstr>Microservices Architecture Capabilities Required</vt:lpstr>
      <vt:lpstr>Microservices Architecture Implementation Challenges</vt:lpstr>
      <vt:lpstr>Microservices Architecture Reference Architecture</vt:lpstr>
      <vt:lpstr>Microservices Architecture Technology Architecture</vt:lpstr>
      <vt:lpstr>PowerPoint Presentation</vt:lpstr>
      <vt:lpstr>Cognizant COSMOS – Benefits</vt:lpstr>
      <vt:lpstr>Reference Implementation – Use Case</vt:lpstr>
      <vt:lpstr>Cognizant COSMOS Reference Implementation</vt:lpstr>
      <vt:lpstr>Cognizant COSMOS Microservice Orchestration – Building Blocks</vt:lpstr>
      <vt:lpstr>Cognizant COSMOS Case Study – Large European Telecom Service Provider</vt:lpstr>
      <vt:lpstr>PowerPoint Presentation</vt:lpstr>
      <vt:lpstr>Thank You</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Cosm.OS™ Building Blocks</dc:title>
  <dc:creator>Sengupta, Dipanjan (Cognizant)</dc:creator>
  <cp:lastModifiedBy>Sengupta, Dipanjan (Cognizant)</cp:lastModifiedBy>
  <cp:revision>707</cp:revision>
  <cp:lastPrinted>2017-04-26T10:03:21Z</cp:lastPrinted>
  <dcterms:created xsi:type="dcterms:W3CDTF">2014-10-20T04:09:22Z</dcterms:created>
  <dcterms:modified xsi:type="dcterms:W3CDTF">2018-07-06T07:36:27Z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0x010100166A670A8E974F46B99AA0555F6B17B1</vt:lpwstr>
  </property>
</Properties>
</file>