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  <p:sldMasterId id="2147483748" r:id="rId5"/>
    <p:sldMasterId id="2147483754" r:id="rId6"/>
    <p:sldMasterId id="2147483762" r:id="rId7"/>
  </p:sldMasterIdLst>
  <p:notesMasterIdLst>
    <p:notesMasterId r:id="rId20"/>
  </p:notesMasterIdLst>
  <p:sldIdLst>
    <p:sldId id="463" r:id="rId8"/>
    <p:sldId id="751" r:id="rId9"/>
    <p:sldId id="752" r:id="rId10"/>
    <p:sldId id="753" r:id="rId11"/>
    <p:sldId id="754" r:id="rId12"/>
    <p:sldId id="755" r:id="rId13"/>
    <p:sldId id="756" r:id="rId14"/>
    <p:sldId id="759" r:id="rId15"/>
    <p:sldId id="763" r:id="rId16"/>
    <p:sldId id="760" r:id="rId17"/>
    <p:sldId id="761" r:id="rId18"/>
    <p:sldId id="7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kherjee, Soumya (Cognizant)" initials="MS(" lastIdx="1" clrIdx="0">
    <p:extLst>
      <p:ext uri="{19B8F6BF-5375-455C-9EA6-DF929625EA0E}">
        <p15:presenceInfo xmlns:p15="http://schemas.microsoft.com/office/powerpoint/2012/main" userId="S-1-5-21-1178368992-402679808-390482200-9453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CC"/>
    <a:srgbClr val="33CCCC"/>
    <a:srgbClr val="DF7A1C"/>
    <a:srgbClr val="0066CC"/>
    <a:srgbClr val="007A3B"/>
    <a:srgbClr val="078158"/>
    <a:srgbClr val="003300"/>
    <a:srgbClr val="3366CC"/>
    <a:srgbClr val="01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38016-33C2-7316-02A9-F55AF8D2EFD8}" v="32" dt="2019-10-11T19:03:33.560"/>
    <p1510:client id="{32FA0FBC-088F-1BCA-7E0B-C8C250FCEDD3}" v="10" dt="2019-10-10T13:45:14.101"/>
    <p1510:client id="{3EECB2D5-9700-639B-6758-2DA68E5202BB}" v="71" dt="2019-09-12T12:05:48.697"/>
    <p1510:client id="{443C021D-5CD5-9534-6B7F-D67615B6423D}" v="348" dt="2019-09-12T22:29:08.215"/>
    <p1510:client id="{4A5B2D2A-63DF-503F-518C-4992EE2DD15D}" v="75" dt="2019-08-14T15:37:04.995"/>
    <p1510:client id="{4CFD928D-3661-49F5-B066-6D1D3119C349}" v="1" dt="2019-09-10T08:17:56.680"/>
    <p1510:client id="{5064F4DC-3C4F-8625-F34B-6FD4562FD302}" v="1862" dt="2019-10-11T04:54:49.748"/>
    <p1510:client id="{6F510681-BD69-854A-269F-3EC6F094A1EC}" v="429" dt="2019-10-10T16:31:41.693"/>
    <p1510:client id="{81D42A4A-909A-34DA-0CF6-BA0FD64E3172}" v="215" dt="2019-08-14T11:27:46.914"/>
    <p1510:client id="{847BEE51-355A-3C09-941B-6A918019E0C3}" v="2" dt="2019-09-12T11:24:04.567"/>
    <p1510:client id="{A0B5AD9E-1EF9-8B37-CAA9-683290BF54F6}" v="82" dt="2019-10-10T13:43:36.820"/>
    <p1510:client id="{A28628FC-6C99-7A13-38BF-41ED0B74BBB6}" v="8" dt="2019-09-10T11:54:42.681"/>
    <p1510:client id="{A49BF029-EB5A-1E1A-BF21-A4C3B4BD43CD}" v="219" dt="2019-10-11T13:59:56.164"/>
    <p1510:client id="{A63C5D22-8A78-5C20-8A94-6A1BD33D4919}" v="1316" dt="2019-09-11T02:51:27.960"/>
    <p1510:client id="{C0851F5A-D782-4476-88E0-7FDF561E9A22}" v="193" dt="2019-09-11T13:07:31.274"/>
    <p1510:client id="{C14B0DDD-1CEB-AD0F-0782-E48BEC888B0A}" v="268" dt="2019-10-14T19:52:16.966"/>
    <p1510:client id="{D23C8506-F94D-EA59-0C4D-2019D4BCDAC4}" v="216" dt="2019-09-11T14:00:27.900"/>
    <p1510:client id="{D923B919-6DDB-4987-3909-86E8B6C2B198}" v="116" dt="2019-09-12T22:18:09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0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2299E-595F-4D3A-9771-71C66129B75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1C2ED-AB05-44E5-8522-FD85F495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3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RAJAN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FEECD1-2A5A-4D36-AEE6-5F6F100CFF8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1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09656F-9779-46B5-8B38-EE5B61B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61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1C2ED-AB05-44E5-8522-FD85F495B1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8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r="988"/>
          <a:stretch/>
        </p:blipFill>
        <p:spPr>
          <a:xfrm>
            <a:off x="2286" y="1392"/>
            <a:ext cx="12193951" cy="6506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2" y="3644903"/>
            <a:ext cx="11813785" cy="31019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r="84078"/>
          <a:stretch/>
        </p:blipFill>
        <p:spPr>
          <a:xfrm>
            <a:off x="186151" y="2742882"/>
            <a:ext cx="878564" cy="1171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962" y="639956"/>
            <a:ext cx="5643689" cy="1076109"/>
          </a:xfrm>
        </p:spPr>
        <p:txBody>
          <a:bodyPr anchor="ctr">
            <a:noAutofit/>
          </a:bodyPr>
          <a:lstStyle>
            <a:lvl1pPr algn="ctr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81"/>
          <a:stretch/>
        </p:blipFill>
        <p:spPr>
          <a:xfrm>
            <a:off x="939453" y="2742882"/>
            <a:ext cx="11060484" cy="117182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3963" y="6507929"/>
            <a:ext cx="1923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000">
                <a:solidFill>
                  <a:prstClr val="white"/>
                </a:solidFill>
                <a:latin typeface="Arial"/>
                <a:cs typeface="Arial"/>
              </a:rPr>
              <a:t>© 2017 Cognizant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4234" y="6752164"/>
            <a:ext cx="12200468" cy="123312"/>
            <a:chOff x="0" y="-2"/>
            <a:chExt cx="9150350" cy="92484"/>
          </a:xfrm>
        </p:grpSpPr>
        <p:sp>
          <p:nvSpPr>
            <p:cNvPr id="9" name="Rectangle 8"/>
            <p:cNvSpPr/>
            <p:nvPr/>
          </p:nvSpPr>
          <p:spPr>
            <a:xfrm>
              <a:off x="0" y="1042"/>
              <a:ext cx="1371600" cy="91440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327150" y="1042"/>
              <a:ext cx="1371600" cy="914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628900" y="1042"/>
              <a:ext cx="1371600" cy="914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978275" y="1042"/>
              <a:ext cx="1371600" cy="9144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316855" y="1042"/>
              <a:ext cx="1371600" cy="914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607175" y="1042"/>
              <a:ext cx="1371600" cy="914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961630" y="-2"/>
              <a:ext cx="1188720" cy="91440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86" y="0"/>
            <a:ext cx="12200468" cy="123312"/>
            <a:chOff x="0" y="-2"/>
            <a:chExt cx="9150350" cy="92484"/>
          </a:xfrm>
        </p:grpSpPr>
        <p:sp>
          <p:nvSpPr>
            <p:cNvPr id="17" name="Rectangle 16"/>
            <p:cNvSpPr/>
            <p:nvPr/>
          </p:nvSpPr>
          <p:spPr>
            <a:xfrm>
              <a:off x="0" y="1042"/>
              <a:ext cx="1371600" cy="91440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327150" y="1042"/>
              <a:ext cx="1371600" cy="914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2628900" y="1042"/>
              <a:ext cx="1371600" cy="914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978275" y="1042"/>
              <a:ext cx="1371600" cy="9144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316855" y="1042"/>
              <a:ext cx="1371600" cy="914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607175" y="1042"/>
              <a:ext cx="1371600" cy="914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961630" y="-2"/>
              <a:ext cx="1188720" cy="91440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22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2565"/>
            <a:ext cx="12196565" cy="6855435"/>
          </a:xfrm>
          <a:prstGeom prst="rect">
            <a:avLst/>
          </a:prstGeom>
          <a:solidFill>
            <a:srgbClr val="F9A94A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60" y="57444"/>
            <a:ext cx="12011706" cy="521208"/>
          </a:xfrm>
          <a:prstGeom prst="rect">
            <a:avLst/>
          </a:prstGeom>
          <a:solidFill>
            <a:srgbClr val="006600"/>
          </a:solidFill>
        </p:spPr>
        <p:txBody>
          <a:bodyPr lIns="91408" tIns="45705" rIns="91408" bIns="45705"/>
          <a:lstStyle>
            <a:lvl1pPr algn="l">
              <a:defRPr sz="2801" b="0">
                <a:solidFill>
                  <a:schemeClr val="bg1"/>
                </a:solidFill>
                <a:latin typeface="Tw Cen MT Condensed" panose="020B060602010402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3" rIns="91404" bIns="45703" rtlCol="0" anchor="ctr"/>
          <a:lstStyle/>
          <a:p>
            <a:pPr algn="ctr"/>
            <a:endParaRPr lang="en-US" sz="190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590" y="6400800"/>
            <a:ext cx="457319" cy="457200"/>
          </a:xfrm>
          <a:prstGeom prst="rect">
            <a:avLst/>
          </a:prstGeom>
          <a:solidFill>
            <a:srgbClr val="F9A9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3" rIns="91404" bIns="45703" rtlCol="0" anchor="ctr"/>
          <a:lstStyle/>
          <a:p>
            <a:pPr algn="ctr"/>
            <a:endParaRPr lang="en-US" sz="1900">
              <a:solidFill>
                <a:sysClr val="windowText" lastClr="000000"/>
              </a:solidFill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484966" y="6456652"/>
            <a:ext cx="2743915" cy="375771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defPPr>
              <a:defRPr lang="en-US"/>
            </a:defPPr>
            <a:lvl1pPr marL="0" algn="r" defTabSz="914323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61" algn="l" defTabSz="91432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3" algn="l" defTabSz="91432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5" algn="l" defTabSz="91432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algn="l" defTabSz="91432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9" algn="l" defTabSz="91432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71" algn="l" defTabSz="91432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33" algn="l" defTabSz="91432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96" algn="l" defTabSz="914323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  <a:cs typeface="Myriad Arabic" pitchFamily="50" charset="-78"/>
              </a:rPr>
              <a:t> © </a:t>
            </a:r>
            <a:r>
              <a:rPr lang="en-US" sz="900">
                <a:solidFill>
                  <a:sysClr val="windowText" lastClr="000000"/>
                </a:solidFill>
                <a:latin typeface="Arial Narrow" panose="020B0606020202030204" pitchFamily="34" charset="0"/>
                <a:cs typeface="Myriad Arabic" pitchFamily="50" charset="-78"/>
              </a:rPr>
              <a:t>2017</a:t>
            </a: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  <a:cs typeface="Myriad Arabic" pitchFamily="50" charset="-78"/>
              </a:rPr>
              <a:t> </a:t>
            </a:r>
            <a:r>
              <a:rPr lang="en-US" sz="900">
                <a:solidFill>
                  <a:sysClr val="windowText" lastClr="000000"/>
                </a:solidFill>
                <a:latin typeface="Arial Narrow" panose="020B0606020202030204" pitchFamily="34" charset="0"/>
                <a:cs typeface="Myriad Arabic" pitchFamily="50" charset="-78"/>
              </a:rPr>
              <a:t>COGNIZANT</a:t>
            </a:r>
          </a:p>
        </p:txBody>
      </p: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0" y="6400800"/>
            <a:ext cx="457319" cy="457200"/>
          </a:xfrm>
          <a:prstGeom prst="rect">
            <a:avLst/>
          </a:prstGeom>
          <a:solidFill>
            <a:srgbClr val="DF7A1C"/>
          </a:solidFill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16C8D08C-6347-417B-AA63-6440CF162007}" type="slidenum">
              <a:rPr lang="en-US" sz="14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0812603" y="6558103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2327"/>
      </p:ext>
    </p:extLst>
  </p:cSld>
  <p:clrMapOvr>
    <a:masterClrMapping/>
  </p:clrMapOvr>
  <p:transition spd="slow"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SGreen-0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03" b="2349"/>
          <a:stretch/>
        </p:blipFill>
        <p:spPr>
          <a:xfrm rot="10800000">
            <a:off x="14" y="-46585"/>
            <a:ext cx="12191996" cy="1143000"/>
          </a:xfrm>
          <a:prstGeom prst="rect">
            <a:avLst/>
          </a:prstGeom>
        </p:spPr>
      </p:pic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30" y="6553748"/>
            <a:ext cx="1626305" cy="3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3" tIns="45583" rIns="91163" bIns="45583"/>
          <a:lstStyle>
            <a:lvl1pPr defTabSz="81438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61988" indent="-254000" defTabSz="81438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19175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27163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33563" indent="-203200" defTabSz="81438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907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79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2051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623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17" b="1">
                <a:solidFill>
                  <a:prstClr val="white"/>
                </a:solidFill>
                <a:latin typeface="Arial Narrow" pitchFamily="34" charset="0"/>
                <a:cs typeface="Arial" pitchFamily="34" charset="0"/>
              </a:rPr>
              <a:t>Page  </a:t>
            </a:r>
            <a:fld id="{020A0CF3-B2A1-4943-AD17-6C04929B6637}" type="slidenum">
              <a:rPr lang="en-US" sz="917" b="1" smtClean="0">
                <a:solidFill>
                  <a:prstClr val="white"/>
                </a:solidFill>
                <a:latin typeface="Arial Narrow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17" b="1">
              <a:solidFill>
                <a:prstClr val="white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2032002" y="6553748"/>
            <a:ext cx="10160000" cy="3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3" tIns="45583" rIns="91163" bIns="45583"/>
          <a:lstStyle>
            <a:lvl1pPr defTabSz="81438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61988" indent="-254000" defTabSz="81438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19175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27163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33563" indent="-203200" defTabSz="81438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907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79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2051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623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17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Copyright 7-Eleven, Inc.  –  Confidential and Proprietary</a:t>
            </a:r>
          </a:p>
        </p:txBody>
      </p:sp>
      <p:sp>
        <p:nvSpPr>
          <p:cNvPr id="11266" name="Text Placeholder 2"/>
          <p:cNvSpPr>
            <a:spLocks noGrp="1"/>
          </p:cNvSpPr>
          <p:nvPr>
            <p:ph type="subTitle" idx="1"/>
          </p:nvPr>
        </p:nvSpPr>
        <p:spPr>
          <a:xfrm>
            <a:off x="1829935" y="3885423"/>
            <a:ext cx="8534402" cy="1754189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itchFamily="34" charset="0"/>
              <a:buNone/>
              <a:defRPr sz="3000" smtClean="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275" name="Title Placeholder 1"/>
          <p:cNvSpPr>
            <a:spLocks noGrp="1"/>
          </p:cNvSpPr>
          <p:nvPr>
            <p:ph type="ctrTitle"/>
          </p:nvPr>
        </p:nvSpPr>
        <p:spPr>
          <a:xfrm>
            <a:off x="914966" y="1714501"/>
            <a:ext cx="10362098" cy="1468439"/>
          </a:xfrm>
          <a:prstGeom prst="rect">
            <a:avLst/>
          </a:prstGeom>
        </p:spPr>
        <p:txBody>
          <a:bodyPr/>
          <a:lstStyle>
            <a:lvl1pPr algn="ctr">
              <a:defRPr smtClean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19" name="Picture 18" descr="GSGreen-0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27" b="5531"/>
          <a:stretch/>
        </p:blipFill>
        <p:spPr>
          <a:xfrm rot="10800000">
            <a:off x="2" y="6538177"/>
            <a:ext cx="12191323" cy="319822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2032002" y="6538177"/>
            <a:ext cx="10160000" cy="3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3" tIns="45583" rIns="91163" bIns="45583" anchor="ctr"/>
          <a:lstStyle>
            <a:lvl1pPr defTabSz="81438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61988" indent="-254000" defTabSz="81438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19175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27163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33563" indent="-203200" defTabSz="81438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907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79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2051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623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17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Copyright 7-Eleven, Inc.  –  Confidential and Proprietary</a:t>
            </a:r>
          </a:p>
        </p:txBody>
      </p:sp>
      <p:pic>
        <p:nvPicPr>
          <p:cNvPr id="11" name="Picture 10" descr="ExpoOrange-14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6" r="16668" b="75922"/>
          <a:stretch/>
        </p:blipFill>
        <p:spPr>
          <a:xfrm>
            <a:off x="3" y="6445250"/>
            <a:ext cx="12191320" cy="9525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711_logo_01a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524500" y="-14168"/>
            <a:ext cx="1066800" cy="1079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7310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" y="1270011"/>
            <a:ext cx="12192000" cy="5143501"/>
          </a:xfrm>
          <a:prstGeom prst="rect">
            <a:avLst/>
          </a:prstGeom>
        </p:spPr>
        <p:txBody>
          <a:bodyPr/>
          <a:lstStyle>
            <a:lvl1pPr>
              <a:defRPr sz="3333"/>
            </a:lvl1pPr>
            <a:lvl2pPr>
              <a:defRPr sz="3000"/>
            </a:lvl2pPr>
            <a:lvl3pPr>
              <a:defRPr sz="2583"/>
            </a:lvl3pPr>
            <a:lvl4pPr>
              <a:defRPr sz="2417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581367" y="-63501"/>
            <a:ext cx="11610638" cy="114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8182" tIns="54699" rIns="109395" bIns="546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502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20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063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67" y="-63501"/>
            <a:ext cx="11610638" cy="11430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2" y="1333500"/>
            <a:ext cx="5778500" cy="4889500"/>
          </a:xfrm>
          <a:prstGeom prst="rect">
            <a:avLst/>
          </a:prstGeom>
        </p:spPr>
        <p:txBody>
          <a:bodyPr/>
          <a:lstStyle>
            <a:lvl1pPr>
              <a:defRPr sz="3083"/>
            </a:lvl1pPr>
            <a:lvl2pPr>
              <a:defRPr sz="3000"/>
            </a:lvl2pPr>
            <a:lvl3pPr>
              <a:defRPr sz="2583"/>
            </a:lvl3pPr>
            <a:lvl4pPr>
              <a:defRPr sz="2417"/>
            </a:lvl4pPr>
            <a:lvl5pPr>
              <a:defRPr sz="200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0603" y="1333500"/>
            <a:ext cx="5775960" cy="4889500"/>
          </a:xfrm>
          <a:prstGeom prst="rect">
            <a:avLst/>
          </a:prstGeom>
        </p:spPr>
        <p:txBody>
          <a:bodyPr/>
          <a:lstStyle>
            <a:lvl1pPr>
              <a:defRPr sz="3083"/>
            </a:lvl1pPr>
            <a:lvl2pPr>
              <a:defRPr sz="3000"/>
            </a:lvl2pPr>
            <a:lvl3pPr>
              <a:defRPr sz="2583"/>
            </a:lvl3pPr>
            <a:lvl4pPr>
              <a:defRPr sz="2417"/>
            </a:lvl4pPr>
            <a:lvl5pPr>
              <a:defRPr sz="200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289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SGreen-0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03" b="2349"/>
          <a:stretch/>
        </p:blipFill>
        <p:spPr>
          <a:xfrm rot="10800000">
            <a:off x="14" y="-46585"/>
            <a:ext cx="12191996" cy="1143000"/>
          </a:xfrm>
          <a:prstGeom prst="rect">
            <a:avLst/>
          </a:prstGeom>
        </p:spPr>
      </p:pic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30" y="6553748"/>
            <a:ext cx="1626305" cy="3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3" tIns="45583" rIns="91163" bIns="45583"/>
          <a:lstStyle>
            <a:lvl1pPr defTabSz="81438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61988" indent="-254000" defTabSz="81438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19175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27163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33563" indent="-203200" defTabSz="81438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907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79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2051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623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17" b="1">
                <a:solidFill>
                  <a:prstClr val="white"/>
                </a:solidFill>
                <a:latin typeface="Arial Narrow" pitchFamily="34" charset="0"/>
                <a:cs typeface="Arial" pitchFamily="34" charset="0"/>
              </a:rPr>
              <a:t>Page  </a:t>
            </a:r>
            <a:fld id="{020A0CF3-B2A1-4943-AD17-6C04929B6637}" type="slidenum">
              <a:rPr lang="en-US" sz="917" b="1" smtClean="0">
                <a:solidFill>
                  <a:prstClr val="white"/>
                </a:solidFill>
                <a:latin typeface="Arial Narrow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17" b="1">
              <a:solidFill>
                <a:prstClr val="white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2032002" y="6553748"/>
            <a:ext cx="10160000" cy="3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3" tIns="45583" rIns="91163" bIns="45583"/>
          <a:lstStyle>
            <a:lvl1pPr defTabSz="81438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61988" indent="-254000" defTabSz="81438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19175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27163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33563" indent="-203200" defTabSz="81438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907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79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2051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623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17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© Copyright 7-Eleven, Inc.  –  Confidential and Proprietary</a:t>
            </a:r>
          </a:p>
        </p:txBody>
      </p:sp>
      <p:sp>
        <p:nvSpPr>
          <p:cNvPr id="11266" name="Text Placeholder 2"/>
          <p:cNvSpPr>
            <a:spLocks noGrp="1"/>
          </p:cNvSpPr>
          <p:nvPr>
            <p:ph type="subTitle" idx="1"/>
          </p:nvPr>
        </p:nvSpPr>
        <p:spPr>
          <a:xfrm>
            <a:off x="1829935" y="3885423"/>
            <a:ext cx="8534402" cy="1754189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itchFamily="34" charset="0"/>
              <a:buNone/>
              <a:defRPr sz="3000" smtClean="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275" name="Title Placeholder 1"/>
          <p:cNvSpPr>
            <a:spLocks noGrp="1"/>
          </p:cNvSpPr>
          <p:nvPr>
            <p:ph type="ctrTitle"/>
          </p:nvPr>
        </p:nvSpPr>
        <p:spPr>
          <a:xfrm>
            <a:off x="914966" y="1714501"/>
            <a:ext cx="10362098" cy="1468439"/>
          </a:xfrm>
          <a:prstGeom prst="rect">
            <a:avLst/>
          </a:prstGeom>
        </p:spPr>
        <p:txBody>
          <a:bodyPr/>
          <a:lstStyle>
            <a:lvl1pPr algn="ctr">
              <a:defRPr smtClean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19" name="Picture 18" descr="GSGreen-08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27" b="5531"/>
          <a:stretch/>
        </p:blipFill>
        <p:spPr>
          <a:xfrm rot="10800000">
            <a:off x="2" y="6538177"/>
            <a:ext cx="12191323" cy="319822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2032002" y="6538177"/>
            <a:ext cx="10160000" cy="3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3" tIns="45583" rIns="91163" bIns="45583" anchor="ctr"/>
          <a:lstStyle>
            <a:lvl1pPr defTabSz="81438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61988" indent="-254000" defTabSz="81438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19175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27163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33563" indent="-203200" defTabSz="81438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907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79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2051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623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17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Copyright 7-Eleven, Inc.  –  Confidential and Proprietary</a:t>
            </a:r>
          </a:p>
        </p:txBody>
      </p:sp>
      <p:pic>
        <p:nvPicPr>
          <p:cNvPr id="11" name="Picture 10" descr="ExpoOrange-14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6" r="16668" b="75922"/>
          <a:stretch/>
        </p:blipFill>
        <p:spPr>
          <a:xfrm>
            <a:off x="3" y="6445250"/>
            <a:ext cx="12191320" cy="9525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711_logo_01a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524500" y="-14168"/>
            <a:ext cx="1066800" cy="1079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675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" y="1270011"/>
            <a:ext cx="12192000" cy="5143501"/>
          </a:xfrm>
          <a:prstGeom prst="rect">
            <a:avLst/>
          </a:prstGeom>
        </p:spPr>
        <p:txBody>
          <a:bodyPr/>
          <a:lstStyle>
            <a:lvl1pPr>
              <a:defRPr sz="3333"/>
            </a:lvl1pPr>
            <a:lvl2pPr>
              <a:defRPr sz="3000"/>
            </a:lvl2pPr>
            <a:lvl3pPr>
              <a:defRPr sz="2583"/>
            </a:lvl3pPr>
            <a:lvl4pPr>
              <a:defRPr sz="2417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581367" y="-63501"/>
            <a:ext cx="11610638" cy="114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28182" tIns="54699" rIns="109395" bIns="546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2889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422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92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74"/>
          <a:stretch/>
        </p:blipFill>
        <p:spPr>
          <a:xfrm>
            <a:off x="-1" y="4402153"/>
            <a:ext cx="12192001" cy="24640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4396636"/>
          </a:xfrm>
          <a:prstGeom prst="rect">
            <a:avLst/>
          </a:prstGeom>
        </p:spPr>
      </p:pic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61503" y="4543032"/>
            <a:ext cx="788416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078158"/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PRESENTATION TITLE GOES HERE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8870"/>
            <a:ext cx="12192000" cy="11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9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67" y="-63501"/>
            <a:ext cx="11610638" cy="11430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2" y="1333500"/>
            <a:ext cx="5778500" cy="4889500"/>
          </a:xfrm>
          <a:prstGeom prst="rect">
            <a:avLst/>
          </a:prstGeom>
        </p:spPr>
        <p:txBody>
          <a:bodyPr/>
          <a:lstStyle>
            <a:lvl1pPr>
              <a:defRPr sz="3083"/>
            </a:lvl1pPr>
            <a:lvl2pPr>
              <a:defRPr sz="3000"/>
            </a:lvl2pPr>
            <a:lvl3pPr>
              <a:defRPr sz="2583"/>
            </a:lvl3pPr>
            <a:lvl4pPr>
              <a:defRPr sz="2417"/>
            </a:lvl4pPr>
            <a:lvl5pPr>
              <a:defRPr sz="200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0603" y="1333500"/>
            <a:ext cx="5775960" cy="4889500"/>
          </a:xfrm>
          <a:prstGeom prst="rect">
            <a:avLst/>
          </a:prstGeom>
        </p:spPr>
        <p:txBody>
          <a:bodyPr/>
          <a:lstStyle>
            <a:lvl1pPr>
              <a:defRPr sz="3083"/>
            </a:lvl1pPr>
            <a:lvl2pPr>
              <a:defRPr sz="3000"/>
            </a:lvl2pPr>
            <a:lvl3pPr>
              <a:defRPr sz="2583"/>
            </a:lvl3pPr>
            <a:lvl4pPr>
              <a:defRPr sz="2417"/>
            </a:lvl4pPr>
            <a:lvl5pPr>
              <a:defRPr sz="200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233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8201" y="231065"/>
            <a:ext cx="10515599" cy="447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182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363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545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727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48062" y="1114139"/>
            <a:ext cx="10515599" cy="503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1" marR="0" lvl="0" indent="-11429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73" marR="0" lvl="1" indent="-12699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54" marR="0" lvl="2" indent="-1396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36" marR="0" lvl="3" indent="-1523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18" marR="0" lvl="4" indent="-1523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499" marR="0" lvl="5" indent="-114295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681" marR="0" lvl="6" indent="-114295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863" marR="0" lvl="7" indent="-114295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045" marR="0" lvl="8" indent="-114295" algn="l" rtl="0">
              <a:lnSpc>
                <a:spcPct val="90000"/>
              </a:lnSpc>
              <a:spcBef>
                <a:spcPts val="50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096001" y="6492873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2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63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45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27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09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9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72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54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4928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2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63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45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27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09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9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72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54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9448801" y="6492873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7063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788491" y="3931921"/>
            <a:ext cx="6567605" cy="860425"/>
          </a:xfrm>
        </p:spPr>
        <p:txBody>
          <a:bodyPr/>
          <a:lstStyle>
            <a:lvl1pPr algn="ctr">
              <a:defRPr sz="2800" b="1" baseline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70293" y="4607560"/>
            <a:ext cx="66040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4A4B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GOES HERE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173797" y="6411604"/>
            <a:ext cx="1954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CONFIDENTIAL &amp; PROPRIETARY 2017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6975" y="336550"/>
            <a:ext cx="5610225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16506" y="1093878"/>
            <a:ext cx="2611059" cy="254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9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822358" y="2743201"/>
            <a:ext cx="6567605" cy="860425"/>
          </a:xfrm>
        </p:spPr>
        <p:txBody>
          <a:bodyPr/>
          <a:lstStyle>
            <a:lvl1pPr algn="ctr">
              <a:defRPr sz="2800" b="1" baseline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04160" y="3505200"/>
            <a:ext cx="66040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4A4B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GOES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20013" y="6400800"/>
            <a:ext cx="667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10F43F2-A14B-4600-AF7C-226FA51FB481}" type="slidenum">
              <a:rPr lang="en-US" sz="900" b="1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9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6975" y="336550"/>
            <a:ext cx="5610225" cy="876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799" y="226368"/>
            <a:ext cx="7810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40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799" y="226368"/>
            <a:ext cx="8636000" cy="715962"/>
          </a:xfrm>
        </p:spPr>
        <p:txBody>
          <a:bodyPr/>
          <a:lstStyle>
            <a:lvl1pPr algn="l">
              <a:defRPr sz="2800" b="1" baseline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HEADLINE GOES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04800" y="228600"/>
            <a:ext cx="11582400" cy="64008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220013" y="6400800"/>
            <a:ext cx="667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10F43F2-A14B-4600-AF7C-226FA51FB481}" type="slidenum">
              <a:rPr lang="en-US" sz="900" b="1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9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15999" y="1295400"/>
            <a:ext cx="10204012" cy="4953000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en-US" sz="1400" b="0" kern="1200" dirty="0" smtClean="0">
                <a:solidFill>
                  <a:srgbClr val="4A4B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lang="en-US" sz="1400" b="0" kern="1200" dirty="0" smtClean="0">
                <a:solidFill>
                  <a:srgbClr val="4A4B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buFont typeface="Wingdings" panose="05000000000000000000" pitchFamily="2" charset="2"/>
              <a:buChar char="§"/>
              <a:defRPr lang="en-US" sz="1400" b="0" kern="1200" dirty="0" smtClean="0">
                <a:solidFill>
                  <a:srgbClr val="4A4B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lang="en-US" sz="1400" b="0" kern="1200" baseline="0" dirty="0" smtClean="0">
                <a:solidFill>
                  <a:srgbClr val="4A4B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lang="en-US" sz="1400" b="0" kern="1200" baseline="0" dirty="0" smtClean="0">
                <a:solidFill>
                  <a:srgbClr val="4A4B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>
              <a:buFont typeface="Wingdings" panose="05000000000000000000" pitchFamily="2" charset="2"/>
              <a:buChar char="§"/>
              <a:defRPr lang="en-US" sz="1400" b="0" kern="1200" baseline="0" dirty="0" smtClean="0">
                <a:solidFill>
                  <a:srgbClr val="4A4B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>
              <a:buFont typeface="Wingdings" panose="05000000000000000000" pitchFamily="2" charset="2"/>
              <a:buChar char="§"/>
              <a:defRPr sz="1400">
                <a:solidFill>
                  <a:srgbClr val="4A4B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</a:lstStyle>
          <a:p>
            <a:pPr lvl="0"/>
            <a:r>
              <a:rPr lang="en-US" dirty="0"/>
              <a:t>Copy Goes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598287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22283"/>
            <a:ext cx="12192000" cy="243839"/>
          </a:xfrm>
          <a:prstGeom prst="rect">
            <a:avLst/>
          </a:prstGeom>
          <a:solidFill>
            <a:srgbClr val="00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2699" y="545788"/>
            <a:ext cx="12179300" cy="5870289"/>
          </a:xfrm>
          <a:prstGeom prst="roundRect">
            <a:avLst>
              <a:gd name="adj" fmla="val 1356"/>
            </a:avLst>
          </a:prstGeom>
          <a:solidFill>
            <a:schemeClr val="bg1"/>
          </a:solidFill>
          <a:ln w="28575">
            <a:solidFill>
              <a:srgbClr val="0774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ound Same Side Corner Rectangle 12"/>
          <p:cNvSpPr/>
          <p:nvPr/>
        </p:nvSpPr>
        <p:spPr>
          <a:xfrm flipV="1">
            <a:off x="0" y="0"/>
            <a:ext cx="12192000" cy="512064"/>
          </a:xfrm>
          <a:prstGeom prst="round2SameRect">
            <a:avLst>
              <a:gd name="adj1" fmla="val 10588"/>
              <a:gd name="adj2" fmla="val 0"/>
            </a:avLst>
          </a:prstGeom>
          <a:solidFill>
            <a:srgbClr val="007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7" y="125"/>
            <a:ext cx="480163" cy="48016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-1" y="6481435"/>
            <a:ext cx="12192001" cy="0"/>
          </a:xfrm>
          <a:prstGeom prst="line">
            <a:avLst/>
          </a:prstGeom>
          <a:ln w="3492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-1" y="6824335"/>
            <a:ext cx="12192001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flipH="1">
            <a:off x="25402" y="6491613"/>
            <a:ext cx="3056468" cy="328225"/>
          </a:xfrm>
          <a:prstGeom prst="rect">
            <a:avLst/>
          </a:prstGeom>
        </p:spPr>
        <p:txBody>
          <a:bodyPr wrap="square" lIns="121915" tIns="60957" rIns="121915" bIns="60957">
            <a:spAutoFit/>
          </a:bodyPr>
          <a:lstStyle/>
          <a:p>
            <a:fld id="{C175B9BB-39CA-4151-B7B7-BE2D0CEF28E0}" type="slidenum">
              <a:rPr lang="en-US" sz="1333" b="1">
                <a:solidFill>
                  <a:schemeClr val="bg1"/>
                </a:solidFill>
              </a:rPr>
              <a:pPr/>
              <a:t>‹#›</a:t>
            </a:fld>
            <a:endParaRPr lang="en-US" sz="1333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316" y="6506220"/>
            <a:ext cx="11886683" cy="451528"/>
          </a:xfrm>
          <a:prstGeom prst="rect">
            <a:avLst/>
          </a:prstGeom>
          <a:noFill/>
        </p:spPr>
        <p:txBody>
          <a:bodyPr wrap="square" lIns="121915" tIns="60957" rIns="121915" bIns="60957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chemeClr val="bg1"/>
                </a:solidFill>
                <a:ea typeface="ＭＳ Ｐゴシック" charset="-128"/>
              </a:rPr>
              <a:t>| © 2018 Copyright 	 	                     	                                                                                                                                                                                                                                           Confidential and Proprietary </a:t>
            </a:r>
          </a:p>
        </p:txBody>
      </p:sp>
      <p:sp>
        <p:nvSpPr>
          <p:cNvPr id="30" name="Title Placeholder 32"/>
          <p:cNvSpPr>
            <a:spLocks noGrp="1"/>
          </p:cNvSpPr>
          <p:nvPr>
            <p:ph type="title"/>
          </p:nvPr>
        </p:nvSpPr>
        <p:spPr>
          <a:xfrm>
            <a:off x="726340" y="30368"/>
            <a:ext cx="9700360" cy="434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text</a:t>
            </a:r>
          </a:p>
        </p:txBody>
      </p:sp>
      <p:pic>
        <p:nvPicPr>
          <p:cNvPr id="14" name="Picture 7" descr="Cognizant_Logo_Brand_Blue_CMYK_30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460" y="159883"/>
            <a:ext cx="1412641" cy="30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84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" y="148718"/>
            <a:ext cx="12187769" cy="467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00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-1" y="6405342"/>
            <a:ext cx="12192001" cy="4672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H="1">
            <a:off x="12702" y="6466213"/>
            <a:ext cx="3056468" cy="328225"/>
          </a:xfrm>
          <a:prstGeom prst="rect">
            <a:avLst/>
          </a:prstGeom>
        </p:spPr>
        <p:txBody>
          <a:bodyPr wrap="square" lIns="121915" tIns="60957" rIns="121915" bIns="60957">
            <a:spAutoFit/>
          </a:bodyPr>
          <a:lstStyle/>
          <a:p>
            <a:pPr defTabSz="609585"/>
            <a:fld id="{C175B9BB-39CA-4151-B7B7-BE2D0CEF28E0}" type="slidenum">
              <a:rPr lang="en-US" sz="1333" b="1">
                <a:solidFill>
                  <a:prstClr val="white"/>
                </a:solidFill>
              </a:rPr>
              <a:pPr defTabSz="609585"/>
              <a:t>‹#›</a:t>
            </a:fld>
            <a:endParaRPr lang="en-US" sz="1333" b="1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2617" y="6493521"/>
            <a:ext cx="10515084" cy="287317"/>
          </a:xfrm>
          <a:prstGeom prst="rect">
            <a:avLst/>
          </a:prstGeom>
          <a:noFill/>
        </p:spPr>
        <p:txBody>
          <a:bodyPr wrap="square" lIns="121915" tIns="60957" rIns="121915" bIns="60957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>
                <a:solidFill>
                  <a:sysClr val="windowText" lastClr="000000"/>
                </a:solidFill>
                <a:ea typeface="ＭＳ Ｐゴシック" charset="-128"/>
              </a:rPr>
              <a:t>| © 2018 Copyright 	 	                     	                                                                                                                                                 Confidential and Proprietary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203614" y="6321822"/>
            <a:ext cx="1784773" cy="625079"/>
          </a:xfrm>
          <a:prstGeom prst="roundRect">
            <a:avLst>
              <a:gd name="adj" fmla="val 789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64" y="6348617"/>
            <a:ext cx="512872" cy="512872"/>
          </a:xfrm>
          <a:prstGeom prst="rect">
            <a:avLst/>
          </a:prstGeom>
        </p:spPr>
      </p:pic>
      <p:sp>
        <p:nvSpPr>
          <p:cNvPr id="44" name="Title Placeholder 32"/>
          <p:cNvSpPr>
            <a:spLocks noGrp="1"/>
          </p:cNvSpPr>
          <p:nvPr>
            <p:ph type="title"/>
          </p:nvPr>
        </p:nvSpPr>
        <p:spPr>
          <a:xfrm>
            <a:off x="-8468" y="148718"/>
            <a:ext cx="12192000" cy="46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 b="1">
                <a:solidFill>
                  <a:srgbClr val="078158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Header text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" y="-3"/>
            <a:ext cx="12200468" cy="134112"/>
            <a:chOff x="0" y="-2"/>
            <a:chExt cx="9150350" cy="83340"/>
          </a:xfrm>
        </p:grpSpPr>
        <p:sp>
          <p:nvSpPr>
            <p:cNvPr id="46" name="Rectangle 45"/>
            <p:cNvSpPr/>
            <p:nvPr/>
          </p:nvSpPr>
          <p:spPr>
            <a:xfrm>
              <a:off x="0" y="1042"/>
              <a:ext cx="1371600" cy="82296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1327150" y="1042"/>
              <a:ext cx="1371600" cy="82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8" name="Rectangle 47"/>
            <p:cNvSpPr/>
            <p:nvPr userDrawn="1"/>
          </p:nvSpPr>
          <p:spPr>
            <a:xfrm>
              <a:off x="2628900" y="1042"/>
              <a:ext cx="1371600" cy="82296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9" name="Rectangle 48"/>
            <p:cNvSpPr/>
            <p:nvPr userDrawn="1"/>
          </p:nvSpPr>
          <p:spPr>
            <a:xfrm>
              <a:off x="3978275" y="1042"/>
              <a:ext cx="1371600" cy="822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5316855" y="1042"/>
              <a:ext cx="1371600" cy="82296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6607175" y="1042"/>
              <a:ext cx="1371600" cy="82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52" name="Rectangle 51"/>
            <p:cNvSpPr/>
            <p:nvPr userDrawn="1"/>
          </p:nvSpPr>
          <p:spPr>
            <a:xfrm>
              <a:off x="7961630" y="-2"/>
              <a:ext cx="1188720" cy="83340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0807701" y="6556329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7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" y="274351"/>
            <a:ext cx="6964932" cy="6017271"/>
          </a:xfrm>
          <a:prstGeom prst="rect">
            <a:avLst/>
          </a:prstGeom>
          <a:effectLst>
            <a:softEdge rad="0"/>
          </a:effectLst>
        </p:spPr>
      </p:pic>
      <p:sp>
        <p:nvSpPr>
          <p:cNvPr id="15" name="Rectangle 14"/>
          <p:cNvSpPr/>
          <p:nvPr/>
        </p:nvSpPr>
        <p:spPr>
          <a:xfrm>
            <a:off x="4321790" y="225193"/>
            <a:ext cx="7815621" cy="60664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rgbClr val="FFC000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Placeholder 32"/>
          <p:cNvSpPr>
            <a:spLocks noGrp="1"/>
          </p:cNvSpPr>
          <p:nvPr>
            <p:ph type="title"/>
          </p:nvPr>
        </p:nvSpPr>
        <p:spPr>
          <a:xfrm>
            <a:off x="6828405" y="2870821"/>
            <a:ext cx="4972052" cy="980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7815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650" y="6411933"/>
            <a:ext cx="12178351" cy="44606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97" y="6351775"/>
            <a:ext cx="12192000" cy="0"/>
          </a:xfrm>
          <a:prstGeom prst="line">
            <a:avLst/>
          </a:prstGeom>
          <a:ln w="38100">
            <a:solidFill>
              <a:srgbClr val="068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9535" y="199793"/>
            <a:ext cx="12210004" cy="0"/>
          </a:xfrm>
          <a:prstGeom prst="line">
            <a:avLst/>
          </a:prstGeom>
          <a:ln w="38100">
            <a:solidFill>
              <a:srgbClr val="068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26496" y="6477676"/>
            <a:ext cx="341752" cy="254042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defTabSz="457167"/>
            <a:fld id="{C175B9BB-39CA-4151-B7B7-BE2D0CEF28E0}" type="slidenum">
              <a:rPr lang="en-US" sz="1051">
                <a:solidFill>
                  <a:prstClr val="white"/>
                </a:solidFill>
              </a:rPr>
              <a:pPr defTabSz="457167"/>
              <a:t>‹#›</a:t>
            </a:fld>
            <a:endParaRPr lang="en-US" sz="1051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72141" y="6469978"/>
            <a:ext cx="6700452" cy="261608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defTabSz="457167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prstClr val="white"/>
                </a:solidFill>
                <a:ea typeface="ＭＳ Ｐゴシック" charset="-128"/>
              </a:rPr>
              <a:t>| © 2017 Copyright 	 	            	Confidential and Proprietary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DF3E7"/>
              </a:clrFrom>
              <a:clrTo>
                <a:srgbClr val="FDF3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5" b="-1012"/>
          <a:stretch/>
        </p:blipFill>
        <p:spPr>
          <a:xfrm flipH="1">
            <a:off x="-16933" y="6427575"/>
            <a:ext cx="2643428" cy="439927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2" y="-3"/>
            <a:ext cx="12200468" cy="134112"/>
            <a:chOff x="0" y="-2"/>
            <a:chExt cx="9150350" cy="83340"/>
          </a:xfrm>
        </p:grpSpPr>
        <p:sp>
          <p:nvSpPr>
            <p:cNvPr id="29" name="Rectangle 28"/>
            <p:cNvSpPr/>
            <p:nvPr/>
          </p:nvSpPr>
          <p:spPr>
            <a:xfrm>
              <a:off x="0" y="1042"/>
              <a:ext cx="1371600" cy="82296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327150" y="1042"/>
              <a:ext cx="1371600" cy="82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628900" y="1042"/>
              <a:ext cx="1371600" cy="82296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3978275" y="1042"/>
              <a:ext cx="1371600" cy="822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5316855" y="1042"/>
              <a:ext cx="1371600" cy="82296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6607175" y="1042"/>
              <a:ext cx="1371600" cy="82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7961630" y="-2"/>
              <a:ext cx="1188720" cy="83340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15" y="568857"/>
            <a:ext cx="3755142" cy="6533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10768908" y="6520473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35" y="248342"/>
            <a:ext cx="7800521" cy="60132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52551" y="257842"/>
            <a:ext cx="8716539" cy="600371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rgbClr val="FFC000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Title Placeholder 32"/>
          <p:cNvSpPr>
            <a:spLocks noGrp="1"/>
          </p:cNvSpPr>
          <p:nvPr>
            <p:ph type="title"/>
          </p:nvPr>
        </p:nvSpPr>
        <p:spPr>
          <a:xfrm>
            <a:off x="6828405" y="2870821"/>
            <a:ext cx="4972052" cy="980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b="1" dirty="0">
                <a:solidFill>
                  <a:srgbClr val="078158"/>
                </a:solidFill>
              </a:defRPr>
            </a:lvl1pPr>
          </a:lstStyle>
          <a:p>
            <a:pPr lvl="0" algn="ctr"/>
            <a:r>
              <a:rPr lang="en-US"/>
              <a:t>Header 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650" y="6411933"/>
            <a:ext cx="12178351" cy="44606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97" y="6351775"/>
            <a:ext cx="12192000" cy="0"/>
          </a:xfrm>
          <a:prstGeom prst="line">
            <a:avLst/>
          </a:prstGeom>
          <a:ln w="38100">
            <a:solidFill>
              <a:srgbClr val="068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26496" y="6477676"/>
            <a:ext cx="341752" cy="254042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defTabSz="457167"/>
            <a:fld id="{C175B9BB-39CA-4151-B7B7-BE2D0CEF28E0}" type="slidenum">
              <a:rPr lang="en-US" sz="1051">
                <a:solidFill>
                  <a:prstClr val="white"/>
                </a:solidFill>
              </a:rPr>
              <a:pPr defTabSz="457167"/>
              <a:t>‹#›</a:t>
            </a:fld>
            <a:endParaRPr lang="en-US" sz="1051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141" y="6469978"/>
            <a:ext cx="6700452" cy="261608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defTabSz="457167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prstClr val="white"/>
                </a:solidFill>
                <a:ea typeface="ＭＳ Ｐゴシック" charset="-128"/>
              </a:rPr>
              <a:t>| © 2017 Copyright 	 	            	Confidential and Proprietary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DF3E7"/>
              </a:clrFrom>
              <a:clrTo>
                <a:srgbClr val="FDF3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5" b="-1012"/>
          <a:stretch/>
        </p:blipFill>
        <p:spPr>
          <a:xfrm flipH="1">
            <a:off x="-16933" y="6427575"/>
            <a:ext cx="2643428" cy="43992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2" y="-3"/>
            <a:ext cx="12200468" cy="134112"/>
            <a:chOff x="0" y="-2"/>
            <a:chExt cx="9150350" cy="83340"/>
          </a:xfrm>
        </p:grpSpPr>
        <p:sp>
          <p:nvSpPr>
            <p:cNvPr id="30" name="Rectangle 29"/>
            <p:cNvSpPr/>
            <p:nvPr/>
          </p:nvSpPr>
          <p:spPr>
            <a:xfrm>
              <a:off x="0" y="1042"/>
              <a:ext cx="1371600" cy="82296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1327150" y="1042"/>
              <a:ext cx="1371600" cy="82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628900" y="1042"/>
              <a:ext cx="1371600" cy="82296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3978275" y="1042"/>
              <a:ext cx="1371600" cy="822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5316855" y="1042"/>
              <a:ext cx="1371600" cy="82296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6607175" y="1042"/>
              <a:ext cx="1371600" cy="82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961630" y="-2"/>
              <a:ext cx="1188720" cy="83340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-9535" y="199793"/>
            <a:ext cx="12210004" cy="0"/>
          </a:xfrm>
          <a:prstGeom prst="line">
            <a:avLst/>
          </a:prstGeom>
          <a:ln w="38100">
            <a:solidFill>
              <a:srgbClr val="068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15" y="568857"/>
            <a:ext cx="3755142" cy="6533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10764219" y="6520473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7840"/>
            <a:ext cx="6978471" cy="602768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52551" y="257842"/>
            <a:ext cx="8716539" cy="602767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rgbClr val="FFC000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Title Placeholder 32"/>
          <p:cNvSpPr>
            <a:spLocks noGrp="1"/>
          </p:cNvSpPr>
          <p:nvPr>
            <p:ph type="title"/>
          </p:nvPr>
        </p:nvSpPr>
        <p:spPr>
          <a:xfrm>
            <a:off x="6828405" y="2870821"/>
            <a:ext cx="4972052" cy="980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b="1" dirty="0">
                <a:solidFill>
                  <a:srgbClr val="078158"/>
                </a:solidFill>
              </a:defRPr>
            </a:lvl1pPr>
          </a:lstStyle>
          <a:p>
            <a:pPr lvl="0" algn="ctr"/>
            <a:r>
              <a:rPr lang="en-US"/>
              <a:t>Header 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650" y="6411933"/>
            <a:ext cx="12178351" cy="44606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97" y="6351775"/>
            <a:ext cx="12192000" cy="0"/>
          </a:xfrm>
          <a:prstGeom prst="line">
            <a:avLst/>
          </a:prstGeom>
          <a:ln w="38100">
            <a:solidFill>
              <a:srgbClr val="068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26496" y="6477676"/>
            <a:ext cx="341752" cy="254042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defTabSz="457167"/>
            <a:fld id="{C175B9BB-39CA-4151-B7B7-BE2D0CEF28E0}" type="slidenum">
              <a:rPr lang="en-US" sz="1051">
                <a:solidFill>
                  <a:prstClr val="white"/>
                </a:solidFill>
              </a:rPr>
              <a:pPr defTabSz="457167"/>
              <a:t>‹#›</a:t>
            </a:fld>
            <a:endParaRPr lang="en-US" sz="1051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141" y="6469978"/>
            <a:ext cx="6700452" cy="261608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defTabSz="457167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prstClr val="white"/>
                </a:solidFill>
                <a:ea typeface="ＭＳ Ｐゴシック" charset="-128"/>
              </a:rPr>
              <a:t>| © 2017 Copyright 	 	            	Confidential and Proprietary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DF3E7"/>
              </a:clrFrom>
              <a:clrTo>
                <a:srgbClr val="FDF3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5" b="-1012"/>
          <a:stretch/>
        </p:blipFill>
        <p:spPr>
          <a:xfrm flipH="1">
            <a:off x="-16933" y="6427575"/>
            <a:ext cx="2643428" cy="43992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2" y="-3"/>
            <a:ext cx="12200468" cy="134112"/>
            <a:chOff x="0" y="-2"/>
            <a:chExt cx="9150350" cy="83340"/>
          </a:xfrm>
        </p:grpSpPr>
        <p:sp>
          <p:nvSpPr>
            <p:cNvPr id="30" name="Rectangle 29"/>
            <p:cNvSpPr/>
            <p:nvPr/>
          </p:nvSpPr>
          <p:spPr>
            <a:xfrm>
              <a:off x="0" y="1042"/>
              <a:ext cx="1371600" cy="82296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1327150" y="1042"/>
              <a:ext cx="1371600" cy="82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628900" y="1042"/>
              <a:ext cx="1371600" cy="82296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3978275" y="1042"/>
              <a:ext cx="1371600" cy="822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5316855" y="1042"/>
              <a:ext cx="1371600" cy="82296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6607175" y="1042"/>
              <a:ext cx="1371600" cy="82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961630" y="-2"/>
              <a:ext cx="1188720" cy="83340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-9535" y="199793"/>
            <a:ext cx="12210004" cy="0"/>
          </a:xfrm>
          <a:prstGeom prst="line">
            <a:avLst/>
          </a:prstGeom>
          <a:ln w="38100">
            <a:solidFill>
              <a:srgbClr val="068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15" y="568857"/>
            <a:ext cx="3755142" cy="6533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10764219" y="6520473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1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" y="270439"/>
            <a:ext cx="5786651" cy="60079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52551" y="270542"/>
            <a:ext cx="8716539" cy="600371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rgbClr val="FFC000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Title Placeholder 32"/>
          <p:cNvSpPr>
            <a:spLocks noGrp="1"/>
          </p:cNvSpPr>
          <p:nvPr>
            <p:ph type="title"/>
          </p:nvPr>
        </p:nvSpPr>
        <p:spPr>
          <a:xfrm>
            <a:off x="6828405" y="2870821"/>
            <a:ext cx="4972052" cy="980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b="1" dirty="0">
                <a:solidFill>
                  <a:srgbClr val="078158"/>
                </a:solidFill>
              </a:defRPr>
            </a:lvl1pPr>
          </a:lstStyle>
          <a:p>
            <a:pPr lvl="0" algn="ctr"/>
            <a:r>
              <a:rPr lang="en-US"/>
              <a:t>Header 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650" y="6411933"/>
            <a:ext cx="12178351" cy="44606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97" y="6351775"/>
            <a:ext cx="12192000" cy="0"/>
          </a:xfrm>
          <a:prstGeom prst="line">
            <a:avLst/>
          </a:prstGeom>
          <a:ln w="38100">
            <a:solidFill>
              <a:srgbClr val="068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26496" y="6477676"/>
            <a:ext cx="341752" cy="254042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defTabSz="457167"/>
            <a:fld id="{C175B9BB-39CA-4151-B7B7-BE2D0CEF28E0}" type="slidenum">
              <a:rPr lang="en-US" sz="1051">
                <a:solidFill>
                  <a:prstClr val="white"/>
                </a:solidFill>
              </a:rPr>
              <a:pPr defTabSz="457167"/>
              <a:t>‹#›</a:t>
            </a:fld>
            <a:endParaRPr lang="en-US" sz="1051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141" y="6469978"/>
            <a:ext cx="6700452" cy="261608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defTabSz="457167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prstClr val="white"/>
                </a:solidFill>
                <a:ea typeface="ＭＳ Ｐゴシック" charset="-128"/>
              </a:rPr>
              <a:t>| © 2017 Copyright 	 	            	Confidential and Proprietary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DF3E7"/>
              </a:clrFrom>
              <a:clrTo>
                <a:srgbClr val="FDF3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5" b="-1012"/>
          <a:stretch/>
        </p:blipFill>
        <p:spPr>
          <a:xfrm flipH="1">
            <a:off x="-16933" y="6427575"/>
            <a:ext cx="2643428" cy="439927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2" y="-3"/>
            <a:ext cx="12200468" cy="134112"/>
            <a:chOff x="0" y="-2"/>
            <a:chExt cx="9150350" cy="83340"/>
          </a:xfrm>
        </p:grpSpPr>
        <p:sp>
          <p:nvSpPr>
            <p:cNvPr id="38" name="Rectangle 37"/>
            <p:cNvSpPr/>
            <p:nvPr/>
          </p:nvSpPr>
          <p:spPr>
            <a:xfrm>
              <a:off x="0" y="1042"/>
              <a:ext cx="1371600" cy="82296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1327150" y="1042"/>
              <a:ext cx="1371600" cy="82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2628900" y="1042"/>
              <a:ext cx="1371600" cy="82296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3978275" y="1042"/>
              <a:ext cx="1371600" cy="822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5316855" y="1042"/>
              <a:ext cx="1371600" cy="82296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6607175" y="1042"/>
              <a:ext cx="1371600" cy="82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7961630" y="-2"/>
              <a:ext cx="1188720" cy="83340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-9535" y="199793"/>
            <a:ext cx="12210004" cy="0"/>
          </a:xfrm>
          <a:prstGeom prst="line">
            <a:avLst/>
          </a:prstGeom>
          <a:ln w="38100">
            <a:solidFill>
              <a:srgbClr val="068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15" y="568857"/>
            <a:ext cx="3755142" cy="6533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10768908" y="6517423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9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" y="289061"/>
            <a:ext cx="6096000" cy="596667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80429" y="270542"/>
            <a:ext cx="9482971" cy="600371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rgbClr val="FFC000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Title Placeholder 32"/>
          <p:cNvSpPr>
            <a:spLocks noGrp="1"/>
          </p:cNvSpPr>
          <p:nvPr>
            <p:ph type="title"/>
          </p:nvPr>
        </p:nvSpPr>
        <p:spPr>
          <a:xfrm>
            <a:off x="6828405" y="2870821"/>
            <a:ext cx="4972052" cy="980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b="1" dirty="0">
                <a:solidFill>
                  <a:srgbClr val="078158"/>
                </a:solidFill>
              </a:defRPr>
            </a:lvl1pPr>
          </a:lstStyle>
          <a:p>
            <a:pPr lvl="0" algn="ctr"/>
            <a:r>
              <a:rPr lang="en-US"/>
              <a:t>Header 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650" y="6411933"/>
            <a:ext cx="12178351" cy="44606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97" y="6351775"/>
            <a:ext cx="12192000" cy="0"/>
          </a:xfrm>
          <a:prstGeom prst="line">
            <a:avLst/>
          </a:prstGeom>
          <a:ln w="38100">
            <a:solidFill>
              <a:srgbClr val="068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26496" y="6477676"/>
            <a:ext cx="341752" cy="254042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defTabSz="457167"/>
            <a:fld id="{C175B9BB-39CA-4151-B7B7-BE2D0CEF28E0}" type="slidenum">
              <a:rPr lang="en-US" sz="1051">
                <a:solidFill>
                  <a:prstClr val="white"/>
                </a:solidFill>
              </a:rPr>
              <a:pPr defTabSz="457167"/>
              <a:t>‹#›</a:t>
            </a:fld>
            <a:endParaRPr lang="en-US" sz="1051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141" y="6469978"/>
            <a:ext cx="6700452" cy="261608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defTabSz="457167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prstClr val="white"/>
                </a:solidFill>
                <a:ea typeface="ＭＳ Ｐゴシック" charset="-128"/>
              </a:rPr>
              <a:t>| © 2017 Copyright 	 	            	Confidential and Proprietary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DF3E7"/>
              </a:clrFrom>
              <a:clrTo>
                <a:srgbClr val="FDF3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5" b="-1012"/>
          <a:stretch/>
        </p:blipFill>
        <p:spPr>
          <a:xfrm flipH="1">
            <a:off x="-16933" y="6427575"/>
            <a:ext cx="2643428" cy="439927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2" y="-3"/>
            <a:ext cx="12200468" cy="134112"/>
            <a:chOff x="0" y="-2"/>
            <a:chExt cx="9150350" cy="83340"/>
          </a:xfrm>
        </p:grpSpPr>
        <p:sp>
          <p:nvSpPr>
            <p:cNvPr id="38" name="Rectangle 37"/>
            <p:cNvSpPr/>
            <p:nvPr/>
          </p:nvSpPr>
          <p:spPr>
            <a:xfrm>
              <a:off x="0" y="1042"/>
              <a:ext cx="1371600" cy="82296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1327150" y="1042"/>
              <a:ext cx="1371600" cy="82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2628900" y="1042"/>
              <a:ext cx="1371600" cy="82296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3978275" y="1042"/>
              <a:ext cx="1371600" cy="822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5316855" y="1042"/>
              <a:ext cx="1371600" cy="82296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6607175" y="1042"/>
              <a:ext cx="1371600" cy="82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7961630" y="-2"/>
              <a:ext cx="1188720" cy="83340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-9535" y="199793"/>
            <a:ext cx="12210004" cy="0"/>
          </a:xfrm>
          <a:prstGeom prst="line">
            <a:avLst/>
          </a:prstGeom>
          <a:ln w="38100">
            <a:solidFill>
              <a:srgbClr val="068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15" y="568857"/>
            <a:ext cx="3755142" cy="6533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10685237" y="6520473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3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" y="209909"/>
            <a:ext cx="9042400" cy="609125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62501" y="270542"/>
            <a:ext cx="7206588" cy="600371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/>
              </a:gs>
              <a:gs pos="100000">
                <a:srgbClr val="FFC000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Title Placeholder 32"/>
          <p:cNvSpPr>
            <a:spLocks noGrp="1"/>
          </p:cNvSpPr>
          <p:nvPr>
            <p:ph type="title"/>
          </p:nvPr>
        </p:nvSpPr>
        <p:spPr>
          <a:xfrm>
            <a:off x="6828405" y="2870821"/>
            <a:ext cx="4972052" cy="980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b="1" dirty="0">
                <a:solidFill>
                  <a:srgbClr val="078158"/>
                </a:solidFill>
              </a:defRPr>
            </a:lvl1pPr>
          </a:lstStyle>
          <a:p>
            <a:pPr lvl="0" algn="ctr"/>
            <a:r>
              <a:rPr lang="en-US"/>
              <a:t>Header 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650" y="6411933"/>
            <a:ext cx="12178351" cy="44606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97" y="6351775"/>
            <a:ext cx="12192000" cy="0"/>
          </a:xfrm>
          <a:prstGeom prst="line">
            <a:avLst/>
          </a:prstGeom>
          <a:ln w="38100">
            <a:solidFill>
              <a:srgbClr val="068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26496" y="6477676"/>
            <a:ext cx="341752" cy="254042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defTabSz="457167"/>
            <a:fld id="{C175B9BB-39CA-4151-B7B7-BE2D0CEF28E0}" type="slidenum">
              <a:rPr lang="en-US" sz="1051">
                <a:solidFill>
                  <a:prstClr val="white"/>
                </a:solidFill>
              </a:rPr>
              <a:pPr defTabSz="457167"/>
              <a:t>‹#›</a:t>
            </a:fld>
            <a:endParaRPr lang="en-US" sz="1051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2141" y="6469978"/>
            <a:ext cx="6700452" cy="261608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defTabSz="457167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prstClr val="white"/>
                </a:solidFill>
                <a:ea typeface="ＭＳ Ｐゴシック" charset="-128"/>
              </a:rPr>
              <a:t>| © 2017 Copyright 	 	            	Confidential and Proprietary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DF3E7"/>
              </a:clrFrom>
              <a:clrTo>
                <a:srgbClr val="FDF3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5" b="-1012"/>
          <a:stretch/>
        </p:blipFill>
        <p:spPr>
          <a:xfrm flipH="1">
            <a:off x="-16933" y="6427575"/>
            <a:ext cx="2643428" cy="439927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2" y="-3"/>
            <a:ext cx="12200468" cy="134112"/>
            <a:chOff x="0" y="-2"/>
            <a:chExt cx="9150350" cy="83340"/>
          </a:xfrm>
        </p:grpSpPr>
        <p:sp>
          <p:nvSpPr>
            <p:cNvPr id="38" name="Rectangle 37"/>
            <p:cNvSpPr/>
            <p:nvPr/>
          </p:nvSpPr>
          <p:spPr>
            <a:xfrm>
              <a:off x="0" y="1042"/>
              <a:ext cx="1371600" cy="82296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1327150" y="1042"/>
              <a:ext cx="1371600" cy="82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2628900" y="1042"/>
              <a:ext cx="1371600" cy="82296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3978275" y="1042"/>
              <a:ext cx="1371600" cy="822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5316855" y="1042"/>
              <a:ext cx="1371600" cy="82296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6607175" y="1042"/>
              <a:ext cx="1371600" cy="822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7961630" y="-2"/>
              <a:ext cx="1188720" cy="83340"/>
            </a:xfrm>
            <a:prstGeom prst="rect">
              <a:avLst/>
            </a:prstGeom>
            <a:solidFill>
              <a:srgbClr val="07815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85"/>
              <a:endParaRPr lang="en-US" sz="2400">
                <a:solidFill>
                  <a:prstClr val="white"/>
                </a:solidFill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-9535" y="199793"/>
            <a:ext cx="12210004" cy="0"/>
          </a:xfrm>
          <a:prstGeom prst="line">
            <a:avLst/>
          </a:prstGeom>
          <a:ln w="38100">
            <a:solidFill>
              <a:srgbClr val="068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0690926" y="6509727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5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528E2337-E54B-4532-8DCF-32933EDAC7C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11/4/20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E24CC847-C91B-4A6E-8485-257B411520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5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SGreen-08.png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27" b="5531"/>
          <a:stretch/>
        </p:blipFill>
        <p:spPr>
          <a:xfrm rot="10800000">
            <a:off x="2" y="6538177"/>
            <a:ext cx="12191323" cy="319822"/>
          </a:xfrm>
          <a:prstGeom prst="rect">
            <a:avLst/>
          </a:prstGeom>
        </p:spPr>
      </p:pic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30" y="6553748"/>
            <a:ext cx="1626305" cy="3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3" tIns="45583" rIns="91163" bIns="45583" anchor="ctr"/>
          <a:lstStyle>
            <a:lvl1pPr defTabSz="81438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61988" indent="-254000" defTabSz="81438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19175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27163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33563" indent="-203200" defTabSz="81438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907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79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2051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623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17" b="1">
                <a:solidFill>
                  <a:prstClr val="white"/>
                </a:solidFill>
                <a:cs typeface="Arial" pitchFamily="34" charset="0"/>
              </a:rPr>
              <a:t>Page  </a:t>
            </a:r>
            <a:fld id="{C90F451E-F78A-465F-B0F8-0BB18D66B342}" type="slidenum">
              <a:rPr lang="en-US" sz="917" b="1" smtClean="0">
                <a:solidFill>
                  <a:prstClr val="white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17" b="1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2032002" y="6538177"/>
            <a:ext cx="10160000" cy="3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3" tIns="45583" rIns="91163" bIns="45583" anchor="ctr"/>
          <a:lstStyle>
            <a:lvl1pPr defTabSz="81438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61988" indent="-254000" defTabSz="81438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19175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27163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33563" indent="-203200" defTabSz="81438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907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79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2051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623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17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Copyright 7-Eleven, Inc.  –  Confidential and Proprietary</a:t>
            </a:r>
          </a:p>
        </p:txBody>
      </p:sp>
      <p:pic>
        <p:nvPicPr>
          <p:cNvPr id="17" name="Picture 16" descr="ExpoOrange-14.pn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6" r="16668" b="75922"/>
          <a:stretch/>
        </p:blipFill>
        <p:spPr>
          <a:xfrm>
            <a:off x="3" y="6445250"/>
            <a:ext cx="12191320" cy="9525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865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</p:sldLayoutIdLst>
  <p:txStyles>
    <p:titleStyle>
      <a:lvl1pPr algn="ctr" defTabSz="910175" rtl="0" eaLnBrk="0" fontAlgn="base" hangingPunct="0">
        <a:spcBef>
          <a:spcPct val="0"/>
        </a:spcBef>
        <a:spcAft>
          <a:spcPct val="0"/>
        </a:spcAft>
        <a:defRPr sz="325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910175" rtl="0" eaLnBrk="0" fontAlgn="base" hangingPunct="0">
        <a:spcBef>
          <a:spcPct val="0"/>
        </a:spcBef>
        <a:spcAft>
          <a:spcPct val="0"/>
        </a:spcAft>
        <a:defRPr sz="3583">
          <a:solidFill>
            <a:schemeClr val="tx1"/>
          </a:solidFill>
          <a:latin typeface="Arial" pitchFamily="34" charset="0"/>
        </a:defRPr>
      </a:lvl2pPr>
      <a:lvl3pPr algn="l" defTabSz="910175" rtl="0" eaLnBrk="0" fontAlgn="base" hangingPunct="0">
        <a:spcBef>
          <a:spcPct val="0"/>
        </a:spcBef>
        <a:spcAft>
          <a:spcPct val="0"/>
        </a:spcAft>
        <a:defRPr sz="3583">
          <a:solidFill>
            <a:schemeClr val="tx1"/>
          </a:solidFill>
          <a:latin typeface="Arial" pitchFamily="34" charset="0"/>
        </a:defRPr>
      </a:lvl3pPr>
      <a:lvl4pPr algn="l" defTabSz="910175" rtl="0" eaLnBrk="0" fontAlgn="base" hangingPunct="0">
        <a:spcBef>
          <a:spcPct val="0"/>
        </a:spcBef>
        <a:spcAft>
          <a:spcPct val="0"/>
        </a:spcAft>
        <a:defRPr sz="3583">
          <a:solidFill>
            <a:schemeClr val="tx1"/>
          </a:solidFill>
          <a:latin typeface="Arial" pitchFamily="34" charset="0"/>
        </a:defRPr>
      </a:lvl4pPr>
      <a:lvl5pPr algn="l" defTabSz="910175" rtl="0" eaLnBrk="0" fontAlgn="base" hangingPunct="0">
        <a:spcBef>
          <a:spcPct val="0"/>
        </a:spcBef>
        <a:spcAft>
          <a:spcPct val="0"/>
        </a:spcAft>
        <a:defRPr sz="3583">
          <a:solidFill>
            <a:schemeClr val="tx1"/>
          </a:solidFill>
          <a:latin typeface="Arial" pitchFamily="34" charset="0"/>
        </a:defRPr>
      </a:lvl5pPr>
      <a:lvl6pPr marL="511336" algn="l" defTabSz="910794" rtl="0" fontAlgn="base">
        <a:spcBef>
          <a:spcPct val="0"/>
        </a:spcBef>
        <a:spcAft>
          <a:spcPct val="0"/>
        </a:spcAft>
        <a:defRPr sz="3583">
          <a:solidFill>
            <a:schemeClr val="tx1"/>
          </a:solidFill>
          <a:latin typeface="Arial" pitchFamily="34" charset="0"/>
        </a:defRPr>
      </a:lvl6pPr>
      <a:lvl7pPr marL="1022642" algn="l" defTabSz="910794" rtl="0" fontAlgn="base">
        <a:spcBef>
          <a:spcPct val="0"/>
        </a:spcBef>
        <a:spcAft>
          <a:spcPct val="0"/>
        </a:spcAft>
        <a:defRPr sz="3583">
          <a:solidFill>
            <a:schemeClr val="tx1"/>
          </a:solidFill>
          <a:latin typeface="Arial" pitchFamily="34" charset="0"/>
        </a:defRPr>
      </a:lvl7pPr>
      <a:lvl8pPr marL="1533967" algn="l" defTabSz="910794" rtl="0" fontAlgn="base">
        <a:spcBef>
          <a:spcPct val="0"/>
        </a:spcBef>
        <a:spcAft>
          <a:spcPct val="0"/>
        </a:spcAft>
        <a:defRPr sz="3583">
          <a:solidFill>
            <a:schemeClr val="tx1"/>
          </a:solidFill>
          <a:latin typeface="Arial" pitchFamily="34" charset="0"/>
        </a:defRPr>
      </a:lvl8pPr>
      <a:lvl9pPr marL="2045284" algn="l" defTabSz="910794" rtl="0" fontAlgn="base">
        <a:spcBef>
          <a:spcPct val="0"/>
        </a:spcBef>
        <a:spcAft>
          <a:spcPct val="0"/>
        </a:spcAft>
        <a:defRPr sz="3583">
          <a:solidFill>
            <a:schemeClr val="tx1"/>
          </a:solidFill>
          <a:latin typeface="Arial" pitchFamily="34" charset="0"/>
        </a:defRPr>
      </a:lvl9pPr>
    </p:titleStyle>
    <p:bodyStyle>
      <a:lvl1pPr marL="342142" indent="-342142" algn="l" defTabSz="9101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333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39755" indent="-284016" algn="l" defTabSz="9101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33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8712" indent="-228539" algn="l" defTabSz="9101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595764" indent="-228539" algn="l" defTabSz="9101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83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0193" indent="-227214" algn="l" defTabSz="9101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17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812271" indent="-255665" algn="l" defTabSz="10226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586" indent="-255665" algn="l" defTabSz="10226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34908" indent="-255665" algn="l" defTabSz="1022642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46239" indent="-255665" algn="l" defTabSz="1022642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336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642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3967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5284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6608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7925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79250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0570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SGreen-08.pn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27" b="5531"/>
          <a:stretch/>
        </p:blipFill>
        <p:spPr>
          <a:xfrm rot="10800000">
            <a:off x="2" y="6538177"/>
            <a:ext cx="12191323" cy="319822"/>
          </a:xfrm>
          <a:prstGeom prst="rect">
            <a:avLst/>
          </a:prstGeom>
        </p:spPr>
      </p:pic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30" y="6553748"/>
            <a:ext cx="1626305" cy="3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3" tIns="45583" rIns="91163" bIns="45583" anchor="ctr"/>
          <a:lstStyle>
            <a:lvl1pPr defTabSz="81438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61988" indent="-254000" defTabSz="81438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19175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27163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33563" indent="-203200" defTabSz="81438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907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79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2051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623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17" b="1">
                <a:solidFill>
                  <a:prstClr val="white"/>
                </a:solidFill>
                <a:cs typeface="Arial" pitchFamily="34" charset="0"/>
              </a:rPr>
              <a:t>Page  </a:t>
            </a:r>
            <a:fld id="{C90F451E-F78A-465F-B0F8-0BB18D66B342}" type="slidenum">
              <a:rPr lang="en-US" sz="917" b="1" smtClean="0">
                <a:solidFill>
                  <a:prstClr val="white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17" b="1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2032002" y="6538177"/>
            <a:ext cx="10160000" cy="3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3" tIns="45583" rIns="91163" bIns="45583" anchor="ctr"/>
          <a:lstStyle>
            <a:lvl1pPr defTabSz="814388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661988" indent="-254000" defTabSz="81438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019175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427163" indent="-204788" defTabSz="814388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1833563" indent="-203200" defTabSz="814388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2907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7479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2051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662363" indent="-2032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17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Copyright 7-Eleven, Inc.  –  Confidential and Proprietary</a:t>
            </a:r>
          </a:p>
        </p:txBody>
      </p:sp>
      <p:pic>
        <p:nvPicPr>
          <p:cNvPr id="17" name="Picture 16" descr="ExpoOrange-14.png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6" r="16668" b="75922"/>
          <a:stretch/>
        </p:blipFill>
        <p:spPr>
          <a:xfrm>
            <a:off x="3" y="6445250"/>
            <a:ext cx="12191320" cy="9525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43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1" r:id="rId6"/>
  </p:sldLayoutIdLst>
  <p:txStyles>
    <p:titleStyle>
      <a:lvl1pPr algn="ctr" defTabSz="910175" rtl="0" eaLnBrk="0" fontAlgn="base" hangingPunct="0">
        <a:spcBef>
          <a:spcPct val="0"/>
        </a:spcBef>
        <a:spcAft>
          <a:spcPct val="0"/>
        </a:spcAft>
        <a:defRPr sz="325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910175" rtl="0" eaLnBrk="0" fontAlgn="base" hangingPunct="0">
        <a:spcBef>
          <a:spcPct val="0"/>
        </a:spcBef>
        <a:spcAft>
          <a:spcPct val="0"/>
        </a:spcAft>
        <a:defRPr sz="3583">
          <a:solidFill>
            <a:schemeClr val="tx1"/>
          </a:solidFill>
          <a:latin typeface="Arial" pitchFamily="34" charset="0"/>
        </a:defRPr>
      </a:lvl2pPr>
      <a:lvl3pPr algn="l" defTabSz="910175" rtl="0" eaLnBrk="0" fontAlgn="base" hangingPunct="0">
        <a:spcBef>
          <a:spcPct val="0"/>
        </a:spcBef>
        <a:spcAft>
          <a:spcPct val="0"/>
        </a:spcAft>
        <a:defRPr sz="3583">
          <a:solidFill>
            <a:schemeClr val="tx1"/>
          </a:solidFill>
          <a:latin typeface="Arial" pitchFamily="34" charset="0"/>
        </a:defRPr>
      </a:lvl3pPr>
      <a:lvl4pPr algn="l" defTabSz="910175" rtl="0" eaLnBrk="0" fontAlgn="base" hangingPunct="0">
        <a:spcBef>
          <a:spcPct val="0"/>
        </a:spcBef>
        <a:spcAft>
          <a:spcPct val="0"/>
        </a:spcAft>
        <a:defRPr sz="3583">
          <a:solidFill>
            <a:schemeClr val="tx1"/>
          </a:solidFill>
          <a:latin typeface="Arial" pitchFamily="34" charset="0"/>
        </a:defRPr>
      </a:lvl4pPr>
      <a:lvl5pPr algn="l" defTabSz="910175" rtl="0" eaLnBrk="0" fontAlgn="base" hangingPunct="0">
        <a:spcBef>
          <a:spcPct val="0"/>
        </a:spcBef>
        <a:spcAft>
          <a:spcPct val="0"/>
        </a:spcAft>
        <a:defRPr sz="3583">
          <a:solidFill>
            <a:schemeClr val="tx1"/>
          </a:solidFill>
          <a:latin typeface="Arial" pitchFamily="34" charset="0"/>
        </a:defRPr>
      </a:lvl5pPr>
      <a:lvl6pPr marL="511336" algn="l" defTabSz="910794" rtl="0" fontAlgn="base">
        <a:spcBef>
          <a:spcPct val="0"/>
        </a:spcBef>
        <a:spcAft>
          <a:spcPct val="0"/>
        </a:spcAft>
        <a:defRPr sz="3583">
          <a:solidFill>
            <a:schemeClr val="tx1"/>
          </a:solidFill>
          <a:latin typeface="Arial" pitchFamily="34" charset="0"/>
        </a:defRPr>
      </a:lvl6pPr>
      <a:lvl7pPr marL="1022642" algn="l" defTabSz="910794" rtl="0" fontAlgn="base">
        <a:spcBef>
          <a:spcPct val="0"/>
        </a:spcBef>
        <a:spcAft>
          <a:spcPct val="0"/>
        </a:spcAft>
        <a:defRPr sz="3583">
          <a:solidFill>
            <a:schemeClr val="tx1"/>
          </a:solidFill>
          <a:latin typeface="Arial" pitchFamily="34" charset="0"/>
        </a:defRPr>
      </a:lvl7pPr>
      <a:lvl8pPr marL="1533967" algn="l" defTabSz="910794" rtl="0" fontAlgn="base">
        <a:spcBef>
          <a:spcPct val="0"/>
        </a:spcBef>
        <a:spcAft>
          <a:spcPct val="0"/>
        </a:spcAft>
        <a:defRPr sz="3583">
          <a:solidFill>
            <a:schemeClr val="tx1"/>
          </a:solidFill>
          <a:latin typeface="Arial" pitchFamily="34" charset="0"/>
        </a:defRPr>
      </a:lvl8pPr>
      <a:lvl9pPr marL="2045284" algn="l" defTabSz="910794" rtl="0" fontAlgn="base">
        <a:spcBef>
          <a:spcPct val="0"/>
        </a:spcBef>
        <a:spcAft>
          <a:spcPct val="0"/>
        </a:spcAft>
        <a:defRPr sz="3583">
          <a:solidFill>
            <a:schemeClr val="tx1"/>
          </a:solidFill>
          <a:latin typeface="Arial" pitchFamily="34" charset="0"/>
        </a:defRPr>
      </a:lvl9pPr>
    </p:titleStyle>
    <p:bodyStyle>
      <a:lvl1pPr marL="342142" indent="-342142" algn="l" defTabSz="9101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333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39755" indent="-284016" algn="l" defTabSz="9101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33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8712" indent="-228539" algn="l" defTabSz="9101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595764" indent="-228539" algn="l" defTabSz="9101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83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0193" indent="-227214" algn="l" defTabSz="91017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17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812271" indent="-255665" algn="l" defTabSz="10226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586" indent="-255665" algn="l" defTabSz="10226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34908" indent="-255665" algn="l" defTabSz="1022642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46239" indent="-255665" algn="l" defTabSz="1022642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336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642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3967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5284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6608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7925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79250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0570" algn="l" defTabSz="102264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B6A2-F27A-4623-BF6F-037E1ADD5B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3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Arial" pitchFamily="34" charset="0"/>
        <a:buNone/>
        <a:defRPr lang="en-US" sz="16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lang="en-US" sz="16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6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lang="en-US" sz="1600" b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6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microsoft.com/office/2007/relationships/hdphoto" Target="../media/hdphoto1.wdp"/><Relationship Id="rId9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cid:image003.png@01D58FEB.87476FB0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43962" y="1154310"/>
            <a:ext cx="6584635" cy="1398390"/>
          </a:xfrm>
        </p:spPr>
        <p:txBody>
          <a:bodyPr/>
          <a:lstStyle/>
          <a:p>
            <a:r>
              <a:rPr lang="en-US" sz="2800" dirty="0"/>
              <a:t>7-Eleven</a:t>
            </a:r>
            <a:br>
              <a:rPr lang="en-US" sz="2800" dirty="0"/>
            </a:br>
            <a:r>
              <a:rPr lang="en-US" sz="2800" dirty="0"/>
              <a:t>Cloud Migration – Case Study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1917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cs typeface="Calibri" panose="020F0502020204030204" pitchFamily="34" charset="0"/>
              </a:rPr>
              <a:t>Client Facing Case Study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36420" y="4242558"/>
            <a:ext cx="6077939" cy="743449"/>
            <a:chOff x="6086524" y="4242558"/>
            <a:chExt cx="6077939" cy="743449"/>
          </a:xfrm>
        </p:grpSpPr>
        <p:pic>
          <p:nvPicPr>
            <p:cNvPr id="5" name="Picture 2" descr="http://www.absorption.com/wp-content/uploads/2014/08/TN+Icon+Targe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524" y="4294114"/>
              <a:ext cx="660179" cy="640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http://www.iconsdb.com/icons/download/black/target-audience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9683" y="4258197"/>
              <a:ext cx="712170" cy="712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6881917" y="4242558"/>
              <a:ext cx="1773612" cy="743449"/>
              <a:chOff x="5727673" y="2197512"/>
              <a:chExt cx="1773612" cy="74344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735278" y="2197512"/>
                <a:ext cx="7954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Purpose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27673" y="2417741"/>
                <a:ext cx="17736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Cognizant Internal Circulation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91852" y="4256960"/>
              <a:ext cx="2572611" cy="714644"/>
              <a:chOff x="5831463" y="3909915"/>
              <a:chExt cx="2572611" cy="71464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831464" y="3909915"/>
                <a:ext cx="8819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Audience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31463" y="4101339"/>
                <a:ext cx="257261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</a:rPr>
                  <a:t>Prospects, Clients and Cognizant Internal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400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595086" y="2846331"/>
            <a:ext cx="265176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>
            <a:off x="626980" y="4322694"/>
            <a:ext cx="32004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</a:ln>
          <a:effectLst/>
        </p:spPr>
      </p:cxnSp>
      <p:cxnSp>
        <p:nvCxnSpPr>
          <p:cNvPr id="34" name="Straight Connector 33"/>
          <p:cNvCxnSpPr/>
          <p:nvPr/>
        </p:nvCxnSpPr>
        <p:spPr>
          <a:xfrm>
            <a:off x="626980" y="3567909"/>
            <a:ext cx="32004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>
            <a:off x="626980" y="4965374"/>
            <a:ext cx="3792621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596818" y="1350150"/>
            <a:ext cx="1757209" cy="7132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91440" rtlCol="0" anchor="ctr"/>
          <a:lstStyle/>
          <a:p>
            <a:pPr defTabSz="914406">
              <a:defRPr/>
            </a:pPr>
            <a:r>
              <a:rPr lang="en-US" sz="1400" b="1" kern="0" dirty="0">
                <a:solidFill>
                  <a:prstClr val="white"/>
                </a:solidFill>
                <a:latin typeface="Segoe UI"/>
              </a:rPr>
              <a:t>About </a:t>
            </a:r>
          </a:p>
          <a:p>
            <a:pPr defTabSz="914406">
              <a:defRPr/>
            </a:pPr>
            <a:r>
              <a:rPr lang="en-US" sz="1400" b="1" kern="0" dirty="0">
                <a:solidFill>
                  <a:prstClr val="white"/>
                </a:solidFill>
                <a:latin typeface="Segoe UI"/>
              </a:rPr>
              <a:t>the Project</a:t>
            </a:r>
            <a:endParaRPr lang="en-US" sz="14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817" y="639332"/>
            <a:ext cx="1097280" cy="713232"/>
          </a:xfrm>
          <a:prstGeom prst="rect">
            <a:avLst/>
          </a:prstGeom>
          <a:solidFill>
            <a:srgbClr val="007A3B"/>
          </a:solidFill>
          <a:ln w="9525" cap="flat" cmpd="sng" algn="ctr">
            <a:noFill/>
            <a:prstDash val="solid"/>
          </a:ln>
          <a:effectLst/>
        </p:spPr>
        <p:txBody>
          <a:bodyPr lIns="91440" rtlCol="0" anchor="ctr"/>
          <a:lstStyle/>
          <a:p>
            <a:pPr defTabSz="914406">
              <a:defRPr/>
            </a:pPr>
            <a:r>
              <a:rPr lang="en-US" sz="1400" b="1" kern="0" dirty="0">
                <a:solidFill>
                  <a:srgbClr val="141414"/>
                </a:solidFill>
                <a:latin typeface="Segoe UI"/>
              </a:rPr>
              <a:t>About </a:t>
            </a:r>
          </a:p>
          <a:p>
            <a:pPr defTabSz="914406">
              <a:defRPr/>
            </a:pPr>
            <a:r>
              <a:rPr lang="en-US" sz="1400" b="1" kern="0" dirty="0">
                <a:solidFill>
                  <a:srgbClr val="141414"/>
                </a:solidFill>
                <a:latin typeface="Segoe UI"/>
              </a:rPr>
              <a:t>the Client</a:t>
            </a:r>
            <a:endParaRPr lang="en-US" sz="1400" kern="0" dirty="0">
              <a:solidFill>
                <a:srgbClr val="141414"/>
              </a:solidFill>
              <a:latin typeface="Segoe UI"/>
            </a:endParaRPr>
          </a:p>
        </p:txBody>
      </p:sp>
      <p:sp>
        <p:nvSpPr>
          <p:cNvPr id="5" name="Flowchart: Manual Input 4"/>
          <p:cNvSpPr/>
          <p:nvPr/>
        </p:nvSpPr>
        <p:spPr>
          <a:xfrm rot="16200000">
            <a:off x="5284855" y="-28823"/>
            <a:ext cx="4223824" cy="8371272"/>
          </a:xfrm>
          <a:prstGeom prst="flowChartManualInput">
            <a:avLst/>
          </a:prstGeom>
          <a:solidFill>
            <a:srgbClr val="14141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6">
              <a:defRPr/>
            </a:pPr>
            <a:endParaRPr lang="en-US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hape 544"/>
          <p:cNvSpPr/>
          <p:nvPr/>
        </p:nvSpPr>
        <p:spPr>
          <a:xfrm>
            <a:off x="1414819" y="639333"/>
            <a:ext cx="10167582" cy="716359"/>
          </a:xfrm>
          <a:custGeom>
            <a:avLst/>
            <a:gdLst>
              <a:gd name="connsiteX0" fmla="*/ 0 w 11113826"/>
              <a:gd name="connsiteY0" fmla="*/ 0 h 716359"/>
              <a:gd name="connsiteX1" fmla="*/ 11113826 w 11113826"/>
              <a:gd name="connsiteY1" fmla="*/ 0 h 716359"/>
              <a:gd name="connsiteX2" fmla="*/ 11113826 w 11113826"/>
              <a:gd name="connsiteY2" fmla="*/ 716359 h 716359"/>
              <a:gd name="connsiteX3" fmla="*/ 0 w 11113826"/>
              <a:gd name="connsiteY3" fmla="*/ 716359 h 716359"/>
              <a:gd name="connsiteX4" fmla="*/ 0 w 11113826"/>
              <a:gd name="connsiteY4" fmla="*/ 0 h 716359"/>
              <a:gd name="connsiteX0" fmla="*/ 0 w 11386781"/>
              <a:gd name="connsiteY0" fmla="*/ 0 h 716359"/>
              <a:gd name="connsiteX1" fmla="*/ 11386781 w 11386781"/>
              <a:gd name="connsiteY1" fmla="*/ 0 h 716359"/>
              <a:gd name="connsiteX2" fmla="*/ 11386781 w 11386781"/>
              <a:gd name="connsiteY2" fmla="*/ 716359 h 716359"/>
              <a:gd name="connsiteX3" fmla="*/ 272955 w 11386781"/>
              <a:gd name="connsiteY3" fmla="*/ 716359 h 716359"/>
              <a:gd name="connsiteX4" fmla="*/ 0 w 11386781"/>
              <a:gd name="connsiteY4" fmla="*/ 0 h 71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86781" h="716359">
                <a:moveTo>
                  <a:pt x="0" y="0"/>
                </a:moveTo>
                <a:lnTo>
                  <a:pt x="11386781" y="0"/>
                </a:lnTo>
                <a:lnTo>
                  <a:pt x="11386781" y="716359"/>
                </a:lnTo>
                <a:lnTo>
                  <a:pt x="272955" y="7163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anchor="ctr" anchorCtr="0">
            <a:noAutofit/>
          </a:bodyPr>
          <a:lstStyle/>
          <a:p>
            <a:pPr defTabSz="914406">
              <a:defRPr/>
            </a:pPr>
            <a:r>
              <a:rPr lang="en-US" sz="1400" b="1" kern="0" dirty="0">
                <a:solidFill>
                  <a:prstClr val="white"/>
                </a:solidFill>
                <a:latin typeface="Segoe UI"/>
              </a:rPr>
              <a:t>  World’s largest convenience Store chain . Spans across 15 Countries with 69,000 Stores.  11,800 stores in North    </a:t>
            </a:r>
          </a:p>
          <a:p>
            <a:pPr defTabSz="914406">
              <a:defRPr/>
            </a:pPr>
            <a:r>
              <a:rPr lang="en-US" sz="1400" b="1" kern="0" dirty="0">
                <a:solidFill>
                  <a:prstClr val="white"/>
                </a:solidFill>
                <a:latin typeface="Segoe UI"/>
              </a:rPr>
              <a:t>   America.</a:t>
            </a:r>
          </a:p>
        </p:txBody>
      </p:sp>
      <p:sp>
        <p:nvSpPr>
          <p:cNvPr id="7" name="Shape 544"/>
          <p:cNvSpPr/>
          <p:nvPr/>
        </p:nvSpPr>
        <p:spPr>
          <a:xfrm>
            <a:off x="1886858" y="1350151"/>
            <a:ext cx="9695544" cy="716359"/>
          </a:xfrm>
          <a:custGeom>
            <a:avLst/>
            <a:gdLst>
              <a:gd name="connsiteX0" fmla="*/ 0 w 9590471"/>
              <a:gd name="connsiteY0" fmla="*/ 0 h 716359"/>
              <a:gd name="connsiteX1" fmla="*/ 9590471 w 9590471"/>
              <a:gd name="connsiteY1" fmla="*/ 0 h 716359"/>
              <a:gd name="connsiteX2" fmla="*/ 9590471 w 9590471"/>
              <a:gd name="connsiteY2" fmla="*/ 716359 h 716359"/>
              <a:gd name="connsiteX3" fmla="*/ 0 w 9590471"/>
              <a:gd name="connsiteY3" fmla="*/ 716359 h 716359"/>
              <a:gd name="connsiteX4" fmla="*/ 0 w 9590471"/>
              <a:gd name="connsiteY4" fmla="*/ 0 h 716359"/>
              <a:gd name="connsiteX0" fmla="*/ 0 w 9945313"/>
              <a:gd name="connsiteY0" fmla="*/ 0 h 716359"/>
              <a:gd name="connsiteX1" fmla="*/ 9945313 w 9945313"/>
              <a:gd name="connsiteY1" fmla="*/ 0 h 716359"/>
              <a:gd name="connsiteX2" fmla="*/ 9945313 w 9945313"/>
              <a:gd name="connsiteY2" fmla="*/ 716359 h 716359"/>
              <a:gd name="connsiteX3" fmla="*/ 354842 w 9945313"/>
              <a:gd name="connsiteY3" fmla="*/ 716359 h 716359"/>
              <a:gd name="connsiteX4" fmla="*/ 0 w 9945313"/>
              <a:gd name="connsiteY4" fmla="*/ 0 h 71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313" h="716359">
                <a:moveTo>
                  <a:pt x="0" y="0"/>
                </a:moveTo>
                <a:lnTo>
                  <a:pt x="9945313" y="0"/>
                </a:lnTo>
                <a:lnTo>
                  <a:pt x="9945313" y="716359"/>
                </a:lnTo>
                <a:lnTo>
                  <a:pt x="354842" y="716359"/>
                </a:lnTo>
                <a:lnTo>
                  <a:pt x="0" y="0"/>
                </a:lnTo>
                <a:close/>
              </a:path>
            </a:pathLst>
          </a:custGeom>
          <a:solidFill>
            <a:srgbClr val="007A3B"/>
          </a:solidFill>
          <a:extLst>
            <a:ext uri="{C572A759-6A51-4108-AA02-DFA0A04FC94B}">
              <ma14:wrappingTextBoxFlag xmlns:mc="http://schemas.openxmlformats.org/markup-compatibility/2006" xmlns:mv="urn:schemas-microsoft-com:mac:vml" xmlns="" xmlns:ma14="http://schemas.microsoft.com/office/mac/drawingml/2011/main" val="1"/>
            </a:ext>
          </a:extLst>
        </p:spPr>
        <p:txBody>
          <a:bodyPr anchor="ctr" anchorCtr="0">
            <a:noAutofit/>
          </a:bodyPr>
          <a:lstStyle/>
          <a:p>
            <a:pPr defTabSz="914406"/>
            <a:r>
              <a:rPr lang="en-US" sz="1400" b="1" kern="0" dirty="0">
                <a:solidFill>
                  <a:prstClr val="black"/>
                </a:solidFill>
                <a:latin typeface="Segoe UI"/>
              </a:rPr>
              <a:t>       Start the Digital transformation by migrating 1,000+ servers, 123 applications across 2 large data centers to</a:t>
            </a:r>
          </a:p>
          <a:p>
            <a:pPr defTabSz="914406"/>
            <a:r>
              <a:rPr lang="en-US" sz="1400" b="1" kern="0" dirty="0">
                <a:solidFill>
                  <a:prstClr val="black"/>
                </a:solidFill>
                <a:latin typeface="Segoe UI"/>
              </a:rPr>
              <a:t>       Azure Cloud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95037" y="2093386"/>
            <a:ext cx="5811163" cy="1283247"/>
          </a:xfrm>
          <a:prstGeom prst="roundRect">
            <a:avLst>
              <a:gd name="adj" fmla="val 4679"/>
            </a:avLst>
          </a:prstGeom>
          <a:solidFill>
            <a:schemeClr val="bg1"/>
          </a:solidFill>
          <a:ln w="3175">
            <a:solidFill>
              <a:srgbClr val="6DB33F">
                <a:alpha val="50000"/>
              </a:srgbClr>
            </a:solidFill>
          </a:ln>
        </p:spPr>
        <p:txBody>
          <a:bodyPr wrap="square" lIns="76169" tIns="89961" rIns="76169" bIns="89961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dirty="0"/>
              <a:t>7-Eleven’s one of the key strategic initiatives in 2018-2020 was to </a:t>
            </a:r>
            <a:r>
              <a:rPr lang="en-US" sz="1000" b="1" dirty="0"/>
              <a:t>significantly reduce the Data center footprint and move to the cloud</a:t>
            </a:r>
            <a:r>
              <a:rPr lang="en-US" sz="1000" dirty="0"/>
              <a:t> (Data Center migration to Azure) in order to meet achieve their digital transformation goals and significantly reduce the hosting spend (</a:t>
            </a:r>
            <a:r>
              <a:rPr lang="en-US" sz="1000" dirty="0" err="1"/>
              <a:t>OpEx</a:t>
            </a:r>
            <a:r>
              <a:rPr lang="en-US" sz="1000" dirty="0"/>
              <a:t> and </a:t>
            </a:r>
            <a:r>
              <a:rPr lang="en-US" sz="1000" dirty="0" err="1"/>
              <a:t>CapEx</a:t>
            </a:r>
            <a:r>
              <a:rPr lang="en-US" sz="1000" dirty="0"/>
              <a:t>).</a:t>
            </a:r>
          </a:p>
          <a:p>
            <a:pPr>
              <a:lnSpc>
                <a:spcPts val="1200"/>
              </a:lnSpc>
            </a:pPr>
            <a:r>
              <a:rPr lang="en-US" sz="1000" b="1" dirty="0"/>
              <a:t>Existing Data Centers and Way ahead:</a:t>
            </a:r>
          </a:p>
          <a:p>
            <a:pPr marL="285750" indent="-285750">
              <a:lnSpc>
                <a:spcPts val="1200"/>
              </a:lnSpc>
              <a:buFont typeface="Wingdings" panose="05000000000000000000" pitchFamily="2" charset="2"/>
              <a:buChar char="ü"/>
            </a:pPr>
            <a:r>
              <a:rPr lang="en-US" sz="1000" dirty="0"/>
              <a:t>Current Data centers in </a:t>
            </a:r>
            <a:r>
              <a:rPr lang="en-US" sz="1000" b="1" dirty="0"/>
              <a:t>Omaha</a:t>
            </a:r>
            <a:r>
              <a:rPr lang="en-US" sz="1000" dirty="0"/>
              <a:t>, </a:t>
            </a:r>
            <a:r>
              <a:rPr lang="en-US" sz="1000" b="1" dirty="0"/>
              <a:t>Cypress Water </a:t>
            </a:r>
            <a:r>
              <a:rPr lang="en-US" sz="1000" dirty="0"/>
              <a:t>and </a:t>
            </a:r>
            <a:r>
              <a:rPr lang="en-US" sz="1000" b="1" dirty="0"/>
              <a:t>Allen</a:t>
            </a:r>
          </a:p>
          <a:p>
            <a:pPr marL="285750" indent="-285750">
              <a:lnSpc>
                <a:spcPts val="1200"/>
              </a:lnSpc>
              <a:buFont typeface="Wingdings" panose="05000000000000000000" pitchFamily="2" charset="2"/>
              <a:buChar char="ü"/>
            </a:pPr>
            <a:r>
              <a:rPr lang="en-US" sz="1000" b="1" dirty="0"/>
              <a:t>Client Objective </a:t>
            </a:r>
            <a:r>
              <a:rPr lang="en-US" sz="1000" dirty="0"/>
              <a:t>-  Remove Omaha and Alen .  And move to </a:t>
            </a:r>
            <a:r>
              <a:rPr lang="en-US" sz="1000" b="1" dirty="0"/>
              <a:t>Azure (primarily) and to OCI and Cypress Water </a:t>
            </a:r>
            <a:r>
              <a:rPr lang="en-US" sz="1000" dirty="0"/>
              <a:t>(Azure  Stack – Private Cloud)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48325" y="3454292"/>
            <a:ext cx="5556210" cy="1753842"/>
          </a:xfrm>
          <a:prstGeom prst="roundRect">
            <a:avLst>
              <a:gd name="adj" fmla="val 4679"/>
            </a:avLst>
          </a:prstGeom>
          <a:solidFill>
            <a:schemeClr val="bg1"/>
          </a:solidFill>
          <a:ln w="3175">
            <a:solidFill>
              <a:srgbClr val="6DB33F">
                <a:alpha val="50000"/>
              </a:srgbClr>
            </a:solidFill>
          </a:ln>
        </p:spPr>
        <p:txBody>
          <a:bodyPr wrap="square" lIns="76169" tIns="89961" rIns="76169" bIns="89961">
            <a:spAutoFit/>
          </a:bodyPr>
          <a:lstStyle/>
          <a:p>
            <a:pPr marL="152376" lvl="1" indent="-152376" algn="just" defTabSz="481465">
              <a:buFont typeface="Arial" pitchFamily="34" charset="0"/>
              <a:buChar char="•"/>
            </a:pPr>
            <a:r>
              <a:rPr lang="en-US" sz="1000" b="1" dirty="0">
                <a:solidFill>
                  <a:prstClr val="black"/>
                </a:solidFill>
                <a:latin typeface="+mj-lt"/>
              </a:rPr>
              <a:t>Use of MAP, vROPS, Turbonimics and VRNI </a:t>
            </a:r>
            <a:r>
              <a:rPr lang="en-US" sz="1000" dirty="0">
                <a:solidFill>
                  <a:prstClr val="black"/>
                </a:solidFill>
                <a:latin typeface="+mj-lt"/>
              </a:rPr>
              <a:t>for assessing the landscape</a:t>
            </a:r>
            <a:r>
              <a:rPr lang="en-US" sz="1000" b="1" dirty="0">
                <a:solidFill>
                  <a:prstClr val="black"/>
                </a:solidFill>
                <a:latin typeface="+mj-lt"/>
              </a:rPr>
              <a:t> </a:t>
            </a:r>
          </a:p>
          <a:p>
            <a:pPr marL="152376" lvl="1" indent="-152376" algn="just" defTabSz="481465">
              <a:buFont typeface="Arial" pitchFamily="34" charset="0"/>
              <a:buChar char="•"/>
            </a:pPr>
            <a:r>
              <a:rPr lang="en-US" sz="1000" b="1" dirty="0">
                <a:solidFill>
                  <a:prstClr val="black"/>
                </a:solidFill>
                <a:latin typeface="+mj-lt"/>
              </a:rPr>
              <a:t>Minimal Down Time Deployment and grouped migration wave </a:t>
            </a:r>
            <a:r>
              <a:rPr lang="en-US" sz="1000" dirty="0">
                <a:solidFill>
                  <a:prstClr val="black"/>
                </a:solidFill>
                <a:latin typeface="+mj-lt"/>
              </a:rPr>
              <a:t>planning</a:t>
            </a:r>
          </a:p>
          <a:p>
            <a:pPr marL="152376" lvl="1" indent="-152376" algn="just" defTabSz="481465">
              <a:buFont typeface="Arial" pitchFamily="34" charset="0"/>
              <a:buChar char="•"/>
            </a:pPr>
            <a:r>
              <a:rPr lang="en-US" sz="1000" b="1" dirty="0">
                <a:solidFill>
                  <a:prstClr val="black"/>
                </a:solidFill>
                <a:latin typeface="+mj-lt"/>
              </a:rPr>
              <a:t>Automation introduced </a:t>
            </a:r>
            <a:r>
              <a:rPr lang="en-US" sz="1000" dirty="0">
                <a:solidFill>
                  <a:prstClr val="black"/>
                </a:solidFill>
                <a:latin typeface="+mj-lt"/>
              </a:rPr>
              <a:t>at all possible places to ensure optimal time in migration</a:t>
            </a:r>
          </a:p>
          <a:p>
            <a:pPr marL="152376" lvl="1" indent="-152376" algn="just" defTabSz="481465">
              <a:buFont typeface="Arial" pitchFamily="34" charset="0"/>
              <a:buChar char="•"/>
            </a:pPr>
            <a:r>
              <a:rPr lang="en-US" sz="1000" b="1" dirty="0">
                <a:solidFill>
                  <a:prstClr val="black"/>
                </a:solidFill>
                <a:latin typeface="+mj-lt"/>
              </a:rPr>
              <a:t>Infrastructure Optimization </a:t>
            </a:r>
            <a:r>
              <a:rPr lang="en-US" sz="1000" dirty="0">
                <a:solidFill>
                  <a:prstClr val="black"/>
                </a:solidFill>
                <a:latin typeface="+mj-lt"/>
              </a:rPr>
              <a:t>to provide cost efficiency wherever applicable</a:t>
            </a:r>
          </a:p>
          <a:p>
            <a:pPr marL="152376" lvl="1" indent="-152376" algn="just" defTabSz="481465">
              <a:buFont typeface="Arial" pitchFamily="34" charset="0"/>
              <a:buChar char="•"/>
            </a:pPr>
            <a:r>
              <a:rPr lang="en-US" sz="1000" b="1" dirty="0">
                <a:solidFill>
                  <a:prstClr val="black"/>
                </a:solidFill>
                <a:latin typeface="+mj-lt"/>
              </a:rPr>
              <a:t>Multiple POCs</a:t>
            </a:r>
            <a:r>
              <a:rPr lang="en-US" sz="1000" dirty="0">
                <a:solidFill>
                  <a:prstClr val="black"/>
                </a:solidFill>
                <a:latin typeface="+mj-lt"/>
              </a:rPr>
              <a:t> to guide 7-Eleven to adopt to the right approach</a:t>
            </a:r>
          </a:p>
          <a:p>
            <a:pPr marL="152376" lvl="1" indent="-152376" algn="just" defTabSz="481465">
              <a:buFont typeface="Arial" pitchFamily="34" charset="0"/>
              <a:buChar char="•"/>
            </a:pPr>
            <a:r>
              <a:rPr lang="en-US" sz="1000" b="1" dirty="0">
                <a:solidFill>
                  <a:prstClr val="black"/>
                </a:solidFill>
                <a:latin typeface="+mj-lt"/>
              </a:rPr>
              <a:t>Build and Implemented a strategy</a:t>
            </a:r>
            <a:r>
              <a:rPr lang="en-US" sz="1000" dirty="0">
                <a:solidFill>
                  <a:prstClr val="black"/>
                </a:solidFill>
                <a:latin typeface="+mj-lt"/>
              </a:rPr>
              <a:t> that ensured 7-Eleven uses the full power of Cloud in the business</a:t>
            </a:r>
          </a:p>
          <a:p>
            <a:pPr marL="152376" lvl="1" indent="-152376" algn="just" defTabSz="481465">
              <a:buFont typeface="Arial" pitchFamily="34" charset="0"/>
              <a:buChar char="•"/>
            </a:pPr>
            <a:r>
              <a:rPr lang="en-US" sz="1000" b="1" dirty="0">
                <a:solidFill>
                  <a:prstClr val="black"/>
                </a:solidFill>
                <a:latin typeface="+mj-lt"/>
              </a:rPr>
              <a:t>Robust run book</a:t>
            </a:r>
            <a:r>
              <a:rPr lang="en-US" sz="1000" dirty="0">
                <a:solidFill>
                  <a:prstClr val="black"/>
                </a:solidFill>
                <a:latin typeface="+mj-lt"/>
              </a:rPr>
              <a:t> for release resilience</a:t>
            </a:r>
          </a:p>
          <a:p>
            <a:pPr marL="152376" lvl="1" indent="-152376" algn="just" defTabSz="481465">
              <a:buFont typeface="Arial" pitchFamily="34" charset="0"/>
              <a:buChar char="•"/>
            </a:pPr>
            <a:r>
              <a:rPr lang="en-US" sz="1000" b="1" dirty="0">
                <a:solidFill>
                  <a:prstClr val="black"/>
                </a:solidFill>
                <a:latin typeface="+mj-lt"/>
              </a:rPr>
              <a:t>Virtual War rooms with nearly 80 participants</a:t>
            </a:r>
            <a:r>
              <a:rPr lang="en-US" sz="1000" dirty="0">
                <a:solidFill>
                  <a:prstClr val="black"/>
                </a:solidFill>
                <a:latin typeface="+mj-lt"/>
              </a:rPr>
              <a:t> (Onsite-offshore) to manage a very critical release of multiple complex service lines </a:t>
            </a:r>
            <a:r>
              <a:rPr lang="en-US" sz="1000" b="1" dirty="0">
                <a:solidFill>
                  <a:prstClr val="black"/>
                </a:solidFill>
                <a:latin typeface="+mj-lt"/>
              </a:rPr>
              <a:t>Big Bang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06918" y="5285116"/>
            <a:ext cx="5097618" cy="930498"/>
          </a:xfrm>
          <a:prstGeom prst="roundRect">
            <a:avLst>
              <a:gd name="adj" fmla="val 4679"/>
            </a:avLst>
          </a:prstGeom>
          <a:solidFill>
            <a:schemeClr val="bg1"/>
          </a:solidFill>
          <a:ln w="3175">
            <a:solidFill>
              <a:srgbClr val="6DB33F">
                <a:alpha val="50000"/>
              </a:srgbClr>
            </a:solidFill>
          </a:ln>
        </p:spPr>
        <p:txBody>
          <a:bodyPr wrap="square" lIns="76169" tIns="89961" rIns="76169" bIns="89961">
            <a:spAutoFit/>
          </a:bodyPr>
          <a:lstStyle/>
          <a:p>
            <a:pPr marL="152376" indent="-152376" defTabSz="1088495">
              <a:buFont typeface="Arial" panose="020B0604020202020204" pitchFamily="34" charset="0"/>
              <a:buChar char="•"/>
            </a:pPr>
            <a:r>
              <a:rPr lang="en-US" sz="917" b="1" dirty="0">
                <a:solidFill>
                  <a:srgbClr val="000000"/>
                </a:solidFill>
                <a:latin typeface="Segoe UI"/>
              </a:rPr>
              <a:t>35% reduction </a:t>
            </a:r>
            <a:r>
              <a:rPr lang="en-US" sz="917" dirty="0">
                <a:solidFill>
                  <a:srgbClr val="000000"/>
                </a:solidFill>
                <a:latin typeface="Segoe UI"/>
              </a:rPr>
              <a:t>in TCO </a:t>
            </a:r>
          </a:p>
          <a:p>
            <a:pPr marL="152376" indent="-152376" defTabSz="1088495">
              <a:buFont typeface="Arial" panose="020B0604020202020204" pitchFamily="34" charset="0"/>
              <a:buChar char="•"/>
            </a:pPr>
            <a:r>
              <a:rPr lang="en-US" sz="917" dirty="0">
                <a:solidFill>
                  <a:srgbClr val="000000"/>
                </a:solidFill>
                <a:latin typeface="Segoe UI"/>
              </a:rPr>
              <a:t>Operational Cost Savings  of</a:t>
            </a:r>
            <a:r>
              <a:rPr lang="en-US" sz="917" b="1" dirty="0">
                <a:solidFill>
                  <a:srgbClr val="000000"/>
                </a:solidFill>
                <a:latin typeface="Segoe UI"/>
              </a:rPr>
              <a:t> $5M within 2 years</a:t>
            </a:r>
          </a:p>
          <a:p>
            <a:pPr marL="152376" indent="-152376" defTabSz="1088495">
              <a:buFont typeface="Arial" panose="020B0604020202020204" pitchFamily="34" charset="0"/>
              <a:buChar char="•"/>
            </a:pPr>
            <a:r>
              <a:rPr lang="en-US" sz="1000" dirty="0"/>
              <a:t>Readiness to </a:t>
            </a:r>
            <a:r>
              <a:rPr lang="en-US" sz="1000" b="1" dirty="0"/>
              <a:t>next level Cloud Computing </a:t>
            </a:r>
            <a:r>
              <a:rPr lang="en-US" sz="1000" dirty="0"/>
              <a:t>..Shift from IaaS to PaaS and SaaS and Micro services enablement</a:t>
            </a:r>
          </a:p>
          <a:p>
            <a:pPr marL="152376" indent="-152376" defTabSz="1088495">
              <a:buFont typeface="Arial" panose="020B0604020202020204" pitchFamily="34" charset="0"/>
              <a:buChar char="•"/>
            </a:pPr>
            <a:r>
              <a:rPr lang="en-US" sz="917" dirty="0">
                <a:solidFill>
                  <a:srgbClr val="000000"/>
                </a:solidFill>
                <a:latin typeface="Segoe UI"/>
              </a:rPr>
              <a:t>Provide </a:t>
            </a:r>
            <a:r>
              <a:rPr lang="en-US" sz="917" b="1" dirty="0">
                <a:solidFill>
                  <a:srgbClr val="000000"/>
                </a:solidFill>
                <a:latin typeface="Segoe UI"/>
              </a:rPr>
              <a:t>agility to digital business by 85% </a:t>
            </a:r>
            <a:r>
              <a:rPr lang="en-US" sz="917" dirty="0">
                <a:solidFill>
                  <a:srgbClr val="000000"/>
                </a:solidFill>
                <a:latin typeface="Segoe UI"/>
              </a:rPr>
              <a:t>faster provisioning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7798" y="2541012"/>
            <a:ext cx="1215076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1088495"/>
            <a:r>
              <a:rPr lang="en-US" sz="1400" b="1" dirty="0">
                <a:solidFill>
                  <a:srgbClr val="F6961E"/>
                </a:solidFill>
                <a:latin typeface="Segoe UI"/>
              </a:rPr>
              <a:t>Business Need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13" y="4049338"/>
            <a:ext cx="1019382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algn="l" defTabSz="1088495"/>
            <a:r>
              <a:rPr lang="en-US" sz="1400" dirty="0">
                <a:solidFill>
                  <a:srgbClr val="F6961E"/>
                </a:solidFill>
                <a:latin typeface="Segoe UI"/>
              </a:rPr>
              <a:t>Cognizant’s </a:t>
            </a:r>
          </a:p>
          <a:p>
            <a:pPr algn="l" defTabSz="1088495"/>
            <a:r>
              <a:rPr lang="en-US" sz="1400" dirty="0">
                <a:solidFill>
                  <a:srgbClr val="F6961E"/>
                </a:solidFill>
                <a:latin typeface="Segoe UI"/>
              </a:rPr>
              <a:t>Approach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4977" y="5471338"/>
            <a:ext cx="77354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algn="l" defTabSz="1088495"/>
            <a:r>
              <a:rPr lang="en-US" sz="1400" dirty="0">
                <a:solidFill>
                  <a:srgbClr val="F6961E"/>
                </a:solidFill>
                <a:latin typeface="Segoe UI"/>
              </a:rPr>
              <a:t>Business </a:t>
            </a:r>
          </a:p>
          <a:p>
            <a:pPr algn="l" defTabSz="1088495"/>
            <a:r>
              <a:rPr lang="en-US" sz="1400" dirty="0">
                <a:solidFill>
                  <a:srgbClr val="F6961E"/>
                </a:solidFill>
                <a:latin typeface="Segoe UI"/>
              </a:rPr>
              <a:t>Outcome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117411" y="2209800"/>
            <a:ext cx="929382" cy="929382"/>
            <a:chOff x="9281065" y="1780748"/>
            <a:chExt cx="1115473" cy="1115473"/>
          </a:xfrm>
        </p:grpSpPr>
        <p:sp>
          <p:nvSpPr>
            <p:cNvPr id="15" name="Oval 14"/>
            <p:cNvSpPr/>
            <p:nvPr/>
          </p:nvSpPr>
          <p:spPr>
            <a:xfrm>
              <a:off x="9281065" y="1780748"/>
              <a:ext cx="1115473" cy="1115473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4406">
                <a:defRPr/>
              </a:pPr>
              <a:endParaRPr lang="en-US" sz="1500" kern="0">
                <a:solidFill>
                  <a:srgbClr val="50B3CF"/>
                </a:solidFill>
                <a:latin typeface="Segoe UI"/>
                <a:cs typeface="Lucida Grande" pitchFamily="34" charset="0"/>
              </a:endParaRPr>
            </a:p>
          </p:txBody>
        </p:sp>
        <p:pic>
          <p:nvPicPr>
            <p:cNvPr id="16" name="Picture 2" descr="C:\Users\440468\Desktop\Icons\icon_12468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1283" y="2010966"/>
              <a:ext cx="655037" cy="65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4267200" y="5222090"/>
            <a:ext cx="929382" cy="929382"/>
            <a:chOff x="6327738" y="5612577"/>
            <a:chExt cx="1115473" cy="1115473"/>
          </a:xfrm>
        </p:grpSpPr>
        <p:sp>
          <p:nvSpPr>
            <p:cNvPr id="18" name="Oval 17"/>
            <p:cNvSpPr/>
            <p:nvPr/>
          </p:nvSpPr>
          <p:spPr>
            <a:xfrm>
              <a:off x="6327738" y="5612577"/>
              <a:ext cx="1115473" cy="1115473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4406">
                <a:defRPr/>
              </a:pPr>
              <a:endParaRPr lang="en-US" sz="1500" kern="0">
                <a:solidFill>
                  <a:srgbClr val="50B3CF"/>
                </a:solidFill>
                <a:latin typeface="Segoe UI"/>
                <a:cs typeface="Lucida Grande" pitchFamily="34" charset="0"/>
              </a:endParaRPr>
            </a:p>
          </p:txBody>
        </p:sp>
        <p:pic>
          <p:nvPicPr>
            <p:cNvPr id="19" name="Picture 2" descr="C:\Users\440468\Desktop\Icons\icon_25392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956" y="5825542"/>
              <a:ext cx="655037" cy="65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3657600" y="3825646"/>
            <a:ext cx="929382" cy="929382"/>
            <a:chOff x="7921236" y="3557857"/>
            <a:chExt cx="1115473" cy="1115473"/>
          </a:xfrm>
        </p:grpSpPr>
        <p:sp>
          <p:nvSpPr>
            <p:cNvPr id="21" name="Oval 20"/>
            <p:cNvSpPr/>
            <p:nvPr/>
          </p:nvSpPr>
          <p:spPr>
            <a:xfrm>
              <a:off x="7921236" y="3557857"/>
              <a:ext cx="1115473" cy="1115473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4406">
                <a:defRPr/>
              </a:pPr>
              <a:endParaRPr lang="en-US" sz="1500" kern="0">
                <a:solidFill>
                  <a:srgbClr val="50B3CF"/>
                </a:solidFill>
                <a:latin typeface="Segoe UI"/>
                <a:cs typeface="Lucida Grande" pitchFamily="34" charset="0"/>
              </a:endParaRPr>
            </a:p>
          </p:txBody>
        </p:sp>
        <p:pic>
          <p:nvPicPr>
            <p:cNvPr id="22" name="Picture 3" descr="C:\Users\440468\Desktop\Icons\icon_10782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045" y="3679666"/>
              <a:ext cx="871855" cy="871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1219068" y="2115960"/>
            <a:ext cx="1957587" cy="666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88495"/>
            <a:r>
              <a:rPr lang="en-US" sz="1400" b="1" dirty="0">
                <a:solidFill>
                  <a:srgbClr val="141414"/>
                </a:solidFill>
                <a:latin typeface="Segoe UI"/>
              </a:rPr>
              <a:t>Project Duration: </a:t>
            </a:r>
          </a:p>
          <a:p>
            <a:pPr defTabSz="1088495"/>
            <a:r>
              <a:rPr lang="en-US" sz="1166" dirty="0">
                <a:solidFill>
                  <a:srgbClr val="141414"/>
                </a:solidFill>
                <a:latin typeface="Segoe UI"/>
              </a:rPr>
              <a:t>Total 2  years - Currently  </a:t>
            </a:r>
          </a:p>
          <a:p>
            <a:pPr defTabSz="1088495"/>
            <a:r>
              <a:rPr lang="en-US" sz="1166" dirty="0">
                <a:solidFill>
                  <a:srgbClr val="141414"/>
                </a:solidFill>
                <a:latin typeface="Segoe UI"/>
              </a:rPr>
              <a:t>1.75 year into engagement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9068" y="2978756"/>
            <a:ext cx="1567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88495"/>
            <a:r>
              <a:rPr lang="en-US" sz="1400" b="1" dirty="0">
                <a:solidFill>
                  <a:srgbClr val="141414"/>
                </a:solidFill>
                <a:latin typeface="Segoe UI"/>
              </a:rPr>
              <a:t>Peak Team Size: </a:t>
            </a:r>
          </a:p>
          <a:p>
            <a:pPr defTabSz="1088495"/>
            <a:r>
              <a:rPr lang="en-US" sz="1400" dirty="0">
                <a:solidFill>
                  <a:srgbClr val="141414"/>
                </a:solidFill>
                <a:latin typeface="Segoe UI"/>
              </a:rPr>
              <a:t>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068" y="3610896"/>
            <a:ext cx="2135486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95"/>
            <a:r>
              <a:rPr lang="en-US" sz="1400" b="1" dirty="0">
                <a:solidFill>
                  <a:srgbClr val="141414"/>
                </a:solidFill>
                <a:latin typeface="Segoe UI"/>
              </a:rPr>
              <a:t>Budget:</a:t>
            </a:r>
          </a:p>
          <a:p>
            <a:pPr defTabSz="1088495"/>
            <a:r>
              <a:rPr lang="en-US" sz="1333" dirty="0">
                <a:solidFill>
                  <a:prstClr val="black"/>
                </a:solidFill>
                <a:latin typeface="Segoe UI"/>
              </a:rPr>
              <a:t>$ 6 M (2 years)</a:t>
            </a:r>
          </a:p>
          <a:p>
            <a:pPr defTabSz="1088495"/>
            <a:r>
              <a:rPr lang="en-US" sz="1000" dirty="0">
                <a:solidFill>
                  <a:prstClr val="black"/>
                </a:solidFill>
                <a:latin typeface="Segoe UI"/>
              </a:rPr>
              <a:t>Fixed Bid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19068" y="4440389"/>
            <a:ext cx="1235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88495"/>
            <a:r>
              <a:rPr lang="en-US" sz="1400" b="1" dirty="0">
                <a:solidFill>
                  <a:srgbClr val="141414"/>
                </a:solidFill>
                <a:latin typeface="Segoe UI"/>
              </a:rPr>
              <a:t>Geography: </a:t>
            </a:r>
          </a:p>
          <a:p>
            <a:pPr defTabSz="1088495"/>
            <a:r>
              <a:rPr lang="en-US" sz="1400" dirty="0">
                <a:solidFill>
                  <a:srgbClr val="141414"/>
                </a:solidFill>
                <a:latin typeface="Segoe UI"/>
              </a:rPr>
              <a:t>United States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19068" y="4952362"/>
            <a:ext cx="3404985" cy="14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95"/>
            <a:r>
              <a:rPr lang="en-US" sz="1400" b="1" dirty="0">
                <a:solidFill>
                  <a:srgbClr val="141414"/>
                </a:solidFill>
                <a:latin typeface="Segoe UI"/>
              </a:rPr>
              <a:t>Tools &amp; Technology:</a:t>
            </a:r>
          </a:p>
          <a:p>
            <a:pPr defTabSz="1088495">
              <a:spcBef>
                <a:spcPts val="183"/>
              </a:spcBef>
              <a:buClr>
                <a:srgbClr val="1F497D"/>
              </a:buClr>
            </a:pPr>
            <a:r>
              <a:rPr lang="en-US" altLang="en-US" sz="1000" dirty="0">
                <a:solidFill>
                  <a:srgbClr val="000000"/>
                </a:solidFill>
                <a:latin typeface="+mj-lt"/>
              </a:rPr>
              <a:t>Migration of multiple technologies (.NET, Java, C/Unix, Perl, Cobol, SharePoint/O365), </a:t>
            </a:r>
          </a:p>
          <a:p>
            <a:pPr defTabSz="1088495">
              <a:spcBef>
                <a:spcPts val="183"/>
              </a:spcBef>
              <a:buClr>
                <a:srgbClr val="1F497D"/>
              </a:buClr>
            </a:pPr>
            <a:r>
              <a:rPr lang="en-US" altLang="en-US" sz="1000" dirty="0">
                <a:solidFill>
                  <a:srgbClr val="000000"/>
                </a:solidFill>
                <a:latin typeface="+mj-lt"/>
              </a:rPr>
              <a:t>Multiple databases (SQL, Oracle and Access) ,</a:t>
            </a:r>
          </a:p>
          <a:p>
            <a:pPr defTabSz="1088495">
              <a:spcBef>
                <a:spcPts val="183"/>
              </a:spcBef>
              <a:buClr>
                <a:srgbClr val="1F497D"/>
              </a:buClr>
            </a:pPr>
            <a:r>
              <a:rPr lang="en-US" altLang="en-US" sz="1000" dirty="0">
                <a:solidFill>
                  <a:srgbClr val="000000"/>
                </a:solidFill>
                <a:latin typeface="+mj-lt"/>
              </a:rPr>
              <a:t>Multiple platforms (Windows, UNIX and Linux) ,</a:t>
            </a:r>
          </a:p>
          <a:p>
            <a:pPr defTabSz="1088495">
              <a:spcBef>
                <a:spcPts val="183"/>
              </a:spcBef>
              <a:buClr>
                <a:srgbClr val="1F497D"/>
              </a:buClr>
            </a:pPr>
            <a:r>
              <a:rPr lang="en-US" altLang="en-US" sz="1000" dirty="0">
                <a:solidFill>
                  <a:srgbClr val="000000"/>
                </a:solidFill>
                <a:latin typeface="+mj-lt"/>
              </a:rPr>
              <a:t>Many COTS products to Azure, leveraging latest Azure offerings like PaaS, Azure stack, managed instance and other solutions</a:t>
            </a:r>
            <a:endParaRPr lang="en-US" sz="583" b="1" dirty="0">
              <a:solidFill>
                <a:srgbClr val="141414"/>
              </a:solidFill>
              <a:latin typeface="+mj-lt"/>
            </a:endParaRPr>
          </a:p>
        </p:txBody>
      </p:sp>
      <p:pic>
        <p:nvPicPr>
          <p:cNvPr id="28" name="Picture 2" descr="https://cdn3.iconfinder.com/data/icons/abstract-1/512/duration-128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" y="2109297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s://cdn2.iconfinder.com/data/icons/business-management-4/256/Leader-512.png"/>
          <p:cNvPicPr>
            <a:picLocks noChangeAspect="1" noChangeArrowheads="1"/>
          </p:cNvPicPr>
          <p:nvPr/>
        </p:nvPicPr>
        <p:blipFill>
          <a:blip r:embed="rId8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" y="2955319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s://cdn0.iconfinder.com/data/icons/economy/450/savings-512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" y="366339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http://static1.squarespace.com/static/52990677e4b0c5f2207d3046/52de7578e4b036f868996292/53163444e4b03b2ec2019c0e/1393964100410/Higgins_Icon_AddRegion.png?format=500w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8268" r="10628" b="11148"/>
          <a:stretch/>
        </p:blipFill>
        <p:spPr bwMode="auto">
          <a:xfrm>
            <a:off x="672942" y="4413291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https://cdn1.iconfinder.com/data/icons/education-set-5/512/development-512.png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" y="5367901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-8468" y="53182"/>
            <a:ext cx="12192000" cy="467583"/>
          </a:xfrm>
        </p:spPr>
        <p:txBody>
          <a:bodyPr/>
          <a:lstStyle/>
          <a:p>
            <a:pPr algn="l"/>
            <a:r>
              <a:rPr lang="en-US" sz="2000" dirty="0"/>
              <a:t>             </a:t>
            </a:r>
            <a:r>
              <a:rPr lang="en-US" sz="2200" dirty="0"/>
              <a:t>Digital transformation - Migrating Large and Complex on-premise workload to Azure </a:t>
            </a:r>
          </a:p>
        </p:txBody>
      </p:sp>
    </p:spTree>
    <p:extLst>
      <p:ext uri="{BB962C8B-B14F-4D97-AF65-F5344CB8AC3E}">
        <p14:creationId xmlns:p14="http://schemas.microsoft.com/office/powerpoint/2010/main" val="327440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4155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36420" y="2870821"/>
            <a:ext cx="4972052" cy="980155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Single Slider View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36420" y="4242558"/>
            <a:ext cx="6077939" cy="743449"/>
            <a:chOff x="6086524" y="4242558"/>
            <a:chExt cx="6077939" cy="743449"/>
          </a:xfrm>
        </p:grpSpPr>
        <p:pic>
          <p:nvPicPr>
            <p:cNvPr id="5" name="Picture 2" descr="http://www.absorption.com/wp-content/uploads/2014/08/TN+Icon+Targe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524" y="4294114"/>
              <a:ext cx="660179" cy="640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http://www.iconsdb.com/icons/download/black/target-audience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9683" y="4258197"/>
              <a:ext cx="712170" cy="712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6881917" y="4242558"/>
              <a:ext cx="1773612" cy="743449"/>
              <a:chOff x="5727673" y="2197512"/>
              <a:chExt cx="1773612" cy="74344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735278" y="2197512"/>
                <a:ext cx="7954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Calibri" panose="020F0502020204030204" pitchFamily="34" charset="0"/>
                  </a:rPr>
                  <a:t>Purpose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27673" y="2417741"/>
                <a:ext cx="17736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</a:rPr>
                  <a:t>Cognizant Internal Circulation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91852" y="4256960"/>
              <a:ext cx="2572611" cy="714644"/>
              <a:chOff x="5831463" y="3909915"/>
              <a:chExt cx="2572611" cy="71464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831464" y="3909915"/>
                <a:ext cx="8819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alibri" panose="020F0502020204030204" pitchFamily="34" charset="0"/>
                  </a:rPr>
                  <a:t>Audience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31463" y="4101339"/>
                <a:ext cx="257261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libri" panose="020F0502020204030204" pitchFamily="34" charset="0"/>
                  </a:rPr>
                  <a:t>Senior Management, BU repository, SGO &amp; SPG Teams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784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4192" y="1052564"/>
            <a:ext cx="5435804" cy="1087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8047" y="4740168"/>
            <a:ext cx="5374298" cy="1066868"/>
            <a:chOff x="375338" y="4857003"/>
            <a:chExt cx="5374298" cy="1066868"/>
          </a:xfrm>
        </p:grpSpPr>
        <p:sp>
          <p:nvSpPr>
            <p:cNvPr id="54" name="Isosceles Triangle 53"/>
            <p:cNvSpPr/>
            <p:nvPr/>
          </p:nvSpPr>
          <p:spPr>
            <a:xfrm flipV="1">
              <a:off x="375338" y="4900977"/>
              <a:ext cx="5374298" cy="1022894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solidFill>
                  <a:schemeClr val="tx1"/>
                </a:solidFill>
                <a:latin typeface="Interstate-Light" panose="02000606030000020004" pitchFamily="2" charset="0"/>
                <a:cs typeface="Lucida Grande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71444" y="4857003"/>
              <a:ext cx="358208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Cognizant did a proactive assessment and was selected to do the Migration over incumbent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655" y="1883661"/>
            <a:ext cx="711200" cy="7112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7602414" y="1936040"/>
            <a:ext cx="335928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Provide agility to digital business by </a:t>
            </a:r>
            <a:r>
              <a:rPr lang="en-US" sz="1700" b="1" dirty="0"/>
              <a:t>85% </a:t>
            </a:r>
            <a:r>
              <a:rPr lang="en-US" sz="1400" dirty="0"/>
              <a:t>faster provisioning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Digital transformation by migrating Large and complex on-premise workload to Azure Cloud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460" y="631719"/>
            <a:ext cx="5486400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Program Back Ground</a:t>
            </a:r>
          </a:p>
        </p:txBody>
      </p:sp>
      <p:pic>
        <p:nvPicPr>
          <p:cNvPr id="26" name="Picture 6" descr="Image result for Savings 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52664"/>
            <a:ext cx="927313" cy="64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7583203" y="1052664"/>
            <a:ext cx="3350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/>
              <a:t>35%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/>
              <a:t>reduction in TCO </a:t>
            </a:r>
          </a:p>
          <a:p>
            <a:r>
              <a:rPr lang="en-US" sz="1400" dirty="0"/>
              <a:t>Operational cost savings of nearly </a:t>
            </a:r>
            <a:r>
              <a:rPr lang="en-US" sz="1700" b="1" dirty="0"/>
              <a:t>$5M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/>
              <a:t>within </a:t>
            </a:r>
            <a:r>
              <a:rPr lang="en-US" sz="1400" b="1" dirty="0"/>
              <a:t>2 years</a:t>
            </a:r>
            <a:r>
              <a:rPr lang="en-US" sz="1400" dirty="0"/>
              <a:t>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244" y="4647873"/>
            <a:ext cx="647914" cy="64791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610499" y="4648032"/>
            <a:ext cx="42178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Readiness to </a:t>
            </a:r>
            <a:r>
              <a:rPr lang="en-US" sz="1400" b="1" dirty="0"/>
              <a:t>next level Cloud Computing</a:t>
            </a:r>
            <a:r>
              <a:rPr lang="en-US" sz="1400" dirty="0"/>
              <a:t> </a:t>
            </a:r>
          </a:p>
          <a:p>
            <a:pPr algn="just"/>
            <a:r>
              <a:rPr lang="en-US" sz="1400" dirty="0"/>
              <a:t>Shift from </a:t>
            </a:r>
            <a:r>
              <a:rPr lang="en-US" sz="1400" b="1" dirty="0"/>
              <a:t>IaaS to PaaS and SaaS</a:t>
            </a:r>
            <a:r>
              <a:rPr lang="en-US" sz="1400" dirty="0"/>
              <a:t> </a:t>
            </a:r>
          </a:p>
          <a:p>
            <a:pPr algn="just"/>
            <a:r>
              <a:rPr lang="en-US" sz="1400" b="1" dirty="0"/>
              <a:t>Micro services</a:t>
            </a:r>
            <a:r>
              <a:rPr lang="en-US" sz="1400" dirty="0"/>
              <a:t> and </a:t>
            </a:r>
            <a:r>
              <a:rPr lang="en-US" sz="1400" b="1" dirty="0"/>
              <a:t>containerization</a:t>
            </a:r>
            <a:r>
              <a:rPr lang="en-US" sz="1400" dirty="0"/>
              <a:t> enablement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0" y="631719"/>
            <a:ext cx="5486400" cy="3657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Out Come Delivered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5177" y="5323096"/>
            <a:ext cx="5799669" cy="954107"/>
            <a:chOff x="6087531" y="4688946"/>
            <a:chExt cx="5799669" cy="954107"/>
          </a:xfrm>
        </p:grpSpPr>
        <p:sp>
          <p:nvSpPr>
            <p:cNvPr id="8" name="Rounded Rectangle 7"/>
            <p:cNvSpPr/>
            <p:nvPr/>
          </p:nvSpPr>
          <p:spPr>
            <a:xfrm>
              <a:off x="6087531" y="4715316"/>
              <a:ext cx="5395575" cy="9144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34460" y="4688946"/>
              <a:ext cx="5652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Existing Data Centers and Way ahead: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400" dirty="0">
                  <a:latin typeface="+mj-lt"/>
                </a:rPr>
                <a:t>Current Data centers in </a:t>
              </a:r>
              <a:r>
                <a:rPr lang="en-US" sz="1400" b="1" dirty="0">
                  <a:latin typeface="+mj-lt"/>
                </a:rPr>
                <a:t>Omaha</a:t>
              </a:r>
              <a:r>
                <a:rPr lang="en-US" sz="1400" dirty="0">
                  <a:latin typeface="+mj-lt"/>
                </a:rPr>
                <a:t>, </a:t>
              </a:r>
              <a:r>
                <a:rPr lang="en-US" sz="1400" b="1" dirty="0">
                  <a:latin typeface="+mj-lt"/>
                </a:rPr>
                <a:t>Cypress Water </a:t>
              </a:r>
              <a:r>
                <a:rPr lang="en-US" sz="1400" dirty="0">
                  <a:latin typeface="+mj-lt"/>
                </a:rPr>
                <a:t>and </a:t>
              </a:r>
              <a:r>
                <a:rPr lang="en-US" sz="1400" b="1" dirty="0">
                  <a:latin typeface="+mj-lt"/>
                </a:rPr>
                <a:t>Allen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400" b="1" dirty="0">
                  <a:latin typeface="+mj-lt"/>
                </a:rPr>
                <a:t>Client Objective </a:t>
              </a:r>
              <a:r>
                <a:rPr lang="en-US" sz="1400" dirty="0">
                  <a:latin typeface="+mj-lt"/>
                </a:rPr>
                <a:t>-  Remove Omaha and Allen. And move to </a:t>
              </a:r>
              <a:r>
                <a:rPr lang="en-US" sz="1400" b="1" dirty="0">
                  <a:latin typeface="+mj-lt"/>
                </a:rPr>
                <a:t>Azure (primarily) </a:t>
              </a:r>
              <a:r>
                <a:rPr lang="en-US" sz="1400" dirty="0">
                  <a:latin typeface="+mj-lt"/>
                </a:rPr>
                <a:t>and to</a:t>
              </a:r>
              <a:r>
                <a:rPr lang="en-US" sz="1400" b="1" dirty="0">
                  <a:latin typeface="+mj-lt"/>
                </a:rPr>
                <a:t> Cypress Water (Azure  Stack – Private Cloud)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52315" y="1017669"/>
            <a:ext cx="5486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+mj-lt"/>
              </a:rPr>
              <a:t>7-Eleven’s one of the key strategic initiatives in 2018-2020 was to significantly reduce the Data center footprint and move to the cloud</a:t>
            </a:r>
            <a:r>
              <a:rPr lang="en-US" sz="1400" b="1" dirty="0">
                <a:solidFill>
                  <a:srgbClr val="078158"/>
                </a:solidFill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(Data Center migration to Azure) in order to meet achieve their digital transformation goals and significantly reduce the hosting spend with a  vision of: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5178" y="2199540"/>
            <a:ext cx="5409682" cy="25525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>
              <a:solidFill>
                <a:schemeClr val="tx1"/>
              </a:solidFill>
              <a:latin typeface="Interstate-Light" panose="02000606030000020004" pitchFamily="2" charset="0"/>
              <a:cs typeface="Lucida Grande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15178" y="2246425"/>
            <a:ext cx="5409682" cy="356850"/>
            <a:chOff x="0" y="6921"/>
            <a:chExt cx="4485514" cy="356850"/>
          </a:xfrm>
          <a:solidFill>
            <a:schemeClr val="accent3"/>
          </a:solidFill>
        </p:grpSpPr>
        <p:sp>
          <p:nvSpPr>
            <p:cNvPr id="21" name="Rounded Rectangle 20"/>
            <p:cNvSpPr/>
            <p:nvPr/>
          </p:nvSpPr>
          <p:spPr>
            <a:xfrm>
              <a:off x="0" y="6921"/>
              <a:ext cx="4485514" cy="35685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17420" y="24341"/>
              <a:ext cx="4450674" cy="32201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tx1"/>
                  </a:solidFill>
                </a:rPr>
                <a:t>Reduce year on year operational and maintenance cost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5177" y="2603275"/>
            <a:ext cx="5409683" cy="356850"/>
            <a:chOff x="0" y="6921"/>
            <a:chExt cx="4485514" cy="356850"/>
          </a:xfrm>
          <a:solidFill>
            <a:schemeClr val="bg1">
              <a:lumMod val="75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0" y="6921"/>
              <a:ext cx="4485514" cy="35685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17420" y="24341"/>
              <a:ext cx="4450674" cy="32201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tx1"/>
                  </a:solidFill>
                </a:rPr>
                <a:t>Reduce spend on OS upgrades in bits and pieces for application stability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8580" y="2968934"/>
            <a:ext cx="5409682" cy="356850"/>
            <a:chOff x="0" y="6921"/>
            <a:chExt cx="4485514" cy="356850"/>
          </a:xfrm>
          <a:solidFill>
            <a:schemeClr val="accent3"/>
          </a:solidFill>
        </p:grpSpPr>
        <p:sp>
          <p:nvSpPr>
            <p:cNvPr id="35" name="Rounded Rectangle 34"/>
            <p:cNvSpPr/>
            <p:nvPr/>
          </p:nvSpPr>
          <p:spPr>
            <a:xfrm>
              <a:off x="0" y="6921"/>
              <a:ext cx="4485514" cy="35685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 txBox="1"/>
            <p:nvPr/>
          </p:nvSpPr>
          <p:spPr>
            <a:xfrm>
              <a:off x="17420" y="24341"/>
              <a:ext cx="4450674" cy="32201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solidFill>
                    <a:schemeClr val="tx1"/>
                  </a:solidFill>
                </a:rPr>
                <a:t>Achieve faster infrastructure provisioning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4169" y="3321959"/>
            <a:ext cx="6096000" cy="356850"/>
            <a:chOff x="194169" y="3196455"/>
            <a:chExt cx="6096000" cy="356850"/>
          </a:xfrm>
        </p:grpSpPr>
        <p:grpSp>
          <p:nvGrpSpPr>
            <p:cNvPr id="40" name="Group 39"/>
            <p:cNvGrpSpPr/>
            <p:nvPr/>
          </p:nvGrpSpPr>
          <p:grpSpPr>
            <a:xfrm>
              <a:off x="222331" y="3196455"/>
              <a:ext cx="5409683" cy="356850"/>
              <a:chOff x="0" y="6921"/>
              <a:chExt cx="4485514" cy="356850"/>
            </a:xfrm>
            <a:solidFill>
              <a:schemeClr val="bg1">
                <a:lumMod val="75000"/>
              </a:schemeClr>
            </a:solidFill>
          </p:grpSpPr>
          <p:sp>
            <p:nvSpPr>
              <p:cNvPr id="43" name="Rounded Rectangle 42"/>
              <p:cNvSpPr/>
              <p:nvPr/>
            </p:nvSpPr>
            <p:spPr>
              <a:xfrm>
                <a:off x="0" y="6921"/>
                <a:ext cx="4485514" cy="356850"/>
              </a:xfrm>
              <a:prstGeom prst="roundRect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Rounded Rectangle 4"/>
              <p:cNvSpPr txBox="1"/>
              <p:nvPr/>
            </p:nvSpPr>
            <p:spPr>
              <a:xfrm>
                <a:off x="17420" y="24341"/>
                <a:ext cx="4450674" cy="32201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194169" y="3210618"/>
              <a:ext cx="6096000" cy="3228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R="0" lvl="0" fontAlgn="base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Digital Enablement through DevOps, Micro services and containerization </a:t>
              </a:r>
              <a:endPara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2104" y="3650467"/>
            <a:ext cx="5416611" cy="356850"/>
            <a:chOff x="208249" y="3527476"/>
            <a:chExt cx="5416611" cy="356850"/>
          </a:xfrm>
          <a:solidFill>
            <a:schemeClr val="accent3"/>
          </a:solidFill>
        </p:grpSpPr>
        <p:grpSp>
          <p:nvGrpSpPr>
            <p:cNvPr id="45" name="Group 44"/>
            <p:cNvGrpSpPr/>
            <p:nvPr/>
          </p:nvGrpSpPr>
          <p:grpSpPr>
            <a:xfrm>
              <a:off x="215178" y="3527476"/>
              <a:ext cx="5409682" cy="356850"/>
              <a:chOff x="0" y="6921"/>
              <a:chExt cx="4485514" cy="356850"/>
            </a:xfrm>
            <a:grpFill/>
          </p:grpSpPr>
          <p:sp>
            <p:nvSpPr>
              <p:cNvPr id="46" name="Rounded Rectangle 45"/>
              <p:cNvSpPr/>
              <p:nvPr/>
            </p:nvSpPr>
            <p:spPr>
              <a:xfrm>
                <a:off x="0" y="6921"/>
                <a:ext cx="4485514" cy="356850"/>
              </a:xfrm>
              <a:prstGeom prst="roundRect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 txBox="1"/>
              <p:nvPr/>
            </p:nvSpPr>
            <p:spPr>
              <a:xfrm>
                <a:off x="17420" y="24341"/>
                <a:ext cx="4450674" cy="32201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208249" y="3549002"/>
              <a:ext cx="4767410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+mj-lt"/>
                  <a:ea typeface="Times New Roman" panose="02020603050405020304" pitchFamily="18" charset="0"/>
                </a:rPr>
                <a:t>Infinite capacity at a Click through Infrastructure automation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500" y="4005541"/>
            <a:ext cx="6096000" cy="360329"/>
            <a:chOff x="196500" y="3880847"/>
            <a:chExt cx="6096000" cy="360329"/>
          </a:xfrm>
        </p:grpSpPr>
        <p:grpSp>
          <p:nvGrpSpPr>
            <p:cNvPr id="48" name="Group 47"/>
            <p:cNvGrpSpPr/>
            <p:nvPr/>
          </p:nvGrpSpPr>
          <p:grpSpPr>
            <a:xfrm>
              <a:off x="215177" y="3884326"/>
              <a:ext cx="5409683" cy="356850"/>
              <a:chOff x="0" y="6921"/>
              <a:chExt cx="4485514" cy="356850"/>
            </a:xfrm>
            <a:solidFill>
              <a:schemeClr val="bg1">
                <a:lumMod val="75000"/>
              </a:schemeClr>
            </a:solidFill>
          </p:grpSpPr>
          <p:sp>
            <p:nvSpPr>
              <p:cNvPr id="49" name="Rounded Rectangle 48"/>
              <p:cNvSpPr/>
              <p:nvPr/>
            </p:nvSpPr>
            <p:spPr>
              <a:xfrm>
                <a:off x="0" y="6921"/>
                <a:ext cx="4485514" cy="356850"/>
              </a:xfrm>
              <a:prstGeom prst="roundRect">
                <a:avLst/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Rounded Rectangle 4"/>
              <p:cNvSpPr txBox="1"/>
              <p:nvPr/>
            </p:nvSpPr>
            <p:spPr>
              <a:xfrm>
                <a:off x="17420" y="24341"/>
                <a:ext cx="4450674" cy="32201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96500" y="3880847"/>
              <a:ext cx="6096000" cy="3228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R="0" lvl="0" fontAlgn="base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Software Defined Infrastructure through Auto infrastructure upgrades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4169" y="4358466"/>
            <a:ext cx="6096000" cy="356850"/>
            <a:chOff x="194169" y="4261482"/>
            <a:chExt cx="6096000" cy="356850"/>
          </a:xfrm>
        </p:grpSpPr>
        <p:sp>
          <p:nvSpPr>
            <p:cNvPr id="52" name="Rounded Rectangle 51"/>
            <p:cNvSpPr/>
            <p:nvPr/>
          </p:nvSpPr>
          <p:spPr>
            <a:xfrm>
              <a:off x="215178" y="4261482"/>
              <a:ext cx="5409682" cy="35685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194169" y="4282370"/>
              <a:ext cx="6096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>
                  <a:ea typeface="Times New Roman" panose="02020603050405020304" pitchFamily="18" charset="0"/>
                </a:rPr>
                <a:t>Operational Excellence through Automated System recovery</a:t>
              </a:r>
              <a:endParaRPr lang="en-US" sz="1400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7616269" y="3840812"/>
            <a:ext cx="335928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Seamless migration of the Data Centers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13 Biz SLAs</a:t>
            </a:r>
            <a:r>
              <a:rPr lang="en-US" sz="1400" dirty="0"/>
              <a:t> and </a:t>
            </a:r>
            <a:r>
              <a:rPr lang="en-US" sz="1700" b="1" dirty="0"/>
              <a:t>no impact on any one</a:t>
            </a:r>
            <a:r>
              <a:rPr lang="en-US" sz="1400" dirty="0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445" y="3871970"/>
            <a:ext cx="743776" cy="5364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024" y="2809454"/>
            <a:ext cx="693831" cy="682705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7616268" y="2837164"/>
            <a:ext cx="3675187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kern="0" dirty="0">
                <a:solidFill>
                  <a:prstClr val="black"/>
                </a:solidFill>
                <a:cs typeface="Calibri" panose="020F0502020204030204" pitchFamily="34" charset="0"/>
              </a:rPr>
              <a:t>All major lines of business migrated successfully with </a:t>
            </a:r>
            <a:r>
              <a:rPr lang="en-US" sz="1700" b="1" kern="0" dirty="0">
                <a:solidFill>
                  <a:prstClr val="black"/>
                </a:solidFill>
                <a:cs typeface="Calibri" panose="020F0502020204030204" pitchFamily="34" charset="0"/>
              </a:rPr>
              <a:t>minimum to 0</a:t>
            </a:r>
            <a:r>
              <a:rPr lang="en-US" sz="1400" kern="0" dirty="0">
                <a:solidFill>
                  <a:prstClr val="black"/>
                </a:solidFill>
                <a:cs typeface="Calibri" panose="020F0502020204030204" pitchFamily="34" charset="0"/>
              </a:rPr>
              <a:t> disruptions</a:t>
            </a:r>
            <a:endParaRPr lang="en-US" sz="1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6442573" y="1852801"/>
            <a:ext cx="54446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439564" y="2625829"/>
            <a:ext cx="54446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39564" y="3638279"/>
            <a:ext cx="54446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39564" y="4536049"/>
            <a:ext cx="54446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cs typeface="Calibri" panose="020F0502020204030204" pitchFamily="34" charset="0"/>
              </a:rPr>
              <a:t>Detailed Case Study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36420" y="4242558"/>
            <a:ext cx="6077939" cy="743449"/>
            <a:chOff x="6086524" y="4242558"/>
            <a:chExt cx="6077939" cy="743449"/>
          </a:xfrm>
        </p:grpSpPr>
        <p:pic>
          <p:nvPicPr>
            <p:cNvPr id="5" name="Picture 2" descr="http://www.absorption.com/wp-content/uploads/2014/08/TN+Icon+Targe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524" y="4294114"/>
              <a:ext cx="660179" cy="640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http://www.iconsdb.com/icons/download/black/target-audience-5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9683" y="4258197"/>
              <a:ext cx="712170" cy="712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6881917" y="4242558"/>
              <a:ext cx="1773612" cy="743449"/>
              <a:chOff x="5727673" y="2197512"/>
              <a:chExt cx="1773612" cy="74344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735278" y="2197512"/>
                <a:ext cx="7954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Purpose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27673" y="2417741"/>
                <a:ext cx="17736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Cognizant Internal Circulation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591852" y="4256960"/>
              <a:ext cx="2572611" cy="714644"/>
              <a:chOff x="5831463" y="3909915"/>
              <a:chExt cx="2572611" cy="71464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831464" y="3909915"/>
                <a:ext cx="8819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Audience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31463" y="4101339"/>
                <a:ext cx="257261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Senior Management, BU repository, SGO &amp; SPG Teams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894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Client Over view, Program Objective and Success delivered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0" y="909739"/>
            <a:ext cx="7171630" cy="2450749"/>
            <a:chOff x="325315" y="1035503"/>
            <a:chExt cx="5798526" cy="2182481"/>
          </a:xfrm>
        </p:grpSpPr>
        <p:sp>
          <p:nvSpPr>
            <p:cNvPr id="40" name="Isosceles Triangle 39"/>
            <p:cNvSpPr/>
            <p:nvPr/>
          </p:nvSpPr>
          <p:spPr>
            <a:xfrm>
              <a:off x="443778" y="1035503"/>
              <a:ext cx="5473210" cy="476773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1" name="Picture 2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715" y="1110418"/>
              <a:ext cx="366690" cy="366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oup 41"/>
            <p:cNvGrpSpPr/>
            <p:nvPr/>
          </p:nvGrpSpPr>
          <p:grpSpPr>
            <a:xfrm>
              <a:off x="325315" y="2911315"/>
              <a:ext cx="5798526" cy="306669"/>
              <a:chOff x="325315" y="2797016"/>
              <a:chExt cx="5798526" cy="306669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325315" y="2883877"/>
                <a:ext cx="5798526" cy="219808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488612" y="2797016"/>
                <a:ext cx="5428376" cy="219808"/>
              </a:xfrm>
              <a:prstGeom prst="roundRect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712177" y="1527478"/>
              <a:ext cx="1166556" cy="1384899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2D2D2F"/>
                  </a:solidFill>
                  <a:effectLst/>
                  <a:uLnTx/>
                  <a:uFillTx/>
                  <a:latin typeface="Interstate-Light" panose="02000606030000020004"/>
                  <a:ea typeface="+mn-ea"/>
                  <a:cs typeface="+mn-cs"/>
                </a:rPr>
                <a:t>World’s largest convenience Store chain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2D2D2F"/>
                </a:solidFill>
                <a:effectLst/>
                <a:uLnTx/>
                <a:uFillTx/>
                <a:latin typeface="Interstate-Light" panose="020006060300000200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nterstate-Light" panose="02000606030000020004"/>
                  <a:ea typeface="+mn-ea"/>
                  <a:cs typeface="+mn-cs"/>
                </a:rPr>
                <a:t>15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nterstate-Light" panose="02000606030000020004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nterstate-Light" panose="02000606030000020004"/>
                  <a:ea typeface="+mn-ea"/>
                  <a:cs typeface="+mn-cs"/>
                </a:rPr>
                <a:t>Countries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nterstate-Light" panose="02000606030000020004"/>
                  <a:ea typeface="+mn-ea"/>
                  <a:cs typeface="+mn-cs"/>
                </a:rPr>
                <a:t>69,000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nterstate-Light" panose="02000606030000020004"/>
                  <a:ea typeface="+mn-ea"/>
                  <a:cs typeface="+mn-cs"/>
                </a:rPr>
                <a:t>Stores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3342" y="1526947"/>
              <a:ext cx="1123964" cy="1384900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nterstate-Light" panose="020006060300000200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Interstate-Light" panose="02000606030000020004"/>
                  <a:ea typeface="+mn-ea"/>
                  <a:cs typeface="+mn-cs"/>
                </a:rPr>
                <a:t>$4.61 B USD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Interstate-Light" panose="020006060300000200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1477B"/>
                  </a:solidFill>
                  <a:effectLst/>
                  <a:uLnTx/>
                  <a:uFillTx/>
                  <a:latin typeface="Interstate-Light" panose="02000606030000020004"/>
                  <a:ea typeface="+mn-ea"/>
                  <a:cs typeface="+mn-cs"/>
                </a:rPr>
                <a:t>revenue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1477B"/>
                  </a:solidFill>
                  <a:effectLst/>
                  <a:uLnTx/>
                  <a:uFillTx/>
                  <a:latin typeface="Interstate-Light" panose="020006060300000200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036290" y="1528020"/>
              <a:ext cx="1121752" cy="1384899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1477B"/>
                </a:solidFill>
                <a:effectLst/>
                <a:uLnTx/>
                <a:uFillTx/>
                <a:latin typeface="Interstate-Light" panose="020006060300000200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1477B"/>
                </a:solidFill>
                <a:effectLst/>
                <a:uLnTx/>
                <a:uFillTx/>
                <a:latin typeface="Interstate-Light" panose="020006060300000200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Interstate-Light" panose="02000606030000020004"/>
                  <a:ea typeface="+mn-ea"/>
                  <a:cs typeface="+mn-cs"/>
                </a:rPr>
                <a:t>11,800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Interstate-Light" panose="02000606030000020004"/>
                  <a:ea typeface="+mn-ea"/>
                  <a:cs typeface="+mn-cs"/>
                </a:rPr>
                <a:t>Stores in North America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Interstate-Light" panose="02000606030000020004"/>
                  <a:ea typeface="+mn-ea"/>
                  <a:cs typeface="+mn-cs"/>
                </a:rPr>
                <a:t> (US &amp; Canada)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Interstate-Light" panose="02000606030000020004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49427" y="1527477"/>
              <a:ext cx="1108672" cy="1384900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rstate-Light" panose="020006060300000200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rstate-Light" panose="020006060300000200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nterstate-Light" panose="02000606030000020004"/>
                  <a:ea typeface="+mn-ea"/>
                  <a:cs typeface="+mn-cs"/>
                </a:rPr>
                <a:t>In 2018, 7-Eleven .started its modernization Journey with Movement to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Interstate-Light" panose="02000606030000020004"/>
                  <a:ea typeface="+mn-ea"/>
                  <a:cs typeface="+mn-cs"/>
                </a:rPr>
                <a:t>Azure Cloud</a:t>
              </a:r>
            </a:p>
          </p:txBody>
        </p:sp>
        <p:pic>
          <p:nvPicPr>
            <p:cNvPr id="47" name="Picture 4" descr="Related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5" t="2813" r="29063" b="3361"/>
            <a:stretch/>
          </p:blipFill>
          <p:spPr bwMode="auto">
            <a:xfrm>
              <a:off x="1156009" y="1554549"/>
              <a:ext cx="366943" cy="36576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Image result for us and canada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514" y="1554549"/>
              <a:ext cx="389823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8" descr="Related im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038" y="1571432"/>
              <a:ext cx="365760" cy="365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5633166" y="1474192"/>
            <a:ext cx="502355" cy="448179"/>
            <a:chOff x="5129546" y="1710067"/>
            <a:chExt cx="502355" cy="448179"/>
          </a:xfrm>
        </p:grpSpPr>
        <p:pic>
          <p:nvPicPr>
            <p:cNvPr id="53" name="Picture 6" descr="Image result for us and canada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9546" y="1710067"/>
              <a:ext cx="502355" cy="448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7362" y="1818255"/>
              <a:ext cx="333624" cy="222012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30748" y="604610"/>
            <a:ext cx="36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  <a:cs typeface="+mn-cs"/>
              </a:rPr>
              <a:t>Client Over view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38016" y="614159"/>
            <a:ext cx="28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  <a:cs typeface="+mn-cs"/>
              </a:rPr>
              <a:t>Program Background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38016" y="2303721"/>
            <a:ext cx="45524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Existing Data Centers and Way ahead: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Data centers in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Omaha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Cypress Water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 Objective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 Remove Omaha and Allen. Move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Azure (primarily)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Cypress Water (Azure  Stack – Private Cloud)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374" y="3550583"/>
            <a:ext cx="2468264" cy="369332"/>
          </a:xfrm>
          <a:prstGeom prst="rect">
            <a:avLst/>
          </a:prstGeom>
          <a:noFill/>
          <a:effectLst/>
        </p:spPr>
        <p:txBody>
          <a:bodyPr wrap="square" lIns="18288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  <a:cs typeface="+mn-cs"/>
              </a:rPr>
              <a:t>Outcome delivered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38016" y="983582"/>
            <a:ext cx="47539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7-Eleven’s one of the key strategic initiatives in 2018-2020 was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significantly reduce the Data center footprint and move to the cloud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(Data Center migration to Azure) in order to meet achieve their digital transformation goals and significantly reduce the hosting spend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515" y="4019182"/>
            <a:ext cx="11843907" cy="179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7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Initiation, Scope, Technology and Delivery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514" y="2495711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Scope of Migration</a:t>
            </a:r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26576" y="2901660"/>
            <a:ext cx="5513832" cy="667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6062451" y="2495711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Migration Approach</a:t>
            </a:r>
          </a:p>
        </p:txBody>
      </p:sp>
      <p:sp>
        <p:nvSpPr>
          <p:cNvPr id="30" name="Rectangle 29"/>
          <p:cNvSpPr/>
          <p:nvPr/>
        </p:nvSpPr>
        <p:spPr>
          <a:xfrm>
            <a:off x="-484914" y="3880013"/>
            <a:ext cx="12225322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73025" lvl="0" algn="l" defTabSz="914400" rtl="0" eaLnBrk="1" fontAlgn="auto" latinLnBrk="0" hangingPunct="1">
              <a:lnSpc>
                <a:spcPct val="150000"/>
              </a:lnSpc>
              <a:spcBef>
                <a:spcPts val="13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This involves migration of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multiple technologies (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, Java, C/Unix,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Perl, Cobol,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Sharepoint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/O365), multiple databases (SQL, Oracle and Access) and multiple platforms (Windows, UNIX and Linux)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 and many COTS products to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, leveraging latest Azure offerings like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Azure stack, managed instance and other solutions.  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4A4B4D"/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7544" y="3635553"/>
            <a:ext cx="408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Tech Stack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2369" y="576413"/>
            <a:ext cx="31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How we started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0254" y="4977109"/>
            <a:ext cx="31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Delivery Tenants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24" y="896870"/>
            <a:ext cx="11857856" cy="1549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07" y="2865042"/>
            <a:ext cx="5420144" cy="7041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8" y="5346442"/>
            <a:ext cx="11857857" cy="9722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57558" y="627620"/>
            <a:ext cx="2361351" cy="369332"/>
          </a:xfrm>
          <a:prstGeom prst="rect">
            <a:avLst/>
          </a:prstGeom>
          <a:solidFill>
            <a:srgbClr val="F78F26"/>
          </a:solidFill>
          <a:ln w="381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Proactive proposition</a:t>
            </a:r>
          </a:p>
        </p:txBody>
      </p:sp>
    </p:spTree>
    <p:extLst>
      <p:ext uri="{BB962C8B-B14F-4D97-AF65-F5344CB8AC3E}">
        <p14:creationId xmlns:p14="http://schemas.microsoft.com/office/powerpoint/2010/main" val="284327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50493" y="4172508"/>
            <a:ext cx="4022851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91884" y="4190111"/>
            <a:ext cx="2948733" cy="369332"/>
          </a:xfrm>
          <a:prstGeom prst="rect">
            <a:avLst/>
          </a:prstGeom>
          <a:solidFill>
            <a:srgbClr val="FFFFCC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9282" y="4199595"/>
            <a:ext cx="2948733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850225" y="3626285"/>
            <a:ext cx="4023119" cy="369332"/>
          </a:xfrm>
          <a:prstGeom prst="rect">
            <a:avLst/>
          </a:prstGeom>
          <a:solidFill>
            <a:srgbClr val="FFFFCC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850226" y="3027710"/>
            <a:ext cx="2948733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3680" y="3626285"/>
            <a:ext cx="3256320" cy="369332"/>
          </a:xfrm>
          <a:prstGeom prst="rect">
            <a:avLst/>
          </a:prstGeom>
          <a:solidFill>
            <a:srgbClr val="FFFFCC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191884" y="3627335"/>
            <a:ext cx="2948733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181960" y="3042192"/>
            <a:ext cx="2948733" cy="369332"/>
          </a:xfrm>
          <a:prstGeom prst="rect">
            <a:avLst/>
          </a:prstGeom>
          <a:solidFill>
            <a:srgbClr val="FFFFCC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681" y="3042501"/>
            <a:ext cx="2948733" cy="3693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Challenges, Overcoming and Way forwards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2743" y="936435"/>
            <a:ext cx="3587148" cy="1357733"/>
            <a:chOff x="284477" y="996121"/>
            <a:chExt cx="3019112" cy="13577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77" y="996121"/>
              <a:ext cx="383386" cy="3833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3320" y="1389574"/>
              <a:ext cx="2880269" cy="964280"/>
            </a:xfrm>
            <a:prstGeom prst="rect">
              <a:avLst/>
            </a:prstGeom>
            <a:noFill/>
            <a:effectLst/>
          </p:spPr>
          <p:txBody>
            <a:bodyPr wrap="square" rtlCol="0" anchor="t">
              <a:noAutofit/>
            </a:bodyPr>
            <a:lstStyle/>
            <a:p>
              <a:pPr marL="285750" marR="0" lvl="0" indent="-2857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Heavily customized and interlinked applications constraining the release schedule and hybrid model planning</a:t>
              </a:r>
            </a:p>
            <a:p>
              <a:pPr marL="285750" marR="0" lvl="0" indent="-2857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642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Multi-cloud environment in interdependent application and database suite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6340" y="1009617"/>
              <a:ext cx="2201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Tightly Coupled System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57755" y="758070"/>
            <a:ext cx="3278568" cy="1405193"/>
            <a:chOff x="4415152" y="884894"/>
            <a:chExt cx="3278568" cy="1405193"/>
          </a:xfrm>
        </p:grpSpPr>
        <p:sp>
          <p:nvSpPr>
            <p:cNvPr id="9" name="TextBox 8"/>
            <p:cNvSpPr txBox="1"/>
            <p:nvPr/>
          </p:nvSpPr>
          <p:spPr>
            <a:xfrm>
              <a:off x="4415152" y="1638038"/>
              <a:ext cx="3278568" cy="652049"/>
            </a:xfrm>
            <a:prstGeom prst="rect">
              <a:avLst/>
            </a:prstGeom>
            <a:noFill/>
            <a:effectLst/>
          </p:spPr>
          <p:txBody>
            <a:bodyPr wrap="square" rtlCol="0" anchor="t">
              <a:no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A4B4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Minimal downtime for application/COTS releases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A4B4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Continual on-going developments in all the areas giving minimal code freeze time 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4392" y="884894"/>
              <a:ext cx="795354" cy="79535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277922" y="996121"/>
              <a:ext cx="2201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High Availability and Continuous Change 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0" y="560485"/>
            <a:ext cx="408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strike="noStrike" kern="1200" cap="none" spc="0" normalizeH="0" baseline="0" noProof="0" dirty="0">
                <a:ln>
                  <a:noFill/>
                </a:ln>
                <a:solidFill>
                  <a:srgbClr val="DF7A1C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Delivery Challenges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741" y="3042615"/>
            <a:ext cx="449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Proof of Concepts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76836" y="3042501"/>
            <a:ext cx="449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Innovative approaches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670273"/>
            <a:ext cx="21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strike="noStrike" kern="1200" cap="none" spc="0" normalizeH="0" baseline="0" noProof="0" dirty="0">
                <a:ln>
                  <a:noFill/>
                </a:ln>
                <a:solidFill>
                  <a:srgbClr val="DF7A1C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Overcoming those By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549370" y="856378"/>
            <a:ext cx="3278568" cy="1293966"/>
            <a:chOff x="4415152" y="996121"/>
            <a:chExt cx="3278568" cy="1293966"/>
          </a:xfrm>
        </p:grpSpPr>
        <p:sp>
          <p:nvSpPr>
            <p:cNvPr id="23" name="TextBox 22"/>
            <p:cNvSpPr txBox="1"/>
            <p:nvPr/>
          </p:nvSpPr>
          <p:spPr>
            <a:xfrm>
              <a:off x="4415152" y="1638038"/>
              <a:ext cx="3278568" cy="652049"/>
            </a:xfrm>
            <a:prstGeom prst="rect">
              <a:avLst/>
            </a:prstGeom>
            <a:noFill/>
            <a:effectLst/>
          </p:spPr>
          <p:txBody>
            <a:bodyPr wrap="square" rtlCol="0" anchor="t">
              <a:no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A4B4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Multiple leadership changes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A4B4D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Budget cuts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>
                  <a:solidFill>
                    <a:srgbClr val="4A4B4D"/>
                  </a:solidFill>
                  <a:latin typeface="Calibri"/>
                </a:rPr>
                <a:t>Strategy changes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77922" y="996121"/>
              <a:ext cx="2201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Organizational</a:t>
              </a:r>
              <a:r>
                <a:rPr kumimoji="0" lang="en-US" sz="1600" b="1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040326" y="794876"/>
            <a:ext cx="3278568" cy="1321676"/>
            <a:chOff x="4415152" y="968411"/>
            <a:chExt cx="3278568" cy="1321676"/>
          </a:xfrm>
        </p:grpSpPr>
        <p:sp>
          <p:nvSpPr>
            <p:cNvPr id="32" name="TextBox 31"/>
            <p:cNvSpPr txBox="1"/>
            <p:nvPr/>
          </p:nvSpPr>
          <p:spPr>
            <a:xfrm>
              <a:off x="4415152" y="1638038"/>
              <a:ext cx="3278568" cy="652049"/>
            </a:xfrm>
            <a:prstGeom prst="rect">
              <a:avLst/>
            </a:prstGeom>
            <a:noFill/>
            <a:effectLst/>
          </p:spPr>
          <p:txBody>
            <a:bodyPr wrap="square" rtlCol="0" anchor="t">
              <a:no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latin typeface="+mj-lt"/>
                </a:rPr>
                <a:t>One of the most critical releases by setting up virtual war rooms with nearly 80 participants and deploying nearly 52 applications together in just 4 and ½ hours window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1052" y="968411"/>
              <a:ext cx="2201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Unprecedented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Calibri" panose="020F0502020204030204"/>
                </a:rPr>
                <a:t>Covid-19 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855343" y="4163011"/>
            <a:ext cx="4018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Robust run book for release resiliency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7741" y="3626997"/>
            <a:ext cx="449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Grouped migration wave planning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76835" y="3627819"/>
            <a:ext cx="449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 and Ops work for one</a:t>
            </a:r>
            <a:r>
              <a:rPr kumimoji="0" lang="en-US" sz="16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goal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39029" y="3628869"/>
            <a:ext cx="4034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Well handled intersystem dependencies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7740" y="4203001"/>
            <a:ext cx="449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load testing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76834" y="4174042"/>
            <a:ext cx="449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Mock migrations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41485" y="3041902"/>
            <a:ext cx="449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Minimal down time planning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35" y="4703856"/>
            <a:ext cx="11703967" cy="15033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481" y="906979"/>
            <a:ext cx="538595" cy="442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5702" y="826605"/>
            <a:ext cx="676757" cy="49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2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we achieved..</a:t>
            </a:r>
          </a:p>
        </p:txBody>
      </p:sp>
      <p:sp>
        <p:nvSpPr>
          <p:cNvPr id="66" name="Trapezoid 65"/>
          <p:cNvSpPr/>
          <p:nvPr/>
        </p:nvSpPr>
        <p:spPr>
          <a:xfrm>
            <a:off x="177714" y="5102077"/>
            <a:ext cx="11913208" cy="549332"/>
          </a:xfrm>
          <a:prstGeom prst="trapezoid">
            <a:avLst>
              <a:gd name="adj" fmla="val 136923"/>
            </a:avLst>
          </a:prstGeom>
          <a:solidFill>
            <a:srgbClr val="EEECE1">
              <a:lumMod val="9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6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rstate-Light" panose="02000606030000020004" pitchFamily="2" charset="0"/>
              <a:ea typeface="+mn-ea"/>
              <a:cs typeface="Lucida Grande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48527" y="600295"/>
            <a:ext cx="10439146" cy="4404375"/>
          </a:xfrm>
          <a:prstGeom prst="rect">
            <a:avLst/>
          </a:prstGeom>
          <a:solidFill>
            <a:srgbClr val="EEECE1"/>
          </a:solidFill>
          <a:ln w="25400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Lucida Grande" pitchFamily="34" charset="0"/>
            </a:endParaRPr>
          </a:p>
        </p:txBody>
      </p:sp>
      <p:sp>
        <p:nvSpPr>
          <p:cNvPr id="68" name="Round Diagonal Corner Rectangle 67"/>
          <p:cNvSpPr/>
          <p:nvPr/>
        </p:nvSpPr>
        <p:spPr>
          <a:xfrm flipV="1">
            <a:off x="4813466" y="817662"/>
            <a:ext cx="1143000" cy="1066800"/>
          </a:xfrm>
          <a:prstGeom prst="round2DiagRect">
            <a:avLst>
              <a:gd name="adj1" fmla="val 36335"/>
              <a:gd name="adj2" fmla="val 0"/>
            </a:avLst>
          </a:prstGeom>
          <a:solidFill>
            <a:srgbClr val="007A3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Round Diagonal Corner Rectangle 68"/>
          <p:cNvSpPr/>
          <p:nvPr/>
        </p:nvSpPr>
        <p:spPr>
          <a:xfrm flipV="1">
            <a:off x="2161809" y="801286"/>
            <a:ext cx="1143000" cy="1066800"/>
          </a:xfrm>
          <a:prstGeom prst="round2DiagRect">
            <a:avLst>
              <a:gd name="adj1" fmla="val 36335"/>
              <a:gd name="adj2" fmla="val 0"/>
            </a:avLst>
          </a:prstGeom>
          <a:solidFill>
            <a:srgbClr val="007A3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Round Diagonal Corner Rectangle 69"/>
          <p:cNvSpPr/>
          <p:nvPr/>
        </p:nvSpPr>
        <p:spPr>
          <a:xfrm flipV="1">
            <a:off x="7205385" y="819777"/>
            <a:ext cx="1143000" cy="1066800"/>
          </a:xfrm>
          <a:prstGeom prst="round2DiagRect">
            <a:avLst>
              <a:gd name="adj1" fmla="val 36335"/>
              <a:gd name="adj2" fmla="val 0"/>
            </a:avLst>
          </a:prstGeom>
          <a:solidFill>
            <a:srgbClr val="007A3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Round Diagonal Corner Rectangle 70"/>
          <p:cNvSpPr/>
          <p:nvPr/>
        </p:nvSpPr>
        <p:spPr>
          <a:xfrm flipV="1">
            <a:off x="9474624" y="793793"/>
            <a:ext cx="1143000" cy="1066800"/>
          </a:xfrm>
          <a:prstGeom prst="round2DiagRect">
            <a:avLst>
              <a:gd name="adj1" fmla="val 36335"/>
              <a:gd name="adj2" fmla="val 0"/>
            </a:avLst>
          </a:prstGeom>
          <a:solidFill>
            <a:srgbClr val="007A3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Isosceles Triangle 71"/>
          <p:cNvSpPr/>
          <p:nvPr/>
        </p:nvSpPr>
        <p:spPr>
          <a:xfrm flipV="1">
            <a:off x="5156366" y="1958854"/>
            <a:ext cx="457200" cy="152400"/>
          </a:xfrm>
          <a:prstGeom prst="triangle">
            <a:avLst/>
          </a:prstGeom>
          <a:solidFill>
            <a:srgbClr val="007A3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Isosceles Triangle 72"/>
          <p:cNvSpPr/>
          <p:nvPr/>
        </p:nvSpPr>
        <p:spPr>
          <a:xfrm flipV="1">
            <a:off x="2504709" y="1942478"/>
            <a:ext cx="457200" cy="152400"/>
          </a:xfrm>
          <a:prstGeom prst="triangle">
            <a:avLst/>
          </a:prstGeom>
          <a:solidFill>
            <a:srgbClr val="007A3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Isosceles Triangle 73"/>
          <p:cNvSpPr/>
          <p:nvPr/>
        </p:nvSpPr>
        <p:spPr>
          <a:xfrm flipV="1">
            <a:off x="7548285" y="1960969"/>
            <a:ext cx="457200" cy="152400"/>
          </a:xfrm>
          <a:prstGeom prst="triangle">
            <a:avLst/>
          </a:prstGeom>
          <a:solidFill>
            <a:srgbClr val="007A3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5" name="Isosceles Triangle 74"/>
          <p:cNvSpPr/>
          <p:nvPr/>
        </p:nvSpPr>
        <p:spPr>
          <a:xfrm flipV="1">
            <a:off x="9817523" y="1948840"/>
            <a:ext cx="457200" cy="152400"/>
          </a:xfrm>
          <a:prstGeom prst="triangle">
            <a:avLst/>
          </a:prstGeom>
          <a:solidFill>
            <a:srgbClr val="007A3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27666" y="2105139"/>
            <a:ext cx="2514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79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Quality Of Service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476009" y="2088764"/>
            <a:ext cx="2514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Current Status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A4B4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771380" y="2095126"/>
            <a:ext cx="2541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Helping 7-Eleven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A4B4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014310" y="2362573"/>
            <a:ext cx="25104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Helped 7-Eleven to adapt to the right strategy in many occasions through executing multiple POCs</a:t>
            </a:r>
          </a:p>
          <a:p>
            <a:pPr marL="171450" indent="-171450">
              <a:buSzPts val="1000"/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  <a:cs typeface="Calibri" panose="020F0502020204030204" pitchFamily="34" charset="0"/>
              </a:rPr>
              <a:t>Since all critical applications could not go live due to multiple project Dependency, TEST servers were made available in Azure to optimize Infra Cost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To mitigate budget constraint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Times New Roman" panose="02020603050405020304" pitchFamily="18" charset="0"/>
              </a:rPr>
              <a:t> a High Risk and High Critical Big Bang release was managed with utmost complexity of team collaboration under Covid-19 situation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A4B4D"/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353151" y="2372582"/>
            <a:ext cx="236859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3" marR="0" lvl="0" indent="-342903" algn="l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0%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Biz SLA impact</a:t>
            </a:r>
          </a:p>
          <a:p>
            <a:pPr marL="342903" marR="0" lvl="0" indent="-342903" algn="l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1</a:t>
            </a:r>
            <a:r>
              <a:rPr kumimoji="0" lang="en-US" sz="13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– 3%</a:t>
            </a:r>
            <a:r>
              <a:rPr kumimoji="0" lang="en-US" sz="13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Post shipment defects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 panose="020F0502020204030204" pitchFamily="34" charset="0"/>
            </a:endParaRPr>
          </a:p>
          <a:p>
            <a:pPr marL="342903" marR="0" lvl="0" indent="-342903" algn="l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Just </a:t>
            </a: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2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rollback and immediate comeback with a successful release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</a:t>
            </a:r>
          </a:p>
          <a:p>
            <a:pPr marL="342903" marR="0" lvl="0" indent="-342903" algn="l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/>
                <a:cs typeface="Calibri" panose="020F0502020204030204" pitchFamily="34" charset="0"/>
              </a:rPr>
              <a:t>0 customer escalation</a:t>
            </a:r>
            <a:r>
              <a:rPr lang="en-US" sz="1200" kern="0" dirty="0">
                <a:solidFill>
                  <a:prstClr val="black"/>
                </a:solidFill>
                <a:latin typeface="Calibri"/>
                <a:cs typeface="Calibri" panose="020F0502020204030204" pitchFamily="34" charset="0"/>
              </a:rPr>
              <a:t> in multi-year journey</a:t>
            </a:r>
            <a:endParaRPr kumimoji="0" lang="en-US" sz="12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170201" y="2369589"/>
            <a:ext cx="3359917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3" marR="0" lvl="0" indent="-342903" algn="l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Major lines of business migrated successfully with </a:t>
            </a: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minimum to 0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disruptions :</a:t>
            </a:r>
          </a:p>
          <a:p>
            <a:pPr marL="628650" lvl="1" indent="-171450" defTabSz="1088495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+mj-lt"/>
              </a:rPr>
              <a:t>Store facing and store development</a:t>
            </a:r>
          </a:p>
          <a:p>
            <a:pPr marL="628650" lvl="1" indent="-171450" defTabSz="1088495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+mj-lt"/>
              </a:rPr>
              <a:t>Asset Protection and Planning  </a:t>
            </a:r>
            <a:endParaRPr lang="en-US" sz="1200" b="1" dirty="0">
              <a:latin typeface="+mj-lt"/>
            </a:endParaRPr>
          </a:p>
          <a:p>
            <a:pPr marL="628650" lvl="1" indent="-171450" defTabSz="1088495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+mj-lt"/>
              </a:rPr>
              <a:t>Accounting and Financial operations</a:t>
            </a:r>
          </a:p>
          <a:p>
            <a:pPr marL="628650" lvl="1" indent="-171450" defTabSz="1088495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+mj-lt"/>
              </a:rPr>
              <a:t>Store Order Management</a:t>
            </a:r>
          </a:p>
          <a:p>
            <a:pPr marL="628650" lvl="1" indent="-171450" defTabSz="1088495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+mj-lt"/>
              </a:rPr>
              <a:t>Gasoline</a:t>
            </a:r>
          </a:p>
          <a:p>
            <a:pPr marL="628650" lvl="1" indent="-171450" defTabSz="1088495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+mj-lt"/>
              </a:rPr>
              <a:t>Merchandising and Logistics</a:t>
            </a:r>
          </a:p>
          <a:p>
            <a:pPr marL="628650" lvl="1" indent="-171450" defTabSz="1088495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+mj-lt"/>
              </a:rPr>
              <a:t>Configuration and Release Management</a:t>
            </a:r>
          </a:p>
          <a:p>
            <a:pPr marL="628650" lvl="1" indent="-171450" defTabSz="1088495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latin typeface="+mj-lt"/>
              </a:rPr>
              <a:t>8900</a:t>
            </a:r>
            <a:r>
              <a:rPr lang="en-US" sz="1200" dirty="0">
                <a:latin typeface="+mj-lt"/>
              </a:rPr>
              <a:t> stores</a:t>
            </a:r>
          </a:p>
          <a:p>
            <a:pPr marL="628650" lvl="1" indent="-171450" defTabSz="1088495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latin typeface="+mj-lt"/>
              </a:rPr>
              <a:t>3000+</a:t>
            </a:r>
            <a:r>
              <a:rPr lang="en-US" sz="1200" dirty="0">
                <a:latin typeface="+mj-lt"/>
              </a:rPr>
              <a:t> end points / interfaces</a:t>
            </a:r>
          </a:p>
          <a:p>
            <a:pPr marL="628650" lvl="1" indent="-171450" defTabSz="1088495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latin typeface="+mj-lt"/>
              </a:rPr>
              <a:t>1000</a:t>
            </a:r>
            <a:r>
              <a:rPr lang="en-US" sz="1200" dirty="0">
                <a:latin typeface="+mj-lt"/>
              </a:rPr>
              <a:t> servers decommission from current data centers</a:t>
            </a:r>
            <a:r>
              <a:rPr lang="en-US" sz="1200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 	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06" y="995309"/>
            <a:ext cx="678201" cy="67820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04" y="1086732"/>
            <a:ext cx="628725" cy="62872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802" y="1081278"/>
            <a:ext cx="578644" cy="685800"/>
          </a:xfrm>
          <a:prstGeom prst="rect">
            <a:avLst/>
          </a:prstGeom>
          <a:solidFill>
            <a:srgbClr val="007A3B"/>
          </a:solidFill>
        </p:spPr>
      </p:pic>
      <p:sp>
        <p:nvSpPr>
          <p:cNvPr id="85" name="Rectangle 84"/>
          <p:cNvSpPr/>
          <p:nvPr/>
        </p:nvSpPr>
        <p:spPr>
          <a:xfrm>
            <a:off x="6717523" y="2107255"/>
            <a:ext cx="2110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Benefit To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7-Eleven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A4B4D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A4B4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598" y="995309"/>
            <a:ext cx="700574" cy="700574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168864" y="5373846"/>
            <a:ext cx="6283714" cy="809860"/>
          </a:xfrm>
          <a:prstGeom prst="rect">
            <a:avLst/>
          </a:prstGeom>
          <a:solidFill>
            <a:srgbClr val="007A3B"/>
          </a:solidFill>
          <a:ln w="25400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marL="0" marR="0" lvl="0" indent="0" algn="ctr" defTabSz="83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8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-143490" y="5437983"/>
            <a:ext cx="6311590" cy="633574"/>
            <a:chOff x="-461237" y="5587858"/>
            <a:chExt cx="13235015" cy="1890988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3256639" y="5587858"/>
              <a:ext cx="0" cy="189098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92" name="Rectangle 91"/>
            <p:cNvSpPr/>
            <p:nvPr/>
          </p:nvSpPr>
          <p:spPr>
            <a:xfrm>
              <a:off x="-461237" y="6515577"/>
              <a:ext cx="3669785" cy="8360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vert="horz" lIns="0" tIns="29115" rIns="58229" bIns="29115" rtlCol="0" anchor="ctr"/>
            <a:lstStyle/>
            <a:p>
              <a:pPr marL="437879" marR="0" lvl="1" indent="0" algn="ctr" defTabSz="8757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66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PTD CP</a:t>
              </a:r>
              <a:endParaRPr kumimoji="0" lang="en-US" sz="1166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30206" y="6573465"/>
              <a:ext cx="2398857" cy="72028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vert="horz" lIns="0" tIns="29115" rIns="58229" bIns="29115" rtlCol="0" anchor="ctr"/>
            <a:lstStyle/>
            <a:p>
              <a:pPr marL="0" marR="0" lvl="1" indent="0" algn="ctr" defTabSz="8757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66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T&amp;E</a:t>
              </a:r>
              <a:endParaRPr kumimoji="0" lang="en-US" sz="1166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828352" y="5587858"/>
              <a:ext cx="0" cy="189098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635378" y="5656534"/>
              <a:ext cx="2117914" cy="964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088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46.3%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570676" y="5656534"/>
              <a:ext cx="2117914" cy="964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088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0.2%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829063" y="6515577"/>
              <a:ext cx="3669787" cy="8360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vert="horz" lIns="0" tIns="29115" rIns="58229" bIns="29115" rtlCol="0" anchor="ctr"/>
            <a:lstStyle/>
            <a:p>
              <a:pPr marL="0" marR="0" lvl="1" indent="0" algn="ctr" defTabSz="8757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66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Offshoring</a:t>
              </a:r>
              <a:endParaRPr kumimoji="0" lang="en-US" sz="1166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9656669" y="5587858"/>
              <a:ext cx="0" cy="189098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6605001" y="5656534"/>
              <a:ext cx="2117914" cy="964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088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75%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103991" y="6584703"/>
              <a:ext cx="3669787" cy="83606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vert="horz" lIns="0" tIns="29115" rIns="58229" bIns="29115" rtlCol="0" anchor="ctr"/>
            <a:lstStyle/>
            <a:p>
              <a:pPr marL="437879" marR="0" lvl="1" indent="0" algn="ctr" defTabSz="8757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66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ELT%</a:t>
              </a:r>
              <a:endParaRPr kumimoji="0" lang="en-US" sz="1166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862364" y="5656534"/>
              <a:ext cx="2661713" cy="964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088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14%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732312" y="6061624"/>
              <a:ext cx="387370" cy="801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088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46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6518921" y="5373846"/>
            <a:ext cx="5572001" cy="809861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 anchorCtr="0"/>
          <a:lstStyle/>
          <a:p>
            <a:pPr marL="0" marR="0" lvl="0" indent="0" algn="ctr" defTabSz="83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8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998028" y="5572904"/>
            <a:ext cx="10903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Delivery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89780" y="5511208"/>
            <a:ext cx="472219" cy="431779"/>
          </a:xfrm>
          <a:prstGeom prst="rect">
            <a:avLst/>
          </a:prstGeom>
        </p:spPr>
      </p:pic>
      <p:grpSp>
        <p:nvGrpSpPr>
          <p:cNvPr id="107" name="Group 106"/>
          <p:cNvGrpSpPr/>
          <p:nvPr/>
        </p:nvGrpSpPr>
        <p:grpSpPr>
          <a:xfrm>
            <a:off x="7945408" y="5411282"/>
            <a:ext cx="950828" cy="699537"/>
            <a:chOff x="1423642" y="3885548"/>
            <a:chExt cx="1754653" cy="1411830"/>
          </a:xfrm>
        </p:grpSpPr>
        <p:sp>
          <p:nvSpPr>
            <p:cNvPr id="121" name="Rectangle 120"/>
            <p:cNvSpPr/>
            <p:nvPr/>
          </p:nvSpPr>
          <p:spPr>
            <a:xfrm>
              <a:off x="1555328" y="4697046"/>
              <a:ext cx="1537945" cy="600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8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0%</a:t>
              </a:r>
              <a:endParaRPr kumimoji="0" lang="en-US" sz="917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423642" y="3885548"/>
              <a:ext cx="1754653" cy="756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8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1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Effort Over Run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8868392" y="5411282"/>
            <a:ext cx="877891" cy="699536"/>
            <a:chOff x="4499402" y="3885548"/>
            <a:chExt cx="1620055" cy="1411828"/>
          </a:xfrm>
        </p:grpSpPr>
        <p:sp>
          <p:nvSpPr>
            <p:cNvPr id="119" name="Rectangle 118"/>
            <p:cNvSpPr/>
            <p:nvPr/>
          </p:nvSpPr>
          <p:spPr>
            <a:xfrm>
              <a:off x="4499402" y="3885548"/>
              <a:ext cx="1620055" cy="1040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8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1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Post Shipment</a:t>
              </a:r>
              <a:r>
                <a:rPr kumimoji="0" lang="en-US" sz="917" b="1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Defect</a:t>
              </a:r>
              <a:endParaRPr kumimoji="0" lang="en-US" sz="91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524610" y="4697044"/>
              <a:ext cx="1569635" cy="600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8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33" b="1" kern="0" dirty="0">
                  <a:solidFill>
                    <a:srgbClr val="FFC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1 - 3</a:t>
              </a:r>
              <a:r>
                <a:rPr kumimoji="0" lang="en-US" sz="1333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%</a:t>
              </a:r>
              <a:endParaRPr kumimoji="0" lang="en-US" sz="917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9730243" y="5419837"/>
            <a:ext cx="1321344" cy="691963"/>
            <a:chOff x="4717366" y="3902816"/>
            <a:chExt cx="2438400" cy="1396544"/>
          </a:xfrm>
        </p:grpSpPr>
        <p:sp>
          <p:nvSpPr>
            <p:cNvPr id="117" name="Rectangle 116"/>
            <p:cNvSpPr/>
            <p:nvPr/>
          </p:nvSpPr>
          <p:spPr>
            <a:xfrm>
              <a:off x="5129441" y="4699028"/>
              <a:ext cx="1684920" cy="600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8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90%</a:t>
              </a:r>
              <a:endParaRPr kumimoji="0" lang="en-US" sz="917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717366" y="3902816"/>
              <a:ext cx="2438400" cy="756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8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1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Successful Milestone Completion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1023026" y="5417654"/>
            <a:ext cx="1031903" cy="699534"/>
            <a:chOff x="10093249" y="3966828"/>
            <a:chExt cx="1904266" cy="1411824"/>
          </a:xfrm>
        </p:grpSpPr>
        <p:sp>
          <p:nvSpPr>
            <p:cNvPr id="115" name="Rectangle 114"/>
            <p:cNvSpPr/>
            <p:nvPr/>
          </p:nvSpPr>
          <p:spPr>
            <a:xfrm>
              <a:off x="10230054" y="4778320"/>
              <a:ext cx="1765658" cy="600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8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0%</a:t>
              </a:r>
              <a:endParaRPr kumimoji="0" lang="en-US" sz="917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093249" y="3966828"/>
              <a:ext cx="1904266" cy="756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10884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17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Customer </a:t>
              </a:r>
              <a:r>
                <a:rPr kumimoji="0" lang="en-US" sz="917" b="1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Escalations</a:t>
              </a:r>
              <a:endParaRPr kumimoji="0" lang="en-US" sz="91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796571" y="5373845"/>
            <a:ext cx="2115319" cy="810854"/>
            <a:chOff x="2994373" y="3850632"/>
            <a:chExt cx="3903597" cy="1636494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2994373" y="3852636"/>
              <a:ext cx="0" cy="1634490"/>
            </a:xfrm>
            <a:prstGeom prst="line">
              <a:avLst/>
            </a:prstGeom>
            <a:noFill/>
            <a:ln w="9525" cap="flat" cmpd="sng" algn="ctr">
              <a:solidFill>
                <a:srgbClr val="F6961E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>
            <a:xfrm>
              <a:off x="4849904" y="3852636"/>
              <a:ext cx="0" cy="1634490"/>
            </a:xfrm>
            <a:prstGeom prst="line">
              <a:avLst/>
            </a:prstGeom>
            <a:noFill/>
            <a:ln w="9525" cap="flat" cmpd="sng" algn="ctr">
              <a:solidFill>
                <a:srgbClr val="F6961E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>
            <a:xfrm>
              <a:off x="6897970" y="3850632"/>
              <a:ext cx="0" cy="1634490"/>
            </a:xfrm>
            <a:prstGeom prst="line">
              <a:avLst/>
            </a:prstGeom>
            <a:noFill/>
            <a:ln w="9525" cap="flat" cmpd="sng" algn="ctr">
              <a:solidFill>
                <a:srgbClr val="F6961E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58" name="Round Diagonal Corner Rectangle 57"/>
          <p:cNvSpPr/>
          <p:nvPr/>
        </p:nvSpPr>
        <p:spPr>
          <a:xfrm flipV="1">
            <a:off x="2158000" y="801286"/>
            <a:ext cx="1143000" cy="1066800"/>
          </a:xfrm>
          <a:prstGeom prst="round2DiagRect">
            <a:avLst>
              <a:gd name="adj1" fmla="val 36335"/>
              <a:gd name="adj2" fmla="val 0"/>
            </a:avLst>
          </a:prstGeom>
          <a:solidFill>
            <a:srgbClr val="007A3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88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97" y="995309"/>
            <a:ext cx="678201" cy="678201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6622560" y="2347902"/>
            <a:ext cx="23685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3" lvl="0" indent="-342903" defTabSz="1088495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+mj-lt"/>
              </a:rPr>
              <a:t>Year on year operational &amp; maintenance cost reduction</a:t>
            </a:r>
          </a:p>
          <a:p>
            <a:pPr marL="342903" lvl="0" indent="-342903" defTabSz="1088495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+mj-lt"/>
              </a:rPr>
              <a:t>Reduce unnecessary spend on OS upgrades in bits and pieces to attain application stability</a:t>
            </a:r>
          </a:p>
          <a:p>
            <a:pPr marL="342903" lvl="0" indent="-342903" defTabSz="1088495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+mj-lt"/>
              </a:rPr>
              <a:t>Reduce the threat of security vulnerabilities</a:t>
            </a:r>
          </a:p>
          <a:p>
            <a:pPr marL="342903" lvl="0" indent="-342903" defTabSz="1088495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+mj-lt"/>
              </a:rPr>
              <a:t>Business Resiliency </a:t>
            </a:r>
          </a:p>
          <a:p>
            <a:pPr marL="342903" lvl="0" indent="-342903" defTabSz="1088495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+mj-lt"/>
              </a:rPr>
              <a:t>Digital Enablement </a:t>
            </a:r>
          </a:p>
          <a:p>
            <a:pPr marL="342903" lvl="0" indent="-342903" defTabSz="1088495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+mj-lt"/>
              </a:rPr>
              <a:t>Infinite capacity at a Click </a:t>
            </a:r>
          </a:p>
          <a:p>
            <a:pPr marL="342903" lvl="0" indent="-342903" defTabSz="1088495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+mj-lt"/>
              </a:rPr>
              <a:t>Software Defined Infrastructure </a:t>
            </a:r>
          </a:p>
          <a:p>
            <a:pPr marL="342903" lvl="0" indent="-342903" defTabSz="1088495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+mj-lt"/>
              </a:rPr>
              <a:t>Operational Excellence </a:t>
            </a:r>
            <a:endParaRPr kumimoji="0" lang="en-US" sz="120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7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Voice of Customer</a:t>
            </a:r>
          </a:p>
        </p:txBody>
      </p:sp>
      <p:pic>
        <p:nvPicPr>
          <p:cNvPr id="4100" name="Picture 4" descr="cid:image003.png@01D58FEB.87476FB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845" y="5692198"/>
            <a:ext cx="6477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213712" y="581891"/>
            <a:ext cx="6796688" cy="5738958"/>
          </a:xfrm>
          <a:prstGeom prst="wedgeRoundRectCallout">
            <a:avLst>
              <a:gd name="adj1" fmla="val -52199"/>
              <a:gd name="adj2" fmla="val -34098"/>
              <a:gd name="adj3" fmla="val 16667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I want to take this moment and recognize an outstanding performance provided by Cognizant team this year on the cloud migration project. Overall, the Cognizant team has done a remarkable job in pulling all the stops in getting the applications to the cloud. I want to appreciate not only their technical expertise but the leadership and professionalism they have demonstrated that is expected from a consulting vendor. Team Cognizant has gone above and beyond in fulfilling the migration requirements to keep the timeline moving. In a few cases even it was clearly outside their SOW. </a:t>
            </a:r>
          </a:p>
          <a:p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 </a:t>
            </a:r>
          </a:p>
          <a:p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Things like</a:t>
            </a:r>
          </a:p>
          <a:p>
            <a:pPr lvl="0"/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Ability to add more applications to the timeline than previously anticipated</a:t>
            </a:r>
          </a:p>
          <a:p>
            <a:pPr lvl="0"/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Ability to move applications (and corresponding expertise) around to fit the business needs</a:t>
            </a:r>
          </a:p>
          <a:p>
            <a:pPr lvl="0"/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Ability to staff ad-hoc resources at no charge to alleviate the pressure from the staffed team</a:t>
            </a:r>
          </a:p>
          <a:p>
            <a:pPr lvl="0"/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Empowering offshore teams to pick up additional responsibilities during business validation meetings</a:t>
            </a:r>
          </a:p>
          <a:p>
            <a:pPr lvl="0"/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Pro-actively identifying architecture gaps in server topology as well as network to avoid potential disasters</a:t>
            </a:r>
          </a:p>
          <a:p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 </a:t>
            </a:r>
          </a:p>
          <a:p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I want to extend my sincere thanks to all the cloud migration and the supporting Cognizant resources for being very open, and optimistic about the tasks at hand. I want to also thank them for continuously demonstrating almost all the leadership principles handed down by 7-eleven corporate. I am very fortunate and honored to have great individuals from Cognizant as part of the cloud migration team. I can summarize some of the highlights of their achievements</a:t>
            </a:r>
          </a:p>
          <a:p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…………………..</a:t>
            </a:r>
          </a:p>
          <a:p>
            <a:pPr lvl="0"/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Not a single failed migration</a:t>
            </a:r>
          </a:p>
          <a:p>
            <a:pPr lvl="0"/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Imitate remediation of post-deployment issues with zero interruptions</a:t>
            </a:r>
          </a:p>
          <a:p>
            <a:pPr lvl="0"/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Zero rollbacks</a:t>
            </a:r>
          </a:p>
          <a:p>
            <a:pPr lvl="0"/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Innovation of grouped migrations (due to tightly coupled system)</a:t>
            </a:r>
          </a:p>
          <a:p>
            <a:pPr lvl="0"/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Multiple Proof of Concepts (side projects to prove out a theory) </a:t>
            </a:r>
          </a:p>
          <a:p>
            <a:pPr lvl="0"/>
            <a:r>
              <a:rPr lang="en-US" sz="1100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</a:p>
          <a:p>
            <a:pPr lvl="0"/>
            <a:r>
              <a:rPr lang="en-US" sz="1100" b="1" dirty="0">
                <a:solidFill>
                  <a:schemeClr val="tx1"/>
                </a:solidFill>
                <a:latin typeface="Segoe Print" panose="02000600000000000000" pitchFamily="2" charset="0"/>
                <a:cs typeface="Arial" panose="020B0604020202020204" pitchFamily="34" charset="0"/>
              </a:rPr>
              <a:t>       </a:t>
            </a:r>
            <a:r>
              <a:rPr lang="en-US" sz="13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25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- Sanjay Date : Sr. Program Manager, Infrastructure and Operations</a:t>
            </a:r>
            <a:r>
              <a:rPr lang="en-US" sz="1100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endParaRPr lang="en-US" sz="11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107382" y="581890"/>
            <a:ext cx="4905390" cy="2895601"/>
          </a:xfrm>
          <a:prstGeom prst="wedgeRoundRectCallout">
            <a:avLst>
              <a:gd name="adj1" fmla="val -52199"/>
              <a:gd name="adj2" fmla="val -34098"/>
              <a:gd name="adj3" fmla="val 16667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I wish to thank the entire cognizant team for diligently staying on top of the project for nearly 2 years and finally getting all NON-Oracle apps to Azure successfully.   </a:t>
            </a:r>
          </a:p>
          <a:p>
            <a:r>
              <a:rPr lang="en-US" sz="1050" b="1" dirty="0">
                <a:solidFill>
                  <a:schemeClr val="tx1"/>
                </a:solidFill>
                <a:latin typeface="Segoe Print" panose="02000600000000000000" pitchFamily="2" charset="0"/>
              </a:rPr>
              <a:t>Overall Highlights:</a:t>
            </a:r>
            <a:endParaRPr lang="en-US" sz="105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lvl="0"/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A massive rollout with minimum disruptions </a:t>
            </a:r>
          </a:p>
          <a:p>
            <a:pPr lvl="0"/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Multi-year engagements with several schedule and delivery adjustments due to technical, business and financial constraints</a:t>
            </a:r>
          </a:p>
          <a:p>
            <a:pPr lvl="0"/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Multiple business SLAs involved with virtually no impact on a single one</a:t>
            </a:r>
          </a:p>
          <a:p>
            <a:pPr lvl="0"/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Several applications had sub components making them very complex not just lift and shift type operations</a:t>
            </a:r>
          </a:p>
          <a:p>
            <a:pPr lvl="0"/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Extensive testing with all supported browsers to test for latency, user login, access privilege issues</a:t>
            </a:r>
          </a:p>
          <a:p>
            <a:pPr lvl="0"/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Seamless rollout within the planned time and flawless execution</a:t>
            </a:r>
          </a:p>
          <a:p>
            <a:pPr lvl="0"/>
            <a:endParaRPr lang="en-US" sz="11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r>
              <a:rPr lang="en-US" sz="125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- Sanjay Date : Sr. Program Manager, Infrastructure and Operations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endParaRPr lang="en-US" sz="1200" dirty="0">
              <a:latin typeface="+mj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160555" y="3594810"/>
            <a:ext cx="4311009" cy="2584318"/>
          </a:xfrm>
          <a:prstGeom prst="wedgeRoundRectCallout">
            <a:avLst>
              <a:gd name="adj1" fmla="val -52199"/>
              <a:gd name="adj2" fmla="val -34098"/>
              <a:gd name="adj3" fmla="val 16667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The Cloud Migration project was probably one of the longest, most complicated projects I’ve been party to.  Ups &amp; downs, lefts &amp; rights … massive changes during the project (multiple leadership changes, budget cuts, strategy changes, Covid-19, etc.)</a:t>
            </a:r>
          </a:p>
          <a:p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 </a:t>
            </a:r>
          </a:p>
          <a:p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It takes quite a team and leadership to persevere through this and come out with a successful migration, with very minimal disruption or issues.</a:t>
            </a:r>
          </a:p>
          <a:p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 </a:t>
            </a:r>
          </a:p>
          <a:p>
            <a:r>
              <a:rPr lang="en-US" sz="1050" dirty="0">
                <a:solidFill>
                  <a:schemeClr val="tx1"/>
                </a:solidFill>
                <a:latin typeface="Segoe Print" panose="02000600000000000000" pitchFamily="2" charset="0"/>
              </a:rPr>
              <a:t>Kudos to the Cognizant team &amp; Sanjay for making this happen!</a:t>
            </a:r>
          </a:p>
          <a:p>
            <a:endParaRPr lang="en-US" sz="108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r>
              <a:rPr lang="en-US" sz="1250" b="1" dirty="0">
                <a:solidFill>
                  <a:schemeClr val="tx1"/>
                </a:solidFill>
                <a:latin typeface="+mj-lt"/>
              </a:rPr>
              <a:t>- Troy Washburn : Director, Infrastructure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236351657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urpee Green - Wide">
  <a:themeElements>
    <a:clrScheme name="7-Eleven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339966"/>
      </a:accent1>
      <a:accent2>
        <a:srgbClr val="FF9900"/>
      </a:accent2>
      <a:accent3>
        <a:srgbClr val="C00000"/>
      </a:accent3>
      <a:accent4>
        <a:srgbClr val="006600"/>
      </a:accent4>
      <a:accent5>
        <a:srgbClr val="996633"/>
      </a:accent5>
      <a:accent6>
        <a:srgbClr val="666633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lurpee Green - Wide">
  <a:themeElements>
    <a:clrScheme name="7-Eleven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339966"/>
      </a:accent1>
      <a:accent2>
        <a:srgbClr val="FF9900"/>
      </a:accent2>
      <a:accent3>
        <a:srgbClr val="C00000"/>
      </a:accent3>
      <a:accent4>
        <a:srgbClr val="006600"/>
      </a:accent4>
      <a:accent5>
        <a:srgbClr val="996633"/>
      </a:accent5>
      <a:accent6>
        <a:srgbClr val="666633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Custom 1">
      <a:dk1>
        <a:srgbClr val="4A4B4D"/>
      </a:dk1>
      <a:lt1>
        <a:srgbClr val="FFFFFF"/>
      </a:lt1>
      <a:dk2>
        <a:srgbClr val="EF426D"/>
      </a:dk2>
      <a:lt2>
        <a:srgbClr val="F47D3A"/>
      </a:lt2>
      <a:accent1>
        <a:srgbClr val="F04C24"/>
      </a:accent1>
      <a:accent2>
        <a:srgbClr val="F7AEB7"/>
      </a:accent2>
      <a:accent3>
        <a:srgbClr val="FBBEA1"/>
      </a:accent3>
      <a:accent4>
        <a:srgbClr val="999B9E"/>
      </a:accent4>
      <a:accent5>
        <a:srgbClr val="636466"/>
      </a:accent5>
      <a:accent6>
        <a:srgbClr val="FFFFFF"/>
      </a:accent6>
      <a:hlink>
        <a:srgbClr val="EF426D"/>
      </a:hlink>
      <a:folHlink>
        <a:srgbClr val="636466"/>
      </a:folHlink>
    </a:clrScheme>
    <a:fontScheme name="Custom 3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cfcad28a-edc2-4af3-af3b-9d3427c27f4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FA720DDF351C4E9A74FF216437320E" ma:contentTypeVersion="11" ma:contentTypeDescription="Create a new document." ma:contentTypeScope="" ma:versionID="bbca462af216cd30c6dae4785cf89156">
  <xsd:schema xmlns:xsd="http://www.w3.org/2001/XMLSchema" xmlns:xs="http://www.w3.org/2001/XMLSchema" xmlns:p="http://schemas.microsoft.com/office/2006/metadata/properties" xmlns:ns2="cfcad28a-edc2-4af3-af3b-9d3427c27f4a" xmlns:ns3="198a278a-0d3e-4f33-a907-71c0b3f386e3" targetNamespace="http://schemas.microsoft.com/office/2006/metadata/properties" ma:root="true" ma:fieldsID="40f5a1d3bd910092c2da79ac0fe04ecf" ns2:_="" ns3:_="">
    <xsd:import namespace="cfcad28a-edc2-4af3-af3b-9d3427c27f4a"/>
    <xsd:import namespace="198a278a-0d3e-4f33-a907-71c0b3f386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ad28a-edc2-4af3-af3b-9d3427c27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Flow_SignoffStatus" ma:index="18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8a278a-0d3e-4f33-a907-71c0b3f386e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963C8E-3E47-4DDA-9DFE-E07CB89B6F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3FD1D-8547-4426-AAD7-CA4AB00617B5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198a278a-0d3e-4f33-a907-71c0b3f386e3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cfcad28a-edc2-4af3-af3b-9d3427c27f4a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0F19F4A-BB6A-465D-91C3-8A0607E993B4}">
  <ds:schemaRefs>
    <ds:schemaRef ds:uri="198a278a-0d3e-4f33-a907-71c0b3f386e3"/>
    <ds:schemaRef ds:uri="cfcad28a-edc2-4af3-af3b-9d3427c27f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1844</Words>
  <Application>Microsoft Macintosh PowerPoint</Application>
  <PresentationFormat>Widescreen</PresentationFormat>
  <Paragraphs>230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Courier New</vt:lpstr>
      <vt:lpstr>Interstate-Light</vt:lpstr>
      <vt:lpstr>Segoe Print</vt:lpstr>
      <vt:lpstr>Segoe UI</vt:lpstr>
      <vt:lpstr>Tw Cen MT Condensed</vt:lpstr>
      <vt:lpstr>Wingdings</vt:lpstr>
      <vt:lpstr>2_Office Theme</vt:lpstr>
      <vt:lpstr>1_Slurpee Green - Wide</vt:lpstr>
      <vt:lpstr>2_Slurpee Green - Wide</vt:lpstr>
      <vt:lpstr>1_Office Theme</vt:lpstr>
      <vt:lpstr>7-Eleven Cloud Migration – Case Study</vt:lpstr>
      <vt:lpstr>Single Slider View</vt:lpstr>
      <vt:lpstr>Digital transformation by migrating Large and complex on-premise workload to Azure Cloud</vt:lpstr>
      <vt:lpstr>Detailed Case Study</vt:lpstr>
      <vt:lpstr>Client Over view, Program Objective and Success delivered</vt:lpstr>
      <vt:lpstr>Initiation, Scope, Technology and Delivery</vt:lpstr>
      <vt:lpstr>Challenges, Overcoming and Way forwards</vt:lpstr>
      <vt:lpstr>What we achieved..</vt:lpstr>
      <vt:lpstr>Voice of Customer</vt:lpstr>
      <vt:lpstr>Client Facing Case Study</vt:lpstr>
      <vt:lpstr>             Digital transformation - Migrating Large and Complex on-premise workload to Azure 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Mariapaulraj, Brittojegan (Cognizant)</dc:creator>
  <cp:lastModifiedBy>Patel, Parth (Cognizant)</cp:lastModifiedBy>
  <cp:revision>471</cp:revision>
  <dcterms:created xsi:type="dcterms:W3CDTF">2018-03-13T05:29:37Z</dcterms:created>
  <dcterms:modified xsi:type="dcterms:W3CDTF">2020-11-05T03:17:00Z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0x01010064FA720DDF351C4E9A74FF216437320E</vt:lpwstr>
  </property>
</Properties>
</file>