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5"/>
  </p:sldMasterIdLst>
  <p:notesMasterIdLst>
    <p:notesMasterId r:id="rId11"/>
  </p:notesMasterIdLst>
  <p:handoutMasterIdLst>
    <p:handoutMasterId r:id="rId12"/>
  </p:handoutMasterIdLst>
  <p:sldIdLst>
    <p:sldId id="382" r:id="rId6"/>
    <p:sldId id="474" r:id="rId7"/>
    <p:sldId id="475" r:id="rId8"/>
    <p:sldId id="477" r:id="rId9"/>
    <p:sldId id="476" r:id="rId10"/>
  </p:sldIdLst>
  <p:sldSz cx="9144000" cy="5143500" type="screen16x9"/>
  <p:notesSz cx="6858000" cy="9144000"/>
  <p:defaultTextStyle>
    <a:defPPr>
      <a:defRPr lang="en-US"/>
    </a:defPPr>
    <a:lvl1pPr marL="0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4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1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FF0"/>
    <a:srgbClr val="A2B20A"/>
    <a:srgbClr val="08E5EA"/>
    <a:srgbClr val="A365D1"/>
    <a:srgbClr val="F587A2"/>
    <a:srgbClr val="F47D39"/>
    <a:srgbClr val="EE416E"/>
    <a:srgbClr val="EF426D"/>
    <a:srgbClr val="480218"/>
    <a:srgbClr val="F57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 autoAdjust="0"/>
    <p:restoredTop sz="94161" autoAdjust="0"/>
  </p:normalViewPr>
  <p:slideViewPr>
    <p:cSldViewPr snapToGrid="0">
      <p:cViewPr varScale="1">
        <p:scale>
          <a:sx n="138" d="100"/>
          <a:sy n="138" d="100"/>
        </p:scale>
        <p:origin x="52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4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5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1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4571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" y="942"/>
            <a:ext cx="9139617" cy="514255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45282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tx1"/>
                </a:solidFill>
                <a:ea typeface="ＭＳ Ｐゴシック" charset="-128"/>
                <a:cs typeface="Calibri" panose="020F0502020204030204" pitchFamily="34" charset="0"/>
              </a:rPr>
              <a:t>©2019, Cognizant Technology Solutions   |   Confidential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12" y="4617530"/>
            <a:ext cx="1939533" cy="413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06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" y="942"/>
            <a:ext cx="9139615" cy="514255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38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942"/>
            <a:ext cx="9139610" cy="514255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30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" y="942"/>
            <a:ext cx="9139613" cy="514255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54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" y="942"/>
            <a:ext cx="9139615" cy="514255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9333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3" y="1899665"/>
            <a:ext cx="3190875" cy="1344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4781550"/>
            <a:ext cx="9144000" cy="361950"/>
          </a:xfrm>
          <a:prstGeom prst="rect">
            <a:avLst/>
          </a:prstGeom>
          <a:solidFill>
            <a:srgbClr val="48021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66105" cy="457200"/>
          </a:xfrm>
        </p:spPr>
        <p:txBody>
          <a:bodyPr anchor="ctr" anchorCtr="0"/>
          <a:lstStyle>
            <a:lvl1pPr>
              <a:defRPr sz="20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 userDrawn="1"/>
        </p:nvSpPr>
        <p:spPr bwMode="auto">
          <a:xfrm>
            <a:off x="-252504" y="4778216"/>
            <a:ext cx="6605820" cy="3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anose="020F0502020204030204" pitchFamily="34" charset="0"/>
              </a:rPr>
              <a:t>©2018, </a:t>
            </a:r>
            <a:r>
              <a:rPr lang="en-US" sz="700" b="0" dirty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anose="020F0502020204030204" pitchFamily="34" charset="0"/>
              </a:rPr>
              <a:t>Cognizant Technology Solutions		</a:t>
            </a:r>
            <a:r>
              <a:rPr lang="en-US" sz="700" b="0" dirty="0" smtClean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anose="020F0502020204030204" pitchFamily="34" charset="0"/>
              </a:rPr>
              <a:t>		Confidential</a:t>
            </a:r>
            <a:endParaRPr lang="en-US" sz="800" b="0" dirty="0">
              <a:solidFill>
                <a:schemeClr val="bg1"/>
              </a:solidFill>
              <a:latin typeface="Calibri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8643937" y="4845442"/>
            <a:ext cx="5000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BED622-AE60-4D80-9DDB-B1EB6DFFACC1}" type="slidenum">
              <a:rPr lang="en-US" sz="900" b="0">
                <a:solidFill>
                  <a:schemeClr val="bg1"/>
                </a:solidFill>
                <a:latin typeface="Calibri" pitchFamily="34" charset="0"/>
                <a:ea typeface="ＭＳ Ｐゴシック" charset="-128"/>
                <a:cs typeface="Calibri" panose="020F050202020403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b="0" dirty="0">
              <a:solidFill>
                <a:schemeClr val="bg1"/>
              </a:solidFill>
              <a:latin typeface="Calibri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0941"/>
            <a:ext cx="842971" cy="179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3" b="18414"/>
          <a:stretch/>
        </p:blipFill>
        <p:spPr>
          <a:xfrm>
            <a:off x="8161232" y="79049"/>
            <a:ext cx="931949" cy="29910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0" y="465746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903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" y="942"/>
            <a:ext cx="9139617" cy="514255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" y="942"/>
            <a:ext cx="9139615" cy="514255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476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" y="942"/>
            <a:ext cx="9139613" cy="514255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32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942"/>
            <a:ext cx="9139611" cy="51425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29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942"/>
            <a:ext cx="9139611" cy="514255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36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" y="942"/>
            <a:ext cx="9139613" cy="514255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942"/>
            <a:ext cx="9139610" cy="51425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350606" y="4720540"/>
            <a:ext cx="2584362" cy="2077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514350">
              <a:defRPr/>
            </a:pPr>
            <a:r>
              <a:rPr lang="en-US" sz="750" dirty="0" smtClean="0">
                <a:solidFill>
                  <a:schemeClr val="bg1"/>
                </a:solidFill>
                <a:ea typeface="ＭＳ Ｐゴシック" charset="-128"/>
                <a:cs typeface="Calibri" panose="020F0502020204030204" pitchFamily="34" charset="0"/>
              </a:rPr>
              <a:t>©2018, Cognizant Technology Solutions   |   Confidential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0" y="4629153"/>
            <a:ext cx="1830572" cy="390522"/>
          </a:xfrm>
          <a:prstGeom prst="rect">
            <a:avLst/>
          </a:prstGeom>
        </p:spPr>
      </p:pic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1867146" y="2283879"/>
            <a:ext cx="5409708" cy="575743"/>
          </a:xfrm>
          <a:prstGeom prst="rect">
            <a:avLst/>
          </a:prstGeom>
        </p:spPr>
        <p:txBody>
          <a:bodyPr/>
          <a:lstStyle>
            <a:lvl1pPr marL="0" algn="ctr" defTabSz="914378" rtl="0" eaLnBrk="1" latinLnBrk="0" hangingPunct="1">
              <a:defRPr lang="en-US" sz="2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8" y="179574"/>
            <a:ext cx="2307995" cy="120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248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77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00150"/>
            <a:ext cx="77724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  <p:sldLayoutId id="2147483695" r:id="rId4"/>
    <p:sldLayoutId id="2147483698" r:id="rId5"/>
    <p:sldLayoutId id="2147483700" r:id="rId6"/>
    <p:sldLayoutId id="2147483699" r:id="rId7"/>
    <p:sldLayoutId id="2147483697" r:id="rId8"/>
    <p:sldLayoutId id="2147483701" r:id="rId9"/>
    <p:sldLayoutId id="2147483696" r:id="rId10"/>
    <p:sldLayoutId id="2147483702" r:id="rId11"/>
    <p:sldLayoutId id="2147483703" r:id="rId12"/>
    <p:sldLayoutId id="214748368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ＭＳ Ｐゴシック" pitchFamily="-12" charset="-128"/>
          <a:cs typeface="ＭＳ Ｐゴシック" pitchFamily="-12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lr>
          <a:srgbClr val="F47301"/>
        </a:buClr>
        <a:buFont typeface="Verdana" pitchFamily="34" charset="0"/>
        <a:buChar char="»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4303" y="2283879"/>
            <a:ext cx="6049891" cy="1177076"/>
          </a:xfrm>
        </p:spPr>
        <p:txBody>
          <a:bodyPr/>
          <a:lstStyle/>
          <a:p>
            <a:r>
              <a:rPr lang="en-US" dirty="0" smtClean="0"/>
              <a:t>EHCache Migration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Understanding of the Requirements and Scope</a:t>
            </a:r>
            <a:endParaRPr lang="en-US" dirty="0"/>
          </a:p>
        </p:txBody>
      </p:sp>
      <p:graphicFrame>
        <p:nvGraphicFramePr>
          <p:cNvPr id="5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7577"/>
              </p:ext>
            </p:extLst>
          </p:nvPr>
        </p:nvGraphicFramePr>
        <p:xfrm>
          <a:off x="152400" y="457200"/>
          <a:ext cx="8645236" cy="4221417"/>
        </p:xfrm>
        <a:graphic>
          <a:graphicData uri="http://schemas.openxmlformats.org/drawingml/2006/table">
            <a:tbl>
              <a:tblPr/>
              <a:tblGrid>
                <a:gridCol w="855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9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7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Applications in marketing area are having bad customer experience as well as lost revenue in some cases due to expired coupons not removed or right coupons not loaded in time.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 order to alleviate this problem, Macy’s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is </a:t>
                      </a:r>
                      <a:r>
                        <a:rPr kumimoji="0" lang="en-US" sz="11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migrating the existing EHCache version 2.7 to 3.0 </a:t>
                      </a:r>
                      <a:r>
                        <a:rPr kumimoji="0" lang="en-US" sz="11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and during migration have found out multiple code quality issues mainly attributed to dead code.</a:t>
                      </a:r>
                      <a:endParaRPr kumimoji="0" lang="en-US" sz="1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Macy’s is looking for solution approach to remediate existing code for key/value dead code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logic while </a:t>
                      </a:r>
                      <a:r>
                        <a:rPr kumimoji="0" 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Ehcache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migration is being done.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69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Analyze 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Approach to analyze dead code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Remediate - Fix  code quality issues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Test - Perform System Testing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AU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Software</a:t>
                      </a:r>
                      <a:r>
                        <a:rPr kumimoji="0" lang="en-AU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 Tool licensing and costs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Any customization required in EHCache Server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Change of existing business process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End User Training</a:t>
                      </a: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 </a:t>
                      </a: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Product training material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Design of new Hardware sizing &amp; capacity planning for non-functional requirements of load balancing, high availability, disaster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-170502" y="698956"/>
            <a:ext cx="151081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eaLnBrk="0" hangingPunct="0"/>
            <a:r>
              <a:rPr lang="en-US" sz="1050" b="1" dirty="0" smtClean="0">
                <a:solidFill>
                  <a:srgbClr val="FFFFFF"/>
                </a:solidFill>
                <a:latin typeface="Calibri" pitchFamily="34" charset="0"/>
              </a:rPr>
              <a:t>Our </a:t>
            </a:r>
          </a:p>
          <a:p>
            <a:pPr algn="ctr" defTabSz="914400" eaLnBrk="0" hangingPunct="0"/>
            <a:r>
              <a:rPr lang="en-US" sz="1050" b="1" dirty="0" smtClean="0">
                <a:solidFill>
                  <a:srgbClr val="FFFFFF"/>
                </a:solidFill>
                <a:latin typeface="Calibri" pitchFamily="34" charset="0"/>
              </a:rPr>
              <a:t>Understanding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-246703" y="2191196"/>
            <a:ext cx="151081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eaLnBrk="0" hangingPunct="0"/>
            <a:r>
              <a:rPr lang="en-US" sz="1050" b="1" dirty="0" smtClean="0">
                <a:solidFill>
                  <a:srgbClr val="FFFFFF"/>
                </a:solidFill>
                <a:latin typeface="Calibri" pitchFamily="34" charset="0"/>
              </a:rPr>
              <a:t>In Scope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-170502" y="3434906"/>
            <a:ext cx="151081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eaLnBrk="0" hangingPunct="0"/>
            <a:r>
              <a:rPr lang="en-US" sz="1050" b="1" dirty="0" smtClean="0">
                <a:solidFill>
                  <a:srgbClr val="FFFFFF"/>
                </a:solidFill>
                <a:latin typeface="Calibri" pitchFamily="34" charset="0"/>
              </a:rPr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51873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 </a:t>
            </a:r>
            <a:r>
              <a:rPr lang="en-US" dirty="0" smtClean="0"/>
              <a:t>Improving code quality 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79764" y="614082"/>
            <a:ext cx="1693026" cy="605812"/>
          </a:xfrm>
          <a:prstGeom prst="roundRect">
            <a:avLst>
              <a:gd name="adj" fmla="val 10000"/>
            </a:avLst>
          </a:prstGeom>
          <a:solidFill>
            <a:srgbClr val="A365D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Pre-Assessment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31495" y="611454"/>
            <a:ext cx="2997360" cy="607746"/>
          </a:xfrm>
          <a:prstGeom prst="roundRect">
            <a:avLst>
              <a:gd name="adj" fmla="val 10000"/>
            </a:avLst>
          </a:prstGeom>
          <a:solidFill>
            <a:srgbClr val="08E5EA"/>
          </a:solidFill>
          <a:ln w="25400" cap="flat" cmpd="sng" algn="ctr">
            <a:noFill/>
            <a:prstDash val="solid"/>
          </a:ln>
          <a:effectLst/>
        </p:spPr>
        <p:txBody>
          <a:bodyPr lIns="71120" tIns="40640" rIns="71120" bIns="40640" spcCol="1270" anchor="ctr"/>
          <a:lstStyle/>
          <a:p>
            <a:pPr algn="ctr" defTabSz="444500" eaLnBrk="0" fontAlgn="auto" hangingPunc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Code Analysis</a:t>
            </a:r>
            <a:endParaRPr lang="en-US" sz="14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5329" y="611454"/>
            <a:ext cx="1663735" cy="607747"/>
          </a:xfrm>
          <a:prstGeom prst="roundRect">
            <a:avLst>
              <a:gd name="adj" fmla="val 10000"/>
            </a:avLst>
          </a:prstGeom>
          <a:solidFill>
            <a:srgbClr val="A2B20A"/>
          </a:solidFill>
          <a:ln w="25400" cap="flat" cmpd="sng" algn="ctr">
            <a:noFill/>
            <a:prstDash val="solid"/>
          </a:ln>
          <a:effectLst/>
        </p:spPr>
        <p:txBody>
          <a:bodyPr lIns="71120" tIns="40640" rIns="71120" bIns="40640" spcCol="1270" anchor="ctr"/>
          <a:lstStyle/>
          <a:p>
            <a:pPr algn="ctr" defTabSz="444500" eaLnBrk="0" fontAlgn="auto" hangingPunc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Code Remediation</a:t>
            </a:r>
            <a:endParaRPr lang="en-US" sz="14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764" y="1279633"/>
            <a:ext cx="1693026" cy="3308598"/>
          </a:xfrm>
          <a:prstGeom prst="rect">
            <a:avLst/>
          </a:prstGeom>
          <a:noFill/>
          <a:ln>
            <a:solidFill>
              <a:srgbClr val="A365D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Gain </a:t>
            </a:r>
            <a:r>
              <a:rPr lang="en-US" sz="1100" dirty="0">
                <a:solidFill>
                  <a:schemeClr val="dk1"/>
                </a:solidFill>
                <a:latin typeface="Calibri" pitchFamily="34" charset="0"/>
              </a:rPr>
              <a:t>initial understanding of the </a:t>
            </a: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applications </a:t>
            </a:r>
            <a:r>
              <a:rPr lang="en-US" sz="1100" dirty="0">
                <a:solidFill>
                  <a:schemeClr val="dk1"/>
                </a:solidFill>
                <a:latin typeface="Calibri" pitchFamily="34" charset="0"/>
              </a:rPr>
              <a:t>&amp; the upgrade effort </a:t>
            </a:r>
            <a:endParaRPr lang="en-US" sz="110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libri" pitchFamily="34" charset="0"/>
              </a:rPr>
              <a:t>Application stream analysis to prioritize the applications based on the current production </a:t>
            </a: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issues and functional priorities   </a:t>
            </a:r>
            <a:endParaRPr lang="en-US" sz="1100" dirty="0">
              <a:solidFill>
                <a:schemeClr val="dk1"/>
              </a:solidFill>
              <a:latin typeface="Calibri" pitchFamily="34" charset="0"/>
            </a:endParaRPr>
          </a:p>
          <a:p>
            <a:endParaRPr lang="en-US" sz="1100" dirty="0" smtClean="0">
              <a:solidFill>
                <a:schemeClr val="dk1"/>
              </a:solidFill>
              <a:latin typeface="Calibri" pitchFamily="34" charset="0"/>
            </a:endParaRPr>
          </a:p>
          <a:p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Output: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Analysis plans with finalized tools and application priority list</a:t>
            </a:r>
            <a:endParaRPr lang="en-US" sz="1100" dirty="0" smtClean="0">
              <a:solidFill>
                <a:schemeClr val="dk1"/>
              </a:solidFill>
              <a:latin typeface="Calibri" pitchFamily="34" charset="0"/>
            </a:endParaRPr>
          </a:p>
          <a:p>
            <a:endParaRPr lang="en-US" sz="1100" dirty="0" smtClean="0">
              <a:solidFill>
                <a:schemeClr val="dk1"/>
              </a:solidFill>
              <a:latin typeface="Calibri" pitchFamily="34" charset="0"/>
            </a:endParaRPr>
          </a:p>
          <a:p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Cognizant Accelerators: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App Insights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731495" y="1279633"/>
            <a:ext cx="2997360" cy="3308598"/>
          </a:xfrm>
          <a:prstGeom prst="rect">
            <a:avLst/>
          </a:prstGeom>
          <a:noFill/>
          <a:ln>
            <a:solidFill>
              <a:srgbClr val="08E5EA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Comprehensive </a:t>
            </a:r>
            <a:r>
              <a:rPr lang="en-US" sz="1100" dirty="0">
                <a:solidFill>
                  <a:schemeClr val="dk1"/>
                </a:solidFill>
                <a:latin typeface="Calibri" pitchFamily="34" charset="0"/>
              </a:rPr>
              <a:t>code quality check to assess the existing state of the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Analyze </a:t>
            </a: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Dead Code - </a:t>
            </a:r>
            <a:r>
              <a:rPr lang="en-US" sz="1100" dirty="0">
                <a:solidFill>
                  <a:schemeClr val="dk1"/>
                </a:solidFill>
                <a:latin typeface="Calibri" pitchFamily="34" charset="0"/>
              </a:rPr>
              <a:t>Highlights the rules which are possibly not used in the </a:t>
            </a: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system</a:t>
            </a:r>
          </a:p>
          <a:p>
            <a:pPr marL="742882" lvl="1" indent="-285750">
              <a:buFontTx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Generate reports, </a:t>
            </a:r>
            <a:r>
              <a:rPr lang="en-US" sz="1100" dirty="0">
                <a:solidFill>
                  <a:schemeClr val="dk1"/>
                </a:solidFill>
                <a:latin typeface="Calibri" pitchFamily="34" charset="0"/>
              </a:rPr>
              <a:t>which can be used by developers to remove unused </a:t>
            </a: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codes based on the rules</a:t>
            </a:r>
            <a:endParaRPr lang="en-US" sz="110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Database/Content Comparison - compare </a:t>
            </a:r>
            <a:r>
              <a:rPr lang="en-US" sz="1100" dirty="0">
                <a:solidFill>
                  <a:schemeClr val="dk1"/>
                </a:solidFill>
                <a:latin typeface="Calibri" pitchFamily="34" charset="0"/>
              </a:rPr>
              <a:t>the old &amp; new environments and report the </a:t>
            </a: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differences</a:t>
            </a:r>
          </a:p>
          <a:p>
            <a:endParaRPr lang="en-US" sz="1100" dirty="0">
              <a:solidFill>
                <a:schemeClr val="dk1"/>
              </a:solidFill>
              <a:latin typeface="Calibri" pitchFamily="34" charset="0"/>
            </a:endParaRPr>
          </a:p>
          <a:p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Output: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Reports customized per Macy’s problem areas </a:t>
            </a:r>
            <a:endParaRPr lang="en-US" sz="1100" dirty="0" smtClean="0">
              <a:solidFill>
                <a:schemeClr val="dk1"/>
              </a:solidFill>
              <a:latin typeface="Calibri" pitchFamily="34" charset="0"/>
            </a:endParaRPr>
          </a:p>
          <a:p>
            <a:endParaRPr lang="en-US" sz="1100" dirty="0">
              <a:solidFill>
                <a:schemeClr val="dk1"/>
              </a:solidFill>
              <a:latin typeface="Calibri" pitchFamily="34" charset="0"/>
            </a:endParaRPr>
          </a:p>
          <a:p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Cognizant Accelerators: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CCAP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CCAP – SSAT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865330" y="1279633"/>
            <a:ext cx="1663735" cy="3308598"/>
          </a:xfrm>
          <a:prstGeom prst="rect">
            <a:avLst/>
          </a:prstGeom>
          <a:noFill/>
          <a:ln>
            <a:solidFill>
              <a:srgbClr val="A2B20A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Activities</a:t>
            </a: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Remove dead code based on the reports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Provide code hotfix and performing testing in test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Support </a:t>
            </a:r>
            <a:r>
              <a:rPr lang="en-US" sz="1100" dirty="0" err="1" smtClean="0">
                <a:solidFill>
                  <a:schemeClr val="dk1"/>
                </a:solidFill>
                <a:latin typeface="Calibri" pitchFamily="34" charset="0"/>
              </a:rPr>
              <a:t>Ehcache</a:t>
            </a: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 upgrade  activities based on the code remediation output</a:t>
            </a:r>
          </a:p>
          <a:p>
            <a:endParaRPr lang="en-US" sz="1100" dirty="0">
              <a:solidFill>
                <a:schemeClr val="dk1"/>
              </a:solidFill>
              <a:latin typeface="Calibri" pitchFamily="34" charset="0"/>
            </a:endParaRPr>
          </a:p>
          <a:p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Output</a:t>
            </a:r>
            <a:r>
              <a:rPr lang="en-US" sz="1100" b="1" dirty="0" smtClean="0">
                <a:solidFill>
                  <a:schemeClr val="dk1"/>
                </a:solidFill>
                <a:latin typeface="Calibri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dk1"/>
                </a:solidFill>
                <a:latin typeface="Calibri" pitchFamily="34" charset="0"/>
              </a:rPr>
              <a:t>Functionally validated remediated code with improved quality </a:t>
            </a:r>
            <a:endParaRPr lang="en-US" sz="110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dk1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dk1"/>
              </a:solidFill>
              <a:latin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918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588941"/>
            <a:ext cx="4793673" cy="4072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Cognizant Tools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8690" y="1731818"/>
            <a:ext cx="1475509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1228" y="1731818"/>
            <a:ext cx="796636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09283"/>
              </p:ext>
            </p:extLst>
          </p:nvPr>
        </p:nvGraphicFramePr>
        <p:xfrm>
          <a:off x="5305635" y="1517073"/>
          <a:ext cx="3776020" cy="1263062"/>
        </p:xfrm>
        <a:graphic>
          <a:graphicData uri="http://schemas.openxmlformats.org/drawingml/2006/table">
            <a:tbl>
              <a:tblPr/>
              <a:tblGrid>
                <a:gridCol w="637110">
                  <a:extLst>
                    <a:ext uri="{9D8B030D-6E8A-4147-A177-3AD203B41FA5}">
                      <a16:colId xmlns:a16="http://schemas.microsoft.com/office/drawing/2014/main" val="3726290579"/>
                    </a:ext>
                  </a:extLst>
                </a:gridCol>
                <a:gridCol w="3138910">
                  <a:extLst>
                    <a:ext uri="{9D8B030D-6E8A-4147-A177-3AD203B41FA5}">
                      <a16:colId xmlns:a16="http://schemas.microsoft.com/office/drawing/2014/main" val="2740614388"/>
                    </a:ext>
                  </a:extLst>
                </a:gridCol>
              </a:tblGrid>
              <a:tr h="929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>
                          <a:solidFill>
                            <a:srgbClr val="002C8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od​uct​​</a:t>
                      </a:r>
                    </a:p>
                  </a:txBody>
                  <a:tcPr marL="388" marR="388" marT="388" marB="3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>
                          <a:solidFill>
                            <a:srgbClr val="002C8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Description​</a:t>
                      </a:r>
                    </a:p>
                  </a:txBody>
                  <a:tcPr marL="388" marR="388" marT="388" marB="3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34321"/>
                  </a:ext>
                </a:extLst>
              </a:tr>
              <a:tr h="37250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solidFill>
                            <a:srgbClr val="002C8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App​Insi​g​h​t</a:t>
                      </a:r>
                      <a:r>
                        <a:rPr lang="en-US" sz="800" b="1">
                          <a:solidFill>
                            <a:srgbClr val="00008B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​​</a:t>
                      </a:r>
                      <a:endParaRPr lang="en-US" sz="800" b="1">
                        <a:solidFill>
                          <a:srgbClr val="002C8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" marR="388" marT="388" marB="3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solidFill>
                            <a:srgbClr val="00008B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</a:t>
                      </a:r>
                      <a:r>
                        <a:rPr lang="en-US" sz="800">
                          <a:solidFill>
                            <a:srgbClr val="002C8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 features to perform knowledg​e mining, Impact analysis, estimation, change impl. &amp; Code quality governance​</a:t>
                      </a:r>
                      <a:endParaRPr lang="en-US" sz="800">
                        <a:solidFill>
                          <a:srgbClr val="00008B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" marR="388" marT="388" marB="3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07669"/>
                  </a:ext>
                </a:extLst>
              </a:tr>
              <a:tr h="34941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dirty="0">
                          <a:solidFill>
                            <a:srgbClr val="002C8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CCAP​​</a:t>
                      </a:r>
                    </a:p>
                  </a:txBody>
                  <a:tcPr marL="388" marR="388" marT="388" marB="3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solidFill>
                            <a:srgbClr val="AA54A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</a:t>
                      </a:r>
                      <a:r>
                        <a:rPr lang="en-US" sz="800" dirty="0">
                          <a:solidFill>
                            <a:srgbClr val="002C8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Cognizant Code Assessment Platform performs automated code reviews, measure code health metrics &amp; perform code remediation.​ </a:t>
                      </a:r>
                      <a:endParaRPr lang="en-US" sz="800" dirty="0">
                        <a:solidFill>
                          <a:srgbClr val="AA54A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" marR="388" marT="388" marB="3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17046"/>
                  </a:ext>
                </a:extLst>
              </a:tr>
              <a:tr h="41844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dirty="0">
                          <a:solidFill>
                            <a:srgbClr val="002C8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CCAP-SA​​ST​</a:t>
                      </a:r>
                    </a:p>
                  </a:txBody>
                  <a:tcPr marL="388" marR="388" marT="388" marB="3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solidFill>
                            <a:srgbClr val="AA54A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</a:t>
                      </a:r>
                      <a:r>
                        <a:rPr lang="en-US" sz="800" dirty="0">
                          <a:solidFill>
                            <a:srgbClr val="002C8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 features to perform Static Application Security Testing on software. It identifies vulnerabilities in source code, supports PCI, SANS 25, MISRA HIPPA and more.​</a:t>
                      </a:r>
                      <a:endParaRPr lang="en-US" sz="800" dirty="0">
                        <a:solidFill>
                          <a:srgbClr val="AA54A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8" marR="388" marT="388" marB="38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11614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V="1">
            <a:off x="917864" y="1960418"/>
            <a:ext cx="4387771" cy="429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111749" y="1960418"/>
            <a:ext cx="2193886" cy="561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098473" y="862111"/>
            <a:ext cx="393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be leveraging following tools to accelerate this effort and provide value faster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2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" y="637309"/>
            <a:ext cx="7966105" cy="457200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655" y="1177637"/>
            <a:ext cx="849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Upgrade is already underway and only help required from Cognizant is in regards to improve the code quality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approach is about fixing the dead code to provide the stability and resiliency while upgrade is being performed in parallel 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3939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 Template 2009 03 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7cc1eb0-841f-482f-8268-592bd64039f6">7XKXNMUHK5YA-271-5420</_dlc_DocId>
    <_dlc_DocIdUrl xmlns="e7cc1eb0-841f-482f-8268-592bd64039f6">
      <Url>https://retailcgstore.cognizant.com/workspace/16/_layouts/DocIdRedir.aspx?ID=7XKXNMUHK5YA-271-5420</Url>
      <Description>7XKXNMUHK5YA-271-5420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602DE1EA46D49BAF17F2C020F19EA" ma:contentTypeVersion="0" ma:contentTypeDescription="Create a new document." ma:contentTypeScope="" ma:versionID="c95a1dcd9477d5aac9d85eedc8d05d92">
  <xsd:schema xmlns:xsd="http://www.w3.org/2001/XMLSchema" xmlns:xs="http://www.w3.org/2001/XMLSchema" xmlns:p="http://schemas.microsoft.com/office/2006/metadata/properties" xmlns:ns2="e7cc1eb0-841f-482f-8268-592bd64039f6" targetNamespace="http://schemas.microsoft.com/office/2006/metadata/properties" ma:root="true" ma:fieldsID="d240a33f2a9b044f179b2fc03b63019c" ns2:_="">
    <xsd:import namespace="e7cc1eb0-841f-482f-8268-592bd64039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c1eb0-841f-482f-8268-592bd64039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Projec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F575B-AEF7-4072-9D16-1E7796AC009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A911879-D654-4029-8DAC-7EF41E5BF2F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e7cc1eb0-841f-482f-8268-592bd64039f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D1C01AC-082E-490C-9DE0-30CE8B441F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0E82EAB-E568-49BE-8642-C4D43C453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cc1eb0-841f-482f-8268-592bd6403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QA Transformation</Template>
  <TotalTime>69930</TotalTime>
  <Words>477</Words>
  <Application>Microsoft Office PowerPoint</Application>
  <PresentationFormat>On-screen Show (16:9)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MS PGothic</vt:lpstr>
      <vt:lpstr>Arial</vt:lpstr>
      <vt:lpstr>Calibri</vt:lpstr>
      <vt:lpstr>Courier New</vt:lpstr>
      <vt:lpstr>Trebuchet MS</vt:lpstr>
      <vt:lpstr>Verdana</vt:lpstr>
      <vt:lpstr>Wingdings</vt:lpstr>
      <vt:lpstr>Cognizant Template 2009 03 10</vt:lpstr>
      <vt:lpstr>EHCache Migration Approach </vt:lpstr>
      <vt:lpstr>Our Understanding of the Requirements and Scope</vt:lpstr>
      <vt:lpstr>Solution Approach Improving code quality  </vt:lpstr>
      <vt:lpstr>About Cognizant Tools 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comes here</dc:title>
  <dc:creator>Rajaram, Thiyagarajan (Cognizant)</dc:creator>
  <cp:lastModifiedBy>Patel, Parth (Cognizant)</cp:lastModifiedBy>
  <cp:revision>3307</cp:revision>
  <dcterms:created xsi:type="dcterms:W3CDTF">2014-09-05T06:10:58Z</dcterms:created>
  <dcterms:modified xsi:type="dcterms:W3CDTF">2019-03-22T20:16:51Z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d3ed4e64-2860-4eb4-be7d-60a7e4bd19d2</vt:lpwstr>
  </property>
  <property fmtid="{D5CDD505-2E9C-101B-9397-08002B2CF9AE}" pid="3" name="ContentTypeId">
    <vt:lpwstr>0x01010085D602DE1EA46D49BAF17F2C020F19EA</vt:lpwstr>
  </property>
</Properties>
</file>