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531" r:id="rId3"/>
  </p:sldMasterIdLst>
  <p:notesMasterIdLst>
    <p:notesMasterId r:id="rId11"/>
  </p:notesMasterIdLst>
  <p:handoutMasterIdLst>
    <p:handoutMasterId r:id="rId12"/>
  </p:handoutMasterIdLst>
  <p:sldIdLst>
    <p:sldId id="2829" r:id="rId4"/>
    <p:sldId id="2929" r:id="rId5"/>
    <p:sldId id="2930" r:id="rId6"/>
    <p:sldId id="2928" r:id="rId7"/>
    <p:sldId id="338" r:id="rId8"/>
    <p:sldId id="2932" r:id="rId9"/>
    <p:sldId id="293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i" initials="" lastIdx="5" clrIdx="0"/>
  <p:cmAuthor id="1" name="Elangovan, Aravindan (Cognizant)" initials="EA(" lastIdx="2" clrIdx="1"/>
  <p:cmAuthor id="2" name="ctsuser1" initials="c" lastIdx="1" clrIdx="2"/>
  <p:cmAuthor id="3" name="Idea Couture" initials="" lastIdx="1" clrIdx="3"/>
  <p:cmAuthor id="4" name="Kanakkancheril Rajan, Binup (Cognizant)" initials="KRB(" lastIdx="6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837"/>
    <a:srgbClr val="E51836"/>
    <a:srgbClr val="B889DB"/>
    <a:srgbClr val="C00000"/>
    <a:srgbClr val="F3EBE3"/>
    <a:srgbClr val="F36E20"/>
    <a:srgbClr val="FF8C29"/>
    <a:srgbClr val="63FEC9"/>
    <a:srgbClr val="F20C90"/>
    <a:srgbClr val="EA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354" autoAdjust="0"/>
  </p:normalViewPr>
  <p:slideViewPr>
    <p:cSldViewPr snapToGrid="0">
      <p:cViewPr varScale="1">
        <p:scale>
          <a:sx n="161" d="100"/>
          <a:sy n="161" d="100"/>
        </p:scale>
        <p:origin x="9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CE81-5E3F-CB4F-98BD-900B383C66F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4F95-F8B8-2D4D-BC59-165177374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41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198E-AFC1-ED49-96A3-1EC2D527DDE0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EC7B4-EF3B-DC43-AE4E-6D746CEFA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08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6C3-811C-4440-839C-4CAB7FB068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7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1257"/>
            <a:ext cx="9144001" cy="514099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7" tIns="45719" rIns="91437" bIns="45719" rtlCol="0" anchor="ctr"/>
          <a:lstStyle/>
          <a:p>
            <a:pPr algn="ctr"/>
            <a:endParaRPr lang="en-US" sz="1406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oundry white lines.png"/>
          <p:cNvPicPr>
            <a:picLocks noChangeAspect="1"/>
          </p:cNvPicPr>
          <p:nvPr userDrawn="1"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0732" y="2"/>
            <a:ext cx="515326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8845" y="2552448"/>
            <a:ext cx="8229600" cy="600164"/>
          </a:xfrm>
        </p:spPr>
        <p:txBody>
          <a:bodyPr anchor="b" anchorCtr="0"/>
          <a:lstStyle>
            <a:lvl1pPr algn="l">
              <a:defRPr sz="3600" b="1" i="0" cap="none">
                <a:solidFill>
                  <a:srgbClr val="FFFFFF"/>
                </a:solidFill>
                <a:latin typeface="Avenir Black"/>
                <a:ea typeface="Avenir Next" charset="0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69502" y="3300031"/>
            <a:ext cx="773739" cy="75702"/>
          </a:xfrm>
          <a:prstGeom prst="rect">
            <a:avLst/>
          </a:prstGeom>
          <a:solidFill>
            <a:srgbClr val="B508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dirty="0">
              <a:solidFill>
                <a:srgbClr val="FF40FF"/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7549" y="3651724"/>
            <a:ext cx="2198780" cy="263149"/>
          </a:xfrm>
        </p:spPr>
        <p:txBody>
          <a:bodyPr/>
          <a:lstStyle>
            <a:lvl1pPr marL="0" indent="0" algn="l" defTabSz="438912" rtl="0" eaLnBrk="1" latinLnBrk="0" hangingPunct="1">
              <a:spcBef>
                <a:spcPct val="20000"/>
              </a:spcBef>
              <a:buFont typeface="Arial"/>
              <a:buNone/>
              <a:defRPr lang="en-US" sz="1200" kern="1200" baseline="0" dirty="0" smtClean="0">
                <a:solidFill>
                  <a:prstClr val="white">
                    <a:alpha val="60000"/>
                  </a:prstClr>
                </a:solidFill>
                <a:latin typeface="Avenir Black"/>
                <a:ea typeface="Avenir Next" charset="0"/>
                <a:cs typeface="Avenir Black"/>
              </a:defRPr>
            </a:lvl1pPr>
            <a:lvl2pPr marL="0" indent="0" algn="l" defTabSz="438912" rtl="0" eaLnBrk="1" latinLnBrk="0" hangingPunct="1">
              <a:spcBef>
                <a:spcPct val="20000"/>
              </a:spcBef>
              <a:buFont typeface="Arial"/>
              <a:buNone/>
              <a:defRPr lang="en-US" sz="1200" kern="1200" baseline="0" dirty="0" smtClean="0">
                <a:solidFill>
                  <a:prstClr val="white">
                    <a:alpha val="60000"/>
                  </a:prst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0" indent="0" algn="l" defTabSz="438912" rtl="0" eaLnBrk="1" latinLnBrk="0" hangingPunct="1">
              <a:spcBef>
                <a:spcPct val="20000"/>
              </a:spcBef>
              <a:buFont typeface="Arial"/>
              <a:buNone/>
              <a:defRPr lang="en-US" sz="1200" kern="1200" baseline="0" dirty="0" smtClean="0">
                <a:solidFill>
                  <a:prstClr val="white">
                    <a:alpha val="60000"/>
                  </a:prst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0" indent="0" algn="l" defTabSz="438912" rtl="0" eaLnBrk="1" latinLnBrk="0" hangingPunct="1">
              <a:spcBef>
                <a:spcPct val="20000"/>
              </a:spcBef>
              <a:buFont typeface="Arial"/>
              <a:buNone/>
              <a:defRPr lang="en-US" sz="1200" kern="1200" baseline="0" dirty="0" smtClean="0">
                <a:solidFill>
                  <a:prstClr val="white">
                    <a:alpha val="60000"/>
                  </a:prst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0" indent="0" algn="l" defTabSz="438912" rtl="0" eaLnBrk="1" latinLnBrk="0" hangingPunct="1">
              <a:spcBef>
                <a:spcPct val="20000"/>
              </a:spcBef>
              <a:buFont typeface="Arial"/>
              <a:buNone/>
              <a:defRPr lang="en-US" sz="1200" kern="1200" baseline="0" dirty="0" smtClean="0">
                <a:solidFill>
                  <a:prstClr val="white">
                    <a:alpha val="60000"/>
                  </a:prst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B81A47-CB66-D742-B7CB-5A8B1F584A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124" y="862121"/>
            <a:ext cx="1535213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0F60-77D7-4402-AC18-6E09A607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229-2337-44B7-B2D6-551F50204FED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BE53D-F7F3-448D-8859-EE5F4FC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E1A0-0D41-4B89-8BE6-7B3809E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A712-A9A5-4025-BD0A-9067492E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2-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88171-D7CE-A848-880C-F0994EE847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294101" y="74866"/>
            <a:ext cx="8636886" cy="819455"/>
          </a:xfrm>
          <a:prstGeom prst="rect">
            <a:avLst/>
          </a:prstGeom>
        </p:spPr>
        <p:txBody>
          <a:bodyPr anchor="t"/>
          <a:lstStyle>
            <a:lvl1pPr>
              <a:defRPr sz="2625" b="0" i="0" baseline="0">
                <a:solidFill>
                  <a:schemeClr val="tx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r>
              <a:rPr lang="en-US"/>
              <a:t>35PT - Insert Heading</a:t>
            </a:r>
            <a:br>
              <a:rPr lang="en-US"/>
            </a:br>
            <a:r>
              <a:rPr lang="en-US"/>
              <a:t>(Max two lines)</a:t>
            </a:r>
          </a:p>
        </p:txBody>
      </p:sp>
    </p:spTree>
    <p:extLst>
      <p:ext uri="{BB962C8B-B14F-4D97-AF65-F5344CB8AC3E}">
        <p14:creationId xmlns:p14="http://schemas.microsoft.com/office/powerpoint/2010/main" val="9376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8426" y="129226"/>
            <a:ext cx="405284" cy="274637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DEE2954-54E9-4846-B9AA-9D6731F553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807" y="303978"/>
            <a:ext cx="8417379" cy="369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6807" y="648970"/>
            <a:ext cx="8388093" cy="28623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8426" y="129226"/>
            <a:ext cx="405284" cy="274637"/>
          </a:xfrm>
          <a:prstGeom prst="rect">
            <a:avLst/>
          </a:prstGeom>
        </p:spPr>
        <p:txBody>
          <a:bodyPr/>
          <a:lstStyle/>
          <a:p>
            <a:fld id="{CDEE2954-54E9-4846-B9AA-9D6731F553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Top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807" y="437776"/>
            <a:ext cx="8417379" cy="369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6807" y="160884"/>
            <a:ext cx="8388093" cy="28623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8426" y="129226"/>
            <a:ext cx="405284" cy="274637"/>
          </a:xfrm>
          <a:prstGeom prst="rect">
            <a:avLst/>
          </a:prstGeom>
        </p:spPr>
        <p:txBody>
          <a:bodyPr/>
          <a:lstStyle/>
          <a:p>
            <a:fld id="{CDEE2954-54E9-4846-B9AA-9D6731F553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97">
            <a:extLst>
              <a:ext uri="{FF2B5EF4-FFF2-40B4-BE49-F238E27FC236}">
                <a16:creationId xmlns:a16="http://schemas.microsoft.com/office/drawing/2014/main" id="{333A1A04-F7B3-7747-9B45-D0945B73CE0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531465" y="4767454"/>
            <a:ext cx="615244" cy="271580"/>
          </a:xfrm>
          <a:prstGeom prst="rect">
            <a:avLst/>
          </a:prstGeom>
          <a:noFill/>
          <a:ln>
            <a:noFill/>
          </a:ln>
        </p:spPr>
        <p:txBody>
          <a:bodyPr lIns="87914" tIns="43958" rIns="87914" bIns="4395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87903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venir Next" charset="0"/>
                <a:cs typeface="Avenir Next" charset="0"/>
              </a:rPr>
              <a:t>© 2019  </a:t>
            </a:r>
            <a:r>
              <a:rPr lang="en-US" sz="700" kern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venir Next" charset="0"/>
                <a:cs typeface="Avenir Next" charset="0"/>
                <a:sym typeface="Webdings"/>
              </a:rPr>
              <a:t></a:t>
            </a:r>
            <a:endParaRPr lang="en-US" sz="700" kern="1200" dirty="0">
              <a:solidFill>
                <a:schemeClr val="bg1">
                  <a:lumMod val="50000"/>
                </a:schemeClr>
              </a:solidFill>
              <a:latin typeface="Arial" charset="0"/>
              <a:ea typeface="Avenir Next" charset="0"/>
              <a:cs typeface="Avenir Nex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E1493-E348-5041-85E0-BA9DC8757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2190" y="4799098"/>
            <a:ext cx="725297" cy="2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7" y="4611909"/>
            <a:ext cx="442743" cy="42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ry white lines.png"/>
          <p:cNvPicPr>
            <a:picLocks noChangeAspect="1"/>
          </p:cNvPicPr>
          <p:nvPr userDrawn="1"/>
        </p:nvPicPr>
        <p:blipFill rotWithShape="1">
          <a:blip r:embed="rId2" cstate="email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400" y="-13309"/>
            <a:ext cx="3657600" cy="51435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23207" y="1802513"/>
            <a:ext cx="3320793" cy="757130"/>
          </a:xfrm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8426" y="129226"/>
            <a:ext cx="405284" cy="274637"/>
          </a:xfrm>
          <a:prstGeom prst="rect">
            <a:avLst/>
          </a:prstGeom>
        </p:spPr>
        <p:txBody>
          <a:bodyPr/>
          <a:lstStyle/>
          <a:p>
            <a:fld id="{CDEE2954-54E9-4846-B9AA-9D6731F553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Scree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57600" cy="4551452"/>
          </a:xfrm>
          <a:prstGeom prst="rect">
            <a:avLst/>
          </a:prstGeom>
          <a:solidFill>
            <a:srgbClr val="B50837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6807" y="2045759"/>
            <a:ext cx="3320793" cy="757130"/>
          </a:xfrm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8426" y="129226"/>
            <a:ext cx="405284" cy="274637"/>
          </a:xfrm>
          <a:prstGeom prst="rect">
            <a:avLst/>
          </a:prstGeom>
        </p:spPr>
        <p:txBody>
          <a:bodyPr/>
          <a:lstStyle/>
          <a:p>
            <a:fld id="{CDEE2954-54E9-4846-B9AA-9D6731F553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90498" y="0"/>
            <a:ext cx="4253501" cy="51435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foundry white lines.png"/>
          <p:cNvPicPr>
            <a:picLocks noChangeAspect="1"/>
          </p:cNvPicPr>
          <p:nvPr userDrawn="1"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0210" y="2"/>
            <a:ext cx="5013789" cy="5143501"/>
          </a:xfrm>
          <a:prstGeom prst="rect">
            <a:avLst/>
          </a:prstGeom>
          <a:solidFill>
            <a:srgbClr val="B50837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097" y="1686161"/>
            <a:ext cx="3320793" cy="75713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23926" y="110429"/>
            <a:ext cx="313267" cy="313267"/>
          </a:xfrm>
          <a:prstGeom prst="rect">
            <a:avLst/>
          </a:prstGeom>
          <a:noFill/>
          <a:ln w="635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78426" y="129226"/>
            <a:ext cx="405284" cy="274637"/>
          </a:xfrm>
          <a:prstGeom prst="rect">
            <a:avLst/>
          </a:prstGeom>
        </p:spPr>
        <p:txBody>
          <a:bodyPr/>
          <a:lstStyle/>
          <a:p>
            <a:fld id="{CDEE2954-54E9-4846-B9AA-9D6731F553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ctrTitle" idx="4294967295" hasCustomPrompt="1"/>
          </p:nvPr>
        </p:nvSpPr>
        <p:spPr>
          <a:xfrm>
            <a:off x="12239" y="3669659"/>
            <a:ext cx="9143999" cy="664797"/>
          </a:xfrm>
          <a:prstGeom prst="rect">
            <a:avLst/>
          </a:prstGeom>
          <a:solidFill>
            <a:srgbClr val="C00000">
              <a:alpha val="67843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0">
              <a:defRPr sz="2800" b="1" baseline="0">
                <a:latin typeface="Century Gothic" panose="020B0502020202020204" pitchFamily="34" charset="0"/>
              </a:defRPr>
            </a:lvl1pPr>
          </a:lstStyle>
          <a:p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776223" y="4731880"/>
            <a:ext cx="1278163" cy="274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642" y="4621122"/>
            <a:ext cx="1250398" cy="512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/>
          <a:srcRect r="18530"/>
          <a:stretch/>
        </p:blipFill>
        <p:spPr>
          <a:xfrm>
            <a:off x="121921" y="22866"/>
            <a:ext cx="9133726" cy="35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807" y="303978"/>
            <a:ext cx="8417379" cy="37446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07" y="1060173"/>
            <a:ext cx="8417379" cy="11492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2742" y="4857508"/>
            <a:ext cx="1550582" cy="285992"/>
            <a:chOff x="7370685" y="4699981"/>
            <a:chExt cx="1550582" cy="285992"/>
          </a:xfrm>
        </p:grpSpPr>
        <p:sp>
          <p:nvSpPr>
            <p:cNvPr id="7" name="Footer Placeholder 97"/>
            <p:cNvSpPr txBox="1">
              <a:spLocks/>
            </p:cNvSpPr>
            <p:nvPr/>
          </p:nvSpPr>
          <p:spPr bwMode="auto">
            <a:xfrm>
              <a:off x="8306023" y="4707187"/>
              <a:ext cx="615244" cy="271580"/>
            </a:xfrm>
            <a:prstGeom prst="rect">
              <a:avLst/>
            </a:prstGeom>
            <a:noFill/>
            <a:ln>
              <a:noFill/>
            </a:ln>
          </p:spPr>
          <p:txBody>
            <a:bodyPr lIns="87914" tIns="43958" rIns="87914" bIns="4395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indent="0" algn="r" defTabSz="87914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1200" dirty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venir Next" charset="0"/>
                  <a:cs typeface="Avenir Next" charset="0"/>
                </a:rPr>
                <a:t>© 2021 </a:t>
              </a:r>
              <a:r>
                <a:rPr lang="en-US" sz="700" kern="1200" dirty="0">
                  <a:solidFill>
                    <a:schemeClr val="bg1">
                      <a:lumMod val="50000"/>
                    </a:schemeClr>
                  </a:solidFill>
                  <a:latin typeface="Arial" charset="0"/>
                  <a:ea typeface="Avenir Next" charset="0"/>
                  <a:cs typeface="Avenir Next" charset="0"/>
                  <a:sym typeface="Webdings"/>
                </a:rPr>
                <a:t></a:t>
              </a:r>
              <a:endParaRPr lang="en-US" sz="700" kern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venir Next" charset="0"/>
                <a:cs typeface="Avenir Next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6AC741-AB1F-2246-B6A6-21ED31B4766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9907"/>
            <a:stretch/>
          </p:blipFill>
          <p:spPr>
            <a:xfrm>
              <a:off x="7370685" y="4699981"/>
              <a:ext cx="1021160" cy="285992"/>
            </a:xfrm>
            <a:prstGeom prst="rect">
              <a:avLst/>
            </a:prstGeom>
          </p:spPr>
        </p:pic>
      </p:grp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78426" y="129226"/>
            <a:ext cx="405284" cy="274637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DEE2954-54E9-4846-B9AA-9D6731F553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en's Teeth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28" y="4733119"/>
            <a:ext cx="1025953" cy="4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11" r:id="rId1"/>
    <p:sldLayoutId id="2147493547" r:id="rId2"/>
    <p:sldLayoutId id="2147493609" r:id="rId3"/>
    <p:sldLayoutId id="2147493618" r:id="rId4"/>
    <p:sldLayoutId id="2147493608" r:id="rId5"/>
    <p:sldLayoutId id="2147493606" r:id="rId6"/>
    <p:sldLayoutId id="2147493628" r:id="rId7"/>
    <p:sldLayoutId id="2147493607" r:id="rId8"/>
    <p:sldLayoutId id="2147493627" r:id="rId9"/>
    <p:sldLayoutId id="2147493632" r:id="rId10"/>
    <p:sldLayoutId id="2147493633" r:id="rId11"/>
    <p:sldLayoutId id="214749363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i="0" kern="1200" cap="none" spc="-20" baseline="0">
          <a:solidFill>
            <a:schemeClr val="tx1"/>
          </a:solidFill>
          <a:latin typeface="Avenir Black"/>
          <a:ea typeface="Avenir Next" charset="0"/>
          <a:cs typeface="Avenir Black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b="0" i="0" kern="1200">
          <a:solidFill>
            <a:schemeClr val="tx2"/>
          </a:solidFill>
          <a:latin typeface="Avenir"/>
          <a:ea typeface="Avenir Next" charset="0"/>
          <a:cs typeface="Avenir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2"/>
          </a:solidFill>
          <a:latin typeface="Avenir"/>
          <a:ea typeface="Avenir Next" charset="0"/>
          <a:cs typeface="Avenir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Avenir Light"/>
          <a:ea typeface="Avenir Next" charset="0"/>
          <a:cs typeface="Avenir Light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0" i="0" kern="1200">
          <a:solidFill>
            <a:schemeClr val="tx2"/>
          </a:solidFill>
          <a:latin typeface="Avenir Light"/>
          <a:ea typeface="Avenir Next" charset="0"/>
          <a:cs typeface="Avenir Light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0" i="0" kern="1200">
          <a:solidFill>
            <a:schemeClr val="tx2"/>
          </a:solidFill>
          <a:latin typeface="Avenir Light"/>
          <a:ea typeface="Avenir Next" charset="0"/>
          <a:cs typeface="Avenir Light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5496" userDrawn="1">
          <p15:clr>
            <a:srgbClr val="F26B43"/>
          </p15:clr>
        </p15:guide>
        <p15:guide id="5" orient="horz" pos="3012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 idx="4294967295" hasCustomPrompt="1"/>
          </p:nvPr>
        </p:nvSpPr>
        <p:spPr>
          <a:xfrm>
            <a:off x="-7417" y="3663117"/>
            <a:ext cx="9151417" cy="664797"/>
          </a:xfrm>
          <a:prstGeom prst="rect">
            <a:avLst/>
          </a:prstGeom>
          <a:solidFill>
            <a:srgbClr val="C00000">
              <a:alpha val="67843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0">
              <a:defRPr b="0" baseline="0">
                <a:latin typeface="Century Gothic" panose="020B0502020202020204" pitchFamily="34" charset="0"/>
              </a:defRPr>
            </a:lvl1pPr>
          </a:lstStyle>
          <a:p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DIGITAL VISION AND ROADMAP: Sample Deliverables</a:t>
            </a:r>
          </a:p>
        </p:txBody>
      </p:sp>
    </p:spTree>
    <p:extLst>
      <p:ext uri="{BB962C8B-B14F-4D97-AF65-F5344CB8AC3E}">
        <p14:creationId xmlns:p14="http://schemas.microsoft.com/office/powerpoint/2010/main" val="4149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2" y="35221"/>
            <a:ext cx="8385048" cy="795528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000" i="1" dirty="0"/>
              <a:t>Consumer Goods Industry- Business reference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6870" y="1457955"/>
            <a:ext cx="2534959" cy="1509668"/>
          </a:xfrm>
          <a:prstGeom prst="rect">
            <a:avLst/>
          </a:prstGeom>
          <a:solidFill>
            <a:srgbClr val="FFFFFF"/>
          </a:solidFill>
          <a:ln>
            <a:solidFill>
              <a:srgbClr val="134575">
                <a:lumMod val="60000"/>
                <a:lumOff val="40000"/>
              </a:srgbClr>
            </a:solidFill>
          </a:ln>
        </p:spPr>
        <p:txBody>
          <a:bodyPr wrap="square" lIns="91428" tIns="0" rIns="91428" bIns="45714" rtlCol="0" anchor="t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412719" y="1459476"/>
            <a:ext cx="1376902" cy="1508147"/>
          </a:xfrm>
          <a:prstGeom prst="rect">
            <a:avLst/>
          </a:prstGeom>
          <a:solidFill>
            <a:srgbClr val="FFFFFF"/>
          </a:solidFill>
          <a:ln>
            <a:solidFill>
              <a:srgbClr val="134575">
                <a:lumMod val="60000"/>
                <a:lumOff val="40000"/>
              </a:srgbClr>
            </a:solidFill>
          </a:ln>
        </p:spPr>
        <p:txBody>
          <a:bodyPr wrap="square" lIns="91428" tIns="0" rIns="91428" bIns="45714" rtlCol="0" anchor="t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498151" y="1481325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Retail Execution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9024" y="1455919"/>
            <a:ext cx="1441206" cy="1495575"/>
          </a:xfrm>
          <a:prstGeom prst="rect">
            <a:avLst/>
          </a:prstGeom>
          <a:solidFill>
            <a:srgbClr val="FFFFFF"/>
          </a:solidFill>
          <a:ln>
            <a:solidFill>
              <a:srgbClr val="134575">
                <a:lumMod val="60000"/>
                <a:lumOff val="40000"/>
              </a:srgbClr>
            </a:solidFill>
          </a:ln>
        </p:spPr>
        <p:txBody>
          <a:bodyPr wrap="square" lIns="91428" tIns="0" rIns="91428" bIns="45714" rtlCol="0" anchor="t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936780" y="1472696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Service 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64085" y="1462790"/>
            <a:ext cx="12843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Sales &amp; Marketing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899" y="1376354"/>
            <a:ext cx="1472191" cy="1591269"/>
          </a:xfrm>
          <a:prstGeom prst="rect">
            <a:avLst/>
          </a:prstGeom>
          <a:solidFill>
            <a:srgbClr val="FFFFFF"/>
          </a:solidFill>
          <a:ln>
            <a:solidFill>
              <a:srgbClr val="134575">
                <a:lumMod val="60000"/>
                <a:lumOff val="40000"/>
              </a:srgbClr>
            </a:solidFill>
          </a:ln>
        </p:spPr>
        <p:txBody>
          <a:bodyPr wrap="square" lIns="91428" tIns="0" rIns="91428" bIns="45714" rtlCol="0" anchor="t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77927" y="1476509"/>
            <a:ext cx="1507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Product Development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853056" y="1941731"/>
            <a:ext cx="1147457" cy="230828"/>
            <a:chOff x="3361861" y="1199369"/>
            <a:chExt cx="977999" cy="230828"/>
          </a:xfrm>
        </p:grpSpPr>
        <p:sp>
          <p:nvSpPr>
            <p:cNvPr id="18" name="Rectangle 17"/>
            <p:cNvSpPr/>
            <p:nvPr/>
          </p:nvSpPr>
          <p:spPr>
            <a:xfrm>
              <a:off x="3361861" y="1235123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03938" y="1199369"/>
              <a:ext cx="887524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Marketing Insights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3666" y="1720717"/>
            <a:ext cx="1236944" cy="230828"/>
            <a:chOff x="3361861" y="1199369"/>
            <a:chExt cx="977999" cy="230828"/>
          </a:xfrm>
        </p:grpSpPr>
        <p:sp>
          <p:nvSpPr>
            <p:cNvPr id="22" name="Rectangle 21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4377" y="1199369"/>
              <a:ext cx="906651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Ideation &amp; Concept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702" y="1954410"/>
            <a:ext cx="1236944" cy="230828"/>
            <a:chOff x="3361861" y="1215846"/>
            <a:chExt cx="977999" cy="230828"/>
          </a:xfrm>
        </p:grpSpPr>
        <p:sp>
          <p:nvSpPr>
            <p:cNvPr id="25" name="Rectangle 24"/>
            <p:cNvSpPr/>
            <p:nvPr/>
          </p:nvSpPr>
          <p:spPr>
            <a:xfrm>
              <a:off x="3361861" y="1235123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0770" y="1215846"/>
              <a:ext cx="373807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R&amp;D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3665" y="2169148"/>
            <a:ext cx="1236944" cy="230828"/>
            <a:chOff x="3361861" y="1199369"/>
            <a:chExt cx="977999" cy="230828"/>
          </a:xfrm>
        </p:grpSpPr>
        <p:sp>
          <p:nvSpPr>
            <p:cNvPr id="28" name="Rectangle 27"/>
            <p:cNvSpPr/>
            <p:nvPr/>
          </p:nvSpPr>
          <p:spPr>
            <a:xfrm>
              <a:off x="3361861" y="1235123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49717" y="1199369"/>
              <a:ext cx="795983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Product Design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6786" y="2408370"/>
            <a:ext cx="1264211" cy="230828"/>
            <a:chOff x="3347935" y="1199369"/>
            <a:chExt cx="999559" cy="230828"/>
          </a:xfrm>
        </p:grpSpPr>
        <p:sp>
          <p:nvSpPr>
            <p:cNvPr id="31" name="Rectangle 30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7935" y="1199369"/>
              <a:ext cx="999559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Product Development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58981" y="2188291"/>
            <a:ext cx="1147457" cy="230828"/>
            <a:chOff x="3361861" y="1199369"/>
            <a:chExt cx="977999" cy="230828"/>
          </a:xfrm>
        </p:grpSpPr>
        <p:sp>
          <p:nvSpPr>
            <p:cNvPr id="37" name="Rectangle 36"/>
            <p:cNvSpPr/>
            <p:nvPr/>
          </p:nvSpPr>
          <p:spPr>
            <a:xfrm>
              <a:off x="3361861" y="1215027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15554" y="1199369"/>
              <a:ext cx="864297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Trade Promotions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67147" y="1785126"/>
            <a:ext cx="1264122" cy="230828"/>
            <a:chOff x="3308987" y="1199369"/>
            <a:chExt cx="1077434" cy="230828"/>
          </a:xfrm>
        </p:grpSpPr>
        <p:sp>
          <p:nvSpPr>
            <p:cNvPr id="40" name="Rectangle 39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08987" y="1199369"/>
              <a:ext cx="1077434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Customer Call Handling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34582" y="2048764"/>
            <a:ext cx="1147458" cy="230828"/>
            <a:chOff x="3361861" y="1199369"/>
            <a:chExt cx="977999" cy="230828"/>
          </a:xfrm>
        </p:grpSpPr>
        <p:sp>
          <p:nvSpPr>
            <p:cNvPr id="43" name="Rectangle 42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41517" y="1199369"/>
              <a:ext cx="812377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Route Execution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59526" y="2407216"/>
            <a:ext cx="1147458" cy="230828"/>
            <a:chOff x="3361861" y="1181337"/>
            <a:chExt cx="977999" cy="230828"/>
          </a:xfrm>
        </p:grpSpPr>
        <p:sp>
          <p:nvSpPr>
            <p:cNvPr id="46" name="Rectangle 45"/>
            <p:cNvSpPr/>
            <p:nvPr/>
          </p:nvSpPr>
          <p:spPr>
            <a:xfrm>
              <a:off x="3361861" y="1204979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5754" y="1181337"/>
              <a:ext cx="957202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Pricing Optimization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530873" y="2325146"/>
            <a:ext cx="1147457" cy="230828"/>
            <a:chOff x="3361861" y="1199369"/>
            <a:chExt cx="977999" cy="230828"/>
          </a:xfrm>
        </p:grpSpPr>
        <p:sp>
          <p:nvSpPr>
            <p:cNvPr id="49" name="Rectangle 48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06674" y="1199369"/>
              <a:ext cx="882059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In Store Execution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06527" y="2630978"/>
            <a:ext cx="1252901" cy="230828"/>
            <a:chOff x="3313770" y="1129031"/>
            <a:chExt cx="1067871" cy="230828"/>
          </a:xfrm>
        </p:grpSpPr>
        <p:sp>
          <p:nvSpPr>
            <p:cNvPr id="52" name="Rectangle 51"/>
            <p:cNvSpPr/>
            <p:nvPr/>
          </p:nvSpPr>
          <p:spPr>
            <a:xfrm>
              <a:off x="3361861" y="1164785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13770" y="1129031"/>
              <a:ext cx="1067871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Campaign Management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25102" y="2053036"/>
            <a:ext cx="1147457" cy="230828"/>
            <a:chOff x="3361861" y="1199369"/>
            <a:chExt cx="977999" cy="230828"/>
          </a:xfrm>
        </p:grpSpPr>
        <p:sp>
          <p:nvSpPr>
            <p:cNvPr id="55" name="Rectangle 54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97802" y="1199369"/>
              <a:ext cx="899820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Warranty &amp; Repair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90498" y="2032406"/>
            <a:ext cx="1147456" cy="338550"/>
            <a:chOff x="3361861" y="1150329"/>
            <a:chExt cx="977999" cy="338550"/>
          </a:xfrm>
        </p:grpSpPr>
        <p:sp>
          <p:nvSpPr>
            <p:cNvPr id="73" name="Rectangle 72"/>
            <p:cNvSpPr/>
            <p:nvPr/>
          </p:nvSpPr>
          <p:spPr>
            <a:xfrm>
              <a:off x="3361861" y="1204937"/>
              <a:ext cx="977999" cy="242766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428148" y="1150329"/>
              <a:ext cx="852001" cy="338550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Sales Planning &amp; 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Forecasting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30872" y="1787999"/>
            <a:ext cx="1147458" cy="230828"/>
            <a:chOff x="3361861" y="1199369"/>
            <a:chExt cx="977999" cy="230828"/>
          </a:xfrm>
        </p:grpSpPr>
        <p:sp>
          <p:nvSpPr>
            <p:cNvPr id="76" name="Rectangle 75"/>
            <p:cNvSpPr/>
            <p:nvPr/>
          </p:nvSpPr>
          <p:spPr>
            <a:xfrm>
              <a:off x="3361861" y="1216276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37153" y="1199369"/>
              <a:ext cx="621101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Scheduling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530872" y="2599662"/>
            <a:ext cx="1147457" cy="230828"/>
            <a:chOff x="3361861" y="1199369"/>
            <a:chExt cx="977999" cy="230828"/>
          </a:xfrm>
        </p:grpSpPr>
        <p:sp>
          <p:nvSpPr>
            <p:cNvPr id="79" name="Rectangle 78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93695" y="1199369"/>
              <a:ext cx="908018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Order Management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834617" y="2313370"/>
            <a:ext cx="1653364" cy="338550"/>
            <a:chOff x="3144777" y="1167733"/>
            <a:chExt cx="1409191" cy="338550"/>
          </a:xfrm>
        </p:grpSpPr>
        <p:sp>
          <p:nvSpPr>
            <p:cNvPr id="82" name="Rectangle 81"/>
            <p:cNvSpPr/>
            <p:nvPr/>
          </p:nvSpPr>
          <p:spPr>
            <a:xfrm>
              <a:off x="3361861" y="1214665"/>
              <a:ext cx="977999" cy="242766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44777" y="1167733"/>
              <a:ext cx="1409191" cy="338550"/>
            </a:xfrm>
            <a:prstGeom prst="rect">
              <a:avLst/>
            </a:prstGeom>
          </p:spPr>
          <p:txBody>
            <a:bodyPr wrap="squar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Assortment &amp;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Space Planning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051169" y="2629865"/>
            <a:ext cx="1208017" cy="230828"/>
            <a:chOff x="3330661" y="1199696"/>
            <a:chExt cx="1029613" cy="230828"/>
          </a:xfrm>
        </p:grpSpPr>
        <p:sp>
          <p:nvSpPr>
            <p:cNvPr id="85" name="Rectangle 84"/>
            <p:cNvSpPr/>
            <p:nvPr/>
          </p:nvSpPr>
          <p:spPr>
            <a:xfrm>
              <a:off x="3361861" y="1235123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30661" y="1199696"/>
              <a:ext cx="1029613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Customer Agreements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70169" y="3210626"/>
            <a:ext cx="8492492" cy="526433"/>
          </a:xfrm>
          <a:prstGeom prst="rect">
            <a:avLst/>
          </a:prstGeom>
          <a:solidFill>
            <a:srgbClr val="FFFFFF"/>
          </a:solidFill>
          <a:ln>
            <a:solidFill>
              <a:srgbClr val="134575">
                <a:lumMod val="60000"/>
                <a:lumOff val="40000"/>
              </a:srgbClr>
            </a:solidFill>
          </a:ln>
        </p:spPr>
        <p:txBody>
          <a:bodyPr wrap="square" lIns="91428" tIns="0" rIns="91428" bIns="45714" rtlCol="0" anchor="t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</p:txBody>
      </p:sp>
      <p:sp>
        <p:nvSpPr>
          <p:cNvPr id="91" name="Rectangle 90"/>
          <p:cNvSpPr/>
          <p:nvPr/>
        </p:nvSpPr>
        <p:spPr>
          <a:xfrm>
            <a:off x="3834630" y="3193578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Supply Chain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50375" y="3430523"/>
            <a:ext cx="1214780" cy="223134"/>
            <a:chOff x="3229600" y="1199369"/>
            <a:chExt cx="1252810" cy="223134"/>
          </a:xfrm>
        </p:grpSpPr>
        <p:sp>
          <p:nvSpPr>
            <p:cNvPr id="94" name="Rectangle 93"/>
            <p:cNvSpPr/>
            <p:nvPr/>
          </p:nvSpPr>
          <p:spPr>
            <a:xfrm>
              <a:off x="3259170" y="1235123"/>
              <a:ext cx="118337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6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29600" y="1199369"/>
              <a:ext cx="1252810" cy="223134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650" b="1" dirty="0">
                  <a:solidFill>
                    <a:schemeClr val="bg1"/>
                  </a:solidFill>
                </a:rPr>
                <a:t>Demand &amp; Supply Planning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595141" y="3424524"/>
            <a:ext cx="1245383" cy="223134"/>
            <a:chOff x="4605227" y="1647617"/>
            <a:chExt cx="1412808" cy="223134"/>
          </a:xfrm>
        </p:grpSpPr>
        <p:sp>
          <p:nvSpPr>
            <p:cNvPr id="97" name="Rectangle 96"/>
            <p:cNvSpPr/>
            <p:nvPr/>
          </p:nvSpPr>
          <p:spPr>
            <a:xfrm>
              <a:off x="4673035" y="1685569"/>
              <a:ext cx="1301717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6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605227" y="1647617"/>
              <a:ext cx="1412808" cy="223134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650" b="1" dirty="0">
                  <a:solidFill>
                    <a:schemeClr val="bg1"/>
                  </a:solidFill>
                </a:rPr>
                <a:t>Plant Planning &amp; Operations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118714" y="3410427"/>
            <a:ext cx="1053022" cy="223134"/>
            <a:chOff x="3304726" y="1199369"/>
            <a:chExt cx="1085988" cy="223134"/>
          </a:xfrm>
        </p:grpSpPr>
        <p:sp>
          <p:nvSpPr>
            <p:cNvPr id="100" name="Rectangle 99"/>
            <p:cNvSpPr/>
            <p:nvPr/>
          </p:nvSpPr>
          <p:spPr>
            <a:xfrm>
              <a:off x="3312961" y="1235123"/>
              <a:ext cx="10757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6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04726" y="1199369"/>
              <a:ext cx="1085988" cy="223134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650" b="1" dirty="0">
                  <a:solidFill>
                    <a:schemeClr val="bg1"/>
                  </a:solidFill>
                </a:rPr>
                <a:t>Warehouse Operations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184124" y="3403565"/>
            <a:ext cx="1242468" cy="223134"/>
            <a:chOff x="3207043" y="1199369"/>
            <a:chExt cx="1281364" cy="223134"/>
          </a:xfrm>
        </p:grpSpPr>
        <p:sp>
          <p:nvSpPr>
            <p:cNvPr id="103" name="Rectangle 102"/>
            <p:cNvSpPr/>
            <p:nvPr/>
          </p:nvSpPr>
          <p:spPr>
            <a:xfrm>
              <a:off x="3259171" y="1235123"/>
              <a:ext cx="1183380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6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07043" y="1199369"/>
              <a:ext cx="1281364" cy="223134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650" b="1" dirty="0">
                  <a:solidFill>
                    <a:schemeClr val="bg1"/>
                  </a:solidFill>
                </a:rPr>
                <a:t>Transportation Management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920970" y="3415087"/>
            <a:ext cx="1168147" cy="223134"/>
            <a:chOff x="3245369" y="1199369"/>
            <a:chExt cx="1204717" cy="223134"/>
          </a:xfrm>
        </p:grpSpPr>
        <p:sp>
          <p:nvSpPr>
            <p:cNvPr id="106" name="Rectangle 105"/>
            <p:cNvSpPr/>
            <p:nvPr/>
          </p:nvSpPr>
          <p:spPr>
            <a:xfrm>
              <a:off x="3259171" y="1235123"/>
              <a:ext cx="118337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6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45369" y="1199369"/>
              <a:ext cx="1204717" cy="223134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650" b="1" dirty="0">
                  <a:solidFill>
                    <a:schemeClr val="bg1"/>
                  </a:solidFill>
                </a:rPr>
                <a:t>Order Mgmt. &amp; Fulfillment 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68984" y="3987392"/>
            <a:ext cx="8492492" cy="606192"/>
          </a:xfrm>
          <a:prstGeom prst="rect">
            <a:avLst/>
          </a:prstGeom>
          <a:solidFill>
            <a:srgbClr val="FFFFFF"/>
          </a:solidFill>
          <a:ln>
            <a:solidFill>
              <a:srgbClr val="134575">
                <a:lumMod val="60000"/>
                <a:lumOff val="40000"/>
              </a:srgbClr>
            </a:solidFill>
          </a:ln>
        </p:spPr>
        <p:txBody>
          <a:bodyPr wrap="square" lIns="91428" tIns="0" rIns="91428" bIns="45714" rtlCol="0" anchor="t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10" name="Rectangle 109"/>
          <p:cNvSpPr/>
          <p:nvPr/>
        </p:nvSpPr>
        <p:spPr>
          <a:xfrm>
            <a:off x="3933126" y="3974948"/>
            <a:ext cx="797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Corporate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35392" y="4257631"/>
            <a:ext cx="1527264" cy="238523"/>
            <a:chOff x="3200002" y="1199369"/>
            <a:chExt cx="1301717" cy="238523"/>
          </a:xfrm>
        </p:grpSpPr>
        <p:sp>
          <p:nvSpPr>
            <p:cNvPr id="112" name="Rectangle 111"/>
            <p:cNvSpPr/>
            <p:nvPr/>
          </p:nvSpPr>
          <p:spPr>
            <a:xfrm>
              <a:off x="3200002" y="1235123"/>
              <a:ext cx="1301717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335051" y="1199369"/>
              <a:ext cx="1041912" cy="238523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50" b="1" dirty="0">
                  <a:solidFill>
                    <a:schemeClr val="bg1"/>
                  </a:solidFill>
                </a:rPr>
                <a:t>Financial Accounting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045378" y="4257631"/>
            <a:ext cx="1527264" cy="238523"/>
            <a:chOff x="4607949" y="1649815"/>
            <a:chExt cx="1431889" cy="238523"/>
          </a:xfrm>
        </p:grpSpPr>
        <p:sp>
          <p:nvSpPr>
            <p:cNvPr id="115" name="Rectangle 114"/>
            <p:cNvSpPr/>
            <p:nvPr/>
          </p:nvSpPr>
          <p:spPr>
            <a:xfrm>
              <a:off x="4607949" y="1685569"/>
              <a:ext cx="143188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788928" y="1649815"/>
              <a:ext cx="1045410" cy="238523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50" b="1" dirty="0">
                  <a:solidFill>
                    <a:schemeClr val="bg1"/>
                  </a:solidFill>
                </a:rPr>
                <a:t>Human Resources 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208311" y="4228849"/>
            <a:ext cx="1388423" cy="238523"/>
            <a:chOff x="3259171" y="1199369"/>
            <a:chExt cx="1183379" cy="238523"/>
          </a:xfrm>
        </p:grpSpPr>
        <p:sp>
          <p:nvSpPr>
            <p:cNvPr id="118" name="Rectangle 117"/>
            <p:cNvSpPr/>
            <p:nvPr/>
          </p:nvSpPr>
          <p:spPr>
            <a:xfrm>
              <a:off x="3259171" y="1235123"/>
              <a:ext cx="118337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0325" y="1199369"/>
              <a:ext cx="414795" cy="238523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50" b="1" dirty="0">
                  <a:solidFill>
                    <a:schemeClr val="bg1"/>
                  </a:solidFill>
                </a:rPr>
                <a:t>Misc.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473899" y="4239064"/>
            <a:ext cx="1527265" cy="238523"/>
            <a:chOff x="3200002" y="1199369"/>
            <a:chExt cx="1301717" cy="238523"/>
          </a:xfrm>
        </p:grpSpPr>
        <p:sp>
          <p:nvSpPr>
            <p:cNvPr id="124" name="Rectangle 123"/>
            <p:cNvSpPr/>
            <p:nvPr/>
          </p:nvSpPr>
          <p:spPr>
            <a:xfrm>
              <a:off x="3200002" y="1235123"/>
              <a:ext cx="1301717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01918" y="1199369"/>
              <a:ext cx="891623" cy="238523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50" b="1" dirty="0">
                  <a:solidFill>
                    <a:schemeClr val="bg1"/>
                  </a:solidFill>
                </a:rPr>
                <a:t>Tax &amp; Treasuries 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74773" y="4247902"/>
            <a:ext cx="1527265" cy="238523"/>
            <a:chOff x="3200002" y="1199369"/>
            <a:chExt cx="1301717" cy="238523"/>
          </a:xfrm>
        </p:grpSpPr>
        <p:sp>
          <p:nvSpPr>
            <p:cNvPr id="127" name="Rectangle 126"/>
            <p:cNvSpPr/>
            <p:nvPr/>
          </p:nvSpPr>
          <p:spPr>
            <a:xfrm>
              <a:off x="3200002" y="1235123"/>
              <a:ext cx="1301717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34969" y="1199369"/>
              <a:ext cx="1025517" cy="238523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50" b="1" dirty="0">
                  <a:solidFill>
                    <a:schemeClr val="bg1"/>
                  </a:solidFill>
                </a:rPr>
                <a:t>Legal &amp; Corp Affairs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032873" y="2608261"/>
            <a:ext cx="1147456" cy="230828"/>
            <a:chOff x="3361861" y="1199369"/>
            <a:chExt cx="977999" cy="230828"/>
          </a:xfrm>
        </p:grpSpPr>
        <p:sp>
          <p:nvSpPr>
            <p:cNvPr id="161" name="Rectangle 160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440839" y="1199369"/>
              <a:ext cx="813746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Product Service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32874" y="2282125"/>
            <a:ext cx="1147456" cy="338550"/>
            <a:chOff x="3361861" y="1150434"/>
            <a:chExt cx="977999" cy="338550"/>
          </a:xfrm>
        </p:grpSpPr>
        <p:sp>
          <p:nvSpPr>
            <p:cNvPr id="164" name="Rectangle 163"/>
            <p:cNvSpPr/>
            <p:nvPr/>
          </p:nvSpPr>
          <p:spPr>
            <a:xfrm>
              <a:off x="3361861" y="1204937"/>
              <a:ext cx="977999" cy="242766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510177" y="1150434"/>
              <a:ext cx="704444" cy="338550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Field Service 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Complaints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721377" y="1715165"/>
            <a:ext cx="1907173" cy="338550"/>
            <a:chOff x="3052173" y="1179518"/>
            <a:chExt cx="1625521" cy="338550"/>
          </a:xfrm>
        </p:grpSpPr>
        <p:sp>
          <p:nvSpPr>
            <p:cNvPr id="168" name="Rectangle 167"/>
            <p:cNvSpPr/>
            <p:nvPr/>
          </p:nvSpPr>
          <p:spPr>
            <a:xfrm>
              <a:off x="3361861" y="1229991"/>
              <a:ext cx="977999" cy="27431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52173" y="1179518"/>
              <a:ext cx="1625521" cy="338550"/>
            </a:xfrm>
            <a:prstGeom prst="rect">
              <a:avLst/>
            </a:prstGeom>
          </p:spPr>
          <p:txBody>
            <a:bodyPr wrap="squar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Customer Segment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/Development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815358" y="1721759"/>
            <a:ext cx="1208017" cy="230828"/>
            <a:chOff x="3332901" y="1129031"/>
            <a:chExt cx="1029616" cy="230828"/>
          </a:xfrm>
        </p:grpSpPr>
        <p:sp>
          <p:nvSpPr>
            <p:cNvPr id="171" name="Rectangle 170"/>
            <p:cNvSpPr/>
            <p:nvPr/>
          </p:nvSpPr>
          <p:spPr>
            <a:xfrm>
              <a:off x="3361861" y="1164785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332901" y="1129031"/>
              <a:ext cx="1029616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Category Management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84626" y="488175"/>
            <a:ext cx="8478691" cy="246221"/>
            <a:chOff x="284392" y="770828"/>
            <a:chExt cx="8478691" cy="246221"/>
          </a:xfrm>
        </p:grpSpPr>
        <p:sp>
          <p:nvSpPr>
            <p:cNvPr id="174" name="TextBox 173"/>
            <p:cNvSpPr txBox="1"/>
            <p:nvPr/>
          </p:nvSpPr>
          <p:spPr>
            <a:xfrm>
              <a:off x="284392" y="806298"/>
              <a:ext cx="8478691" cy="1737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28" tIns="0" rIns="0" bIns="0" rtlCol="0">
              <a:spAutoFit/>
            </a:bodyPr>
            <a:lstStyle>
              <a:defPPr>
                <a:defRPr lang="en-US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prstClr val="black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Tahoma" pitchFamily="34" charset="0"/>
                </a:rPr>
                <a:t>	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10727" y="770828"/>
              <a:ext cx="646623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</a:rPr>
                <a:t>Customer, Consumer &amp; Employee Engagement</a:t>
              </a:r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281355" y="751394"/>
            <a:ext cx="8481728" cy="41452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2583" tIns="0" rIns="92583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87527">
              <a:defRPr/>
            </a:pPr>
            <a:endParaRPr lang="en-US" sz="900" b="1" kern="0" dirty="0">
              <a:solidFill>
                <a:schemeClr val="tx1">
                  <a:lumMod val="75000"/>
                </a:schemeClr>
              </a:solidFill>
              <a:latin typeface="Calibri Light" panose="020F0302020204030204"/>
              <a:cs typeface="Arial" panose="020B0604020202020204" pitchFamily="34" charset="0"/>
            </a:endParaRPr>
          </a:p>
        </p:txBody>
      </p:sp>
      <p:pic>
        <p:nvPicPr>
          <p:cNvPr id="185" name="Picture 184"/>
          <p:cNvPicPr>
            <a:picLocks noChangeAspect="1"/>
          </p:cNvPicPr>
          <p:nvPr/>
        </p:nvPicPr>
        <p:blipFill>
          <a:blip r:embed="rId2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43446" y="815985"/>
            <a:ext cx="204324" cy="200530"/>
          </a:xfrm>
          <a:prstGeom prst="rect">
            <a:avLst/>
          </a:prstGeom>
          <a:noFill/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3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0881" y="815985"/>
            <a:ext cx="242997" cy="233572"/>
          </a:xfrm>
          <a:prstGeom prst="rect">
            <a:avLst/>
          </a:prstGeom>
          <a:noFill/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4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544588" y="815985"/>
            <a:ext cx="274320" cy="258757"/>
          </a:xfrm>
          <a:prstGeom prst="rect">
            <a:avLst/>
          </a:prstGeom>
          <a:noFill/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  <a:lum bright="-40000" contrast="-20000"/>
          </a:blip>
          <a:stretch>
            <a:fillRect/>
          </a:stretch>
        </p:blipFill>
        <p:spPr>
          <a:xfrm>
            <a:off x="7240295" y="796028"/>
            <a:ext cx="205740" cy="202164"/>
          </a:xfrm>
          <a:prstGeom prst="rect">
            <a:avLst/>
          </a:prstGeom>
          <a:noFill/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6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638169" y="805564"/>
            <a:ext cx="242997" cy="200530"/>
          </a:xfrm>
          <a:prstGeom prst="rect">
            <a:avLst/>
          </a:prstGeom>
          <a:noFill/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7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88950" y="810182"/>
            <a:ext cx="243116" cy="227525"/>
          </a:xfrm>
          <a:prstGeom prst="rect">
            <a:avLst/>
          </a:prstGeom>
          <a:noFill/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8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161442" y="820059"/>
            <a:ext cx="243116" cy="248947"/>
          </a:xfrm>
          <a:prstGeom prst="rect">
            <a:avLst/>
          </a:prstGeom>
          <a:noFill/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9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38159" y="802062"/>
            <a:ext cx="243116" cy="220084"/>
          </a:xfrm>
          <a:prstGeom prst="rect">
            <a:avLst/>
          </a:prstGeom>
          <a:noFill/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10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37851" y="800435"/>
            <a:ext cx="243116" cy="249752"/>
          </a:xfrm>
          <a:prstGeom prst="rect">
            <a:avLst/>
          </a:prstGeom>
          <a:noFill/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11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948300" y="800309"/>
            <a:ext cx="213377" cy="213575"/>
          </a:xfrm>
          <a:prstGeom prst="rect">
            <a:avLst/>
          </a:prstGeom>
          <a:noFill/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12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15534" y="809266"/>
            <a:ext cx="242997" cy="22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13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707489" y="790890"/>
            <a:ext cx="265689" cy="246817"/>
          </a:xfrm>
          <a:prstGeom prst="rect">
            <a:avLst/>
          </a:prstGeom>
          <a:noFill/>
        </p:spPr>
      </p:pic>
      <p:sp>
        <p:nvSpPr>
          <p:cNvPr id="197" name="TextBox 196"/>
          <p:cNvSpPr txBox="1"/>
          <p:nvPr/>
        </p:nvSpPr>
        <p:spPr>
          <a:xfrm>
            <a:off x="448912" y="997252"/>
            <a:ext cx="47638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Web/Portal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78525" y="997252"/>
            <a:ext cx="40990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447958" y="997252"/>
            <a:ext cx="40990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Social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135540" y="977295"/>
            <a:ext cx="40990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IVR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473461" y="986831"/>
            <a:ext cx="55807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Partner Site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871485" y="997252"/>
            <a:ext cx="409907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Chat bots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792562" y="1007125"/>
            <a:ext cx="4099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Kiosk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385185" y="1008424"/>
            <a:ext cx="56288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Events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044179" y="988191"/>
            <a:ext cx="64897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Live Chat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022045" y="1006209"/>
            <a:ext cx="4099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Email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615737" y="987833"/>
            <a:ext cx="4099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Fax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7855683" y="1005924"/>
            <a:ext cx="84842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Call Center</a:t>
            </a: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14">
            <a:lum bright="-40000" contrast="-20000"/>
            <a:duotone>
              <a:prstClr val="black"/>
              <a:srgbClr val="5B9BD5">
                <a:lumMod val="75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558382" y="808887"/>
            <a:ext cx="242997" cy="200530"/>
          </a:xfrm>
          <a:prstGeom prst="rect">
            <a:avLst/>
          </a:prstGeom>
          <a:noFill/>
        </p:spPr>
      </p:pic>
      <p:sp>
        <p:nvSpPr>
          <p:cNvPr id="211" name="TextBox 210"/>
          <p:cNvSpPr txBox="1"/>
          <p:nvPr/>
        </p:nvSpPr>
        <p:spPr>
          <a:xfrm>
            <a:off x="6386147" y="988133"/>
            <a:ext cx="6424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Mobile App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431818" y="1455919"/>
            <a:ext cx="1333212" cy="1495575"/>
          </a:xfrm>
          <a:prstGeom prst="rect">
            <a:avLst/>
          </a:prstGeom>
          <a:solidFill>
            <a:srgbClr val="FFFFFF"/>
          </a:solidFill>
          <a:ln>
            <a:solidFill>
              <a:srgbClr val="134575">
                <a:lumMod val="60000"/>
                <a:lumOff val="40000"/>
              </a:srgbClr>
            </a:solidFill>
          </a:ln>
        </p:spPr>
        <p:txBody>
          <a:bodyPr wrap="square" lIns="91428" tIns="0" rIns="91428" bIns="45714" rtlCol="0" anchor="t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241" name="Rectangle 240"/>
          <p:cNvSpPr/>
          <p:nvPr/>
        </p:nvSpPr>
        <p:spPr>
          <a:xfrm>
            <a:off x="7377025" y="1416118"/>
            <a:ext cx="1413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FFC000"/>
                </a:solidFill>
              </a:rPr>
              <a:t>Consumer Engagement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7481077" y="1792477"/>
            <a:ext cx="1177101" cy="230828"/>
            <a:chOff x="3336594" y="1229479"/>
            <a:chExt cx="1003266" cy="230828"/>
          </a:xfrm>
        </p:grpSpPr>
        <p:sp>
          <p:nvSpPr>
            <p:cNvPr id="243" name="Rectangle 242"/>
            <p:cNvSpPr/>
            <p:nvPr/>
          </p:nvSpPr>
          <p:spPr>
            <a:xfrm>
              <a:off x="3361861" y="1254579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36594" y="1229479"/>
              <a:ext cx="987262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Content Management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492941" y="2070806"/>
            <a:ext cx="1164736" cy="230828"/>
            <a:chOff x="3351343" y="1199369"/>
            <a:chExt cx="992726" cy="230828"/>
          </a:xfrm>
        </p:grpSpPr>
        <p:sp>
          <p:nvSpPr>
            <p:cNvPr id="246" name="Rectangle 245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51343" y="1199369"/>
              <a:ext cx="992726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Partner Collaboration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501580" y="2352398"/>
            <a:ext cx="1147457" cy="230828"/>
            <a:chOff x="3361861" y="1199369"/>
            <a:chExt cx="977999" cy="230828"/>
          </a:xfrm>
        </p:grpSpPr>
        <p:sp>
          <p:nvSpPr>
            <p:cNvPr id="249" name="Rectangle 248"/>
            <p:cNvSpPr/>
            <p:nvPr/>
          </p:nvSpPr>
          <p:spPr>
            <a:xfrm>
              <a:off x="3361861" y="1226004"/>
              <a:ext cx="977999" cy="200633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45351" y="1199369"/>
              <a:ext cx="604706" cy="230828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Commerce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7497876" y="2619781"/>
            <a:ext cx="1147457" cy="238523"/>
            <a:chOff x="3361861" y="1199369"/>
            <a:chExt cx="977999" cy="238523"/>
          </a:xfrm>
        </p:grpSpPr>
        <p:sp>
          <p:nvSpPr>
            <p:cNvPr id="253" name="Rectangle 252"/>
            <p:cNvSpPr/>
            <p:nvPr/>
          </p:nvSpPr>
          <p:spPr>
            <a:xfrm>
              <a:off x="3361861" y="1235123"/>
              <a:ext cx="97799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3610247" y="1199369"/>
              <a:ext cx="474911" cy="238523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Social 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90199" y="1216328"/>
            <a:ext cx="1462498" cy="215841"/>
            <a:chOff x="284392" y="737104"/>
            <a:chExt cx="8478691" cy="261168"/>
          </a:xfrm>
        </p:grpSpPr>
        <p:sp>
          <p:nvSpPr>
            <p:cNvPr id="154" name="TextBox 153"/>
            <p:cNvSpPr txBox="1"/>
            <p:nvPr/>
          </p:nvSpPr>
          <p:spPr>
            <a:xfrm>
              <a:off x="284392" y="788057"/>
              <a:ext cx="8478691" cy="21021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28" tIns="0" rIns="0" bIns="0" rtlCol="0">
              <a:spAutoFit/>
            </a:bodyPr>
            <a:lstStyle>
              <a:defPPr>
                <a:defRPr lang="en-US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prstClr val="black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Tahoma" pitchFamily="34" charset="0"/>
                </a:rPr>
                <a:t>	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317310" y="737104"/>
              <a:ext cx="646623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</a:rPr>
                <a:t>Idea to Market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731218" y="1221813"/>
            <a:ext cx="7030259" cy="206327"/>
            <a:chOff x="181686" y="748616"/>
            <a:chExt cx="8581397" cy="249656"/>
          </a:xfrm>
        </p:grpSpPr>
        <p:sp>
          <p:nvSpPr>
            <p:cNvPr id="157" name="TextBox 156"/>
            <p:cNvSpPr txBox="1"/>
            <p:nvPr/>
          </p:nvSpPr>
          <p:spPr>
            <a:xfrm>
              <a:off x="284392" y="788057"/>
              <a:ext cx="8478691" cy="21021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28" tIns="0" rIns="0" bIns="0" rtlCol="0">
              <a:spAutoFit/>
            </a:bodyPr>
            <a:lstStyle>
              <a:defPPr>
                <a:defRPr lang="en-US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prstClr val="black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Tahoma" pitchFamily="34" charset="0"/>
                </a:rPr>
                <a:t>	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81686" y="748616"/>
              <a:ext cx="646623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</a:rPr>
                <a:t>Market to Order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8984" y="2988693"/>
            <a:ext cx="8492492" cy="246221"/>
            <a:chOff x="284392" y="708985"/>
            <a:chExt cx="8478691" cy="353733"/>
          </a:xfrm>
        </p:grpSpPr>
        <p:sp>
          <p:nvSpPr>
            <p:cNvPr id="166" name="TextBox 165"/>
            <p:cNvSpPr txBox="1"/>
            <p:nvPr/>
          </p:nvSpPr>
          <p:spPr>
            <a:xfrm>
              <a:off x="284392" y="788057"/>
              <a:ext cx="8478691" cy="21021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28" tIns="0" rIns="0" bIns="0" rtlCol="0">
              <a:spAutoFit/>
            </a:bodyPr>
            <a:lstStyle>
              <a:defPPr>
                <a:defRPr lang="en-US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prstClr val="black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Tahoma" pitchFamily="34" charset="0"/>
                </a:rPr>
                <a:t>	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289082" y="708985"/>
              <a:ext cx="6466233" cy="353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</a:rPr>
                <a:t>Procure to Pay  &amp; Order to Cash 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84626" y="3770830"/>
            <a:ext cx="8492492" cy="246221"/>
            <a:chOff x="284392" y="707202"/>
            <a:chExt cx="8478691" cy="353733"/>
          </a:xfrm>
        </p:grpSpPr>
        <p:sp>
          <p:nvSpPr>
            <p:cNvPr id="178" name="TextBox 177"/>
            <p:cNvSpPr txBox="1"/>
            <p:nvPr/>
          </p:nvSpPr>
          <p:spPr>
            <a:xfrm>
              <a:off x="284392" y="788057"/>
              <a:ext cx="8478691" cy="21021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28" tIns="0" rIns="0" bIns="0" rtlCol="0">
              <a:spAutoFit/>
            </a:bodyPr>
            <a:lstStyle>
              <a:defPPr>
                <a:defRPr lang="en-US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prstClr val="black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Tahoma" pitchFamily="34" charset="0"/>
                </a:rPr>
                <a:t>	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Tahoma" pitchFamily="34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299113" y="707202"/>
              <a:ext cx="6466233" cy="353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</a:rPr>
                <a:t>Support Functions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42587" y="3420889"/>
            <a:ext cx="1043142" cy="223134"/>
            <a:chOff x="4732203" y="1647617"/>
            <a:chExt cx="1183379" cy="223134"/>
          </a:xfrm>
        </p:grpSpPr>
        <p:sp>
          <p:nvSpPr>
            <p:cNvPr id="182" name="Rectangle 181"/>
            <p:cNvSpPr/>
            <p:nvPr/>
          </p:nvSpPr>
          <p:spPr>
            <a:xfrm>
              <a:off x="4732203" y="1685569"/>
              <a:ext cx="1183379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65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745748" y="1647617"/>
              <a:ext cx="1131766" cy="223134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650" b="1" dirty="0">
                  <a:solidFill>
                    <a:schemeClr val="bg1"/>
                  </a:solidFill>
                </a:rPr>
                <a:t>Partner Collaboration</a:t>
              </a: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77976" y="2677786"/>
            <a:ext cx="1249449" cy="200633"/>
          </a:xfrm>
          <a:prstGeom prst="rect">
            <a:avLst/>
          </a:prstGeom>
          <a:solidFill>
            <a:srgbClr val="3C4B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700" b="1" dirty="0"/>
              <a:t>Portfolio Management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7442442" y="3396110"/>
            <a:ext cx="1147458" cy="223134"/>
            <a:chOff x="3259171" y="1199369"/>
            <a:chExt cx="1183380" cy="223134"/>
          </a:xfrm>
        </p:grpSpPr>
        <p:sp>
          <p:nvSpPr>
            <p:cNvPr id="212" name="Rectangle 211"/>
            <p:cNvSpPr/>
            <p:nvPr/>
          </p:nvSpPr>
          <p:spPr>
            <a:xfrm>
              <a:off x="3259171" y="1235123"/>
              <a:ext cx="1183380" cy="182394"/>
            </a:xfrm>
            <a:prstGeom prst="rect">
              <a:avLst/>
            </a:prstGeom>
            <a:solidFill>
              <a:srgbClr val="3C4B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sz="65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415199" y="1199369"/>
              <a:ext cx="865061" cy="223134"/>
            </a:xfrm>
            <a:prstGeom prst="rect">
              <a:avLst/>
            </a:prstGeom>
          </p:spPr>
          <p:txBody>
            <a:bodyPr wrap="none" lIns="121917" tIns="60958" rIns="121917" bIns="60958">
              <a:spAutoFit/>
            </a:bodyPr>
            <a:lstStyle/>
            <a:p>
              <a:pPr algn="ctr"/>
              <a:r>
                <a:rPr lang="en-US" sz="650" b="1" dirty="0">
                  <a:solidFill>
                    <a:schemeClr val="bg1"/>
                  </a:solidFill>
                </a:rPr>
                <a:t>Smart Packaging</a:t>
              </a:r>
            </a:p>
          </p:txBody>
        </p:sp>
      </p:grpSp>
      <p:pic>
        <p:nvPicPr>
          <p:cNvPr id="214" name="Picture 4" descr="Image result for contracts 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09" y="803737"/>
            <a:ext cx="369705" cy="2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3089317" y="974261"/>
            <a:ext cx="634268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87527"/>
            <a:r>
              <a:rPr lang="en-US" sz="750" dirty="0">
                <a:solidFill>
                  <a:schemeClr val="tx1">
                    <a:lumMod val="75000"/>
                  </a:schemeClr>
                </a:solidFill>
                <a:latin typeface="Calibri" panose="020F0502020204030204"/>
              </a:rPr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421692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4" y="458609"/>
            <a:ext cx="8343066" cy="4148226"/>
          </a:xfrm>
          <a:prstGeom prst="rect">
            <a:avLst/>
          </a:prstGeom>
        </p:spPr>
      </p:pic>
      <p:sp>
        <p:nvSpPr>
          <p:cNvPr id="126" name="Title 1"/>
          <p:cNvSpPr txBox="1">
            <a:spLocks/>
          </p:cNvSpPr>
          <p:nvPr/>
        </p:nvSpPr>
        <p:spPr>
          <a:xfrm>
            <a:off x="66662" y="35221"/>
            <a:ext cx="9023942" cy="4233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cap="none" spc="-20" baseline="0">
                <a:solidFill>
                  <a:schemeClr val="tx1"/>
                </a:solidFill>
                <a:latin typeface="Avenir Black"/>
                <a:ea typeface="Avenir Next" charset="0"/>
                <a:cs typeface="Avenir Black"/>
              </a:defRPr>
            </a:lvl1pPr>
          </a:lstStyle>
          <a:p>
            <a:r>
              <a:rPr lang="en-US" i="1" dirty="0"/>
              <a:t>Consumer Goods Industry- Business reference architecture / Alternate View</a:t>
            </a:r>
          </a:p>
        </p:txBody>
      </p:sp>
    </p:spTree>
    <p:extLst>
      <p:ext uri="{BB962C8B-B14F-4D97-AF65-F5344CB8AC3E}">
        <p14:creationId xmlns:p14="http://schemas.microsoft.com/office/powerpoint/2010/main" val="201533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Roadmap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E2954-54E9-4846-B9AA-9D6731F553A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6" y="1018301"/>
            <a:ext cx="8417379" cy="3240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0" y="4394751"/>
            <a:ext cx="840846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4100" y="74866"/>
            <a:ext cx="8021225" cy="424732"/>
          </a:xfrm>
        </p:spPr>
        <p:txBody>
          <a:bodyPr/>
          <a:lstStyle/>
          <a:p>
            <a:r>
              <a:rPr lang="en-US" sz="2400" dirty="0"/>
              <a:t>Conceptual Technical Future State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9650" y="597784"/>
            <a:ext cx="6468074" cy="4260815"/>
            <a:chOff x="332866" y="758945"/>
            <a:chExt cx="8624099" cy="568108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9C2923-C21A-2141-9E8C-6730C43C4248}"/>
                </a:ext>
              </a:extLst>
            </p:cNvPr>
            <p:cNvSpPr/>
            <p:nvPr/>
          </p:nvSpPr>
          <p:spPr>
            <a:xfrm>
              <a:off x="7968460" y="1124698"/>
              <a:ext cx="904596" cy="50055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Customer Support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BAD7A77-8729-6644-8B45-7D3836635989}"/>
                </a:ext>
              </a:extLst>
            </p:cNvPr>
            <p:cNvSpPr/>
            <p:nvPr/>
          </p:nvSpPr>
          <p:spPr>
            <a:xfrm>
              <a:off x="5539746" y="958233"/>
              <a:ext cx="904596" cy="5005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75" b="1">
                  <a:ln w="12700">
                    <a:noFill/>
                    <a:prstDash val="solid"/>
                  </a:ln>
                  <a:solidFill>
                    <a:srgbClr val="FFFFFF"/>
                  </a:solidFill>
                  <a:latin typeface="arial" panose="020B0604020202020204" pitchFamily="34" charset="0"/>
                </a:rPr>
                <a:t>Adobe Experience Manager </a:t>
              </a:r>
              <a:endParaRPr lang="en-US" sz="675" b="1">
                <a:ln w="12700">
                  <a:noFill/>
                  <a:prstDash val="solid"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73" name="Rounded Rectangle 2">
              <a:extLst>
                <a:ext uri="{FF2B5EF4-FFF2-40B4-BE49-F238E27FC236}">
                  <a16:creationId xmlns:a16="http://schemas.microsoft.com/office/drawing/2014/main" id="{EC569B92-3748-AD4B-9FF4-D6E2A9E2A311}"/>
                </a:ext>
              </a:extLst>
            </p:cNvPr>
            <p:cNvSpPr/>
            <p:nvPr/>
          </p:nvSpPr>
          <p:spPr>
            <a:xfrm>
              <a:off x="6763741" y="827588"/>
              <a:ext cx="2193224" cy="1902341"/>
            </a:xfrm>
            <a:prstGeom prst="roundRect">
              <a:avLst>
                <a:gd name="adj" fmla="val 4252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78">
                <a:solidFill>
                  <a:prstClr val="white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ED819B-3F1C-CE4D-9DEC-BAF75B66C5FF}"/>
                </a:ext>
              </a:extLst>
            </p:cNvPr>
            <p:cNvSpPr/>
            <p:nvPr/>
          </p:nvSpPr>
          <p:spPr>
            <a:xfrm>
              <a:off x="6903629" y="1132197"/>
              <a:ext cx="904596" cy="50055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 User Profile &amp; </a:t>
              </a:r>
              <a:r>
                <a:rPr lang="en-US" sz="720" err="1">
                  <a:solidFill>
                    <a:schemeClr val="tx1"/>
                  </a:solidFill>
                </a:rPr>
                <a:t>Auth</a:t>
              </a:r>
              <a:r>
                <a:rPr lang="en-US" sz="720">
                  <a:solidFill>
                    <a:schemeClr val="tx1"/>
                  </a:solidFill>
                </a:rPr>
                <a:t> (IDP)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CDB437-ED4D-FB45-B0B9-2EA59B92AA07}"/>
                </a:ext>
              </a:extLst>
            </p:cNvPr>
            <p:cNvSpPr/>
            <p:nvPr/>
          </p:nvSpPr>
          <p:spPr>
            <a:xfrm>
              <a:off x="7269596" y="799977"/>
              <a:ext cx="1095172" cy="307776"/>
            </a:xfrm>
            <a:prstGeom prst="rect">
              <a:avLst/>
            </a:prstGeom>
          </p:spPr>
          <p:txBody>
            <a:bodyPr wrap="none" lIns="68580" tIns="34290" rIns="68580" bIns="34290" anchor="ctr">
              <a:spAutoFit/>
            </a:bodyPr>
            <a:lstStyle/>
            <a:p>
              <a:r>
                <a:rPr lang="en-US" sz="1050" b="1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Salesforce</a:t>
              </a:r>
              <a:endParaRPr lang="en-SG" sz="1050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48A0509-E61B-2D46-B6D0-788BA82C0ABF}"/>
                </a:ext>
              </a:extLst>
            </p:cNvPr>
            <p:cNvSpPr/>
            <p:nvPr/>
          </p:nvSpPr>
          <p:spPr>
            <a:xfrm>
              <a:off x="7968460" y="1688421"/>
              <a:ext cx="904596" cy="50055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Service Cloud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5F22006-68FE-D348-BC0E-E4F25C540415}"/>
                </a:ext>
              </a:extLst>
            </p:cNvPr>
            <p:cNvSpPr/>
            <p:nvPr/>
          </p:nvSpPr>
          <p:spPr>
            <a:xfrm>
              <a:off x="6903629" y="1705596"/>
              <a:ext cx="904596" cy="50055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Marketing Cloud</a:t>
              </a: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FE71893-2D91-A441-940C-80996A77F0F3}"/>
                </a:ext>
              </a:extLst>
            </p:cNvPr>
            <p:cNvCxnSpPr>
              <a:cxnSpLocks/>
              <a:stCxn id="126" idx="1"/>
            </p:cNvCxnSpPr>
            <p:nvPr/>
          </p:nvCxnSpPr>
          <p:spPr>
            <a:xfrm rot="10800000">
              <a:off x="3899782" y="3848706"/>
              <a:ext cx="1231331" cy="2368501"/>
            </a:xfrm>
            <a:prstGeom prst="bentConnector2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8FBE54E-435E-B545-8151-E223976F6FB1}"/>
                </a:ext>
              </a:extLst>
            </p:cNvPr>
            <p:cNvCxnSpPr/>
            <p:nvPr/>
          </p:nvCxnSpPr>
          <p:spPr>
            <a:xfrm>
              <a:off x="4790294" y="2207396"/>
              <a:ext cx="1973446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4F23DDE-AAF4-4B45-BE5A-3A0ED925B2D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4748195" y="1208508"/>
              <a:ext cx="79155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2">
              <a:extLst>
                <a:ext uri="{FF2B5EF4-FFF2-40B4-BE49-F238E27FC236}">
                  <a16:creationId xmlns:a16="http://schemas.microsoft.com/office/drawing/2014/main" id="{9E9CDDFC-0C45-A442-A4AE-7BC9D4B90DCA}"/>
                </a:ext>
              </a:extLst>
            </p:cNvPr>
            <p:cNvSpPr/>
            <p:nvPr/>
          </p:nvSpPr>
          <p:spPr>
            <a:xfrm>
              <a:off x="332866" y="778605"/>
              <a:ext cx="4457427" cy="3031405"/>
            </a:xfrm>
            <a:prstGeom prst="roundRect">
              <a:avLst>
                <a:gd name="adj" fmla="val 4252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78">
                <a:solidFill>
                  <a:prstClr val="white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562BE32-7322-F645-9D7F-5F787A524537}"/>
                </a:ext>
              </a:extLst>
            </p:cNvPr>
            <p:cNvSpPr/>
            <p:nvPr/>
          </p:nvSpPr>
          <p:spPr>
            <a:xfrm>
              <a:off x="1343341" y="758945"/>
              <a:ext cx="2802905" cy="307776"/>
            </a:xfrm>
            <a:prstGeom prst="rect">
              <a:avLst/>
            </a:prstGeom>
          </p:spPr>
          <p:txBody>
            <a:bodyPr wrap="none" lIns="68580" tIns="34290" rIns="68580" bIns="34290" anchor="ctr">
              <a:spAutoFit/>
            </a:bodyPr>
            <a:lstStyle/>
            <a:p>
              <a:r>
                <a:rPr lang="en-US" sz="1050" b="1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eCommerce System - Magento</a:t>
              </a:r>
              <a:endParaRPr lang="en-SG" sz="1050" b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E54769-66DA-EA4F-83F7-DF20F70F2671}"/>
                </a:ext>
              </a:extLst>
            </p:cNvPr>
            <p:cNvSpPr txBox="1"/>
            <p:nvPr/>
          </p:nvSpPr>
          <p:spPr>
            <a:xfrm>
              <a:off x="6855108" y="2260405"/>
              <a:ext cx="2017949" cy="40010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68580" tIns="34290" rIns="68580" bIns="34290" rtlCol="0" anchor="t">
              <a:spAutoFit/>
            </a:bodyPr>
            <a:lstStyle/>
            <a:p>
              <a:r>
                <a:rPr lang="en-US" sz="750">
                  <a:solidFill>
                    <a:srgbClr val="FFFFFF"/>
                  </a:solidFill>
                </a:rPr>
                <a:t>Data </a:t>
              </a:r>
              <a:r>
                <a:rPr lang="en-US" sz="750" err="1">
                  <a:solidFill>
                    <a:srgbClr val="FFFFFF"/>
                  </a:solidFill>
                </a:rPr>
                <a:t>SoT</a:t>
              </a:r>
              <a:r>
                <a:rPr lang="en-US" sz="750">
                  <a:solidFill>
                    <a:srgbClr val="FFFFFF"/>
                  </a:solidFill>
                </a:rPr>
                <a:t> – Customer </a:t>
              </a:r>
              <a:r>
                <a:rPr lang="en-US" sz="750" err="1">
                  <a:solidFill>
                    <a:srgbClr val="FFFFFF"/>
                  </a:solidFill>
                </a:rPr>
                <a:t>Auth</a:t>
              </a:r>
              <a:r>
                <a:rPr lang="en-US" sz="750">
                  <a:solidFill>
                    <a:srgbClr val="FFFFFF"/>
                  </a:solidFill>
                </a:rPr>
                <a:t> profile &amp; Emails</a:t>
              </a:r>
              <a:r>
                <a:rPr lang="en-US" sz="750">
                  <a:solidFill>
                    <a:schemeClr val="bg1"/>
                  </a:solidFill>
                </a:rPr>
                <a:t> 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2311392-C89C-BB45-85A2-81EE59308188}"/>
                </a:ext>
              </a:extLst>
            </p:cNvPr>
            <p:cNvSpPr txBox="1"/>
            <p:nvPr/>
          </p:nvSpPr>
          <p:spPr>
            <a:xfrm>
              <a:off x="5036793" y="1969032"/>
              <a:ext cx="13213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SSO integration(SAML)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80DAA79-7252-8443-8C91-79389EBD40C6}"/>
                </a:ext>
              </a:extLst>
            </p:cNvPr>
            <p:cNvSpPr txBox="1"/>
            <p:nvPr/>
          </p:nvSpPr>
          <p:spPr>
            <a:xfrm>
              <a:off x="4810660" y="877404"/>
              <a:ext cx="729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Web page</a:t>
              </a:r>
            </a:p>
            <a:p>
              <a:r>
                <a:rPr lang="en-US" sz="600"/>
                <a:t>redirection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DDBD86-E1E6-6A42-A690-EA9521F4BDB4}"/>
                </a:ext>
              </a:extLst>
            </p:cNvPr>
            <p:cNvSpPr/>
            <p:nvPr/>
          </p:nvSpPr>
          <p:spPr>
            <a:xfrm>
              <a:off x="2520262" y="3137469"/>
              <a:ext cx="948238" cy="46247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CRM ecommerce Transactions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582DF30-A383-7D43-AE96-246D659A8222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4810660" y="3032175"/>
              <a:ext cx="2697073" cy="0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7AD43C-1921-4B4B-9DAC-EEDE7AA00902}"/>
                </a:ext>
              </a:extLst>
            </p:cNvPr>
            <p:cNvSpPr txBox="1"/>
            <p:nvPr/>
          </p:nvSpPr>
          <p:spPr>
            <a:xfrm>
              <a:off x="5102396" y="2825921"/>
              <a:ext cx="2059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 Agent Store 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39D9B48-417A-A341-866B-BF78941A611E}"/>
                </a:ext>
              </a:extLst>
            </p:cNvPr>
            <p:cNvCxnSpPr/>
            <p:nvPr/>
          </p:nvCxnSpPr>
          <p:spPr>
            <a:xfrm flipV="1">
              <a:off x="8119315" y="2704684"/>
              <a:ext cx="0" cy="4066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5FEA1D3-E487-8E4C-B7FF-5E2907432823}"/>
                </a:ext>
              </a:extLst>
            </p:cNvPr>
            <p:cNvSpPr/>
            <p:nvPr/>
          </p:nvSpPr>
          <p:spPr>
            <a:xfrm>
              <a:off x="7507733" y="2863688"/>
              <a:ext cx="1223164" cy="33697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>
                  <a:solidFill>
                    <a:schemeClr val="tx1"/>
                  </a:solidFill>
                </a:rPr>
                <a:t>Integration Tool</a:t>
              </a:r>
            </a:p>
          </p:txBody>
        </p:sp>
        <p:cxnSp>
          <p:nvCxnSpPr>
            <p:cNvPr id="102" name="Elbow Connector 101">
              <a:extLst>
                <a:ext uri="{FF2B5EF4-FFF2-40B4-BE49-F238E27FC236}">
                  <a16:creationId xmlns:a16="http://schemas.microsoft.com/office/drawing/2014/main" id="{479217F8-CE13-B340-9ADC-9E3D919188A9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714999" y="3200662"/>
              <a:ext cx="4404316" cy="2235328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091214" y="3584759"/>
              <a:ext cx="3098769" cy="2844496"/>
              <a:chOff x="4377709" y="3182659"/>
              <a:chExt cx="2768562" cy="3192227"/>
            </a:xfrm>
          </p:grpSpPr>
          <p:sp>
            <p:nvSpPr>
              <p:cNvPr id="104" name="Rounded Rectangle 2">
                <a:extLst>
                  <a:ext uri="{FF2B5EF4-FFF2-40B4-BE49-F238E27FC236}">
                    <a16:creationId xmlns:a16="http://schemas.microsoft.com/office/drawing/2014/main" id="{3FD4691F-0543-AA42-8BF5-9C13AD63286A}"/>
                  </a:ext>
                </a:extLst>
              </p:cNvPr>
              <p:cNvSpPr/>
              <p:nvPr/>
            </p:nvSpPr>
            <p:spPr>
              <a:xfrm>
                <a:off x="5138028" y="3182659"/>
                <a:ext cx="2008243" cy="3192227"/>
              </a:xfrm>
              <a:prstGeom prst="roundRect">
                <a:avLst>
                  <a:gd name="adj" fmla="val 4252"/>
                </a:avLst>
              </a:prstGeom>
              <a:noFill/>
              <a:ln w="25400">
                <a:solidFill>
                  <a:srgbClr val="5035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078">
                    <a:solidFill>
                      <a:prstClr val="white"/>
                    </a:solidFill>
                  </a:rPr>
                  <a:t>c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31FE20E-26EF-0048-92E0-1DA71447ECF9}"/>
                  </a:ext>
                </a:extLst>
              </p:cNvPr>
              <p:cNvSpPr/>
              <p:nvPr/>
            </p:nvSpPr>
            <p:spPr>
              <a:xfrm>
                <a:off x="5430464" y="3196784"/>
                <a:ext cx="1634984" cy="37994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050" b="1">
                    <a:solidFill>
                      <a:srgbClr val="503595"/>
                    </a:solidFill>
                    <a:latin typeface="Arial"/>
                    <a:cs typeface="Arial"/>
                  </a:rPr>
                  <a:t>3</a:t>
                </a:r>
                <a:r>
                  <a:rPr lang="en-US" sz="1050" b="1" baseline="30000">
                    <a:solidFill>
                      <a:srgbClr val="503595"/>
                    </a:solidFill>
                    <a:latin typeface="Arial"/>
                    <a:cs typeface="Arial"/>
                  </a:rPr>
                  <a:t>rd</a:t>
                </a:r>
                <a:r>
                  <a:rPr lang="en-US" sz="1050" b="1">
                    <a:solidFill>
                      <a:srgbClr val="503595"/>
                    </a:solidFill>
                    <a:latin typeface="Arial"/>
                    <a:cs typeface="Arial"/>
                  </a:rPr>
                  <a:t> Party Solutions</a:t>
                </a:r>
                <a:endParaRPr lang="en-SG" sz="1050" b="1">
                  <a:solidFill>
                    <a:srgbClr val="503595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06" name="Elbow Connector 105">
                <a:extLst>
                  <a:ext uri="{FF2B5EF4-FFF2-40B4-BE49-F238E27FC236}">
                    <a16:creationId xmlns:a16="http://schemas.microsoft.com/office/drawing/2014/main" id="{7EA735D4-2A5F-EA4B-83F2-149E5A7B5C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280739" y="3597354"/>
                <a:ext cx="1117638" cy="923698"/>
              </a:xfrm>
              <a:prstGeom prst="bentConnector3">
                <a:avLst>
                  <a:gd name="adj1" fmla="val 99529"/>
                </a:avLst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Elbow Connector 106">
                <a:extLst>
                  <a:ext uri="{FF2B5EF4-FFF2-40B4-BE49-F238E27FC236}">
                    <a16:creationId xmlns:a16="http://schemas.microsoft.com/office/drawing/2014/main" id="{423FE5E9-9B77-2E42-921E-E13CFE411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904" y="3491819"/>
                <a:ext cx="509371" cy="269202"/>
              </a:xfrm>
              <a:prstGeom prst="bentConnector3">
                <a:avLst>
                  <a:gd name="adj1" fmla="val -1112"/>
                </a:avLst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>
                <a:extLst>
                  <a:ext uri="{FF2B5EF4-FFF2-40B4-BE49-F238E27FC236}">
                    <a16:creationId xmlns:a16="http://schemas.microsoft.com/office/drawing/2014/main" id="{C57EA835-69A5-7844-9102-AE98CE8D2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0079" y="3507368"/>
                <a:ext cx="640854" cy="545184"/>
              </a:xfrm>
              <a:prstGeom prst="bentConnector3">
                <a:avLst>
                  <a:gd name="adj1" fmla="val -782"/>
                </a:avLst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>
                <a:extLst>
                  <a:ext uri="{FF2B5EF4-FFF2-40B4-BE49-F238E27FC236}">
                    <a16:creationId xmlns:a16="http://schemas.microsoft.com/office/drawing/2014/main" id="{7920BAD7-D861-1343-A099-D66C41D576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05232" y="3507420"/>
                <a:ext cx="832673" cy="783525"/>
              </a:xfrm>
              <a:prstGeom prst="bentConnector3">
                <a:avLst>
                  <a:gd name="adj1" fmla="val 97664"/>
                </a:avLst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75C6DA-74CD-F74D-96C7-5638D9A85BF0}"/>
                </a:ext>
              </a:extLst>
            </p:cNvPr>
            <p:cNvSpPr/>
            <p:nvPr/>
          </p:nvSpPr>
          <p:spPr>
            <a:xfrm>
              <a:off x="3818519" y="1575356"/>
              <a:ext cx="816091" cy="40660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MMA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20EB68-42B7-A448-86E5-E6F3CCBCA9F4}"/>
                </a:ext>
              </a:extLst>
            </p:cNvPr>
            <p:cNvSpPr/>
            <p:nvPr/>
          </p:nvSpPr>
          <p:spPr>
            <a:xfrm>
              <a:off x="451341" y="1096499"/>
              <a:ext cx="904596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Product Catalogue </a:t>
              </a:r>
              <a:endParaRPr lang="en-US" sz="600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E111533-895E-764C-BB4F-43CAF89CA8BA}"/>
                </a:ext>
              </a:extLst>
            </p:cNvPr>
            <p:cNvSpPr/>
            <p:nvPr/>
          </p:nvSpPr>
          <p:spPr>
            <a:xfrm>
              <a:off x="2587804" y="1096499"/>
              <a:ext cx="1131981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Order creation/ cancellation &amp; History</a:t>
              </a:r>
              <a:endParaRPr lang="en-US" sz="600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74A05A7-4BBA-4242-9A9E-751B93998301}"/>
                </a:ext>
              </a:extLst>
            </p:cNvPr>
            <p:cNvSpPr/>
            <p:nvPr/>
          </p:nvSpPr>
          <p:spPr>
            <a:xfrm>
              <a:off x="3812755" y="1096499"/>
              <a:ext cx="861046" cy="3974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Subscriptions &amp; Recurring Billing</a:t>
              </a:r>
              <a:endParaRPr lang="en-US" sz="60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AD2457-EF96-AE47-A18C-142DC7B26E4C}"/>
                </a:ext>
              </a:extLst>
            </p:cNvPr>
            <p:cNvSpPr/>
            <p:nvPr/>
          </p:nvSpPr>
          <p:spPr>
            <a:xfrm>
              <a:off x="451341" y="1562766"/>
              <a:ext cx="904596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Product Pricing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7C9ADD-4307-D44B-8456-FBC6A22F8E84}"/>
                </a:ext>
              </a:extLst>
            </p:cNvPr>
            <p:cNvSpPr/>
            <p:nvPr/>
          </p:nvSpPr>
          <p:spPr>
            <a:xfrm>
              <a:off x="1496505" y="1562766"/>
              <a:ext cx="904596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Promos, &amp; Bundles</a:t>
              </a:r>
              <a:endParaRPr lang="en-US" sz="600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13DE593-6841-7644-8AA1-DEC9E8774CCA}"/>
                </a:ext>
              </a:extLst>
            </p:cNvPr>
            <p:cNvSpPr/>
            <p:nvPr/>
          </p:nvSpPr>
          <p:spPr>
            <a:xfrm>
              <a:off x="2587507" y="1576817"/>
              <a:ext cx="1152560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Order Processing </a:t>
              </a:r>
              <a:endParaRPr lang="en-US" sz="135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C701171-310D-4F4C-A338-20157AAB348A}"/>
                </a:ext>
              </a:extLst>
            </p:cNvPr>
            <p:cNvSpPr/>
            <p:nvPr/>
          </p:nvSpPr>
          <p:spPr>
            <a:xfrm>
              <a:off x="438229" y="2108503"/>
              <a:ext cx="904596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Credit Card Tokenization </a:t>
              </a:r>
              <a:endParaRPr lang="en-US" sz="600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AE50091-44F9-A245-AEDB-78993F8485F5}"/>
                </a:ext>
              </a:extLst>
            </p:cNvPr>
            <p:cNvSpPr/>
            <p:nvPr/>
          </p:nvSpPr>
          <p:spPr>
            <a:xfrm>
              <a:off x="1496503" y="2077613"/>
              <a:ext cx="904596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Check-out &amp; Recurring Billing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1D1A3E9-A76C-1941-9C03-A7D2AF1D7E47}"/>
                </a:ext>
              </a:extLst>
            </p:cNvPr>
            <p:cNvSpPr/>
            <p:nvPr/>
          </p:nvSpPr>
          <p:spPr>
            <a:xfrm>
              <a:off x="1492616" y="1081665"/>
              <a:ext cx="904596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  <a:ea typeface="+mn-lt"/>
                  <a:cs typeface="+mn-lt"/>
                </a:rPr>
                <a:t>Cart </a:t>
              </a:r>
              <a:endParaRPr lang="en-US" sz="600">
                <a:ea typeface="+mn-lt"/>
                <a:cs typeface="+mn-l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C87E164-DEF2-B849-89BD-88E890B17E4E}"/>
                </a:ext>
              </a:extLst>
            </p:cNvPr>
            <p:cNvSpPr/>
            <p:nvPr/>
          </p:nvSpPr>
          <p:spPr>
            <a:xfrm>
              <a:off x="1500026" y="2648175"/>
              <a:ext cx="853614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Integration Plugins</a:t>
              </a:r>
              <a:endParaRPr lang="en-US" sz="600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E63CD4A-FD05-2D4E-AF06-D946EF126670}"/>
                </a:ext>
              </a:extLst>
            </p:cNvPr>
            <p:cNvSpPr/>
            <p:nvPr/>
          </p:nvSpPr>
          <p:spPr>
            <a:xfrm>
              <a:off x="2587507" y="2662211"/>
              <a:ext cx="2047102" cy="4030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Data  Sync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7FD099D-CBA8-401A-AE50-2F1D6E4F4F7E}"/>
                </a:ext>
              </a:extLst>
            </p:cNvPr>
            <p:cNvSpPr/>
            <p:nvPr/>
          </p:nvSpPr>
          <p:spPr>
            <a:xfrm>
              <a:off x="450929" y="2656912"/>
              <a:ext cx="904596" cy="397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</a:rPr>
                <a:t>Return Processing </a:t>
              </a:r>
              <a:endParaRPr lang="en-US" sz="600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3814871-7BBC-4526-A11C-11B82694C456}"/>
                </a:ext>
              </a:extLst>
            </p:cNvPr>
            <p:cNvSpPr/>
            <p:nvPr/>
          </p:nvSpPr>
          <p:spPr>
            <a:xfrm>
              <a:off x="3812755" y="2084516"/>
              <a:ext cx="821855" cy="48087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  <a:ea typeface="+mn-lt"/>
                  <a:cs typeface="+mn-lt"/>
                </a:rPr>
                <a:t>Agent Store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87D3862-D320-4FA2-9C6A-A5C34F1CF666}"/>
                </a:ext>
              </a:extLst>
            </p:cNvPr>
            <p:cNvCxnSpPr/>
            <p:nvPr/>
          </p:nvCxnSpPr>
          <p:spPr>
            <a:xfrm flipH="1">
              <a:off x="2145876" y="3765592"/>
              <a:ext cx="12928" cy="97146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366109" y="3891296"/>
              <a:ext cx="6633078" cy="2548735"/>
              <a:chOff x="542466" y="3556026"/>
              <a:chExt cx="6633078" cy="2548735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E30B489-1521-BC48-9EA7-D3842886C2B4}"/>
                  </a:ext>
                </a:extLst>
              </p:cNvPr>
              <p:cNvSpPr txBox="1"/>
              <p:nvPr/>
            </p:nvSpPr>
            <p:spPr>
              <a:xfrm>
                <a:off x="5307470" y="5746514"/>
                <a:ext cx="1859550" cy="270844"/>
              </a:xfrm>
              <a:prstGeom prst="rect">
                <a:avLst/>
              </a:prstGeom>
              <a:solidFill>
                <a:srgbClr val="50359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20" err="1">
                    <a:solidFill>
                      <a:srgbClr val="FFFFFF"/>
                    </a:solidFill>
                    <a:latin typeface="Arial"/>
                    <a:cs typeface="Arial"/>
                  </a:rPr>
                  <a:t>Genco</a:t>
                </a:r>
                <a:endParaRPr lang="en-US" sz="720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8BB4CDC-B2F6-F542-ABA3-13AA62CBAFFC}"/>
                  </a:ext>
                </a:extLst>
              </p:cNvPr>
              <p:cNvSpPr txBox="1"/>
              <p:nvPr/>
            </p:nvSpPr>
            <p:spPr>
              <a:xfrm>
                <a:off x="4406397" y="5735429"/>
                <a:ext cx="861775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Order &amp; RMA</a:t>
                </a:r>
              </a:p>
              <a:p>
                <a:r>
                  <a:rPr lang="en-US" sz="600"/>
                  <a:t>Fulfillment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26148B1-E5B7-FE4A-8D84-9B3942A2263F}"/>
                  </a:ext>
                </a:extLst>
              </p:cNvPr>
              <p:cNvSpPr txBox="1"/>
              <p:nvPr/>
            </p:nvSpPr>
            <p:spPr>
              <a:xfrm>
                <a:off x="5315994" y="4894650"/>
                <a:ext cx="1859550" cy="270844"/>
              </a:xfrm>
              <a:prstGeom prst="rect">
                <a:avLst/>
              </a:prstGeom>
              <a:solidFill>
                <a:srgbClr val="50359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20" err="1">
                    <a:solidFill>
                      <a:srgbClr val="FFFFFF"/>
                    </a:solidFill>
                    <a:latin typeface="Arial"/>
                    <a:cs typeface="Arial"/>
                  </a:rPr>
                  <a:t>Delego</a:t>
                </a:r>
                <a:endParaRPr lang="en-US" sz="720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E210D3-755D-7146-BBC4-65665832376E}"/>
                  </a:ext>
                </a:extLst>
              </p:cNvPr>
              <p:cNvSpPr txBox="1"/>
              <p:nvPr/>
            </p:nvSpPr>
            <p:spPr>
              <a:xfrm>
                <a:off x="5310010" y="4453069"/>
                <a:ext cx="1865534" cy="270844"/>
              </a:xfrm>
              <a:prstGeom prst="rect">
                <a:avLst/>
              </a:prstGeom>
              <a:solidFill>
                <a:srgbClr val="50359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20" err="1">
                    <a:solidFill>
                      <a:srgbClr val="FFFFFF"/>
                    </a:solidFill>
                    <a:latin typeface="Arial"/>
                    <a:cs typeface="Arial"/>
                  </a:rPr>
                  <a:t>CyberSource</a:t>
                </a:r>
                <a:r>
                  <a:rPr lang="en-US" sz="72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endParaRPr lang="en-US" sz="720">
                  <a:solidFill>
                    <a:srgbClr val="FFFFFF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A554BB7-680D-C44C-998A-E9D45634E801}"/>
                  </a:ext>
                </a:extLst>
              </p:cNvPr>
              <p:cNvSpPr txBox="1"/>
              <p:nvPr/>
            </p:nvSpPr>
            <p:spPr>
              <a:xfrm>
                <a:off x="5327798" y="5209048"/>
                <a:ext cx="1847746" cy="418576"/>
              </a:xfrm>
              <a:prstGeom prst="rect">
                <a:avLst/>
              </a:prstGeom>
              <a:solidFill>
                <a:srgbClr val="50359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20" err="1">
                    <a:solidFill>
                      <a:srgbClr val="FFFFFF"/>
                    </a:solidFill>
                    <a:latin typeface="Arial"/>
                    <a:cs typeface="Arial"/>
                  </a:rPr>
                  <a:t>Onesource</a:t>
                </a:r>
                <a:r>
                  <a:rPr lang="en-US" sz="720">
                    <a:solidFill>
                      <a:srgbClr val="FFFFFF"/>
                    </a:solidFill>
                    <a:latin typeface="Arial"/>
                    <a:cs typeface="Arial"/>
                  </a:rPr>
                  <a:t> –   Tax calculation</a:t>
                </a:r>
                <a:endParaRPr lang="en-US" sz="72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7C7F0EA4-06DA-864B-9D96-EB7593C967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2646" y="5033678"/>
                <a:ext cx="1391629" cy="1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F65AE758-669C-8E4D-8A71-6D36BD0C63FC}"/>
                  </a:ext>
                </a:extLst>
              </p:cNvPr>
              <p:cNvCxnSpPr>
                <a:cxnSpLocks/>
                <a:stCxn id="128" idx="0"/>
                <a:endCxn id="129" idx="2"/>
              </p:cNvCxnSpPr>
              <p:nvPr/>
            </p:nvCxnSpPr>
            <p:spPr>
              <a:xfrm flipH="1" flipV="1">
                <a:off x="6242777" y="4723913"/>
                <a:ext cx="2992" cy="17073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CF2BCCE-DD51-3146-96BC-F43ED1354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8097" y="5377374"/>
                <a:ext cx="1325864" cy="10263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23DA514-41C9-4749-92EA-7D5947E13350}"/>
                  </a:ext>
                </a:extLst>
              </p:cNvPr>
              <p:cNvSpPr txBox="1"/>
              <p:nvPr/>
            </p:nvSpPr>
            <p:spPr>
              <a:xfrm>
                <a:off x="4237142" y="5196044"/>
                <a:ext cx="5880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Taxes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364F921-AE2F-7744-8FED-3E21B0A6B7E1}"/>
                  </a:ext>
                </a:extLst>
              </p:cNvPr>
              <p:cNvSpPr txBox="1"/>
              <p:nvPr/>
            </p:nvSpPr>
            <p:spPr>
              <a:xfrm>
                <a:off x="4592680" y="4345633"/>
                <a:ext cx="5839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Tokens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110E937-A785-6444-B1D3-4DF2186678EA}"/>
                  </a:ext>
                </a:extLst>
              </p:cNvPr>
              <p:cNvSpPr txBox="1"/>
              <p:nvPr/>
            </p:nvSpPr>
            <p:spPr>
              <a:xfrm>
                <a:off x="3891356" y="5732330"/>
                <a:ext cx="695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Inventory </a:t>
                </a:r>
              </a:p>
              <a:p>
                <a:r>
                  <a:rPr lang="en-US" sz="600"/>
                  <a:t>updates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2A0C7C8-D556-4F43-B152-890DA6A3CE19}"/>
                  </a:ext>
                </a:extLst>
              </p:cNvPr>
              <p:cNvSpPr txBox="1"/>
              <p:nvPr/>
            </p:nvSpPr>
            <p:spPr>
              <a:xfrm>
                <a:off x="4478605" y="4847908"/>
                <a:ext cx="7891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Settlements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EFC57DC-B3A4-2D4A-A4F0-FE0BCAD0401C}"/>
                  </a:ext>
                </a:extLst>
              </p:cNvPr>
              <p:cNvSpPr/>
              <p:nvPr/>
            </p:nvSpPr>
            <p:spPr>
              <a:xfrm>
                <a:off x="5307470" y="4167215"/>
                <a:ext cx="1868071" cy="270844"/>
              </a:xfrm>
              <a:prstGeom prst="rect">
                <a:avLst/>
              </a:prstGeom>
              <a:solidFill>
                <a:srgbClr val="50359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20" err="1">
                    <a:solidFill>
                      <a:srgbClr val="FFFFFF"/>
                    </a:solidFill>
                    <a:latin typeface="Arial"/>
                    <a:cs typeface="Arial"/>
                  </a:rPr>
                  <a:t>Contec</a:t>
                </a:r>
                <a:r>
                  <a:rPr lang="en-US" sz="720">
                    <a:solidFill>
                      <a:srgbClr val="FFFFFF"/>
                    </a:solidFill>
                    <a:latin typeface="Arial"/>
                    <a:cs typeface="Arial"/>
                  </a:rPr>
                  <a:t> –Warranty</a:t>
                </a:r>
              </a:p>
            </p:txBody>
          </p:sp>
          <p:sp>
            <p:nvSpPr>
              <p:cNvPr id="139" name="Rounded Rectangle 2">
                <a:extLst>
                  <a:ext uri="{FF2B5EF4-FFF2-40B4-BE49-F238E27FC236}">
                    <a16:creationId xmlns:a16="http://schemas.microsoft.com/office/drawing/2014/main" id="{D0848D6C-9AA4-AF4E-9B55-055226BD8E96}"/>
                  </a:ext>
                </a:extLst>
              </p:cNvPr>
              <p:cNvSpPr/>
              <p:nvPr/>
            </p:nvSpPr>
            <p:spPr>
              <a:xfrm>
                <a:off x="619359" y="4436725"/>
                <a:ext cx="3305923" cy="1547595"/>
              </a:xfrm>
              <a:prstGeom prst="roundRect">
                <a:avLst>
                  <a:gd name="adj" fmla="val 4252"/>
                </a:avLst>
              </a:prstGeom>
              <a:noFill/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78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0AE3B8B-0411-B645-8160-9930BACE4C8D}"/>
                  </a:ext>
                </a:extLst>
              </p:cNvPr>
              <p:cNvSpPr/>
              <p:nvPr/>
            </p:nvSpPr>
            <p:spPr>
              <a:xfrm>
                <a:off x="774477" y="4800601"/>
                <a:ext cx="904596" cy="463487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58EE161-D8CD-E84A-A9DA-73434C6A3F41}"/>
                  </a:ext>
                </a:extLst>
              </p:cNvPr>
              <p:cNvSpPr/>
              <p:nvPr/>
            </p:nvSpPr>
            <p:spPr>
              <a:xfrm>
                <a:off x="2882281" y="4798823"/>
                <a:ext cx="904596" cy="463487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>
                    <a:solidFill>
                      <a:schemeClr val="tx1"/>
                    </a:solidFill>
                  </a:rPr>
                  <a:t>Revenue Recognition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F529FBB-CA04-2B41-ACD3-E87FFA07A74F}"/>
                  </a:ext>
                </a:extLst>
              </p:cNvPr>
              <p:cNvSpPr/>
              <p:nvPr/>
            </p:nvSpPr>
            <p:spPr>
              <a:xfrm>
                <a:off x="1481754" y="4445115"/>
                <a:ext cx="1441420" cy="307776"/>
              </a:xfrm>
              <a:prstGeom prst="rect">
                <a:avLst/>
              </a:prstGeom>
            </p:spPr>
            <p:txBody>
              <a:bodyPr wrap="none" lIns="68580" tIns="34290" rIns="68580" bIns="34290" anchor="ctr">
                <a:spAutoFit/>
              </a:bodyPr>
              <a:lstStyle/>
              <a:p>
                <a:r>
                  <a:rPr lang="en-US" sz="1050" b="1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</a:rPr>
                  <a:t>NetSuite - ERP</a:t>
                </a:r>
                <a:endParaRPr lang="en-SG" sz="1050" b="1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A7F3AB7-E40A-DB41-8E3E-EBB219C4FDF0}"/>
                  </a:ext>
                </a:extLst>
              </p:cNvPr>
              <p:cNvSpPr/>
              <p:nvPr/>
            </p:nvSpPr>
            <p:spPr>
              <a:xfrm>
                <a:off x="1875220" y="4803765"/>
                <a:ext cx="824344" cy="463487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">
                    <a:solidFill>
                      <a:schemeClr val="tx1"/>
                    </a:solidFill>
                  </a:rPr>
                  <a:t>Invoicing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09F4D10-929B-1443-8AB4-ED4BD00CD94D}"/>
                  </a:ext>
                </a:extLst>
              </p:cNvPr>
              <p:cNvSpPr txBox="1"/>
              <p:nvPr/>
            </p:nvSpPr>
            <p:spPr>
              <a:xfrm>
                <a:off x="2551068" y="5340084"/>
                <a:ext cx="1206233" cy="553997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68580" tIns="34290" rIns="68580" bIns="34290" rtlCol="0" anchor="t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750"/>
                  <a:t>Data </a:t>
                </a:r>
                <a:r>
                  <a:rPr lang="en-US" sz="600" err="1"/>
                  <a:t>SoT</a:t>
                </a:r>
                <a:r>
                  <a:rPr lang="en-US" sz="750"/>
                  <a:t> – Revenue, Accounting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6F8D900-39EC-EE4C-90F7-5F1FA6FDAE68}"/>
                  </a:ext>
                </a:extLst>
              </p:cNvPr>
              <p:cNvSpPr txBox="1"/>
              <p:nvPr/>
            </p:nvSpPr>
            <p:spPr>
              <a:xfrm>
                <a:off x="3916858" y="4687297"/>
                <a:ext cx="84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Fulfillment completion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9B77249-5B10-3D4C-9A07-FD7CA653D296}"/>
                  </a:ext>
                </a:extLst>
              </p:cNvPr>
              <p:cNvSpPr txBox="1"/>
              <p:nvPr/>
            </p:nvSpPr>
            <p:spPr>
              <a:xfrm>
                <a:off x="4484893" y="4058367"/>
                <a:ext cx="9900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Warranty details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0EDC870-B93B-AB43-A8B2-9F99D4AD4306}"/>
                  </a:ext>
                </a:extLst>
              </p:cNvPr>
              <p:cNvSpPr txBox="1"/>
              <p:nvPr/>
            </p:nvSpPr>
            <p:spPr>
              <a:xfrm>
                <a:off x="5304274" y="3610534"/>
                <a:ext cx="1871270" cy="270844"/>
              </a:xfrm>
              <a:prstGeom prst="rect">
                <a:avLst/>
              </a:prstGeom>
              <a:solidFill>
                <a:srgbClr val="50359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20">
                    <a:solidFill>
                      <a:srgbClr val="FFFFFF"/>
                    </a:solidFill>
                    <a:latin typeface="Arial"/>
                    <a:cs typeface="Arial"/>
                  </a:rPr>
                  <a:t>FedEx</a:t>
                </a:r>
                <a:endParaRPr lang="en-US" sz="72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8D24C70-4654-5741-9F13-477EBB7C2019}"/>
                  </a:ext>
                </a:extLst>
              </p:cNvPr>
              <p:cNvSpPr txBox="1"/>
              <p:nvPr/>
            </p:nvSpPr>
            <p:spPr>
              <a:xfrm>
                <a:off x="5309308" y="3885118"/>
                <a:ext cx="1866234" cy="270844"/>
              </a:xfrm>
              <a:prstGeom prst="rect">
                <a:avLst/>
              </a:prstGeom>
              <a:solidFill>
                <a:srgbClr val="50359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20" err="1">
                    <a:solidFill>
                      <a:srgbClr val="FFFFFF"/>
                    </a:solidFill>
                    <a:latin typeface="Arial"/>
                    <a:cs typeface="Arial"/>
                  </a:rPr>
                  <a:t>PactSafe</a:t>
                </a:r>
                <a:endParaRPr lang="en-US" sz="72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0DAE32D-2840-B343-A150-FF9C81F42DBF}"/>
                  </a:ext>
                </a:extLst>
              </p:cNvPr>
              <p:cNvSpPr txBox="1"/>
              <p:nvPr/>
            </p:nvSpPr>
            <p:spPr>
              <a:xfrm>
                <a:off x="4621140" y="3830754"/>
                <a:ext cx="8382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User policies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E308477-F05B-184C-A878-6DC3AD70922B}"/>
                  </a:ext>
                </a:extLst>
              </p:cNvPr>
              <p:cNvSpPr txBox="1"/>
              <p:nvPr/>
            </p:nvSpPr>
            <p:spPr>
              <a:xfrm>
                <a:off x="4750833" y="3556026"/>
                <a:ext cx="6822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Shipment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22EFF73-338A-034B-871D-34DDFC3FCC8D}"/>
                  </a:ext>
                </a:extLst>
              </p:cNvPr>
              <p:cNvSpPr txBox="1"/>
              <p:nvPr/>
            </p:nvSpPr>
            <p:spPr>
              <a:xfrm>
                <a:off x="542466" y="4033723"/>
                <a:ext cx="680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Products,</a:t>
                </a:r>
              </a:p>
              <a:p>
                <a:r>
                  <a:rPr lang="en-US" sz="600"/>
                  <a:t>Pricing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FDD3F24-15CE-A845-9535-D53DBF5536E9}"/>
                  </a:ext>
                </a:extLst>
              </p:cNvPr>
              <p:cNvSpPr txBox="1"/>
              <p:nvPr/>
            </p:nvSpPr>
            <p:spPr>
              <a:xfrm>
                <a:off x="1836329" y="4089267"/>
                <a:ext cx="5604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Orders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9BDFE6A-FB44-574A-9E26-A60B2D013DD6}"/>
                  </a:ext>
                </a:extLst>
              </p:cNvPr>
              <p:cNvSpPr txBox="1"/>
              <p:nvPr/>
            </p:nvSpPr>
            <p:spPr>
              <a:xfrm>
                <a:off x="2326369" y="4078747"/>
                <a:ext cx="844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Subscriptions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448C496-A510-B743-9C7A-4702574EB690}"/>
                  </a:ext>
                </a:extLst>
              </p:cNvPr>
              <p:cNvSpPr txBox="1"/>
              <p:nvPr/>
            </p:nvSpPr>
            <p:spPr>
              <a:xfrm>
                <a:off x="3204152" y="4033723"/>
                <a:ext cx="556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Return</a:t>
                </a:r>
              </a:p>
              <a:p>
                <a:r>
                  <a:rPr lang="en-US" sz="600"/>
                  <a:t>orders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CA8F2C6-73EB-D54D-B8BF-18545C520D70}"/>
                  </a:ext>
                </a:extLst>
              </p:cNvPr>
              <p:cNvSpPr txBox="1"/>
              <p:nvPr/>
            </p:nvSpPr>
            <p:spPr>
              <a:xfrm>
                <a:off x="1150887" y="4089267"/>
                <a:ext cx="767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/>
                  <a:t>Promotions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03AE213-BD3C-214B-8422-9E30084672B2}"/>
                  </a:ext>
                </a:extLst>
              </p:cNvPr>
              <p:cNvSpPr/>
              <p:nvPr/>
            </p:nvSpPr>
            <p:spPr>
              <a:xfrm>
                <a:off x="721346" y="3697340"/>
                <a:ext cx="2988868" cy="3106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>
                    <a:solidFill>
                      <a:schemeClr val="tx1"/>
                    </a:solidFill>
                  </a:rPr>
                  <a:t>Integration Tool </a:t>
                </a: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AC4B381-5B74-9B44-95AE-42D96ACF4C23}"/>
                </a:ext>
              </a:extLst>
            </p:cNvPr>
            <p:cNvSpPr txBox="1"/>
            <p:nvPr/>
          </p:nvSpPr>
          <p:spPr>
            <a:xfrm>
              <a:off x="5111429" y="2352735"/>
              <a:ext cx="11054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err="1"/>
                <a:t>iFrame</a:t>
              </a:r>
              <a:r>
                <a:rPr lang="en-US" sz="600"/>
                <a:t> integration 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9C0FEF3-EC7D-314A-A927-CD2AD6BB76AB}"/>
                </a:ext>
              </a:extLst>
            </p:cNvPr>
            <p:cNvSpPr/>
            <p:nvPr/>
          </p:nvSpPr>
          <p:spPr>
            <a:xfrm>
              <a:off x="438229" y="3136461"/>
              <a:ext cx="904596" cy="4634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3PL &amp; Order Fulfillments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A7F3AB7-E40A-DB41-8E3E-EBB219C4FDF0}"/>
                </a:ext>
              </a:extLst>
            </p:cNvPr>
            <p:cNvSpPr/>
            <p:nvPr/>
          </p:nvSpPr>
          <p:spPr>
            <a:xfrm>
              <a:off x="1511848" y="3138872"/>
              <a:ext cx="865918" cy="4323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NSO/NON-EDI/EDI Orders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95A8029-FFAD-9348-BA17-8CF90C58927C}"/>
                </a:ext>
              </a:extLst>
            </p:cNvPr>
            <p:cNvSpPr/>
            <p:nvPr/>
          </p:nvSpPr>
          <p:spPr>
            <a:xfrm>
              <a:off x="548072" y="5730426"/>
              <a:ext cx="1729264" cy="46348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">
                  <a:solidFill>
                    <a:schemeClr val="tx1"/>
                  </a:solidFill>
                </a:rPr>
                <a:t>Inventory Management</a:t>
              </a:r>
            </a:p>
            <a:p>
              <a:pPr algn="ctr"/>
              <a:r>
                <a:rPr lang="en-US" sz="720">
                  <a:solidFill>
                    <a:schemeClr val="tx1"/>
                  </a:solidFill>
                </a:rPr>
                <a:t>(COGS,/Replenishment)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42A1721-B0F0-B648-A44E-776D3357FFB7}"/>
                </a:ext>
              </a:extLst>
            </p:cNvPr>
            <p:cNvSpPr/>
            <p:nvPr/>
          </p:nvSpPr>
          <p:spPr>
            <a:xfrm>
              <a:off x="2576140" y="2043197"/>
              <a:ext cx="1163927" cy="51516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Inventory Management</a:t>
              </a:r>
            </a:p>
            <a:p>
              <a:pPr algn="ctr"/>
              <a:r>
                <a:rPr lang="en-US" sz="600">
                  <a:solidFill>
                    <a:schemeClr val="tx1"/>
                  </a:solidFill>
                </a:rPr>
                <a:t>(PO, Stock count update)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39D9B48-417A-A341-866B-BF78941A611E}"/>
                </a:ext>
              </a:extLst>
            </p:cNvPr>
            <p:cNvCxnSpPr/>
            <p:nvPr/>
          </p:nvCxnSpPr>
          <p:spPr>
            <a:xfrm flipH="1">
              <a:off x="4858064" y="2608655"/>
              <a:ext cx="190567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09F4D10-929B-1443-8AB4-ED4BD00CD94D}"/>
              </a:ext>
            </a:extLst>
          </p:cNvPr>
          <p:cNvSpPr txBox="1"/>
          <p:nvPr/>
        </p:nvSpPr>
        <p:spPr>
          <a:xfrm>
            <a:off x="2666402" y="2377117"/>
            <a:ext cx="838949" cy="346249"/>
          </a:xfrm>
          <a:prstGeom prst="rect">
            <a:avLst/>
          </a:prstGeom>
          <a:solidFill>
            <a:srgbClr val="0070C0"/>
          </a:solidFill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sz="600"/>
              <a:t>Data </a:t>
            </a:r>
            <a:r>
              <a:rPr lang="en-US" sz="600" err="1"/>
              <a:t>SoT</a:t>
            </a:r>
            <a:r>
              <a:rPr lang="en-US" sz="600"/>
              <a:t> – Customer, Order, Billing, Contracts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4404" y="820531"/>
            <a:ext cx="1134542" cy="1257302"/>
            <a:chOff x="10588670" y="283198"/>
            <a:chExt cx="1383970" cy="1929332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B0CB062-1BB1-4A7B-B853-156C808F2A5D}"/>
                </a:ext>
              </a:extLst>
            </p:cNvPr>
            <p:cNvSpPr/>
            <p:nvPr/>
          </p:nvSpPr>
          <p:spPr>
            <a:xfrm>
              <a:off x="10604883" y="1123420"/>
              <a:ext cx="1367757" cy="30257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Changed/Modified App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DC963B3-A7B2-4EDC-B815-A420BC12E7F0}"/>
                </a:ext>
              </a:extLst>
            </p:cNvPr>
            <p:cNvSpPr txBox="1"/>
            <p:nvPr/>
          </p:nvSpPr>
          <p:spPr>
            <a:xfrm>
              <a:off x="10604883" y="719865"/>
              <a:ext cx="1367757" cy="283370"/>
            </a:xfrm>
            <a:prstGeom prst="rect">
              <a:avLst/>
            </a:prstGeom>
            <a:solidFill>
              <a:srgbClr val="503595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60">
                  <a:solidFill>
                    <a:srgbClr val="FFFFFF"/>
                  </a:solidFill>
                  <a:latin typeface="Arial"/>
                  <a:cs typeface="Arial"/>
                </a:defRPr>
              </a:lvl1pPr>
            </a:lstStyle>
            <a:p>
              <a:r>
                <a:rPr lang="en-US" sz="600"/>
                <a:t>3rd Party Integrations 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2FA070-6C98-4414-B66C-2A1856E2B854}"/>
                </a:ext>
              </a:extLst>
            </p:cNvPr>
            <p:cNvSpPr/>
            <p:nvPr/>
          </p:nvSpPr>
          <p:spPr>
            <a:xfrm>
              <a:off x="10604883" y="283198"/>
              <a:ext cx="1367757" cy="2949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  <a:cs typeface="Arial"/>
                </a:rPr>
                <a:t>Magento Cloud Features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16875C4-251E-45CA-932B-576BB869ADBE}"/>
                </a:ext>
              </a:extLst>
            </p:cNvPr>
            <p:cNvSpPr/>
            <p:nvPr/>
          </p:nvSpPr>
          <p:spPr>
            <a:xfrm>
              <a:off x="10588670" y="1919922"/>
              <a:ext cx="1383969" cy="29260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>
                  <a:solidFill>
                    <a:schemeClr val="tx1"/>
                  </a:solidFill>
                </a:rPr>
                <a:t>ERP</a:t>
              </a:r>
              <a:r>
                <a:rPr lang="en-US" sz="720">
                  <a:solidFill>
                    <a:schemeClr val="tx1"/>
                  </a:solidFill>
                </a:rPr>
                <a:t> Features 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C8FEBE-BF71-4DC4-99DE-F03220BDE3C5}"/>
                </a:ext>
              </a:extLst>
            </p:cNvPr>
            <p:cNvSpPr/>
            <p:nvPr/>
          </p:nvSpPr>
          <p:spPr>
            <a:xfrm>
              <a:off x="10604883" y="1562767"/>
              <a:ext cx="1367757" cy="24794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68580" tIns="34290" rIns="68580" bIns="34290" rtlCol="0" anchor="t">
              <a:spAutoFit/>
            </a:bodyPr>
            <a:lstStyle/>
            <a:p>
              <a:r>
                <a:rPr lang="en-US" sz="600">
                  <a:solidFill>
                    <a:srgbClr val="FFFFFF"/>
                  </a:solidFill>
                </a:rPr>
                <a:t>Data Owners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47695" y="485846"/>
            <a:ext cx="1008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/>
              <a:t>Legend</a:t>
            </a:r>
            <a:endParaRPr lang="en-US" sz="1350" i="1"/>
          </a:p>
        </p:txBody>
      </p:sp>
      <p:sp>
        <p:nvSpPr>
          <p:cNvPr id="175" name="TextBox 174"/>
          <p:cNvSpPr txBox="1"/>
          <p:nvPr/>
        </p:nvSpPr>
        <p:spPr>
          <a:xfrm>
            <a:off x="6663029" y="2294534"/>
            <a:ext cx="2279108" cy="24005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350" b="1">
                <a:latin typeface="+mj-lt"/>
                <a:cs typeface="Calibri" panose="020F0502020204030204" pitchFamily="34" charset="0"/>
              </a:rPr>
              <a:t>Optimized Solution: </a:t>
            </a:r>
          </a:p>
          <a:p>
            <a:pPr marL="128588" indent="-128588">
              <a:lnSpc>
                <a:spcPct val="15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900">
                <a:latin typeface="+mj-lt"/>
                <a:cs typeface="Calibri" panose="020F0502020204030204" pitchFamily="34" charset="0"/>
              </a:rPr>
              <a:t>eCommerce Features transitioned from SAP to Magento</a:t>
            </a:r>
          </a:p>
          <a:p>
            <a:pPr marL="128588" indent="-128588">
              <a:lnSpc>
                <a:spcPct val="15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900">
                <a:latin typeface="+mj-lt"/>
                <a:cs typeface="Calibri" panose="020F0502020204030204" pitchFamily="34" charset="0"/>
              </a:rPr>
              <a:t>Manage My Account – transitioned to Magento</a:t>
            </a:r>
          </a:p>
          <a:p>
            <a:pPr marL="128588" indent="-128588">
              <a:lnSpc>
                <a:spcPct val="15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900">
                <a:latin typeface="+mj-lt"/>
                <a:cs typeface="Calibri" panose="020F0502020204030204" pitchFamily="34" charset="0"/>
              </a:rPr>
              <a:t>Integration: consolidation to Workato – new integration tool; standardized data transfer / sync across applications  </a:t>
            </a:r>
          </a:p>
          <a:p>
            <a:pPr marL="128588" indent="-128588">
              <a:lnSpc>
                <a:spcPct val="15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900">
                <a:latin typeface="+mj-lt"/>
                <a:cs typeface="Calibri" panose="020F0502020204030204" pitchFamily="34" charset="0"/>
              </a:rPr>
              <a:t>Intuitive site design and advanced experience-building tools</a:t>
            </a:r>
            <a:endParaRPr lang="en-US" sz="788" i="1"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A554BB7-680D-C44C-998A-E9D45634E801}"/>
              </a:ext>
            </a:extLst>
          </p:cNvPr>
          <p:cNvSpPr txBox="1"/>
          <p:nvPr/>
        </p:nvSpPr>
        <p:spPr>
          <a:xfrm>
            <a:off x="3849714" y="4386472"/>
            <a:ext cx="1385809" cy="203133"/>
          </a:xfrm>
          <a:prstGeom prst="rect">
            <a:avLst/>
          </a:prstGeom>
          <a:solidFill>
            <a:srgbClr val="503595"/>
          </a:solidFill>
        </p:spPr>
        <p:txBody>
          <a:bodyPr wrap="square" rtlCol="0">
            <a:spAutoFit/>
          </a:bodyPr>
          <a:lstStyle/>
          <a:p>
            <a:r>
              <a:rPr lang="en-US" sz="720">
                <a:solidFill>
                  <a:srgbClr val="FFFFFF"/>
                </a:solidFill>
                <a:latin typeface="Arial"/>
                <a:cs typeface="Arial"/>
              </a:rPr>
              <a:t>Experian - Address</a:t>
            </a:r>
            <a:endParaRPr lang="en-US" sz="720">
              <a:solidFill>
                <a:srgbClr val="FFFFFF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23DA514-41C9-4749-92EA-7D5947E13350}"/>
              </a:ext>
            </a:extLst>
          </p:cNvPr>
          <p:cNvSpPr txBox="1"/>
          <p:nvPr/>
        </p:nvSpPr>
        <p:spPr>
          <a:xfrm>
            <a:off x="3010606" y="4356801"/>
            <a:ext cx="44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Address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F2BCCE-DD51-3146-96BC-F43ED1354E32}"/>
              </a:ext>
            </a:extLst>
          </p:cNvPr>
          <p:cNvCxnSpPr>
            <a:cxnSpLocks/>
          </p:cNvCxnSpPr>
          <p:nvPr/>
        </p:nvCxnSpPr>
        <p:spPr>
          <a:xfrm>
            <a:off x="2835949" y="4477365"/>
            <a:ext cx="994398" cy="7697"/>
          </a:xfrm>
          <a:prstGeom prst="straightConnector1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5138" y="4638947"/>
            <a:ext cx="89886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i="1">
                <a:hlinkClick r:id="" action="ppaction://noaction"/>
              </a:rPr>
              <a:t>Current State</a:t>
            </a:r>
            <a:endParaRPr lang="en-US" sz="788" i="1"/>
          </a:p>
        </p:txBody>
      </p:sp>
    </p:spTree>
    <p:extLst>
      <p:ext uri="{BB962C8B-B14F-4D97-AF65-F5344CB8AC3E}">
        <p14:creationId xmlns:p14="http://schemas.microsoft.com/office/powerpoint/2010/main" val="236876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ROADMAP: MOBILE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E2954-54E9-4846-B9AA-9D6731F553A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0" y="1018302"/>
            <a:ext cx="8418576" cy="35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– SCREEN SHOTS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E2954-54E9-4846-B9AA-9D6731F553A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87" y="3087606"/>
            <a:ext cx="4362995" cy="164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87" y="1018903"/>
            <a:ext cx="4362995" cy="1876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1" y="870443"/>
            <a:ext cx="4119155" cy="2025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31" y="3087606"/>
            <a:ext cx="4119155" cy="1649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131" y="869780"/>
            <a:ext cx="4119155" cy="1491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432" rIns="0" bIns="0" rtlCol="0" anchor="ctr">
            <a:noAutofit/>
          </a:bodyPr>
          <a:lstStyle/>
          <a:p>
            <a:pPr marL="0" indent="0" algn="ctr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sz="1100" b="1" spc="100" dirty="0">
                <a:solidFill>
                  <a:srgbClr val="F95547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30" y="2925503"/>
            <a:ext cx="4119155" cy="1491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432" rIns="0" bIns="0" rtlCol="0" anchor="ctr">
            <a:noAutofit/>
          </a:bodyPr>
          <a:lstStyle/>
          <a:p>
            <a:pPr marL="0" indent="0" algn="ctr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sz="1100" b="1" spc="100" dirty="0">
                <a:solidFill>
                  <a:srgbClr val="F95547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COSTS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8787" y="869779"/>
            <a:ext cx="4362995" cy="1491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432" rIns="0" bIns="0" rtlCol="0" anchor="ctr">
            <a:noAutofit/>
          </a:bodyPr>
          <a:lstStyle/>
          <a:p>
            <a:pPr marL="0" indent="0" algn="ctr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sz="1100" b="1" spc="100" dirty="0">
                <a:solidFill>
                  <a:srgbClr val="F95547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R O 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786" y="2917041"/>
            <a:ext cx="4362995" cy="1491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432" rIns="0" bIns="0" rtlCol="0" anchor="ctr">
            <a:noAutofit/>
          </a:bodyPr>
          <a:lstStyle/>
          <a:p>
            <a:pPr marL="0" indent="0" algn="ctr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sz="1100" b="1" spc="100" dirty="0">
                <a:solidFill>
                  <a:srgbClr val="F95547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ASSUMBTIONS</a:t>
            </a:r>
          </a:p>
        </p:txBody>
      </p:sp>
    </p:spTree>
    <p:extLst>
      <p:ext uri="{BB962C8B-B14F-4D97-AF65-F5344CB8AC3E}">
        <p14:creationId xmlns:p14="http://schemas.microsoft.com/office/powerpoint/2010/main" val="41041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g Digital Biz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 w="6350">
          <a:solidFill>
            <a:schemeClr val="bg1">
              <a:lumMod val="75000"/>
            </a:schemeClr>
          </a:solidFill>
        </a:ln>
      </a:spPr>
      <a:bodyPr vert="horz" wrap="square" lIns="0" tIns="27432" rIns="0" bIns="0" rtlCol="0" anchor="ctr">
        <a:noAutofit/>
      </a:bodyPr>
      <a:lstStyle>
        <a:defPPr marL="0" indent="0" algn="ctr">
          <a:spcBef>
            <a:spcPts val="150"/>
          </a:spcBef>
          <a:spcAft>
            <a:spcPts val="150"/>
          </a:spcAft>
          <a:buNone/>
          <a:defRPr sz="1100" b="1" spc="100" dirty="0" smtClean="0">
            <a:solidFill>
              <a:srgbClr val="F95547"/>
            </a:solidFill>
            <a:latin typeface="Avenir Next Demi Bold" charset="0"/>
            <a:ea typeface="Avenir Next Demi Bold" charset="0"/>
            <a:cs typeface="Avenir Next Demi Bold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25456ED0F1F249855785127ECE2D0A" ma:contentTypeVersion="2" ma:contentTypeDescription="Create a new document." ma:contentTypeScope="" ma:versionID="a41cb1cfd716b60ee17b997b4ff936eb">
  <xsd:schema xmlns:xsd="http://www.w3.org/2001/XMLSchema" xmlns:xs="http://www.w3.org/2001/XMLSchema" xmlns:p="http://schemas.microsoft.com/office/2006/metadata/properties" xmlns:ns2="fd910331-d809-4749-b636-972a46f367b4" targetNamespace="http://schemas.microsoft.com/office/2006/metadata/properties" ma:root="true" ma:fieldsID="8de4f5a71490f72a74d932512227f8e6" ns2:_="">
    <xsd:import namespace="fd910331-d809-4749-b636-972a46f367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10331-d809-4749-b636-972a46f36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E54B8F-C7D1-4FDE-951F-CCD9649D8B73}">
  <ds:schemaRefs>
    <ds:schemaRef ds:uri="fd910331-d809-4749-b636-972a46f367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27591</TotalTime>
  <Words>443</Words>
  <Application>Microsoft Macintosh PowerPoint</Application>
  <PresentationFormat>On-screen Show (16:9)</PresentationFormat>
  <Paragraphs>178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</vt:lpstr>
      <vt:lpstr>Avenir</vt:lpstr>
      <vt:lpstr>Avenir Black</vt:lpstr>
      <vt:lpstr>Avenir Light</vt:lpstr>
      <vt:lpstr>Avenir Next</vt:lpstr>
      <vt:lpstr>Avenir Next Demi Bold</vt:lpstr>
      <vt:lpstr>Calibri</vt:lpstr>
      <vt:lpstr>Calibri Light</vt:lpstr>
      <vt:lpstr>Century Gothic</vt:lpstr>
      <vt:lpstr>Helvetica</vt:lpstr>
      <vt:lpstr>Cog Digital Biz theme</vt:lpstr>
      <vt:lpstr> DIGITAL VISION AND ROADMAP: Sample Deliverables</vt:lpstr>
      <vt:lpstr>Consumer Goods Industry- Business reference architecture</vt:lpstr>
      <vt:lpstr>PowerPoint Presentation</vt:lpstr>
      <vt:lpstr>Technology Roadmap </vt:lpstr>
      <vt:lpstr>Conceptual Technical Future State</vt:lpstr>
      <vt:lpstr>CAPABILITY ROADMAP: MOBILE</vt:lpstr>
      <vt:lpstr>BUSINESS CASE – SCREEN SHOTS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Dunkin Digital</dc:title>
  <dc:subject/>
  <dc:creator>Avra Ray</dc:creator>
  <cp:keywords/>
  <dc:description/>
  <cp:lastModifiedBy>Patel, Parth (Cognizant)</cp:lastModifiedBy>
  <cp:revision>1323</cp:revision>
  <cp:lastPrinted>2019-06-19T17:43:40Z</cp:lastPrinted>
  <dcterms:modified xsi:type="dcterms:W3CDTF">2021-03-23T22:15:06Z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0x0101004125456ED0F1F249855785127ECE2D0A</vt:lpwstr>
  </property>
</Properties>
</file>