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9" r:id="rId2"/>
  </p:sldMasterIdLst>
  <p:notesMasterIdLst>
    <p:notesMasterId r:id="rId12"/>
  </p:notesMasterIdLst>
  <p:sldIdLst>
    <p:sldId id="2125" r:id="rId3"/>
    <p:sldId id="562" r:id="rId4"/>
    <p:sldId id="553" r:id="rId5"/>
    <p:sldId id="545" r:id="rId6"/>
    <p:sldId id="564" r:id="rId7"/>
    <p:sldId id="565" r:id="rId8"/>
    <p:sldId id="569" r:id="rId9"/>
    <p:sldId id="544" r:id="rId10"/>
    <p:sldId id="21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9796"/>
  </p:normalViewPr>
  <p:slideViewPr>
    <p:cSldViewPr snapToGrid="0" snapToObjects="1">
      <p:cViewPr varScale="1">
        <p:scale>
          <a:sx n="114" d="100"/>
          <a:sy n="114" d="100"/>
        </p:scale>
        <p:origin x="1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410C-D418-5042-A59E-654E013BDEEB}" type="datetimeFigureOut">
              <a:rPr lang="en-US" smtClean="0"/>
              <a:t>11/18/20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3A7BE-C1E3-9142-BBC1-0B6C6ECE2E43}" type="slidenum">
              <a:rPr lang="en-US" smtClean="0"/>
              <a:t>‹#›</a:t>
            </a:fld>
            <a:endParaRPr lang="en-US" dirty="0"/>
          </a:p>
        </p:txBody>
      </p:sp>
    </p:spTree>
    <p:extLst>
      <p:ext uri="{BB962C8B-B14F-4D97-AF65-F5344CB8AC3E}">
        <p14:creationId xmlns:p14="http://schemas.microsoft.com/office/powerpoint/2010/main" val="420869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73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7154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43A7BE-C1E3-9142-BBC1-0B6C6ECE2E43}" type="slidenum">
              <a:rPr lang="en-US" smtClean="0"/>
              <a:t>8</a:t>
            </a:fld>
            <a:endParaRPr lang="en-US" dirty="0"/>
          </a:p>
        </p:txBody>
      </p:sp>
    </p:spTree>
    <p:extLst>
      <p:ext uri="{BB962C8B-B14F-4D97-AF65-F5344CB8AC3E}">
        <p14:creationId xmlns:p14="http://schemas.microsoft.com/office/powerpoint/2010/main" val="4022396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22792542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7277" y="510502"/>
            <a:ext cx="3499417"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390433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6654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512064"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6311048"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1583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512064" y="1549400"/>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4309872"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8107680"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693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503936" y="1481868"/>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2452955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Tree>
    <p:extLst>
      <p:ext uri="{BB962C8B-B14F-4D97-AF65-F5344CB8AC3E}">
        <p14:creationId xmlns:p14="http://schemas.microsoft.com/office/powerpoint/2010/main" val="3271073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33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386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2571" y="-3"/>
            <a:ext cx="12189429"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66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984736" y="5802219"/>
            <a:ext cx="2699265"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5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2204372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13837" y="5804887"/>
            <a:ext cx="2699265"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solidFill>
                  <a:schemeClr val="bg1"/>
                </a:solidFill>
              </a:defRPr>
            </a:lvl1pPr>
          </a:lstStyle>
          <a:p>
            <a:r>
              <a:rPr lang="en-US" dirty="0"/>
              <a:t>Client/Partner Logo Here</a:t>
            </a:r>
          </a:p>
        </p:txBody>
      </p:sp>
    </p:spTree>
    <p:extLst>
      <p:ext uri="{BB962C8B-B14F-4D97-AF65-F5344CB8AC3E}">
        <p14:creationId xmlns:p14="http://schemas.microsoft.com/office/powerpoint/2010/main" val="28371547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655255" y="5486401"/>
            <a:ext cx="3346032" cy="1211287"/>
          </a:xfrm>
          <a:prstGeom prst="rect">
            <a:avLst/>
          </a:prstGeom>
        </p:spPr>
      </p:pic>
    </p:spTree>
    <p:extLst>
      <p:ext uri="{BB962C8B-B14F-4D97-AF65-F5344CB8AC3E}">
        <p14:creationId xmlns:p14="http://schemas.microsoft.com/office/powerpoint/2010/main" val="75995900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92316" y="5486401"/>
            <a:ext cx="3346032"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457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Tree>
    <p:extLst>
      <p:ext uri="{BB962C8B-B14F-4D97-AF65-F5344CB8AC3E}">
        <p14:creationId xmlns:p14="http://schemas.microsoft.com/office/powerpoint/2010/main" val="1796368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Tree>
    <p:extLst>
      <p:ext uri="{BB962C8B-B14F-4D97-AF65-F5344CB8AC3E}">
        <p14:creationId xmlns:p14="http://schemas.microsoft.com/office/powerpoint/2010/main" val="292748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spTree>
    <p:extLst>
      <p:ext uri="{BB962C8B-B14F-4D97-AF65-F5344CB8AC3E}">
        <p14:creationId xmlns:p14="http://schemas.microsoft.com/office/powerpoint/2010/main" val="916453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927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879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76394" y="701211"/>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2019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381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368411" y="444707"/>
            <a:ext cx="3181207" cy="682752"/>
          </a:xfrm>
          <a:prstGeom prst="rect">
            <a:avLst/>
          </a:prstGeom>
        </p:spPr>
      </p:pic>
    </p:spTree>
    <p:extLst>
      <p:ext uri="{BB962C8B-B14F-4D97-AF65-F5344CB8AC3E}">
        <p14:creationId xmlns:p14="http://schemas.microsoft.com/office/powerpoint/2010/main" val="334486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5518633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4309872"/>
          </a:xfrm>
        </p:spPr>
        <p:txBody>
          <a:bodyPr anchor="t" anchorCtr="0">
            <a:noAutofit/>
          </a:bodyPr>
          <a:lstStyle>
            <a:lvl1pPr>
              <a:defRPr sz="2667">
                <a:solidFill>
                  <a:schemeClr val="tx1"/>
                </a:solidFill>
              </a:defRPr>
            </a:lvl1pPr>
            <a:lvl2pPr marL="309026" indent="-309026">
              <a:buNone/>
              <a:defRPr sz="26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dirty="0"/>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8987745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a:xfrm>
            <a:off x="512064" y="78089"/>
            <a:ext cx="11180064" cy="552060"/>
          </a:xfrm>
        </p:spPr>
        <p:txBody>
          <a:bodyPr anchor="ctr">
            <a:normAutofit/>
          </a:bodyPr>
          <a:lstStyle>
            <a:lvl1pPr>
              <a:defRPr sz="2667"/>
            </a:lvl1pPr>
          </a:lstStyle>
          <a:p>
            <a:r>
              <a:rPr lang="en-US"/>
              <a:t>Click to edit Master title style</a:t>
            </a:r>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2019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12201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267861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79249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102378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244866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5942" y="106135"/>
            <a:ext cx="4316545"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129440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4148757"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5942" y="106135"/>
            <a:ext cx="4316545"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330082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7277" y="510502"/>
            <a:ext cx="3499417"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37395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4.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2.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10298626" y="6322756"/>
            <a:ext cx="1385375" cy="297329"/>
          </a:xfrm>
          <a:prstGeom prst="rect">
            <a:avLst/>
          </a:prstGeom>
        </p:spPr>
      </p:pic>
    </p:spTree>
    <p:extLst>
      <p:ext uri="{BB962C8B-B14F-4D97-AF65-F5344CB8AC3E}">
        <p14:creationId xmlns:p14="http://schemas.microsoft.com/office/powerpoint/2010/main" val="72278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hd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0E5CE040-C0D3-40BD-8063-A2DF101E8B8B}"/>
              </a:ext>
            </a:extLst>
          </p:cNvPr>
          <p:cNvPicPr>
            <a:picLocks noChangeAspect="1"/>
          </p:cNvPicPr>
          <p:nvPr userDrawn="1"/>
        </p:nvPicPr>
        <p:blipFill>
          <a:blip r:embed="rId7"/>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1361107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1.xml"/><Relationship Id="rId5" Type="http://schemas.openxmlformats.org/officeDocument/2006/relationships/image" Target="../media/image22.tiff"/><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82215A-93D9-3A4A-B069-AA7BF007DDA9}"/>
              </a:ext>
            </a:extLst>
          </p:cNvPr>
          <p:cNvSpPr>
            <a:spLocks noGrp="1"/>
          </p:cNvSpPr>
          <p:nvPr>
            <p:ph type="ctrTitle"/>
          </p:nvPr>
        </p:nvSpPr>
        <p:spPr>
          <a:xfrm>
            <a:off x="552218" y="2451021"/>
            <a:ext cx="11386285" cy="738664"/>
          </a:xfrm>
        </p:spPr>
        <p:txBody>
          <a:bodyPr/>
          <a:lstStyle/>
          <a:p>
            <a:r>
              <a:rPr lang="en-US" dirty="0"/>
              <a:t>FEGO Digital Engineering Platform</a:t>
            </a:r>
          </a:p>
        </p:txBody>
      </p:sp>
      <p:sp>
        <p:nvSpPr>
          <p:cNvPr id="7" name="Text Placeholder 6">
            <a:extLst>
              <a:ext uri="{FF2B5EF4-FFF2-40B4-BE49-F238E27FC236}">
                <a16:creationId xmlns:a16="http://schemas.microsoft.com/office/drawing/2014/main" id="{C9E11138-AB12-8641-A3BA-37EAB7ABFA16}"/>
              </a:ext>
            </a:extLst>
          </p:cNvPr>
          <p:cNvSpPr>
            <a:spLocks noGrp="1"/>
          </p:cNvSpPr>
          <p:nvPr>
            <p:ph type="body" sz="quarter" idx="12"/>
          </p:nvPr>
        </p:nvSpPr>
        <p:spPr/>
        <p:txBody>
          <a:bodyPr/>
          <a:lstStyle/>
          <a:p>
            <a:r>
              <a:rPr lang="en-US" dirty="0"/>
              <a:t>Platform to accelerate application assessment and Cloud Migration</a:t>
            </a:r>
          </a:p>
        </p:txBody>
      </p:sp>
      <p:sp>
        <p:nvSpPr>
          <p:cNvPr id="5" name="Footer Placeholder 4">
            <a:extLst>
              <a:ext uri="{FF2B5EF4-FFF2-40B4-BE49-F238E27FC236}">
                <a16:creationId xmlns:a16="http://schemas.microsoft.com/office/drawing/2014/main" id="{BCE8276C-D2FC-F94F-B899-1E0DBB49871F}"/>
              </a:ext>
            </a:extLst>
          </p:cNvPr>
          <p:cNvSpPr>
            <a:spLocks noGrp="1"/>
          </p:cNvSpPr>
          <p:nvPr>
            <p:ph type="ftr" sz="quarter" idx="3"/>
          </p:nvPr>
        </p:nvSpPr>
        <p:spPr/>
        <p:txBody>
          <a:bodyPr/>
          <a:lstStyle/>
          <a:p>
            <a:pPr defTabSz="609585"/>
            <a:r>
              <a:rPr lang="en-US" dirty="0">
                <a:solidFill>
                  <a:srgbClr val="FFFFFF"/>
                </a:solidFill>
              </a:rPr>
              <a:t>© 2020 Cognizant</a:t>
            </a:r>
          </a:p>
        </p:txBody>
      </p:sp>
    </p:spTree>
    <p:extLst>
      <p:ext uri="{BB962C8B-B14F-4D97-AF65-F5344CB8AC3E}">
        <p14:creationId xmlns:p14="http://schemas.microsoft.com/office/powerpoint/2010/main" val="321249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ooter Placeholder 3">
            <a:extLst>
              <a:ext uri="{FF2B5EF4-FFF2-40B4-BE49-F238E27FC236}">
                <a16:creationId xmlns:a16="http://schemas.microsoft.com/office/drawing/2014/main" id="{FE8CE2EB-6799-5443-8276-D7CEF9818550}"/>
              </a:ext>
            </a:extLst>
          </p:cNvPr>
          <p:cNvSpPr>
            <a:spLocks noGrp="1"/>
          </p:cNvSpPr>
          <p:nvPr>
            <p:ph type="ftr" sz="quarter" idx="11"/>
          </p:nvPr>
        </p:nvSpPr>
        <p:spPr/>
        <p:txBody>
          <a:bodyPr/>
          <a:lstStyle/>
          <a:p>
            <a:pPr defTabSz="609555">
              <a:defRPr/>
            </a:pPr>
            <a:r>
              <a:rPr lang="en-US" dirty="0">
                <a:solidFill>
                  <a:srgbClr val="0033A0"/>
                </a:solidFill>
                <a:latin typeface="Arial" panose="020B0604020202020204"/>
              </a:rPr>
              <a:t>© 2020 Cognizant</a:t>
            </a:r>
          </a:p>
        </p:txBody>
      </p:sp>
      <p:sp>
        <p:nvSpPr>
          <p:cNvPr id="5" name="Slide Number Placeholder 4"/>
          <p:cNvSpPr>
            <a:spLocks noGrp="1"/>
          </p:cNvSpPr>
          <p:nvPr>
            <p:ph type="sldNum" sz="quarter" idx="12"/>
          </p:nvPr>
        </p:nvSpPr>
        <p:spPr/>
        <p:txBody>
          <a:bodyPr/>
          <a:lstStyle/>
          <a:p>
            <a:pPr defTabSz="609555">
              <a:defRPr/>
            </a:pPr>
            <a:fld id="{2EFEF571-C9B4-4D92-A7F7-315B894862A8}" type="slidenum">
              <a:rPr lang="en-US">
                <a:solidFill>
                  <a:srgbClr val="00B140"/>
                </a:solidFill>
                <a:latin typeface="Arial" panose="020B0604020202020204"/>
              </a:rPr>
              <a:pPr defTabSz="609555">
                <a:defRPr/>
              </a:pPr>
              <a:t>2</a:t>
            </a:fld>
            <a:endParaRPr lang="en-US" dirty="0">
              <a:solidFill>
                <a:srgbClr val="00B140"/>
              </a:solidFill>
              <a:latin typeface="Arial" panose="020B0604020202020204"/>
            </a:endParaRPr>
          </a:p>
        </p:txBody>
      </p:sp>
      <p:sp>
        <p:nvSpPr>
          <p:cNvPr id="21" name="Slide Number Placeholder 4">
            <a:extLst>
              <a:ext uri="{FF2B5EF4-FFF2-40B4-BE49-F238E27FC236}">
                <a16:creationId xmlns:a16="http://schemas.microsoft.com/office/drawing/2014/main" id="{41D187A0-4F99-6F4F-89C6-D4687B6451AF}"/>
              </a:ext>
            </a:extLst>
          </p:cNvPr>
          <p:cNvSpPr txBox="1">
            <a:spLocks/>
          </p:cNvSpPr>
          <p:nvPr/>
        </p:nvSpPr>
        <p:spPr>
          <a:xfrm>
            <a:off x="512064" y="6400800"/>
            <a:ext cx="304800" cy="207264"/>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09555">
              <a:defRPr/>
            </a:pPr>
            <a:fld id="{2EFEF571-C9B4-4D92-A7F7-315B894862A8}" type="slidenum">
              <a:rPr lang="en-US" sz="1200">
                <a:solidFill>
                  <a:srgbClr val="00B140"/>
                </a:solidFill>
                <a:latin typeface="Arial" panose="020B0604020202020204"/>
              </a:rPr>
              <a:pPr defTabSz="609555">
                <a:defRPr/>
              </a:pPr>
              <a:t>2</a:t>
            </a:fld>
            <a:endParaRPr lang="en-US" sz="1200" dirty="0">
              <a:solidFill>
                <a:srgbClr val="00B140"/>
              </a:solidFill>
              <a:latin typeface="Arial" panose="020B0604020202020204"/>
            </a:endParaRPr>
          </a:p>
        </p:txBody>
      </p:sp>
      <p:sp>
        <p:nvSpPr>
          <p:cNvPr id="125" name="Rectangle 124">
            <a:extLst>
              <a:ext uri="{FF2B5EF4-FFF2-40B4-BE49-F238E27FC236}">
                <a16:creationId xmlns:a16="http://schemas.microsoft.com/office/drawing/2014/main" id="{B19E52C1-1BF3-DE4C-BEF2-BB394C68AE17}"/>
              </a:ext>
            </a:extLst>
          </p:cNvPr>
          <p:cNvSpPr/>
          <p:nvPr/>
        </p:nvSpPr>
        <p:spPr>
          <a:xfrm>
            <a:off x="508000" y="141111"/>
            <a:ext cx="11176000" cy="609600"/>
          </a:xfrm>
          <a:prstGeom prst="rect">
            <a:avLst/>
          </a:prstGeom>
          <a:noFill/>
          <a:ln w="6350" cap="flat" cmpd="sng" algn="ctr">
            <a:noFill/>
            <a:prstDash val="solid"/>
            <a:miter lim="800000"/>
          </a:ln>
          <a:effectLst/>
        </p:spPr>
        <p:txBody>
          <a:bodyPr wrap="square" lIns="0" tIns="0" rIns="0" bIns="0" rtlCol="0" anchor="t"/>
          <a:lstStyle/>
          <a:p>
            <a:pPr marL="101597" marR="0" lvl="0" indent="0" defTabSz="609585" eaLnBrk="1" fontAlgn="auto" latinLnBrk="0" hangingPunct="1">
              <a:lnSpc>
                <a:spcPct val="97000"/>
              </a:lnSpc>
              <a:spcBef>
                <a:spcPts val="0"/>
              </a:spcBef>
              <a:spcAft>
                <a:spcPts val="0"/>
              </a:spcAft>
              <a:buClrTx/>
              <a:buSzTx/>
              <a:buFontTx/>
              <a:buNone/>
              <a:tabLst/>
              <a:defRPr/>
            </a:pPr>
            <a:endParaRPr kumimoji="0" sz="3200" b="1" i="0" u="none" strike="noStrike" kern="0" cap="none" spc="0" normalizeH="0" baseline="0" noProof="0" dirty="0">
              <a:ln>
                <a:noFill/>
              </a:ln>
              <a:solidFill>
                <a:srgbClr val="0033B4"/>
              </a:solidFill>
              <a:effectLst/>
              <a:uLnTx/>
              <a:uFillTx/>
              <a:latin typeface="Arial" panose="020B0604020202020204"/>
              <a:ea typeface="+mn-ea"/>
              <a:cs typeface="+mn-cs"/>
            </a:endParaRPr>
          </a:p>
        </p:txBody>
      </p:sp>
      <p:sp>
        <p:nvSpPr>
          <p:cNvPr id="126" name="Title 8">
            <a:extLst>
              <a:ext uri="{FF2B5EF4-FFF2-40B4-BE49-F238E27FC236}">
                <a16:creationId xmlns:a16="http://schemas.microsoft.com/office/drawing/2014/main" id="{C49F8728-1F48-8F47-B8D2-2BDE365DB2DE}"/>
              </a:ext>
            </a:extLst>
          </p:cNvPr>
          <p:cNvSpPr txBox="1">
            <a:spLocks/>
          </p:cNvSpPr>
          <p:nvPr/>
        </p:nvSpPr>
        <p:spPr>
          <a:xfrm>
            <a:off x="512064" y="365761"/>
            <a:ext cx="11222736" cy="828040"/>
          </a:xfrm>
          <a:prstGeom prst="rect">
            <a:avLst/>
          </a:prstGeom>
        </p:spPr>
        <p:txBody>
          <a:bodyPr vert="horz" wrap="none" lIns="0" tIns="0" rIns="0" bIns="0" rtlCol="0" anchor="t" anchorCtr="0">
            <a:noAutofit/>
          </a:bodyPr>
          <a:lst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pPr marL="0" marR="0" lvl="0" indent="0" algn="l" defTabSz="121914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033A0"/>
                </a:solidFill>
                <a:effectLst/>
                <a:uLnTx/>
                <a:uFillTx/>
                <a:latin typeface="Arial" panose="020B0604020202020204" pitchFamily="34" charset="0"/>
                <a:ea typeface="+mj-ea"/>
                <a:cs typeface="Arial" panose="020B0604020202020204" pitchFamily="34" charset="0"/>
              </a:rPr>
              <a:t>FEGO Digital Engineering Platform</a:t>
            </a:r>
            <a:br>
              <a:rPr kumimoji="0" lang="en-US" sz="3200" b="1" i="0" u="none" strike="noStrike" kern="1200" cap="none" spc="0" normalizeH="0" baseline="0" noProof="0" dirty="0">
                <a:ln>
                  <a:noFill/>
                </a:ln>
                <a:solidFill>
                  <a:srgbClr val="0033A0"/>
                </a:solidFill>
                <a:effectLst/>
                <a:uLnTx/>
                <a:uFillTx/>
                <a:latin typeface="Arial" panose="020B0604020202020204" pitchFamily="34" charset="0"/>
                <a:ea typeface="+mj-ea"/>
                <a:cs typeface="Arial" panose="020B0604020202020204" pitchFamily="34" charset="0"/>
              </a:rPr>
            </a:br>
            <a:endParaRPr kumimoji="0" lang="en-US" sz="3200" b="1" i="0" u="none" strike="noStrike" kern="1200" cap="none" spc="0" normalizeH="0" baseline="0" noProof="0" dirty="0">
              <a:ln>
                <a:noFill/>
              </a:ln>
              <a:solidFill>
                <a:srgbClr val="0033A0"/>
              </a:solidFill>
              <a:effectLst/>
              <a:uLnTx/>
              <a:uFillTx/>
              <a:latin typeface="Arial" panose="020B0604020202020204" pitchFamily="34" charset="0"/>
              <a:ea typeface="+mj-ea"/>
              <a:cs typeface="Arial" panose="020B0604020202020204" pitchFamily="34" charset="0"/>
            </a:endParaRPr>
          </a:p>
        </p:txBody>
      </p:sp>
      <p:sp>
        <p:nvSpPr>
          <p:cNvPr id="155" name="Rectangle 154">
            <a:extLst>
              <a:ext uri="{FF2B5EF4-FFF2-40B4-BE49-F238E27FC236}">
                <a16:creationId xmlns:a16="http://schemas.microsoft.com/office/drawing/2014/main" id="{8B446666-2939-C148-894D-0A710F51C68A}"/>
              </a:ext>
            </a:extLst>
          </p:cNvPr>
          <p:cNvSpPr/>
          <p:nvPr/>
        </p:nvSpPr>
        <p:spPr>
          <a:xfrm>
            <a:off x="2457323" y="1752824"/>
            <a:ext cx="4252616" cy="656911"/>
          </a:xfrm>
          <a:prstGeom prst="rect">
            <a:avLst/>
          </a:prstGeom>
        </p:spPr>
        <p:txBody>
          <a:bodyPr wrap="square">
            <a:spAutoFit/>
          </a:bodyPr>
          <a:lstStyle/>
          <a:p>
            <a:pPr defTabSz="609585">
              <a:lnSpc>
                <a:spcPct val="115000"/>
              </a:lnSpc>
              <a:buSzPts val="800"/>
            </a:pPr>
            <a:r>
              <a:rPr lang="en-US" sz="1467" b="1" dirty="0">
                <a:solidFill>
                  <a:srgbClr val="0033A0"/>
                </a:solidFill>
                <a:ea typeface="Proxima Nova"/>
                <a:cs typeface="Proxima Nova"/>
                <a:sym typeface="Proxima Nova"/>
              </a:rPr>
              <a:t>Automated Cloud Readiness Assessment</a:t>
            </a:r>
          </a:p>
          <a:p>
            <a:pPr marL="171450" indent="-171450" defTabSz="609585">
              <a:lnSpc>
                <a:spcPct val="115000"/>
              </a:lnSpc>
              <a:buSzPts val="800"/>
              <a:buFont typeface="Wingdings" pitchFamily="2" charset="2"/>
              <a:buChar char="ü"/>
            </a:pPr>
            <a:r>
              <a:rPr lang="en-US" sz="900" b="1" dirty="0">
                <a:solidFill>
                  <a:srgbClr val="0033A0"/>
                </a:solidFill>
                <a:ea typeface="Proxima Nova"/>
                <a:cs typeface="Proxima Nova"/>
                <a:sym typeface="Proxima Nova"/>
              </a:rPr>
              <a:t>From On-prem to target cloud</a:t>
            </a:r>
          </a:p>
          <a:p>
            <a:pPr marL="171450" indent="-171450" defTabSz="609585">
              <a:lnSpc>
                <a:spcPct val="115000"/>
              </a:lnSpc>
              <a:buSzPts val="800"/>
              <a:buFont typeface="Wingdings" pitchFamily="2" charset="2"/>
              <a:buChar char="ü"/>
            </a:pPr>
            <a:r>
              <a:rPr lang="en-US" sz="900" b="1" dirty="0">
                <a:solidFill>
                  <a:srgbClr val="0033A0"/>
                </a:solidFill>
                <a:ea typeface="Proxima Nova"/>
                <a:cs typeface="Proxima Nova"/>
                <a:sym typeface="Proxima Nova"/>
              </a:rPr>
              <a:t>From one cloud platform to other cloud platform (PCF to OpenShift)</a:t>
            </a:r>
            <a:endParaRPr lang="en-US" sz="900" dirty="0">
              <a:solidFill>
                <a:srgbClr val="0033A0"/>
              </a:solidFill>
              <a:ea typeface="Proxima Nova"/>
              <a:cs typeface="Proxima Nova"/>
              <a:sym typeface="Proxima Nova"/>
            </a:endParaRPr>
          </a:p>
        </p:txBody>
      </p:sp>
      <p:sp>
        <p:nvSpPr>
          <p:cNvPr id="156" name="Rectangle 155">
            <a:extLst>
              <a:ext uri="{FF2B5EF4-FFF2-40B4-BE49-F238E27FC236}">
                <a16:creationId xmlns:a16="http://schemas.microsoft.com/office/drawing/2014/main" id="{CD8ECCAD-CFBF-2E4B-970A-2C493C663CE2}"/>
              </a:ext>
            </a:extLst>
          </p:cNvPr>
          <p:cNvSpPr/>
          <p:nvPr/>
        </p:nvSpPr>
        <p:spPr>
          <a:xfrm>
            <a:off x="2457323" y="4318561"/>
            <a:ext cx="3638887" cy="329834"/>
          </a:xfrm>
          <a:prstGeom prst="rect">
            <a:avLst/>
          </a:prstGeom>
        </p:spPr>
        <p:txBody>
          <a:bodyPr wrap="square">
            <a:spAutoFit/>
          </a:bodyPr>
          <a:lstStyle/>
          <a:p>
            <a:pPr marL="0" marR="0" lvl="0" indent="0" defTabSz="609585" eaLnBrk="1" fontAlgn="auto" latinLnBrk="0" hangingPunct="1">
              <a:lnSpc>
                <a:spcPct val="115000"/>
              </a:lnSpc>
              <a:spcBef>
                <a:spcPts val="0"/>
              </a:spcBef>
              <a:spcAft>
                <a:spcPts val="0"/>
              </a:spcAft>
              <a:buClrTx/>
              <a:buSzPts val="800"/>
              <a:buFontTx/>
              <a:buNone/>
              <a:tabLst/>
              <a:defRPr/>
            </a:pPr>
            <a:r>
              <a:rPr kumimoji="0" lang="en-US" sz="1467" b="1" i="0" u="none" strike="noStrike" kern="0" cap="none" spc="0" normalizeH="0" baseline="0" noProof="0" dirty="0">
                <a:ln>
                  <a:noFill/>
                </a:ln>
                <a:solidFill>
                  <a:srgbClr val="0033A0"/>
                </a:solidFill>
                <a:effectLst/>
                <a:uLnTx/>
                <a:uFillTx/>
                <a:sym typeface="Proxima Nova"/>
              </a:rPr>
              <a:t>Transformation Recipes</a:t>
            </a:r>
          </a:p>
        </p:txBody>
      </p:sp>
      <p:sp>
        <p:nvSpPr>
          <p:cNvPr id="157" name="Rectangle 156">
            <a:extLst>
              <a:ext uri="{FF2B5EF4-FFF2-40B4-BE49-F238E27FC236}">
                <a16:creationId xmlns:a16="http://schemas.microsoft.com/office/drawing/2014/main" id="{569E2AAF-A203-FF4F-ABD0-E9103DF3C25F}"/>
              </a:ext>
            </a:extLst>
          </p:cNvPr>
          <p:cNvSpPr/>
          <p:nvPr/>
        </p:nvSpPr>
        <p:spPr>
          <a:xfrm>
            <a:off x="2457323" y="3569303"/>
            <a:ext cx="3638887" cy="329834"/>
          </a:xfrm>
          <a:prstGeom prst="rect">
            <a:avLst/>
          </a:prstGeom>
        </p:spPr>
        <p:txBody>
          <a:bodyPr wrap="square">
            <a:spAutoFit/>
          </a:bodyPr>
          <a:lstStyle/>
          <a:p>
            <a:pPr marL="0" marR="0" lvl="0" indent="0" defTabSz="609585" eaLnBrk="1" fontAlgn="auto" latinLnBrk="0" hangingPunct="1">
              <a:lnSpc>
                <a:spcPct val="115000"/>
              </a:lnSpc>
              <a:spcBef>
                <a:spcPts val="0"/>
              </a:spcBef>
              <a:spcAft>
                <a:spcPts val="0"/>
              </a:spcAft>
              <a:buClrTx/>
              <a:buSzPts val="800"/>
              <a:buFontTx/>
              <a:buNone/>
              <a:tabLst/>
              <a:defRPr/>
            </a:pPr>
            <a:r>
              <a:rPr kumimoji="0" lang="en-US" sz="1467" b="1" i="0" u="none" strike="noStrike" kern="0" cap="none" spc="0" normalizeH="0" baseline="0" noProof="0" dirty="0">
                <a:ln>
                  <a:noFill/>
                </a:ln>
                <a:solidFill>
                  <a:srgbClr val="0033A0"/>
                </a:solidFill>
                <a:effectLst/>
                <a:uLnTx/>
                <a:uFillTx/>
                <a:sym typeface="Proxima Nova"/>
              </a:rPr>
              <a:t>Remediation Templates</a:t>
            </a:r>
          </a:p>
        </p:txBody>
      </p:sp>
      <p:sp>
        <p:nvSpPr>
          <p:cNvPr id="158" name="Rectangle 157">
            <a:extLst>
              <a:ext uri="{FF2B5EF4-FFF2-40B4-BE49-F238E27FC236}">
                <a16:creationId xmlns:a16="http://schemas.microsoft.com/office/drawing/2014/main" id="{E66B958E-E5A1-9C48-BCC0-438B3A889961}"/>
              </a:ext>
            </a:extLst>
          </p:cNvPr>
          <p:cNvSpPr/>
          <p:nvPr/>
        </p:nvSpPr>
        <p:spPr>
          <a:xfrm>
            <a:off x="7323562" y="1919341"/>
            <a:ext cx="3638887" cy="329834"/>
          </a:xfrm>
          <a:prstGeom prst="rect">
            <a:avLst/>
          </a:prstGeom>
        </p:spPr>
        <p:txBody>
          <a:bodyPr wrap="square">
            <a:spAutoFit/>
          </a:bodyPr>
          <a:lstStyle/>
          <a:p>
            <a:pPr marL="0" marR="0" lvl="0" indent="0" defTabSz="609585" eaLnBrk="1" fontAlgn="auto" latinLnBrk="0" hangingPunct="1">
              <a:lnSpc>
                <a:spcPct val="115000"/>
              </a:lnSpc>
              <a:spcBef>
                <a:spcPts val="0"/>
              </a:spcBef>
              <a:spcAft>
                <a:spcPts val="0"/>
              </a:spcAft>
              <a:buClrTx/>
              <a:buSzPts val="800"/>
              <a:buFontTx/>
              <a:buNone/>
              <a:tabLst/>
              <a:defRPr/>
            </a:pPr>
            <a:r>
              <a:rPr kumimoji="0" lang="en-US" sz="1467" b="1" i="0" u="none" strike="noStrike" kern="0" cap="none" spc="0" normalizeH="0" baseline="0" noProof="0" dirty="0">
                <a:ln>
                  <a:noFill/>
                </a:ln>
                <a:solidFill>
                  <a:srgbClr val="0033A0"/>
                </a:solidFill>
                <a:effectLst/>
                <a:uLnTx/>
                <a:uFillTx/>
                <a:sym typeface="Proxima Nova"/>
              </a:rPr>
              <a:t>Service Templates</a:t>
            </a:r>
          </a:p>
        </p:txBody>
      </p:sp>
      <p:sp>
        <p:nvSpPr>
          <p:cNvPr id="159" name="Rectangle 158">
            <a:extLst>
              <a:ext uri="{FF2B5EF4-FFF2-40B4-BE49-F238E27FC236}">
                <a16:creationId xmlns:a16="http://schemas.microsoft.com/office/drawing/2014/main" id="{6BD0A958-EB0D-C142-AB90-FA928F98C63D}"/>
              </a:ext>
            </a:extLst>
          </p:cNvPr>
          <p:cNvSpPr/>
          <p:nvPr/>
        </p:nvSpPr>
        <p:spPr>
          <a:xfrm>
            <a:off x="7323562" y="2752063"/>
            <a:ext cx="3638887" cy="329834"/>
          </a:xfrm>
          <a:prstGeom prst="rect">
            <a:avLst/>
          </a:prstGeom>
        </p:spPr>
        <p:txBody>
          <a:bodyPr wrap="square">
            <a:spAutoFit/>
          </a:bodyPr>
          <a:lstStyle/>
          <a:p>
            <a:pPr marL="0" marR="0" lvl="0" indent="0" defTabSz="609585" eaLnBrk="1" fontAlgn="auto" latinLnBrk="0" hangingPunct="1">
              <a:lnSpc>
                <a:spcPct val="115000"/>
              </a:lnSpc>
              <a:spcBef>
                <a:spcPts val="0"/>
              </a:spcBef>
              <a:spcAft>
                <a:spcPts val="0"/>
              </a:spcAft>
              <a:buClrTx/>
              <a:buSzPts val="800"/>
              <a:buFontTx/>
              <a:buNone/>
              <a:tabLst/>
              <a:defRPr/>
            </a:pPr>
            <a:r>
              <a:rPr kumimoji="0" lang="en-US" sz="1467" b="1" i="0" u="none" strike="noStrike" kern="0" cap="none" spc="0" normalizeH="0" baseline="0" noProof="0" dirty="0">
                <a:ln>
                  <a:noFill/>
                </a:ln>
                <a:solidFill>
                  <a:srgbClr val="0033A0"/>
                </a:solidFill>
                <a:effectLst/>
                <a:uLnTx/>
                <a:uFillTx/>
                <a:sym typeface="Proxima Nova"/>
              </a:rPr>
              <a:t>CI/CD Pipelines</a:t>
            </a:r>
          </a:p>
        </p:txBody>
      </p:sp>
      <p:sp>
        <p:nvSpPr>
          <p:cNvPr id="160" name="Rectangle 159">
            <a:extLst>
              <a:ext uri="{FF2B5EF4-FFF2-40B4-BE49-F238E27FC236}">
                <a16:creationId xmlns:a16="http://schemas.microsoft.com/office/drawing/2014/main" id="{93C935B5-E357-1D4C-ADCC-CF56DC95D9D2}"/>
              </a:ext>
            </a:extLst>
          </p:cNvPr>
          <p:cNvSpPr/>
          <p:nvPr/>
        </p:nvSpPr>
        <p:spPr>
          <a:xfrm>
            <a:off x="7323562" y="3558229"/>
            <a:ext cx="3638887" cy="329834"/>
          </a:xfrm>
          <a:prstGeom prst="rect">
            <a:avLst/>
          </a:prstGeom>
        </p:spPr>
        <p:txBody>
          <a:bodyPr wrap="square">
            <a:spAutoFit/>
          </a:bodyPr>
          <a:lstStyle/>
          <a:p>
            <a:pPr marL="0" marR="0" lvl="0" indent="0" defTabSz="609585" eaLnBrk="1" fontAlgn="auto" latinLnBrk="0" hangingPunct="1">
              <a:lnSpc>
                <a:spcPct val="115000"/>
              </a:lnSpc>
              <a:spcBef>
                <a:spcPts val="0"/>
              </a:spcBef>
              <a:spcAft>
                <a:spcPts val="0"/>
              </a:spcAft>
              <a:buClrTx/>
              <a:buSzPts val="800"/>
              <a:buFontTx/>
              <a:buNone/>
              <a:tabLst/>
              <a:defRPr/>
            </a:pPr>
            <a:r>
              <a:rPr kumimoji="0" lang="en-US" sz="1467" b="1" i="0" u="none" strike="noStrike" kern="0" cap="none" spc="0" normalizeH="0" baseline="0" noProof="0" dirty="0">
                <a:ln>
                  <a:noFill/>
                </a:ln>
                <a:solidFill>
                  <a:srgbClr val="0033A0"/>
                </a:solidFill>
                <a:effectLst/>
                <a:uLnTx/>
                <a:uFillTx/>
                <a:sym typeface="Proxima Nova"/>
              </a:rPr>
              <a:t>Configurable Migration Settings</a:t>
            </a:r>
          </a:p>
        </p:txBody>
      </p:sp>
      <p:sp>
        <p:nvSpPr>
          <p:cNvPr id="161" name="Rectangle 160">
            <a:extLst>
              <a:ext uri="{FF2B5EF4-FFF2-40B4-BE49-F238E27FC236}">
                <a16:creationId xmlns:a16="http://schemas.microsoft.com/office/drawing/2014/main" id="{B5AA91A9-FCCA-3D4E-AEAA-FCFE98A2EB29}"/>
              </a:ext>
            </a:extLst>
          </p:cNvPr>
          <p:cNvSpPr/>
          <p:nvPr/>
        </p:nvSpPr>
        <p:spPr>
          <a:xfrm>
            <a:off x="595229" y="4915449"/>
            <a:ext cx="10531554" cy="461665"/>
          </a:xfrm>
          <a:prstGeom prst="rect">
            <a:avLst/>
          </a:prstGeom>
        </p:spPr>
        <p:txBody>
          <a:bodyPr wrap="square">
            <a:spAutoFit/>
          </a:bodyPr>
          <a:lstStyle/>
          <a:p>
            <a:pPr marL="0" marR="0" lvl="0" indent="-228594"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33A0"/>
                </a:solidFill>
                <a:effectLst/>
                <a:uLnTx/>
                <a:uFillTx/>
              </a:rPr>
              <a:t>FEGO is an Intelligent Acceleration Platform for Application Cloud Transformation and Greenfield Application Development. It provides one click automation of cloud readiness assessment. It automates steps for transformation and deployment.</a:t>
            </a:r>
          </a:p>
        </p:txBody>
      </p:sp>
      <p:sp>
        <p:nvSpPr>
          <p:cNvPr id="162" name="Rectangle 161">
            <a:extLst>
              <a:ext uri="{FF2B5EF4-FFF2-40B4-BE49-F238E27FC236}">
                <a16:creationId xmlns:a16="http://schemas.microsoft.com/office/drawing/2014/main" id="{5182E52C-D960-6D47-B4FD-62984C6B7C6A}"/>
              </a:ext>
            </a:extLst>
          </p:cNvPr>
          <p:cNvSpPr/>
          <p:nvPr/>
        </p:nvSpPr>
        <p:spPr>
          <a:xfrm>
            <a:off x="384772" y="1139552"/>
            <a:ext cx="9737128" cy="461665"/>
          </a:xfrm>
          <a:prstGeom prst="rect">
            <a:avLst/>
          </a:prstGeom>
        </p:spPr>
        <p:txBody>
          <a:bodyPr wrap="square">
            <a:spAutoFit/>
          </a:bodyPr>
          <a:lstStyle/>
          <a:p>
            <a:pPr marL="0" marR="0" lvl="0" indent="-228594" defTabSz="609585"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33A0"/>
                </a:solidFill>
                <a:effectLst/>
                <a:uLnTx/>
                <a:uFillTx/>
              </a:rPr>
              <a:t>Automate and Scale application cloud transformation with FEGO</a:t>
            </a:r>
          </a:p>
        </p:txBody>
      </p:sp>
      <p:sp>
        <p:nvSpPr>
          <p:cNvPr id="163" name="Rectangle 162">
            <a:extLst>
              <a:ext uri="{FF2B5EF4-FFF2-40B4-BE49-F238E27FC236}">
                <a16:creationId xmlns:a16="http://schemas.microsoft.com/office/drawing/2014/main" id="{08391BDE-F0ED-2145-9984-E12812ED55DC}"/>
              </a:ext>
            </a:extLst>
          </p:cNvPr>
          <p:cNvSpPr/>
          <p:nvPr/>
        </p:nvSpPr>
        <p:spPr>
          <a:xfrm>
            <a:off x="665867" y="5607298"/>
            <a:ext cx="10460915" cy="351378"/>
          </a:xfrm>
          <a:prstGeom prst="rect">
            <a:avLst/>
          </a:prstGeom>
          <a:ln>
            <a:solidFill>
              <a:srgbClr val="000063"/>
            </a:solidFill>
          </a:ln>
        </p:spPr>
        <p:txBody>
          <a:bodyPr wrap="square">
            <a:spAutoFit/>
          </a:bodyPr>
          <a:lstStyle/>
          <a:p>
            <a:pPr marL="0" marR="0" lvl="0" indent="0" algn="ctr" defTabSz="609585" eaLnBrk="1" fontAlgn="auto" latinLnBrk="0" hangingPunct="1">
              <a:lnSpc>
                <a:spcPct val="115000"/>
              </a:lnSpc>
              <a:spcBef>
                <a:spcPts val="0"/>
              </a:spcBef>
              <a:spcAft>
                <a:spcPts val="0"/>
              </a:spcAft>
              <a:buClrTx/>
              <a:buSzPts val="800"/>
              <a:buFontTx/>
              <a:buNone/>
              <a:tabLst/>
              <a:defRPr/>
            </a:pPr>
            <a:r>
              <a:rPr kumimoji="0" lang="en-US" sz="1600" b="1" i="0" u="none" strike="noStrike" kern="0" cap="none" spc="0" normalizeH="0" baseline="0" noProof="0" dirty="0">
                <a:ln>
                  <a:noFill/>
                </a:ln>
                <a:solidFill>
                  <a:srgbClr val="0033A0"/>
                </a:solidFill>
                <a:effectLst/>
                <a:uLnTx/>
                <a:uFillTx/>
                <a:ea typeface="Proxima Nova"/>
                <a:cs typeface="Proxima Nova"/>
                <a:sym typeface="Proxima Nova"/>
              </a:rPr>
              <a:t>CUSTOMER ADOPTION: 100+ Customers</a:t>
            </a:r>
            <a:endParaRPr kumimoji="0" lang="en-US" sz="1600" b="0" i="0" u="none" strike="noStrike" kern="0" cap="none" spc="0" normalizeH="0" baseline="0" noProof="0" dirty="0">
              <a:ln>
                <a:noFill/>
              </a:ln>
              <a:solidFill>
                <a:srgbClr val="0033A0"/>
              </a:solidFill>
              <a:effectLst/>
              <a:uLnTx/>
              <a:uFillTx/>
              <a:ea typeface="Proxima Nova"/>
              <a:cs typeface="Proxima Nova"/>
              <a:sym typeface="Proxima Nova"/>
            </a:endParaRPr>
          </a:p>
        </p:txBody>
      </p:sp>
      <p:sp>
        <p:nvSpPr>
          <p:cNvPr id="164" name="Rectangle 163">
            <a:extLst>
              <a:ext uri="{FF2B5EF4-FFF2-40B4-BE49-F238E27FC236}">
                <a16:creationId xmlns:a16="http://schemas.microsoft.com/office/drawing/2014/main" id="{185CCFB2-8FC3-8543-A516-B9A1D81DB85B}"/>
              </a:ext>
            </a:extLst>
          </p:cNvPr>
          <p:cNvSpPr/>
          <p:nvPr/>
        </p:nvSpPr>
        <p:spPr>
          <a:xfrm>
            <a:off x="7323562" y="4286203"/>
            <a:ext cx="3638887" cy="329834"/>
          </a:xfrm>
          <a:prstGeom prst="rect">
            <a:avLst/>
          </a:prstGeom>
        </p:spPr>
        <p:txBody>
          <a:bodyPr wrap="square">
            <a:spAutoFit/>
          </a:bodyPr>
          <a:lstStyle/>
          <a:p>
            <a:pPr marL="0" marR="0" lvl="0" indent="0" defTabSz="609585" eaLnBrk="1" fontAlgn="auto" latinLnBrk="0" hangingPunct="1">
              <a:lnSpc>
                <a:spcPct val="115000"/>
              </a:lnSpc>
              <a:spcBef>
                <a:spcPts val="0"/>
              </a:spcBef>
              <a:spcAft>
                <a:spcPts val="0"/>
              </a:spcAft>
              <a:buClrTx/>
              <a:buSzPts val="800"/>
              <a:buFontTx/>
              <a:buNone/>
              <a:tabLst/>
              <a:defRPr/>
            </a:pPr>
            <a:r>
              <a:rPr kumimoji="0" lang="en-US" sz="1467" b="1" i="0" u="none" strike="noStrike" kern="0" cap="none" spc="0" normalizeH="0" baseline="0" noProof="0" dirty="0">
                <a:ln>
                  <a:noFill/>
                </a:ln>
                <a:solidFill>
                  <a:srgbClr val="0033A0"/>
                </a:solidFill>
                <a:effectLst/>
                <a:uLnTx/>
                <a:uFillTx/>
                <a:sym typeface="Proxima Nova"/>
              </a:rPr>
              <a:t>Plugin integration </a:t>
            </a:r>
          </a:p>
        </p:txBody>
      </p:sp>
      <p:sp>
        <p:nvSpPr>
          <p:cNvPr id="165" name="Rectangle 164">
            <a:extLst>
              <a:ext uri="{FF2B5EF4-FFF2-40B4-BE49-F238E27FC236}">
                <a16:creationId xmlns:a16="http://schemas.microsoft.com/office/drawing/2014/main" id="{55DCAE3F-2B5C-AC41-A5F9-C6DF931B0B60}"/>
              </a:ext>
            </a:extLst>
          </p:cNvPr>
          <p:cNvSpPr/>
          <p:nvPr/>
        </p:nvSpPr>
        <p:spPr>
          <a:xfrm>
            <a:off x="2457323" y="2814886"/>
            <a:ext cx="3638887" cy="329834"/>
          </a:xfrm>
          <a:prstGeom prst="rect">
            <a:avLst/>
          </a:prstGeom>
        </p:spPr>
        <p:txBody>
          <a:bodyPr wrap="square">
            <a:spAutoFit/>
          </a:bodyPr>
          <a:lstStyle/>
          <a:p>
            <a:pPr marL="0" marR="0" lvl="0" indent="0" defTabSz="609585" eaLnBrk="1" fontAlgn="auto" latinLnBrk="0" hangingPunct="1">
              <a:lnSpc>
                <a:spcPct val="115000"/>
              </a:lnSpc>
              <a:spcBef>
                <a:spcPts val="0"/>
              </a:spcBef>
              <a:spcAft>
                <a:spcPts val="0"/>
              </a:spcAft>
              <a:buClrTx/>
              <a:buSzPts val="800"/>
              <a:buFontTx/>
              <a:buNone/>
              <a:tabLst/>
              <a:defRPr/>
            </a:pPr>
            <a:r>
              <a:rPr kumimoji="0" lang="en-US" sz="1467" b="1" i="0" u="none" strike="noStrike" kern="0" cap="none" spc="0" normalizeH="0" baseline="0" noProof="0" dirty="0">
                <a:ln>
                  <a:noFill/>
                </a:ln>
                <a:solidFill>
                  <a:srgbClr val="0033A0"/>
                </a:solidFill>
                <a:effectLst/>
                <a:uLnTx/>
                <a:uFillTx/>
                <a:sym typeface="Proxima Nova"/>
              </a:rPr>
              <a:t>Accelerate Microservice </a:t>
            </a:r>
            <a:r>
              <a:rPr lang="en-US" sz="1467" b="1" kern="0" dirty="0">
                <a:solidFill>
                  <a:srgbClr val="0033A0"/>
                </a:solidFill>
                <a:sym typeface="Proxima Nova"/>
              </a:rPr>
              <a:t>D</a:t>
            </a:r>
            <a:r>
              <a:rPr kumimoji="0" lang="en-US" sz="1467" b="1" i="0" u="none" strike="noStrike" kern="0" cap="none" spc="0" normalizeH="0" baseline="0" noProof="0" dirty="0">
                <a:ln>
                  <a:noFill/>
                </a:ln>
                <a:solidFill>
                  <a:srgbClr val="0033A0"/>
                </a:solidFill>
                <a:effectLst/>
                <a:uLnTx/>
                <a:uFillTx/>
                <a:sym typeface="Proxima Nova"/>
              </a:rPr>
              <a:t>evelopment</a:t>
            </a:r>
          </a:p>
        </p:txBody>
      </p:sp>
      <p:grpSp>
        <p:nvGrpSpPr>
          <p:cNvPr id="52" name="Group 51">
            <a:extLst>
              <a:ext uri="{FF2B5EF4-FFF2-40B4-BE49-F238E27FC236}">
                <a16:creationId xmlns:a16="http://schemas.microsoft.com/office/drawing/2014/main" id="{B814EF5E-A61A-5448-8209-3DC62857CE86}"/>
              </a:ext>
            </a:extLst>
          </p:cNvPr>
          <p:cNvGrpSpPr/>
          <p:nvPr/>
        </p:nvGrpSpPr>
        <p:grpSpPr>
          <a:xfrm>
            <a:off x="1809195" y="1804305"/>
            <a:ext cx="558075" cy="565852"/>
            <a:chOff x="1809195" y="1804305"/>
            <a:chExt cx="558075" cy="565852"/>
          </a:xfrm>
        </p:grpSpPr>
        <p:sp>
          <p:nvSpPr>
            <p:cNvPr id="53" name="Rectangle 52">
              <a:extLst>
                <a:ext uri="{FF2B5EF4-FFF2-40B4-BE49-F238E27FC236}">
                  <a16:creationId xmlns:a16="http://schemas.microsoft.com/office/drawing/2014/main" id="{60682E51-BB32-E04B-B447-52D52772E2FC}"/>
                </a:ext>
              </a:extLst>
            </p:cNvPr>
            <p:cNvSpPr/>
            <p:nvPr/>
          </p:nvSpPr>
          <p:spPr>
            <a:xfrm>
              <a:off x="1809195" y="1804305"/>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4" name="Freeform 5">
              <a:extLst>
                <a:ext uri="{FF2B5EF4-FFF2-40B4-BE49-F238E27FC236}">
                  <a16:creationId xmlns:a16="http://schemas.microsoft.com/office/drawing/2014/main" id="{DB7C41AE-69C5-F64C-80E8-50DDED9D92EB}"/>
                </a:ext>
              </a:extLst>
            </p:cNvPr>
            <p:cNvSpPr>
              <a:spLocks noEditPoints="1"/>
            </p:cNvSpPr>
            <p:nvPr/>
          </p:nvSpPr>
          <p:spPr bwMode="auto">
            <a:xfrm>
              <a:off x="1903752" y="1910215"/>
              <a:ext cx="368963" cy="277437"/>
            </a:xfrm>
            <a:custGeom>
              <a:avLst/>
              <a:gdLst>
                <a:gd name="T0" fmla="*/ 127 w 156"/>
                <a:gd name="T1" fmla="*/ 38 h 116"/>
                <a:gd name="T2" fmla="*/ 113 w 156"/>
                <a:gd name="T3" fmla="*/ 12 h 116"/>
                <a:gd name="T4" fmla="*/ 82 w 156"/>
                <a:gd name="T5" fmla="*/ 0 h 116"/>
                <a:gd name="T6" fmla="*/ 58 w 156"/>
                <a:gd name="T7" fmla="*/ 7 h 116"/>
                <a:gd name="T8" fmla="*/ 43 w 156"/>
                <a:gd name="T9" fmla="*/ 23 h 116"/>
                <a:gd name="T10" fmla="*/ 39 w 156"/>
                <a:gd name="T11" fmla="*/ 22 h 116"/>
                <a:gd name="T12" fmla="*/ 14 w 156"/>
                <a:gd name="T13" fmla="*/ 47 h 116"/>
                <a:gd name="T14" fmla="*/ 14 w 156"/>
                <a:gd name="T15" fmla="*/ 52 h 116"/>
                <a:gd name="T16" fmla="*/ 0 w 156"/>
                <a:gd name="T17" fmla="*/ 80 h 116"/>
                <a:gd name="T18" fmla="*/ 9 w 156"/>
                <a:gd name="T19" fmla="*/ 104 h 116"/>
                <a:gd name="T20" fmla="*/ 33 w 156"/>
                <a:gd name="T21" fmla="*/ 116 h 116"/>
                <a:gd name="T22" fmla="*/ 60 w 156"/>
                <a:gd name="T23" fmla="*/ 116 h 116"/>
                <a:gd name="T24" fmla="*/ 65 w 156"/>
                <a:gd name="T25" fmla="*/ 112 h 116"/>
                <a:gd name="T26" fmla="*/ 60 w 156"/>
                <a:gd name="T27" fmla="*/ 107 h 116"/>
                <a:gd name="T28" fmla="*/ 33 w 156"/>
                <a:gd name="T29" fmla="*/ 107 h 116"/>
                <a:gd name="T30" fmla="*/ 9 w 156"/>
                <a:gd name="T31" fmla="*/ 80 h 116"/>
                <a:gd name="T32" fmla="*/ 22 w 156"/>
                <a:gd name="T33" fmla="*/ 58 h 116"/>
                <a:gd name="T34" fmla="*/ 23 w 156"/>
                <a:gd name="T35" fmla="*/ 53 h 116"/>
                <a:gd name="T36" fmla="*/ 22 w 156"/>
                <a:gd name="T37" fmla="*/ 47 h 116"/>
                <a:gd name="T38" fmla="*/ 39 w 156"/>
                <a:gd name="T39" fmla="*/ 31 h 116"/>
                <a:gd name="T40" fmla="*/ 44 w 156"/>
                <a:gd name="T41" fmla="*/ 32 h 116"/>
                <a:gd name="T42" fmla="*/ 49 w 156"/>
                <a:gd name="T43" fmla="*/ 30 h 116"/>
                <a:gd name="T44" fmla="*/ 82 w 156"/>
                <a:gd name="T45" fmla="*/ 9 h 116"/>
                <a:gd name="T46" fmla="*/ 119 w 156"/>
                <a:gd name="T47" fmla="*/ 42 h 116"/>
                <a:gd name="T48" fmla="*/ 122 w 156"/>
                <a:gd name="T49" fmla="*/ 46 h 116"/>
                <a:gd name="T50" fmla="*/ 147 w 156"/>
                <a:gd name="T51" fmla="*/ 76 h 116"/>
                <a:gd name="T52" fmla="*/ 119 w 156"/>
                <a:gd name="T53" fmla="*/ 107 h 116"/>
                <a:gd name="T54" fmla="*/ 96 w 156"/>
                <a:gd name="T55" fmla="*/ 107 h 116"/>
                <a:gd name="T56" fmla="*/ 91 w 156"/>
                <a:gd name="T57" fmla="*/ 111 h 116"/>
                <a:gd name="T58" fmla="*/ 96 w 156"/>
                <a:gd name="T59" fmla="*/ 116 h 116"/>
                <a:gd name="T60" fmla="*/ 120 w 156"/>
                <a:gd name="T61" fmla="*/ 116 h 116"/>
                <a:gd name="T62" fmla="*/ 146 w 156"/>
                <a:gd name="T63" fmla="*/ 103 h 116"/>
                <a:gd name="T64" fmla="*/ 156 w 156"/>
                <a:gd name="T65" fmla="*/ 76 h 116"/>
                <a:gd name="T66" fmla="*/ 127 w 156"/>
                <a:gd name="T67" fmla="*/ 38 h 116"/>
                <a:gd name="T68" fmla="*/ 127 w 156"/>
                <a:gd name="T69" fmla="*/ 38 h 116"/>
                <a:gd name="T70" fmla="*/ 127 w 156"/>
                <a:gd name="T7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 h="116">
                  <a:moveTo>
                    <a:pt x="127" y="38"/>
                  </a:moveTo>
                  <a:cubicBezTo>
                    <a:pt x="125" y="28"/>
                    <a:pt x="120" y="19"/>
                    <a:pt x="113" y="12"/>
                  </a:cubicBezTo>
                  <a:cubicBezTo>
                    <a:pt x="105" y="4"/>
                    <a:pt x="94" y="0"/>
                    <a:pt x="82" y="0"/>
                  </a:cubicBezTo>
                  <a:cubicBezTo>
                    <a:pt x="74" y="0"/>
                    <a:pt x="65" y="3"/>
                    <a:pt x="58" y="7"/>
                  </a:cubicBezTo>
                  <a:cubicBezTo>
                    <a:pt x="52" y="11"/>
                    <a:pt x="47" y="17"/>
                    <a:pt x="43" y="23"/>
                  </a:cubicBezTo>
                  <a:cubicBezTo>
                    <a:pt x="42" y="23"/>
                    <a:pt x="40" y="22"/>
                    <a:pt x="39" y="22"/>
                  </a:cubicBezTo>
                  <a:cubicBezTo>
                    <a:pt x="25" y="22"/>
                    <a:pt x="14" y="33"/>
                    <a:pt x="14" y="47"/>
                  </a:cubicBezTo>
                  <a:cubicBezTo>
                    <a:pt x="14" y="49"/>
                    <a:pt x="14" y="51"/>
                    <a:pt x="14" y="52"/>
                  </a:cubicBezTo>
                  <a:cubicBezTo>
                    <a:pt x="6" y="59"/>
                    <a:pt x="0" y="69"/>
                    <a:pt x="0" y="80"/>
                  </a:cubicBezTo>
                  <a:cubicBezTo>
                    <a:pt x="0" y="89"/>
                    <a:pt x="3" y="97"/>
                    <a:pt x="9" y="104"/>
                  </a:cubicBezTo>
                  <a:cubicBezTo>
                    <a:pt x="16" y="111"/>
                    <a:pt x="24" y="115"/>
                    <a:pt x="33" y="116"/>
                  </a:cubicBezTo>
                  <a:cubicBezTo>
                    <a:pt x="60" y="116"/>
                    <a:pt x="60" y="116"/>
                    <a:pt x="60" y="116"/>
                  </a:cubicBezTo>
                  <a:cubicBezTo>
                    <a:pt x="63" y="116"/>
                    <a:pt x="65" y="114"/>
                    <a:pt x="65" y="112"/>
                  </a:cubicBezTo>
                  <a:cubicBezTo>
                    <a:pt x="65" y="109"/>
                    <a:pt x="63" y="107"/>
                    <a:pt x="60" y="107"/>
                  </a:cubicBezTo>
                  <a:cubicBezTo>
                    <a:pt x="33" y="107"/>
                    <a:pt x="33" y="107"/>
                    <a:pt x="33" y="107"/>
                  </a:cubicBezTo>
                  <a:cubicBezTo>
                    <a:pt x="20" y="106"/>
                    <a:pt x="9" y="94"/>
                    <a:pt x="9" y="80"/>
                  </a:cubicBezTo>
                  <a:cubicBezTo>
                    <a:pt x="9" y="71"/>
                    <a:pt x="14" y="62"/>
                    <a:pt x="22" y="58"/>
                  </a:cubicBezTo>
                  <a:cubicBezTo>
                    <a:pt x="23" y="57"/>
                    <a:pt x="24" y="54"/>
                    <a:pt x="23" y="53"/>
                  </a:cubicBezTo>
                  <a:cubicBezTo>
                    <a:pt x="23" y="51"/>
                    <a:pt x="22" y="49"/>
                    <a:pt x="22" y="47"/>
                  </a:cubicBezTo>
                  <a:cubicBezTo>
                    <a:pt x="22" y="38"/>
                    <a:pt x="30" y="31"/>
                    <a:pt x="39" y="31"/>
                  </a:cubicBezTo>
                  <a:cubicBezTo>
                    <a:pt x="40" y="31"/>
                    <a:pt x="42" y="31"/>
                    <a:pt x="44" y="32"/>
                  </a:cubicBezTo>
                  <a:cubicBezTo>
                    <a:pt x="46" y="33"/>
                    <a:pt x="48" y="32"/>
                    <a:pt x="49" y="30"/>
                  </a:cubicBezTo>
                  <a:cubicBezTo>
                    <a:pt x="55" y="17"/>
                    <a:pt x="68" y="9"/>
                    <a:pt x="82" y="9"/>
                  </a:cubicBezTo>
                  <a:cubicBezTo>
                    <a:pt x="101" y="9"/>
                    <a:pt x="117" y="23"/>
                    <a:pt x="119" y="42"/>
                  </a:cubicBezTo>
                  <a:cubicBezTo>
                    <a:pt x="119" y="44"/>
                    <a:pt x="120" y="45"/>
                    <a:pt x="122" y="46"/>
                  </a:cubicBezTo>
                  <a:cubicBezTo>
                    <a:pt x="137" y="48"/>
                    <a:pt x="147" y="61"/>
                    <a:pt x="147" y="76"/>
                  </a:cubicBezTo>
                  <a:cubicBezTo>
                    <a:pt x="147" y="92"/>
                    <a:pt x="135" y="106"/>
                    <a:pt x="119" y="107"/>
                  </a:cubicBezTo>
                  <a:cubicBezTo>
                    <a:pt x="96" y="107"/>
                    <a:pt x="96" y="107"/>
                    <a:pt x="96" y="107"/>
                  </a:cubicBezTo>
                  <a:cubicBezTo>
                    <a:pt x="93" y="107"/>
                    <a:pt x="91" y="109"/>
                    <a:pt x="91" y="111"/>
                  </a:cubicBezTo>
                  <a:cubicBezTo>
                    <a:pt x="91" y="114"/>
                    <a:pt x="93" y="116"/>
                    <a:pt x="96" y="116"/>
                  </a:cubicBezTo>
                  <a:cubicBezTo>
                    <a:pt x="120" y="116"/>
                    <a:pt x="120" y="116"/>
                    <a:pt x="120" y="116"/>
                  </a:cubicBezTo>
                  <a:cubicBezTo>
                    <a:pt x="130" y="115"/>
                    <a:pt x="139" y="111"/>
                    <a:pt x="146" y="103"/>
                  </a:cubicBezTo>
                  <a:cubicBezTo>
                    <a:pt x="152" y="96"/>
                    <a:pt x="156" y="86"/>
                    <a:pt x="156" y="76"/>
                  </a:cubicBezTo>
                  <a:cubicBezTo>
                    <a:pt x="156" y="58"/>
                    <a:pt x="144" y="42"/>
                    <a:pt x="127" y="38"/>
                  </a:cubicBezTo>
                  <a:close/>
                  <a:moveTo>
                    <a:pt x="127" y="38"/>
                  </a:moveTo>
                  <a:cubicBezTo>
                    <a:pt x="127" y="38"/>
                    <a:pt x="127" y="38"/>
                    <a:pt x="127"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55" name="Freeform 6">
              <a:extLst>
                <a:ext uri="{FF2B5EF4-FFF2-40B4-BE49-F238E27FC236}">
                  <a16:creationId xmlns:a16="http://schemas.microsoft.com/office/drawing/2014/main" id="{3D980D21-C48D-E04C-B6D5-ECCC52C7FAF8}"/>
                </a:ext>
              </a:extLst>
            </p:cNvPr>
            <p:cNvSpPr>
              <a:spLocks noEditPoints="1"/>
            </p:cNvSpPr>
            <p:nvPr/>
          </p:nvSpPr>
          <p:spPr bwMode="auto">
            <a:xfrm>
              <a:off x="2022612" y="2039519"/>
              <a:ext cx="132480" cy="214669"/>
            </a:xfrm>
            <a:custGeom>
              <a:avLst/>
              <a:gdLst>
                <a:gd name="T0" fmla="*/ 54 w 56"/>
                <a:gd name="T1" fmla="*/ 30 h 90"/>
                <a:gd name="T2" fmla="*/ 54 w 56"/>
                <a:gd name="T3" fmla="*/ 24 h 90"/>
                <a:gd name="T4" fmla="*/ 31 w 56"/>
                <a:gd name="T5" fmla="*/ 1 h 90"/>
                <a:gd name="T6" fmla="*/ 28 w 56"/>
                <a:gd name="T7" fmla="*/ 0 h 90"/>
                <a:gd name="T8" fmla="*/ 25 w 56"/>
                <a:gd name="T9" fmla="*/ 1 h 90"/>
                <a:gd name="T10" fmla="*/ 2 w 56"/>
                <a:gd name="T11" fmla="*/ 24 h 90"/>
                <a:gd name="T12" fmla="*/ 2 w 56"/>
                <a:gd name="T13" fmla="*/ 30 h 90"/>
                <a:gd name="T14" fmla="*/ 5 w 56"/>
                <a:gd name="T15" fmla="*/ 31 h 90"/>
                <a:gd name="T16" fmla="*/ 8 w 56"/>
                <a:gd name="T17" fmla="*/ 30 h 90"/>
                <a:gd name="T18" fmla="*/ 24 w 56"/>
                <a:gd name="T19" fmla="*/ 14 h 90"/>
                <a:gd name="T20" fmla="*/ 24 w 56"/>
                <a:gd name="T21" fmla="*/ 86 h 90"/>
                <a:gd name="T22" fmla="*/ 28 w 56"/>
                <a:gd name="T23" fmla="*/ 90 h 90"/>
                <a:gd name="T24" fmla="*/ 32 w 56"/>
                <a:gd name="T25" fmla="*/ 86 h 90"/>
                <a:gd name="T26" fmla="*/ 32 w 56"/>
                <a:gd name="T27" fmla="*/ 14 h 90"/>
                <a:gd name="T28" fmla="*/ 48 w 56"/>
                <a:gd name="T29" fmla="*/ 30 h 90"/>
                <a:gd name="T30" fmla="*/ 54 w 56"/>
                <a:gd name="T31" fmla="*/ 30 h 90"/>
                <a:gd name="T32" fmla="*/ 54 w 56"/>
                <a:gd name="T33" fmla="*/ 30 h 90"/>
                <a:gd name="T34" fmla="*/ 54 w 56"/>
                <a:gd name="T35"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90">
                  <a:moveTo>
                    <a:pt x="54" y="30"/>
                  </a:moveTo>
                  <a:cubicBezTo>
                    <a:pt x="56" y="28"/>
                    <a:pt x="56" y="26"/>
                    <a:pt x="54" y="24"/>
                  </a:cubicBezTo>
                  <a:cubicBezTo>
                    <a:pt x="31" y="1"/>
                    <a:pt x="31" y="1"/>
                    <a:pt x="31" y="1"/>
                  </a:cubicBezTo>
                  <a:cubicBezTo>
                    <a:pt x="30" y="0"/>
                    <a:pt x="29" y="0"/>
                    <a:pt x="28" y="0"/>
                  </a:cubicBezTo>
                  <a:cubicBezTo>
                    <a:pt x="27" y="0"/>
                    <a:pt x="26" y="0"/>
                    <a:pt x="25" y="1"/>
                  </a:cubicBezTo>
                  <a:cubicBezTo>
                    <a:pt x="2" y="24"/>
                    <a:pt x="2" y="24"/>
                    <a:pt x="2" y="24"/>
                  </a:cubicBezTo>
                  <a:cubicBezTo>
                    <a:pt x="0" y="26"/>
                    <a:pt x="0" y="28"/>
                    <a:pt x="2" y="30"/>
                  </a:cubicBezTo>
                  <a:cubicBezTo>
                    <a:pt x="3" y="31"/>
                    <a:pt x="4" y="31"/>
                    <a:pt x="5" y="31"/>
                  </a:cubicBezTo>
                  <a:cubicBezTo>
                    <a:pt x="6" y="31"/>
                    <a:pt x="7" y="31"/>
                    <a:pt x="8" y="30"/>
                  </a:cubicBezTo>
                  <a:cubicBezTo>
                    <a:pt x="24" y="14"/>
                    <a:pt x="24" y="14"/>
                    <a:pt x="24" y="14"/>
                  </a:cubicBezTo>
                  <a:cubicBezTo>
                    <a:pt x="24" y="86"/>
                    <a:pt x="24" y="86"/>
                    <a:pt x="24" y="86"/>
                  </a:cubicBezTo>
                  <a:cubicBezTo>
                    <a:pt x="24" y="88"/>
                    <a:pt x="26" y="90"/>
                    <a:pt x="28" y="90"/>
                  </a:cubicBezTo>
                  <a:cubicBezTo>
                    <a:pt x="30" y="90"/>
                    <a:pt x="32" y="88"/>
                    <a:pt x="32" y="86"/>
                  </a:cubicBezTo>
                  <a:cubicBezTo>
                    <a:pt x="32" y="14"/>
                    <a:pt x="32" y="14"/>
                    <a:pt x="32" y="14"/>
                  </a:cubicBezTo>
                  <a:cubicBezTo>
                    <a:pt x="48" y="30"/>
                    <a:pt x="48" y="30"/>
                    <a:pt x="48" y="30"/>
                  </a:cubicBezTo>
                  <a:cubicBezTo>
                    <a:pt x="50" y="32"/>
                    <a:pt x="52" y="32"/>
                    <a:pt x="54" y="30"/>
                  </a:cubicBezTo>
                  <a:close/>
                  <a:moveTo>
                    <a:pt x="54" y="30"/>
                  </a:moveTo>
                  <a:cubicBezTo>
                    <a:pt x="54" y="30"/>
                    <a:pt x="54" y="30"/>
                    <a:pt x="54" y="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grpSp>
      <p:grpSp>
        <p:nvGrpSpPr>
          <p:cNvPr id="56" name="Group 55">
            <a:extLst>
              <a:ext uri="{FF2B5EF4-FFF2-40B4-BE49-F238E27FC236}">
                <a16:creationId xmlns:a16="http://schemas.microsoft.com/office/drawing/2014/main" id="{35AF8603-A9B7-2245-B4B0-9006F4BCD213}"/>
              </a:ext>
            </a:extLst>
          </p:cNvPr>
          <p:cNvGrpSpPr/>
          <p:nvPr/>
        </p:nvGrpSpPr>
        <p:grpSpPr>
          <a:xfrm>
            <a:off x="1826193" y="4219054"/>
            <a:ext cx="558075" cy="565852"/>
            <a:chOff x="1826193" y="3450429"/>
            <a:chExt cx="558075" cy="565852"/>
          </a:xfrm>
        </p:grpSpPr>
        <p:sp>
          <p:nvSpPr>
            <p:cNvPr id="57" name="Rectangle 56">
              <a:extLst>
                <a:ext uri="{FF2B5EF4-FFF2-40B4-BE49-F238E27FC236}">
                  <a16:creationId xmlns:a16="http://schemas.microsoft.com/office/drawing/2014/main" id="{0C17B702-8286-DA4F-80E1-5AA6A5FCBA22}"/>
                </a:ext>
              </a:extLst>
            </p:cNvPr>
            <p:cNvSpPr/>
            <p:nvPr/>
          </p:nvSpPr>
          <p:spPr>
            <a:xfrm>
              <a:off x="1826193" y="3450429"/>
              <a:ext cx="558075" cy="565852"/>
            </a:xfrm>
            <a:prstGeom prst="rect">
              <a:avLst/>
            </a:prstGeom>
            <a:solidFill>
              <a:srgbClr val="000063"/>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58" name="Group 57">
              <a:extLst>
                <a:ext uri="{FF2B5EF4-FFF2-40B4-BE49-F238E27FC236}">
                  <a16:creationId xmlns:a16="http://schemas.microsoft.com/office/drawing/2014/main" id="{26E6BD8B-52EE-4440-BB40-C6E1ADC34DD1}"/>
                </a:ext>
              </a:extLst>
            </p:cNvPr>
            <p:cNvGrpSpPr>
              <a:grpSpLocks noChangeAspect="1"/>
            </p:cNvGrpSpPr>
            <p:nvPr/>
          </p:nvGrpSpPr>
          <p:grpSpPr bwMode="auto">
            <a:xfrm>
              <a:off x="1918315" y="3512083"/>
              <a:ext cx="373831" cy="379041"/>
              <a:chOff x="3249" y="18"/>
              <a:chExt cx="855" cy="855"/>
            </a:xfrm>
            <a:solidFill>
              <a:srgbClr val="FFFFFF"/>
            </a:solidFill>
          </p:grpSpPr>
          <p:sp>
            <p:nvSpPr>
              <p:cNvPr id="59" name="Freeform 58">
                <a:extLst>
                  <a:ext uri="{FF2B5EF4-FFF2-40B4-BE49-F238E27FC236}">
                    <a16:creationId xmlns:a16="http://schemas.microsoft.com/office/drawing/2014/main" id="{EB748B84-74D2-E742-9351-57286B1B1473}"/>
                  </a:ext>
                </a:extLst>
              </p:cNvPr>
              <p:cNvSpPr>
                <a:spLocks noEditPoints="1"/>
              </p:cNvSpPr>
              <p:nvPr/>
            </p:nvSpPr>
            <p:spPr bwMode="auto">
              <a:xfrm>
                <a:off x="3537" y="18"/>
                <a:ext cx="278" cy="243"/>
              </a:xfrm>
              <a:custGeom>
                <a:avLst/>
                <a:gdLst>
                  <a:gd name="T0" fmla="*/ 342 w 623"/>
                  <a:gd name="T1" fmla="*/ 19 h 547"/>
                  <a:gd name="T2" fmla="*/ 296 w 623"/>
                  <a:gd name="T3" fmla="*/ 10 h 547"/>
                  <a:gd name="T4" fmla="*/ 286 w 623"/>
                  <a:gd name="T5" fmla="*/ 19 h 547"/>
                  <a:gd name="T6" fmla="*/ 9 w 623"/>
                  <a:gd name="T7" fmla="*/ 499 h 547"/>
                  <a:gd name="T8" fmla="*/ 21 w 623"/>
                  <a:gd name="T9" fmla="*/ 543 h 547"/>
                  <a:gd name="T10" fmla="*/ 37 w 623"/>
                  <a:gd name="T11" fmla="*/ 547 h 547"/>
                  <a:gd name="T12" fmla="*/ 591 w 623"/>
                  <a:gd name="T13" fmla="*/ 547 h 547"/>
                  <a:gd name="T14" fmla="*/ 623 w 623"/>
                  <a:gd name="T15" fmla="*/ 515 h 547"/>
                  <a:gd name="T16" fmla="*/ 619 w 623"/>
                  <a:gd name="T17" fmla="*/ 499 h 547"/>
                  <a:gd name="T18" fmla="*/ 342 w 623"/>
                  <a:gd name="T19" fmla="*/ 19 h 547"/>
                  <a:gd name="T20" fmla="*/ 92 w 623"/>
                  <a:gd name="T21" fmla="*/ 483 h 547"/>
                  <a:gd name="T22" fmla="*/ 314 w 623"/>
                  <a:gd name="T23" fmla="*/ 99 h 547"/>
                  <a:gd name="T24" fmla="*/ 536 w 623"/>
                  <a:gd name="T25" fmla="*/ 483 h 547"/>
                  <a:gd name="T26" fmla="*/ 92 w 623"/>
                  <a:gd name="T27" fmla="*/ 483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3" h="547">
                    <a:moveTo>
                      <a:pt x="342" y="19"/>
                    </a:moveTo>
                    <a:cubicBezTo>
                      <a:pt x="332" y="4"/>
                      <a:pt x="311" y="0"/>
                      <a:pt x="296" y="10"/>
                    </a:cubicBezTo>
                    <a:cubicBezTo>
                      <a:pt x="292" y="12"/>
                      <a:pt x="289" y="15"/>
                      <a:pt x="286" y="19"/>
                    </a:cubicBezTo>
                    <a:cubicBezTo>
                      <a:pt x="9" y="499"/>
                      <a:pt x="9" y="499"/>
                      <a:pt x="9" y="499"/>
                    </a:cubicBezTo>
                    <a:cubicBezTo>
                      <a:pt x="0" y="514"/>
                      <a:pt x="6" y="534"/>
                      <a:pt x="21" y="543"/>
                    </a:cubicBezTo>
                    <a:cubicBezTo>
                      <a:pt x="26" y="546"/>
                      <a:pt x="31" y="547"/>
                      <a:pt x="37" y="547"/>
                    </a:cubicBezTo>
                    <a:cubicBezTo>
                      <a:pt x="591" y="547"/>
                      <a:pt x="591" y="547"/>
                      <a:pt x="591" y="547"/>
                    </a:cubicBezTo>
                    <a:cubicBezTo>
                      <a:pt x="609" y="547"/>
                      <a:pt x="623" y="533"/>
                      <a:pt x="623" y="515"/>
                    </a:cubicBezTo>
                    <a:cubicBezTo>
                      <a:pt x="623" y="509"/>
                      <a:pt x="622" y="504"/>
                      <a:pt x="619" y="499"/>
                    </a:cubicBezTo>
                    <a:lnTo>
                      <a:pt x="342" y="19"/>
                    </a:lnTo>
                    <a:close/>
                    <a:moveTo>
                      <a:pt x="92" y="483"/>
                    </a:moveTo>
                    <a:cubicBezTo>
                      <a:pt x="314" y="99"/>
                      <a:pt x="314" y="99"/>
                      <a:pt x="314" y="99"/>
                    </a:cubicBezTo>
                    <a:cubicBezTo>
                      <a:pt x="536" y="483"/>
                      <a:pt x="536" y="483"/>
                      <a:pt x="536" y="483"/>
                    </a:cubicBezTo>
                    <a:lnTo>
                      <a:pt x="92" y="483"/>
                    </a:ln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60" name="Freeform 59">
                <a:extLst>
                  <a:ext uri="{FF2B5EF4-FFF2-40B4-BE49-F238E27FC236}">
                    <a16:creationId xmlns:a16="http://schemas.microsoft.com/office/drawing/2014/main" id="{EB109540-EBBE-924F-B2E0-7450794B4D41}"/>
                  </a:ext>
                </a:extLst>
              </p:cNvPr>
              <p:cNvSpPr>
                <a:spLocks noEditPoints="1"/>
              </p:cNvSpPr>
              <p:nvPr/>
            </p:nvSpPr>
            <p:spPr bwMode="auto">
              <a:xfrm>
                <a:off x="3848" y="617"/>
                <a:ext cx="256" cy="256"/>
              </a:xfrm>
              <a:custGeom>
                <a:avLst/>
                <a:gdLst>
                  <a:gd name="T0" fmla="*/ 544 w 576"/>
                  <a:gd name="T1" fmla="*/ 0 h 576"/>
                  <a:gd name="T2" fmla="*/ 32 w 576"/>
                  <a:gd name="T3" fmla="*/ 0 h 576"/>
                  <a:gd name="T4" fmla="*/ 0 w 576"/>
                  <a:gd name="T5" fmla="*/ 32 h 576"/>
                  <a:gd name="T6" fmla="*/ 0 w 576"/>
                  <a:gd name="T7" fmla="*/ 32 h 576"/>
                  <a:gd name="T8" fmla="*/ 0 w 576"/>
                  <a:gd name="T9" fmla="*/ 544 h 576"/>
                  <a:gd name="T10" fmla="*/ 32 w 576"/>
                  <a:gd name="T11" fmla="*/ 576 h 576"/>
                  <a:gd name="T12" fmla="*/ 32 w 576"/>
                  <a:gd name="T13" fmla="*/ 576 h 576"/>
                  <a:gd name="T14" fmla="*/ 544 w 576"/>
                  <a:gd name="T15" fmla="*/ 576 h 576"/>
                  <a:gd name="T16" fmla="*/ 576 w 576"/>
                  <a:gd name="T17" fmla="*/ 544 h 576"/>
                  <a:gd name="T18" fmla="*/ 576 w 576"/>
                  <a:gd name="T19" fmla="*/ 544 h 576"/>
                  <a:gd name="T20" fmla="*/ 576 w 576"/>
                  <a:gd name="T21" fmla="*/ 32 h 576"/>
                  <a:gd name="T22" fmla="*/ 544 w 576"/>
                  <a:gd name="T23" fmla="*/ 0 h 576"/>
                  <a:gd name="T24" fmla="*/ 544 w 576"/>
                  <a:gd name="T25" fmla="*/ 0 h 576"/>
                  <a:gd name="T26" fmla="*/ 512 w 576"/>
                  <a:gd name="T27" fmla="*/ 512 h 576"/>
                  <a:gd name="T28" fmla="*/ 64 w 576"/>
                  <a:gd name="T29" fmla="*/ 512 h 576"/>
                  <a:gd name="T30" fmla="*/ 64 w 576"/>
                  <a:gd name="T31" fmla="*/ 64 h 576"/>
                  <a:gd name="T32" fmla="*/ 512 w 576"/>
                  <a:gd name="T33" fmla="*/ 64 h 576"/>
                  <a:gd name="T34" fmla="*/ 512 w 576"/>
                  <a:gd name="T35" fmla="*/ 51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6" h="576">
                    <a:moveTo>
                      <a:pt x="544" y="0"/>
                    </a:moveTo>
                    <a:cubicBezTo>
                      <a:pt x="32" y="0"/>
                      <a:pt x="32" y="0"/>
                      <a:pt x="32" y="0"/>
                    </a:cubicBezTo>
                    <a:cubicBezTo>
                      <a:pt x="14" y="0"/>
                      <a:pt x="0" y="14"/>
                      <a:pt x="0" y="32"/>
                    </a:cubicBezTo>
                    <a:cubicBezTo>
                      <a:pt x="0" y="32"/>
                      <a:pt x="0" y="32"/>
                      <a:pt x="0" y="32"/>
                    </a:cubicBezTo>
                    <a:cubicBezTo>
                      <a:pt x="0" y="544"/>
                      <a:pt x="0" y="544"/>
                      <a:pt x="0" y="544"/>
                    </a:cubicBezTo>
                    <a:cubicBezTo>
                      <a:pt x="0" y="562"/>
                      <a:pt x="14" y="576"/>
                      <a:pt x="32" y="576"/>
                    </a:cubicBezTo>
                    <a:cubicBezTo>
                      <a:pt x="32" y="576"/>
                      <a:pt x="32" y="576"/>
                      <a:pt x="32" y="576"/>
                    </a:cubicBezTo>
                    <a:cubicBezTo>
                      <a:pt x="544" y="576"/>
                      <a:pt x="544" y="576"/>
                      <a:pt x="544" y="576"/>
                    </a:cubicBezTo>
                    <a:cubicBezTo>
                      <a:pt x="562" y="576"/>
                      <a:pt x="576" y="562"/>
                      <a:pt x="576" y="544"/>
                    </a:cubicBezTo>
                    <a:cubicBezTo>
                      <a:pt x="576" y="544"/>
                      <a:pt x="576" y="544"/>
                      <a:pt x="576" y="544"/>
                    </a:cubicBezTo>
                    <a:cubicBezTo>
                      <a:pt x="576" y="32"/>
                      <a:pt x="576" y="32"/>
                      <a:pt x="576" y="32"/>
                    </a:cubicBezTo>
                    <a:cubicBezTo>
                      <a:pt x="576" y="14"/>
                      <a:pt x="562" y="0"/>
                      <a:pt x="544" y="0"/>
                    </a:cubicBezTo>
                    <a:cubicBezTo>
                      <a:pt x="544" y="0"/>
                      <a:pt x="544" y="0"/>
                      <a:pt x="544" y="0"/>
                    </a:cubicBezTo>
                    <a:close/>
                    <a:moveTo>
                      <a:pt x="512" y="512"/>
                    </a:moveTo>
                    <a:cubicBezTo>
                      <a:pt x="64" y="512"/>
                      <a:pt x="64" y="512"/>
                      <a:pt x="64" y="512"/>
                    </a:cubicBezTo>
                    <a:cubicBezTo>
                      <a:pt x="64" y="64"/>
                      <a:pt x="64" y="64"/>
                      <a:pt x="64" y="64"/>
                    </a:cubicBezTo>
                    <a:cubicBezTo>
                      <a:pt x="512" y="64"/>
                      <a:pt x="512" y="64"/>
                      <a:pt x="512" y="64"/>
                    </a:cubicBezTo>
                    <a:lnTo>
                      <a:pt x="512" y="512"/>
                    </a:ln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61" name="Freeform 60">
                <a:extLst>
                  <a:ext uri="{FF2B5EF4-FFF2-40B4-BE49-F238E27FC236}">
                    <a16:creationId xmlns:a16="http://schemas.microsoft.com/office/drawing/2014/main" id="{18C81195-2272-704E-9135-F819B48F0545}"/>
                  </a:ext>
                </a:extLst>
              </p:cNvPr>
              <p:cNvSpPr>
                <a:spLocks noEditPoints="1"/>
              </p:cNvSpPr>
              <p:nvPr/>
            </p:nvSpPr>
            <p:spPr bwMode="auto">
              <a:xfrm>
                <a:off x="3249" y="617"/>
                <a:ext cx="257" cy="256"/>
              </a:xfrm>
              <a:custGeom>
                <a:avLst/>
                <a:gdLst>
                  <a:gd name="T0" fmla="*/ 288 w 576"/>
                  <a:gd name="T1" fmla="*/ 0 h 576"/>
                  <a:gd name="T2" fmla="*/ 0 w 576"/>
                  <a:gd name="T3" fmla="*/ 288 h 576"/>
                  <a:gd name="T4" fmla="*/ 288 w 576"/>
                  <a:gd name="T5" fmla="*/ 576 h 576"/>
                  <a:gd name="T6" fmla="*/ 576 w 576"/>
                  <a:gd name="T7" fmla="*/ 288 h 576"/>
                  <a:gd name="T8" fmla="*/ 288 w 576"/>
                  <a:gd name="T9" fmla="*/ 0 h 576"/>
                  <a:gd name="T10" fmla="*/ 288 w 576"/>
                  <a:gd name="T11" fmla="*/ 512 h 576"/>
                  <a:gd name="T12" fmla="*/ 64 w 576"/>
                  <a:gd name="T13" fmla="*/ 288 h 576"/>
                  <a:gd name="T14" fmla="*/ 288 w 576"/>
                  <a:gd name="T15" fmla="*/ 64 h 576"/>
                  <a:gd name="T16" fmla="*/ 512 w 576"/>
                  <a:gd name="T17" fmla="*/ 288 h 576"/>
                  <a:gd name="T18" fmla="*/ 288 w 576"/>
                  <a:gd name="T19" fmla="*/ 51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 h="576">
                    <a:moveTo>
                      <a:pt x="288" y="0"/>
                    </a:moveTo>
                    <a:cubicBezTo>
                      <a:pt x="129" y="0"/>
                      <a:pt x="0" y="129"/>
                      <a:pt x="0" y="288"/>
                    </a:cubicBezTo>
                    <a:cubicBezTo>
                      <a:pt x="0" y="447"/>
                      <a:pt x="129" y="576"/>
                      <a:pt x="288" y="576"/>
                    </a:cubicBezTo>
                    <a:cubicBezTo>
                      <a:pt x="447" y="576"/>
                      <a:pt x="576" y="447"/>
                      <a:pt x="576" y="288"/>
                    </a:cubicBezTo>
                    <a:cubicBezTo>
                      <a:pt x="576" y="129"/>
                      <a:pt x="447" y="0"/>
                      <a:pt x="288" y="0"/>
                    </a:cubicBezTo>
                    <a:close/>
                    <a:moveTo>
                      <a:pt x="288" y="512"/>
                    </a:moveTo>
                    <a:cubicBezTo>
                      <a:pt x="164" y="512"/>
                      <a:pt x="64" y="412"/>
                      <a:pt x="64" y="288"/>
                    </a:cubicBezTo>
                    <a:cubicBezTo>
                      <a:pt x="64" y="164"/>
                      <a:pt x="164" y="64"/>
                      <a:pt x="288" y="64"/>
                    </a:cubicBezTo>
                    <a:cubicBezTo>
                      <a:pt x="412" y="64"/>
                      <a:pt x="512" y="164"/>
                      <a:pt x="512" y="288"/>
                    </a:cubicBezTo>
                    <a:cubicBezTo>
                      <a:pt x="512" y="412"/>
                      <a:pt x="412" y="512"/>
                      <a:pt x="288" y="512"/>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62" name="Freeform 61">
                <a:extLst>
                  <a:ext uri="{FF2B5EF4-FFF2-40B4-BE49-F238E27FC236}">
                    <a16:creationId xmlns:a16="http://schemas.microsoft.com/office/drawing/2014/main" id="{F06F99EC-5C72-E447-966F-1CD8E30DA6D4}"/>
                  </a:ext>
                </a:extLst>
              </p:cNvPr>
              <p:cNvSpPr>
                <a:spLocks/>
              </p:cNvSpPr>
              <p:nvPr/>
            </p:nvSpPr>
            <p:spPr bwMode="auto">
              <a:xfrm>
                <a:off x="3280" y="152"/>
                <a:ext cx="260" cy="441"/>
              </a:xfrm>
              <a:custGeom>
                <a:avLst/>
                <a:gdLst>
                  <a:gd name="T0" fmla="*/ 585 w 585"/>
                  <a:gd name="T1" fmla="*/ 58 h 994"/>
                  <a:gd name="T2" fmla="*/ 559 w 585"/>
                  <a:gd name="T3" fmla="*/ 0 h 994"/>
                  <a:gd name="T4" fmla="*/ 138 w 585"/>
                  <a:gd name="T5" fmla="*/ 994 h 994"/>
                  <a:gd name="T6" fmla="*/ 198 w 585"/>
                  <a:gd name="T7" fmla="*/ 972 h 994"/>
                  <a:gd name="T8" fmla="*/ 585 w 585"/>
                  <a:gd name="T9" fmla="*/ 58 h 994"/>
                </a:gdLst>
                <a:ahLst/>
                <a:cxnLst>
                  <a:cxn ang="0">
                    <a:pos x="T0" y="T1"/>
                  </a:cxn>
                  <a:cxn ang="0">
                    <a:pos x="T2" y="T3"/>
                  </a:cxn>
                  <a:cxn ang="0">
                    <a:pos x="T4" y="T5"/>
                  </a:cxn>
                  <a:cxn ang="0">
                    <a:pos x="T6" y="T7"/>
                  </a:cxn>
                  <a:cxn ang="0">
                    <a:pos x="T8" y="T9"/>
                  </a:cxn>
                </a:cxnLst>
                <a:rect l="0" t="0" r="r" b="b"/>
                <a:pathLst>
                  <a:path w="585" h="994">
                    <a:moveTo>
                      <a:pt x="585" y="58"/>
                    </a:moveTo>
                    <a:cubicBezTo>
                      <a:pt x="559" y="0"/>
                      <a:pt x="559" y="0"/>
                      <a:pt x="559" y="0"/>
                    </a:cubicBezTo>
                    <a:cubicBezTo>
                      <a:pt x="183" y="172"/>
                      <a:pt x="0" y="603"/>
                      <a:pt x="138" y="994"/>
                    </a:cubicBezTo>
                    <a:cubicBezTo>
                      <a:pt x="198" y="972"/>
                      <a:pt x="198" y="972"/>
                      <a:pt x="198" y="972"/>
                    </a:cubicBezTo>
                    <a:cubicBezTo>
                      <a:pt x="71" y="613"/>
                      <a:pt x="239" y="217"/>
                      <a:pt x="585" y="58"/>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63" name="Freeform 62">
                <a:extLst>
                  <a:ext uri="{FF2B5EF4-FFF2-40B4-BE49-F238E27FC236}">
                    <a16:creationId xmlns:a16="http://schemas.microsoft.com/office/drawing/2014/main" id="{F0B228F4-444A-3644-8AD3-1595370DEC5B}"/>
                  </a:ext>
                </a:extLst>
              </p:cNvPr>
              <p:cNvSpPr>
                <a:spLocks/>
              </p:cNvSpPr>
              <p:nvPr/>
            </p:nvSpPr>
            <p:spPr bwMode="auto">
              <a:xfrm>
                <a:off x="3534" y="774"/>
                <a:ext cx="277" cy="66"/>
              </a:xfrm>
              <a:custGeom>
                <a:avLst/>
                <a:gdLst>
                  <a:gd name="T0" fmla="*/ 320 w 620"/>
                  <a:gd name="T1" fmla="*/ 61 h 147"/>
                  <a:gd name="T2" fmla="*/ 25 w 620"/>
                  <a:gd name="T3" fmla="*/ 0 h 147"/>
                  <a:gd name="T4" fmla="*/ 0 w 620"/>
                  <a:gd name="T5" fmla="*/ 58 h 147"/>
                  <a:gd name="T6" fmla="*/ 620 w 620"/>
                  <a:gd name="T7" fmla="*/ 67 h 147"/>
                  <a:gd name="T8" fmla="*/ 596 w 620"/>
                  <a:gd name="T9" fmla="*/ 8 h 147"/>
                  <a:gd name="T10" fmla="*/ 320 w 620"/>
                  <a:gd name="T11" fmla="*/ 61 h 147"/>
                </a:gdLst>
                <a:ahLst/>
                <a:cxnLst>
                  <a:cxn ang="0">
                    <a:pos x="T0" y="T1"/>
                  </a:cxn>
                  <a:cxn ang="0">
                    <a:pos x="T2" y="T3"/>
                  </a:cxn>
                  <a:cxn ang="0">
                    <a:pos x="T4" y="T5"/>
                  </a:cxn>
                  <a:cxn ang="0">
                    <a:pos x="T6" y="T7"/>
                  </a:cxn>
                  <a:cxn ang="0">
                    <a:pos x="T8" y="T9"/>
                  </a:cxn>
                  <a:cxn ang="0">
                    <a:pos x="T10" y="T11"/>
                  </a:cxn>
                </a:cxnLst>
                <a:rect l="0" t="0" r="r" b="b"/>
                <a:pathLst>
                  <a:path w="620" h="147">
                    <a:moveTo>
                      <a:pt x="320" y="61"/>
                    </a:moveTo>
                    <a:cubicBezTo>
                      <a:pt x="219" y="61"/>
                      <a:pt x="118" y="40"/>
                      <a:pt x="25" y="0"/>
                    </a:cubicBezTo>
                    <a:cubicBezTo>
                      <a:pt x="0" y="58"/>
                      <a:pt x="0" y="58"/>
                      <a:pt x="0" y="58"/>
                    </a:cubicBezTo>
                    <a:cubicBezTo>
                      <a:pt x="197" y="144"/>
                      <a:pt x="420" y="147"/>
                      <a:pt x="620" y="67"/>
                    </a:cubicBezTo>
                    <a:cubicBezTo>
                      <a:pt x="596" y="8"/>
                      <a:pt x="596" y="8"/>
                      <a:pt x="596" y="8"/>
                    </a:cubicBezTo>
                    <a:cubicBezTo>
                      <a:pt x="508" y="43"/>
                      <a:pt x="415" y="61"/>
                      <a:pt x="320" y="61"/>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65" name="Freeform 64">
                <a:extLst>
                  <a:ext uri="{FF2B5EF4-FFF2-40B4-BE49-F238E27FC236}">
                    <a16:creationId xmlns:a16="http://schemas.microsoft.com/office/drawing/2014/main" id="{5631BD1F-CC61-5243-A56C-5C83258EBA05}"/>
                  </a:ext>
                </a:extLst>
              </p:cNvPr>
              <p:cNvSpPr>
                <a:spLocks/>
              </p:cNvSpPr>
              <p:nvPr/>
            </p:nvSpPr>
            <p:spPr bwMode="auto">
              <a:xfrm>
                <a:off x="3827" y="159"/>
                <a:ext cx="240" cy="419"/>
              </a:xfrm>
              <a:custGeom>
                <a:avLst/>
                <a:gdLst>
                  <a:gd name="T0" fmla="*/ 399 w 538"/>
                  <a:gd name="T1" fmla="*/ 711 h 944"/>
                  <a:gd name="T2" fmla="*/ 367 w 538"/>
                  <a:gd name="T3" fmla="*/ 926 h 944"/>
                  <a:gd name="T4" fmla="*/ 428 w 538"/>
                  <a:gd name="T5" fmla="*/ 944 h 944"/>
                  <a:gd name="T6" fmla="*/ 51 w 538"/>
                  <a:gd name="T7" fmla="*/ 11 h 944"/>
                  <a:gd name="T8" fmla="*/ 51 w 538"/>
                  <a:gd name="T9" fmla="*/ 11 h 944"/>
                  <a:gd name="T10" fmla="*/ 30 w 538"/>
                  <a:gd name="T11" fmla="*/ 0 h 944"/>
                  <a:gd name="T12" fmla="*/ 0 w 538"/>
                  <a:gd name="T13" fmla="*/ 57 h 944"/>
                  <a:gd name="T14" fmla="*/ 20 w 538"/>
                  <a:gd name="T15" fmla="*/ 67 h 944"/>
                  <a:gd name="T16" fmla="*/ 35 w 538"/>
                  <a:gd name="T17" fmla="*/ 39 h 944"/>
                  <a:gd name="T18" fmla="*/ 20 w 538"/>
                  <a:gd name="T19" fmla="*/ 67 h 944"/>
                  <a:gd name="T20" fmla="*/ 399 w 538"/>
                  <a:gd name="T21" fmla="*/ 7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8" h="944">
                    <a:moveTo>
                      <a:pt x="399" y="711"/>
                    </a:moveTo>
                    <a:cubicBezTo>
                      <a:pt x="399" y="784"/>
                      <a:pt x="388" y="856"/>
                      <a:pt x="367" y="926"/>
                    </a:cubicBezTo>
                    <a:cubicBezTo>
                      <a:pt x="428" y="944"/>
                      <a:pt x="428" y="944"/>
                      <a:pt x="428" y="944"/>
                    </a:cubicBezTo>
                    <a:cubicBezTo>
                      <a:pt x="538" y="583"/>
                      <a:pt x="381" y="194"/>
                      <a:pt x="51" y="11"/>
                    </a:cubicBezTo>
                    <a:cubicBezTo>
                      <a:pt x="51" y="11"/>
                      <a:pt x="51" y="11"/>
                      <a:pt x="51" y="11"/>
                    </a:cubicBezTo>
                    <a:cubicBezTo>
                      <a:pt x="44" y="7"/>
                      <a:pt x="37" y="3"/>
                      <a:pt x="30" y="0"/>
                    </a:cubicBezTo>
                    <a:cubicBezTo>
                      <a:pt x="0" y="57"/>
                      <a:pt x="0" y="57"/>
                      <a:pt x="0" y="57"/>
                    </a:cubicBezTo>
                    <a:cubicBezTo>
                      <a:pt x="7" y="60"/>
                      <a:pt x="13" y="63"/>
                      <a:pt x="20" y="67"/>
                    </a:cubicBezTo>
                    <a:cubicBezTo>
                      <a:pt x="35" y="39"/>
                      <a:pt x="35" y="39"/>
                      <a:pt x="35" y="39"/>
                    </a:cubicBezTo>
                    <a:cubicBezTo>
                      <a:pt x="20" y="67"/>
                      <a:pt x="20" y="67"/>
                      <a:pt x="20" y="67"/>
                    </a:cubicBezTo>
                    <a:cubicBezTo>
                      <a:pt x="254" y="197"/>
                      <a:pt x="399" y="443"/>
                      <a:pt x="399" y="711"/>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grpSp>
      </p:grpSp>
      <p:grpSp>
        <p:nvGrpSpPr>
          <p:cNvPr id="66" name="Group 65">
            <a:extLst>
              <a:ext uri="{FF2B5EF4-FFF2-40B4-BE49-F238E27FC236}">
                <a16:creationId xmlns:a16="http://schemas.microsoft.com/office/drawing/2014/main" id="{F6DA7F80-130A-C54B-9D82-FB1691BFB871}"/>
              </a:ext>
            </a:extLst>
          </p:cNvPr>
          <p:cNvGrpSpPr/>
          <p:nvPr/>
        </p:nvGrpSpPr>
        <p:grpSpPr>
          <a:xfrm>
            <a:off x="1824391" y="3480006"/>
            <a:ext cx="558075" cy="565852"/>
            <a:chOff x="1824391" y="4195623"/>
            <a:chExt cx="558075" cy="565852"/>
          </a:xfrm>
        </p:grpSpPr>
        <p:sp>
          <p:nvSpPr>
            <p:cNvPr id="67" name="Rectangle 66">
              <a:extLst>
                <a:ext uri="{FF2B5EF4-FFF2-40B4-BE49-F238E27FC236}">
                  <a16:creationId xmlns:a16="http://schemas.microsoft.com/office/drawing/2014/main" id="{7D09CB02-8778-E744-B0DD-C522926D6766}"/>
                </a:ext>
              </a:extLst>
            </p:cNvPr>
            <p:cNvSpPr/>
            <p:nvPr/>
          </p:nvSpPr>
          <p:spPr>
            <a:xfrm>
              <a:off x="1824391" y="4195623"/>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68" name="Group 67">
              <a:extLst>
                <a:ext uri="{FF2B5EF4-FFF2-40B4-BE49-F238E27FC236}">
                  <a16:creationId xmlns:a16="http://schemas.microsoft.com/office/drawing/2014/main" id="{17C0791D-32D7-C644-8FC3-2ADFB8F720E9}"/>
                </a:ext>
              </a:extLst>
            </p:cNvPr>
            <p:cNvGrpSpPr/>
            <p:nvPr/>
          </p:nvGrpSpPr>
          <p:grpSpPr>
            <a:xfrm>
              <a:off x="1946809" y="4334566"/>
              <a:ext cx="315785" cy="307488"/>
              <a:chOff x="5068888" y="2427288"/>
              <a:chExt cx="2054226" cy="2000251"/>
            </a:xfrm>
            <a:solidFill>
              <a:srgbClr val="FFFFFF"/>
            </a:solidFill>
          </p:grpSpPr>
          <p:sp>
            <p:nvSpPr>
              <p:cNvPr id="69" name="Freeform 5">
                <a:extLst>
                  <a:ext uri="{FF2B5EF4-FFF2-40B4-BE49-F238E27FC236}">
                    <a16:creationId xmlns:a16="http://schemas.microsoft.com/office/drawing/2014/main" id="{B74E1B9F-B509-FD4F-9BD8-8DB8E1E45845}"/>
                  </a:ext>
                </a:extLst>
              </p:cNvPr>
              <p:cNvSpPr>
                <a:spLocks/>
              </p:cNvSpPr>
              <p:nvPr/>
            </p:nvSpPr>
            <p:spPr bwMode="auto">
              <a:xfrm>
                <a:off x="5119688" y="2427288"/>
                <a:ext cx="1014413" cy="987425"/>
              </a:xfrm>
              <a:custGeom>
                <a:avLst/>
                <a:gdLst>
                  <a:gd name="T0" fmla="*/ 65 w 340"/>
                  <a:gd name="T1" fmla="*/ 8 h 331"/>
                  <a:gd name="T2" fmla="*/ 61 w 340"/>
                  <a:gd name="T3" fmla="*/ 17 h 331"/>
                  <a:gd name="T4" fmla="*/ 63 w 340"/>
                  <a:gd name="T5" fmla="*/ 19 h 331"/>
                  <a:gd name="T6" fmla="*/ 108 w 340"/>
                  <a:gd name="T7" fmla="*/ 44 h 331"/>
                  <a:gd name="T8" fmla="*/ 151 w 340"/>
                  <a:gd name="T9" fmla="*/ 69 h 331"/>
                  <a:gd name="T10" fmla="*/ 151 w 340"/>
                  <a:gd name="T11" fmla="*/ 76 h 331"/>
                  <a:gd name="T12" fmla="*/ 147 w 340"/>
                  <a:gd name="T13" fmla="*/ 101 h 331"/>
                  <a:gd name="T14" fmla="*/ 99 w 340"/>
                  <a:gd name="T15" fmla="*/ 165 h 331"/>
                  <a:gd name="T16" fmla="*/ 95 w 340"/>
                  <a:gd name="T17" fmla="*/ 168 h 331"/>
                  <a:gd name="T18" fmla="*/ 52 w 340"/>
                  <a:gd name="T19" fmla="*/ 143 h 331"/>
                  <a:gd name="T20" fmla="*/ 6 w 340"/>
                  <a:gd name="T21" fmla="*/ 117 h 331"/>
                  <a:gd name="T22" fmla="*/ 5 w 340"/>
                  <a:gd name="T23" fmla="*/ 116 h 331"/>
                  <a:gd name="T24" fmla="*/ 2 w 340"/>
                  <a:gd name="T25" fmla="*/ 120 h 331"/>
                  <a:gd name="T26" fmla="*/ 0 w 340"/>
                  <a:gd name="T27" fmla="*/ 125 h 331"/>
                  <a:gd name="T28" fmla="*/ 3 w 340"/>
                  <a:gd name="T29" fmla="*/ 131 h 331"/>
                  <a:gd name="T30" fmla="*/ 42 w 340"/>
                  <a:gd name="T31" fmla="*/ 194 h 331"/>
                  <a:gd name="T32" fmla="*/ 143 w 340"/>
                  <a:gd name="T33" fmla="*/ 232 h 331"/>
                  <a:gd name="T34" fmla="*/ 163 w 340"/>
                  <a:gd name="T35" fmla="*/ 236 h 331"/>
                  <a:gd name="T36" fmla="*/ 215 w 340"/>
                  <a:gd name="T37" fmla="*/ 277 h 331"/>
                  <a:gd name="T38" fmla="*/ 254 w 340"/>
                  <a:gd name="T39" fmla="*/ 314 h 331"/>
                  <a:gd name="T40" fmla="*/ 271 w 340"/>
                  <a:gd name="T41" fmla="*/ 331 h 331"/>
                  <a:gd name="T42" fmla="*/ 306 w 340"/>
                  <a:gd name="T43" fmla="*/ 297 h 331"/>
                  <a:gd name="T44" fmla="*/ 340 w 340"/>
                  <a:gd name="T45" fmla="*/ 262 h 331"/>
                  <a:gd name="T46" fmla="*/ 322 w 340"/>
                  <a:gd name="T47" fmla="*/ 244 h 331"/>
                  <a:gd name="T48" fmla="*/ 232 w 340"/>
                  <a:gd name="T49" fmla="*/ 140 h 331"/>
                  <a:gd name="T50" fmla="*/ 228 w 340"/>
                  <a:gd name="T51" fmla="*/ 119 h 331"/>
                  <a:gd name="T52" fmla="*/ 216 w 340"/>
                  <a:gd name="T53" fmla="*/ 59 h 331"/>
                  <a:gd name="T54" fmla="*/ 182 w 340"/>
                  <a:gd name="T55" fmla="*/ 21 h 331"/>
                  <a:gd name="T56" fmla="*/ 82 w 340"/>
                  <a:gd name="T57" fmla="*/ 0 h 331"/>
                  <a:gd name="T58" fmla="*/ 69 w 340"/>
                  <a:gd name="T59" fmla="*/ 0 h 331"/>
                  <a:gd name="T60" fmla="*/ 65 w 340"/>
                  <a:gd name="T61" fmla="*/ 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331">
                    <a:moveTo>
                      <a:pt x="65" y="8"/>
                    </a:moveTo>
                    <a:cubicBezTo>
                      <a:pt x="61" y="17"/>
                      <a:pt x="61" y="17"/>
                      <a:pt x="61" y="17"/>
                    </a:cubicBezTo>
                    <a:cubicBezTo>
                      <a:pt x="63" y="19"/>
                      <a:pt x="63" y="19"/>
                      <a:pt x="63" y="19"/>
                    </a:cubicBezTo>
                    <a:cubicBezTo>
                      <a:pt x="65" y="20"/>
                      <a:pt x="85" y="31"/>
                      <a:pt x="108" y="44"/>
                    </a:cubicBezTo>
                    <a:cubicBezTo>
                      <a:pt x="151" y="69"/>
                      <a:pt x="151" y="69"/>
                      <a:pt x="151" y="69"/>
                    </a:cubicBezTo>
                    <a:cubicBezTo>
                      <a:pt x="151" y="76"/>
                      <a:pt x="151" y="76"/>
                      <a:pt x="151" y="76"/>
                    </a:cubicBezTo>
                    <a:cubicBezTo>
                      <a:pt x="150" y="84"/>
                      <a:pt x="149" y="92"/>
                      <a:pt x="147" y="101"/>
                    </a:cubicBezTo>
                    <a:cubicBezTo>
                      <a:pt x="140" y="128"/>
                      <a:pt x="124" y="150"/>
                      <a:pt x="99" y="165"/>
                    </a:cubicBezTo>
                    <a:cubicBezTo>
                      <a:pt x="95" y="168"/>
                      <a:pt x="95" y="168"/>
                      <a:pt x="95" y="168"/>
                    </a:cubicBezTo>
                    <a:cubicBezTo>
                      <a:pt x="52" y="143"/>
                      <a:pt x="52" y="143"/>
                      <a:pt x="52" y="143"/>
                    </a:cubicBezTo>
                    <a:cubicBezTo>
                      <a:pt x="28" y="129"/>
                      <a:pt x="7" y="118"/>
                      <a:pt x="6" y="117"/>
                    </a:cubicBezTo>
                    <a:cubicBezTo>
                      <a:pt x="5" y="116"/>
                      <a:pt x="5" y="116"/>
                      <a:pt x="5" y="116"/>
                    </a:cubicBezTo>
                    <a:cubicBezTo>
                      <a:pt x="2" y="120"/>
                      <a:pt x="2" y="120"/>
                      <a:pt x="2" y="120"/>
                    </a:cubicBezTo>
                    <a:cubicBezTo>
                      <a:pt x="0" y="125"/>
                      <a:pt x="0" y="125"/>
                      <a:pt x="0" y="125"/>
                    </a:cubicBezTo>
                    <a:cubicBezTo>
                      <a:pt x="3" y="131"/>
                      <a:pt x="3" y="131"/>
                      <a:pt x="3" y="131"/>
                    </a:cubicBezTo>
                    <a:cubicBezTo>
                      <a:pt x="12" y="157"/>
                      <a:pt x="26" y="179"/>
                      <a:pt x="42" y="194"/>
                    </a:cubicBezTo>
                    <a:cubicBezTo>
                      <a:pt x="67" y="218"/>
                      <a:pt x="100" y="231"/>
                      <a:pt x="143" y="232"/>
                    </a:cubicBezTo>
                    <a:cubicBezTo>
                      <a:pt x="154" y="232"/>
                      <a:pt x="157" y="233"/>
                      <a:pt x="163" y="236"/>
                    </a:cubicBezTo>
                    <a:cubicBezTo>
                      <a:pt x="175" y="243"/>
                      <a:pt x="191" y="255"/>
                      <a:pt x="215" y="277"/>
                    </a:cubicBezTo>
                    <a:cubicBezTo>
                      <a:pt x="228" y="288"/>
                      <a:pt x="234" y="294"/>
                      <a:pt x="254" y="314"/>
                    </a:cubicBezTo>
                    <a:cubicBezTo>
                      <a:pt x="271" y="331"/>
                      <a:pt x="271" y="331"/>
                      <a:pt x="271" y="331"/>
                    </a:cubicBezTo>
                    <a:cubicBezTo>
                      <a:pt x="306" y="297"/>
                      <a:pt x="306" y="297"/>
                      <a:pt x="306" y="297"/>
                    </a:cubicBezTo>
                    <a:cubicBezTo>
                      <a:pt x="340" y="262"/>
                      <a:pt x="340" y="262"/>
                      <a:pt x="340" y="262"/>
                    </a:cubicBezTo>
                    <a:cubicBezTo>
                      <a:pt x="322" y="244"/>
                      <a:pt x="322" y="244"/>
                      <a:pt x="322" y="244"/>
                    </a:cubicBezTo>
                    <a:cubicBezTo>
                      <a:pt x="272" y="194"/>
                      <a:pt x="243" y="160"/>
                      <a:pt x="232" y="140"/>
                    </a:cubicBezTo>
                    <a:cubicBezTo>
                      <a:pt x="229" y="134"/>
                      <a:pt x="229" y="132"/>
                      <a:pt x="228" y="119"/>
                    </a:cubicBezTo>
                    <a:cubicBezTo>
                      <a:pt x="227" y="93"/>
                      <a:pt x="224" y="74"/>
                      <a:pt x="216" y="59"/>
                    </a:cubicBezTo>
                    <a:cubicBezTo>
                      <a:pt x="209" y="43"/>
                      <a:pt x="197" y="30"/>
                      <a:pt x="182" y="21"/>
                    </a:cubicBezTo>
                    <a:cubicBezTo>
                      <a:pt x="158" y="8"/>
                      <a:pt x="127" y="1"/>
                      <a:pt x="82" y="0"/>
                    </a:cubicBezTo>
                    <a:cubicBezTo>
                      <a:pt x="69" y="0"/>
                      <a:pt x="69" y="0"/>
                      <a:pt x="69" y="0"/>
                    </a:cubicBezTo>
                    <a:lnTo>
                      <a:pt x="6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70" name="Freeform 6">
                <a:extLst>
                  <a:ext uri="{FF2B5EF4-FFF2-40B4-BE49-F238E27FC236}">
                    <a16:creationId xmlns:a16="http://schemas.microsoft.com/office/drawing/2014/main" id="{BE1522B1-5F59-A44D-962A-C7042B3EE7BE}"/>
                  </a:ext>
                </a:extLst>
              </p:cNvPr>
              <p:cNvSpPr>
                <a:spLocks/>
              </p:cNvSpPr>
              <p:nvPr/>
            </p:nvSpPr>
            <p:spPr bwMode="auto">
              <a:xfrm>
                <a:off x="5068888" y="2492376"/>
                <a:ext cx="1941513" cy="1935163"/>
              </a:xfrm>
              <a:custGeom>
                <a:avLst/>
                <a:gdLst>
                  <a:gd name="T0" fmla="*/ 581 w 650"/>
                  <a:gd name="T1" fmla="*/ 29 h 649"/>
                  <a:gd name="T2" fmla="*/ 538 w 650"/>
                  <a:gd name="T3" fmla="*/ 60 h 649"/>
                  <a:gd name="T4" fmla="*/ 533 w 650"/>
                  <a:gd name="T5" fmla="*/ 78 h 649"/>
                  <a:gd name="T6" fmla="*/ 529 w 650"/>
                  <a:gd name="T7" fmla="*/ 94 h 649"/>
                  <a:gd name="T8" fmla="*/ 404 w 650"/>
                  <a:gd name="T9" fmla="*/ 219 h 649"/>
                  <a:gd name="T10" fmla="*/ 280 w 650"/>
                  <a:gd name="T11" fmla="*/ 344 h 649"/>
                  <a:gd name="T12" fmla="*/ 263 w 650"/>
                  <a:gd name="T13" fmla="*/ 333 h 649"/>
                  <a:gd name="T14" fmla="*/ 245 w 650"/>
                  <a:gd name="T15" fmla="*/ 322 h 649"/>
                  <a:gd name="T16" fmla="*/ 237 w 650"/>
                  <a:gd name="T17" fmla="*/ 331 h 649"/>
                  <a:gd name="T18" fmla="*/ 228 w 650"/>
                  <a:gd name="T19" fmla="*/ 342 h 649"/>
                  <a:gd name="T20" fmla="*/ 226 w 650"/>
                  <a:gd name="T21" fmla="*/ 356 h 649"/>
                  <a:gd name="T22" fmla="*/ 182 w 650"/>
                  <a:gd name="T23" fmla="*/ 405 h 649"/>
                  <a:gd name="T24" fmla="*/ 148 w 650"/>
                  <a:gd name="T25" fmla="*/ 416 h 649"/>
                  <a:gd name="T26" fmla="*/ 142 w 650"/>
                  <a:gd name="T27" fmla="*/ 417 h 649"/>
                  <a:gd name="T28" fmla="*/ 71 w 650"/>
                  <a:gd name="T29" fmla="*/ 488 h 649"/>
                  <a:gd name="T30" fmla="*/ 0 w 650"/>
                  <a:gd name="T31" fmla="*/ 559 h 649"/>
                  <a:gd name="T32" fmla="*/ 0 w 650"/>
                  <a:gd name="T33" fmla="*/ 564 h 649"/>
                  <a:gd name="T34" fmla="*/ 31 w 650"/>
                  <a:gd name="T35" fmla="*/ 621 h 649"/>
                  <a:gd name="T36" fmla="*/ 81 w 650"/>
                  <a:gd name="T37" fmla="*/ 648 h 649"/>
                  <a:gd name="T38" fmla="*/ 88 w 650"/>
                  <a:gd name="T39" fmla="*/ 649 h 649"/>
                  <a:gd name="T40" fmla="*/ 91 w 650"/>
                  <a:gd name="T41" fmla="*/ 649 h 649"/>
                  <a:gd name="T42" fmla="*/ 162 w 650"/>
                  <a:gd name="T43" fmla="*/ 578 h 649"/>
                  <a:gd name="T44" fmla="*/ 232 w 650"/>
                  <a:gd name="T45" fmla="*/ 505 h 649"/>
                  <a:gd name="T46" fmla="*/ 239 w 650"/>
                  <a:gd name="T47" fmla="*/ 478 h 649"/>
                  <a:gd name="T48" fmla="*/ 294 w 650"/>
                  <a:gd name="T49" fmla="*/ 423 h 649"/>
                  <a:gd name="T50" fmla="*/ 304 w 650"/>
                  <a:gd name="T51" fmla="*/ 421 h 649"/>
                  <a:gd name="T52" fmla="*/ 310 w 650"/>
                  <a:gd name="T53" fmla="*/ 421 h 649"/>
                  <a:gd name="T54" fmla="*/ 319 w 650"/>
                  <a:gd name="T55" fmla="*/ 412 h 649"/>
                  <a:gd name="T56" fmla="*/ 327 w 650"/>
                  <a:gd name="T57" fmla="*/ 404 h 649"/>
                  <a:gd name="T58" fmla="*/ 316 w 650"/>
                  <a:gd name="T59" fmla="*/ 387 h 649"/>
                  <a:gd name="T60" fmla="*/ 306 w 650"/>
                  <a:gd name="T61" fmla="*/ 369 h 649"/>
                  <a:gd name="T62" fmla="*/ 430 w 650"/>
                  <a:gd name="T63" fmla="*/ 245 h 649"/>
                  <a:gd name="T64" fmla="*/ 555 w 650"/>
                  <a:gd name="T65" fmla="*/ 120 h 649"/>
                  <a:gd name="T66" fmla="*/ 572 w 650"/>
                  <a:gd name="T67" fmla="*/ 116 h 649"/>
                  <a:gd name="T68" fmla="*/ 590 w 650"/>
                  <a:gd name="T69" fmla="*/ 111 h 649"/>
                  <a:gd name="T70" fmla="*/ 620 w 650"/>
                  <a:gd name="T71" fmla="*/ 68 h 649"/>
                  <a:gd name="T72" fmla="*/ 650 w 650"/>
                  <a:gd name="T73" fmla="*/ 25 h 649"/>
                  <a:gd name="T74" fmla="*/ 639 w 650"/>
                  <a:gd name="T75" fmla="*/ 14 h 649"/>
                  <a:gd name="T76" fmla="*/ 626 w 650"/>
                  <a:gd name="T77" fmla="*/ 1 h 649"/>
                  <a:gd name="T78" fmla="*/ 624 w 650"/>
                  <a:gd name="T79" fmla="*/ 0 h 649"/>
                  <a:gd name="T80" fmla="*/ 581 w 650"/>
                  <a:gd name="T81" fmla="*/ 29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0" h="649">
                    <a:moveTo>
                      <a:pt x="581" y="29"/>
                    </a:moveTo>
                    <a:cubicBezTo>
                      <a:pt x="558" y="46"/>
                      <a:pt x="538" y="60"/>
                      <a:pt x="538" y="60"/>
                    </a:cubicBezTo>
                    <a:cubicBezTo>
                      <a:pt x="538" y="61"/>
                      <a:pt x="536" y="69"/>
                      <a:pt x="533" y="78"/>
                    </a:cubicBezTo>
                    <a:cubicBezTo>
                      <a:pt x="529" y="94"/>
                      <a:pt x="529" y="94"/>
                      <a:pt x="529" y="94"/>
                    </a:cubicBezTo>
                    <a:cubicBezTo>
                      <a:pt x="404" y="219"/>
                      <a:pt x="404" y="219"/>
                      <a:pt x="404" y="219"/>
                    </a:cubicBezTo>
                    <a:cubicBezTo>
                      <a:pt x="280" y="344"/>
                      <a:pt x="280" y="344"/>
                      <a:pt x="280" y="344"/>
                    </a:cubicBezTo>
                    <a:cubicBezTo>
                      <a:pt x="263" y="333"/>
                      <a:pt x="263" y="333"/>
                      <a:pt x="263" y="333"/>
                    </a:cubicBezTo>
                    <a:cubicBezTo>
                      <a:pt x="245" y="322"/>
                      <a:pt x="245" y="322"/>
                      <a:pt x="245" y="322"/>
                    </a:cubicBezTo>
                    <a:cubicBezTo>
                      <a:pt x="237" y="331"/>
                      <a:pt x="237" y="331"/>
                      <a:pt x="237" y="331"/>
                    </a:cubicBezTo>
                    <a:cubicBezTo>
                      <a:pt x="228" y="339"/>
                      <a:pt x="228" y="339"/>
                      <a:pt x="228" y="342"/>
                    </a:cubicBezTo>
                    <a:cubicBezTo>
                      <a:pt x="228" y="345"/>
                      <a:pt x="227" y="351"/>
                      <a:pt x="226" y="356"/>
                    </a:cubicBezTo>
                    <a:cubicBezTo>
                      <a:pt x="221" y="375"/>
                      <a:pt x="204" y="394"/>
                      <a:pt x="182" y="405"/>
                    </a:cubicBezTo>
                    <a:cubicBezTo>
                      <a:pt x="170" y="411"/>
                      <a:pt x="158" y="415"/>
                      <a:pt x="148" y="416"/>
                    </a:cubicBezTo>
                    <a:cubicBezTo>
                      <a:pt x="142" y="417"/>
                      <a:pt x="142" y="417"/>
                      <a:pt x="142" y="417"/>
                    </a:cubicBezTo>
                    <a:cubicBezTo>
                      <a:pt x="71" y="488"/>
                      <a:pt x="71" y="488"/>
                      <a:pt x="71" y="488"/>
                    </a:cubicBezTo>
                    <a:cubicBezTo>
                      <a:pt x="0" y="559"/>
                      <a:pt x="0" y="559"/>
                      <a:pt x="0" y="559"/>
                    </a:cubicBezTo>
                    <a:cubicBezTo>
                      <a:pt x="0" y="564"/>
                      <a:pt x="0" y="564"/>
                      <a:pt x="0" y="564"/>
                    </a:cubicBezTo>
                    <a:cubicBezTo>
                      <a:pt x="2" y="583"/>
                      <a:pt x="13" y="604"/>
                      <a:pt x="31" y="621"/>
                    </a:cubicBezTo>
                    <a:cubicBezTo>
                      <a:pt x="46" y="636"/>
                      <a:pt x="63" y="645"/>
                      <a:pt x="81" y="648"/>
                    </a:cubicBezTo>
                    <a:cubicBezTo>
                      <a:pt x="84" y="649"/>
                      <a:pt x="87" y="649"/>
                      <a:pt x="88" y="649"/>
                    </a:cubicBezTo>
                    <a:cubicBezTo>
                      <a:pt x="91" y="649"/>
                      <a:pt x="91" y="649"/>
                      <a:pt x="91" y="649"/>
                    </a:cubicBezTo>
                    <a:cubicBezTo>
                      <a:pt x="162" y="578"/>
                      <a:pt x="162" y="578"/>
                      <a:pt x="162" y="578"/>
                    </a:cubicBezTo>
                    <a:cubicBezTo>
                      <a:pt x="227" y="512"/>
                      <a:pt x="232" y="507"/>
                      <a:pt x="232" y="505"/>
                    </a:cubicBezTo>
                    <a:cubicBezTo>
                      <a:pt x="232" y="500"/>
                      <a:pt x="235" y="487"/>
                      <a:pt x="239" y="478"/>
                    </a:cubicBezTo>
                    <a:cubicBezTo>
                      <a:pt x="250" y="450"/>
                      <a:pt x="271" y="429"/>
                      <a:pt x="294" y="423"/>
                    </a:cubicBezTo>
                    <a:cubicBezTo>
                      <a:pt x="296" y="423"/>
                      <a:pt x="301" y="422"/>
                      <a:pt x="304" y="421"/>
                    </a:cubicBezTo>
                    <a:cubicBezTo>
                      <a:pt x="310" y="421"/>
                      <a:pt x="310" y="421"/>
                      <a:pt x="310" y="421"/>
                    </a:cubicBezTo>
                    <a:cubicBezTo>
                      <a:pt x="319" y="412"/>
                      <a:pt x="319" y="412"/>
                      <a:pt x="319" y="412"/>
                    </a:cubicBezTo>
                    <a:cubicBezTo>
                      <a:pt x="327" y="404"/>
                      <a:pt x="327" y="404"/>
                      <a:pt x="327" y="404"/>
                    </a:cubicBezTo>
                    <a:cubicBezTo>
                      <a:pt x="316" y="387"/>
                      <a:pt x="316" y="387"/>
                      <a:pt x="316" y="387"/>
                    </a:cubicBezTo>
                    <a:cubicBezTo>
                      <a:pt x="306" y="369"/>
                      <a:pt x="306" y="369"/>
                      <a:pt x="306" y="369"/>
                    </a:cubicBezTo>
                    <a:cubicBezTo>
                      <a:pt x="430" y="245"/>
                      <a:pt x="430" y="245"/>
                      <a:pt x="430" y="245"/>
                    </a:cubicBezTo>
                    <a:cubicBezTo>
                      <a:pt x="498" y="177"/>
                      <a:pt x="554" y="121"/>
                      <a:pt x="555" y="120"/>
                    </a:cubicBezTo>
                    <a:cubicBezTo>
                      <a:pt x="555" y="120"/>
                      <a:pt x="563" y="118"/>
                      <a:pt x="572" y="116"/>
                    </a:cubicBezTo>
                    <a:cubicBezTo>
                      <a:pt x="582" y="113"/>
                      <a:pt x="589" y="111"/>
                      <a:pt x="590" y="111"/>
                    </a:cubicBezTo>
                    <a:cubicBezTo>
                      <a:pt x="590" y="110"/>
                      <a:pt x="604" y="91"/>
                      <a:pt x="620" y="68"/>
                    </a:cubicBezTo>
                    <a:cubicBezTo>
                      <a:pt x="650" y="25"/>
                      <a:pt x="650" y="25"/>
                      <a:pt x="650" y="25"/>
                    </a:cubicBezTo>
                    <a:cubicBezTo>
                      <a:pt x="639" y="14"/>
                      <a:pt x="639" y="14"/>
                      <a:pt x="639" y="14"/>
                    </a:cubicBezTo>
                    <a:cubicBezTo>
                      <a:pt x="632" y="8"/>
                      <a:pt x="626" y="2"/>
                      <a:pt x="626" y="1"/>
                    </a:cubicBezTo>
                    <a:cubicBezTo>
                      <a:pt x="624" y="0"/>
                      <a:pt x="624" y="0"/>
                      <a:pt x="624" y="0"/>
                    </a:cubicBezTo>
                    <a:lnTo>
                      <a:pt x="5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71" name="Freeform 7">
                <a:extLst>
                  <a:ext uri="{FF2B5EF4-FFF2-40B4-BE49-F238E27FC236}">
                    <a16:creationId xmlns:a16="http://schemas.microsoft.com/office/drawing/2014/main" id="{768BC8DA-DB7A-F343-B634-317F5EFFB3F4}"/>
                  </a:ext>
                </a:extLst>
              </p:cNvPr>
              <p:cNvSpPr>
                <a:spLocks/>
              </p:cNvSpPr>
              <p:nvPr/>
            </p:nvSpPr>
            <p:spPr bwMode="auto">
              <a:xfrm>
                <a:off x="6083301" y="3363913"/>
                <a:ext cx="1039813" cy="1012825"/>
              </a:xfrm>
              <a:custGeom>
                <a:avLst/>
                <a:gdLst>
                  <a:gd name="T0" fmla="*/ 34 w 348"/>
                  <a:gd name="T1" fmla="*/ 34 h 340"/>
                  <a:gd name="T2" fmla="*/ 0 w 348"/>
                  <a:gd name="T3" fmla="*/ 69 h 340"/>
                  <a:gd name="T4" fmla="*/ 23 w 348"/>
                  <a:gd name="T5" fmla="*/ 92 h 340"/>
                  <a:gd name="T6" fmla="*/ 89 w 348"/>
                  <a:gd name="T7" fmla="*/ 162 h 340"/>
                  <a:gd name="T8" fmla="*/ 120 w 348"/>
                  <a:gd name="T9" fmla="*/ 207 h 340"/>
                  <a:gd name="T10" fmla="*/ 121 w 348"/>
                  <a:gd name="T11" fmla="*/ 221 h 340"/>
                  <a:gd name="T12" fmla="*/ 147 w 348"/>
                  <a:gd name="T13" fmla="*/ 303 h 340"/>
                  <a:gd name="T14" fmla="*/ 173 w 348"/>
                  <a:gd name="T15" fmla="*/ 321 h 340"/>
                  <a:gd name="T16" fmla="*/ 267 w 348"/>
                  <a:gd name="T17" fmla="*/ 340 h 340"/>
                  <a:gd name="T18" fmla="*/ 280 w 348"/>
                  <a:gd name="T19" fmla="*/ 340 h 340"/>
                  <a:gd name="T20" fmla="*/ 284 w 348"/>
                  <a:gd name="T21" fmla="*/ 331 h 340"/>
                  <a:gd name="T22" fmla="*/ 288 w 348"/>
                  <a:gd name="T23" fmla="*/ 323 h 340"/>
                  <a:gd name="T24" fmla="*/ 285 w 348"/>
                  <a:gd name="T25" fmla="*/ 321 h 340"/>
                  <a:gd name="T26" fmla="*/ 240 w 348"/>
                  <a:gd name="T27" fmla="*/ 295 h 340"/>
                  <a:gd name="T28" fmla="*/ 198 w 348"/>
                  <a:gd name="T29" fmla="*/ 271 h 340"/>
                  <a:gd name="T30" fmla="*/ 198 w 348"/>
                  <a:gd name="T31" fmla="*/ 265 h 340"/>
                  <a:gd name="T32" fmla="*/ 249 w 348"/>
                  <a:gd name="T33" fmla="*/ 175 h 340"/>
                  <a:gd name="T34" fmla="*/ 254 w 348"/>
                  <a:gd name="T35" fmla="*/ 172 h 340"/>
                  <a:gd name="T36" fmla="*/ 297 w 348"/>
                  <a:gd name="T37" fmla="*/ 197 h 340"/>
                  <a:gd name="T38" fmla="*/ 342 w 348"/>
                  <a:gd name="T39" fmla="*/ 223 h 340"/>
                  <a:gd name="T40" fmla="*/ 344 w 348"/>
                  <a:gd name="T41" fmla="*/ 224 h 340"/>
                  <a:gd name="T42" fmla="*/ 346 w 348"/>
                  <a:gd name="T43" fmla="*/ 219 h 340"/>
                  <a:gd name="T44" fmla="*/ 348 w 348"/>
                  <a:gd name="T45" fmla="*/ 215 h 340"/>
                  <a:gd name="T46" fmla="*/ 347 w 348"/>
                  <a:gd name="T47" fmla="*/ 211 h 340"/>
                  <a:gd name="T48" fmla="*/ 330 w 348"/>
                  <a:gd name="T49" fmla="*/ 174 h 340"/>
                  <a:gd name="T50" fmla="*/ 229 w 348"/>
                  <a:gd name="T51" fmla="*/ 110 h 340"/>
                  <a:gd name="T52" fmla="*/ 201 w 348"/>
                  <a:gd name="T53" fmla="*/ 108 h 340"/>
                  <a:gd name="T54" fmla="*/ 176 w 348"/>
                  <a:gd name="T55" fmla="*/ 98 h 340"/>
                  <a:gd name="T56" fmla="*/ 91 w 348"/>
                  <a:gd name="T57" fmla="*/ 22 h 340"/>
                  <a:gd name="T58" fmla="*/ 69 w 348"/>
                  <a:gd name="T59" fmla="*/ 0 h 340"/>
                  <a:gd name="T60" fmla="*/ 34 w 348"/>
                  <a:gd name="T61" fmla="*/ 3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8" h="340">
                    <a:moveTo>
                      <a:pt x="34" y="34"/>
                    </a:moveTo>
                    <a:cubicBezTo>
                      <a:pt x="0" y="69"/>
                      <a:pt x="0" y="69"/>
                      <a:pt x="0" y="69"/>
                    </a:cubicBezTo>
                    <a:cubicBezTo>
                      <a:pt x="23" y="92"/>
                      <a:pt x="23" y="92"/>
                      <a:pt x="23" y="92"/>
                    </a:cubicBezTo>
                    <a:cubicBezTo>
                      <a:pt x="56" y="126"/>
                      <a:pt x="73" y="143"/>
                      <a:pt x="89" y="162"/>
                    </a:cubicBezTo>
                    <a:cubicBezTo>
                      <a:pt x="107" y="183"/>
                      <a:pt x="118" y="199"/>
                      <a:pt x="120" y="207"/>
                    </a:cubicBezTo>
                    <a:cubicBezTo>
                      <a:pt x="120" y="208"/>
                      <a:pt x="121" y="214"/>
                      <a:pt x="121" y="221"/>
                    </a:cubicBezTo>
                    <a:cubicBezTo>
                      <a:pt x="122" y="260"/>
                      <a:pt x="130" y="284"/>
                      <a:pt x="147" y="303"/>
                    </a:cubicBezTo>
                    <a:cubicBezTo>
                      <a:pt x="155" y="311"/>
                      <a:pt x="162" y="316"/>
                      <a:pt x="173" y="321"/>
                    </a:cubicBezTo>
                    <a:cubicBezTo>
                      <a:pt x="195" y="333"/>
                      <a:pt x="225" y="338"/>
                      <a:pt x="267" y="340"/>
                    </a:cubicBezTo>
                    <a:cubicBezTo>
                      <a:pt x="280" y="340"/>
                      <a:pt x="280" y="340"/>
                      <a:pt x="280" y="340"/>
                    </a:cubicBezTo>
                    <a:cubicBezTo>
                      <a:pt x="284" y="331"/>
                      <a:pt x="284" y="331"/>
                      <a:pt x="284" y="331"/>
                    </a:cubicBezTo>
                    <a:cubicBezTo>
                      <a:pt x="288" y="323"/>
                      <a:pt x="288" y="323"/>
                      <a:pt x="288" y="323"/>
                    </a:cubicBezTo>
                    <a:cubicBezTo>
                      <a:pt x="285" y="321"/>
                      <a:pt x="285" y="321"/>
                      <a:pt x="285" y="321"/>
                    </a:cubicBezTo>
                    <a:cubicBezTo>
                      <a:pt x="284" y="320"/>
                      <a:pt x="264" y="309"/>
                      <a:pt x="240" y="295"/>
                    </a:cubicBezTo>
                    <a:cubicBezTo>
                      <a:pt x="198" y="271"/>
                      <a:pt x="198" y="271"/>
                      <a:pt x="198" y="271"/>
                    </a:cubicBezTo>
                    <a:cubicBezTo>
                      <a:pt x="198" y="265"/>
                      <a:pt x="198" y="265"/>
                      <a:pt x="198" y="265"/>
                    </a:cubicBezTo>
                    <a:cubicBezTo>
                      <a:pt x="199" y="226"/>
                      <a:pt x="217" y="194"/>
                      <a:pt x="249" y="175"/>
                    </a:cubicBezTo>
                    <a:cubicBezTo>
                      <a:pt x="254" y="172"/>
                      <a:pt x="254" y="172"/>
                      <a:pt x="254" y="172"/>
                    </a:cubicBezTo>
                    <a:cubicBezTo>
                      <a:pt x="297" y="197"/>
                      <a:pt x="297" y="197"/>
                      <a:pt x="297" y="197"/>
                    </a:cubicBezTo>
                    <a:cubicBezTo>
                      <a:pt x="321" y="211"/>
                      <a:pt x="341" y="222"/>
                      <a:pt x="342" y="223"/>
                    </a:cubicBezTo>
                    <a:cubicBezTo>
                      <a:pt x="344" y="224"/>
                      <a:pt x="344" y="224"/>
                      <a:pt x="344" y="224"/>
                    </a:cubicBezTo>
                    <a:cubicBezTo>
                      <a:pt x="346" y="219"/>
                      <a:pt x="346" y="219"/>
                      <a:pt x="346" y="219"/>
                    </a:cubicBezTo>
                    <a:cubicBezTo>
                      <a:pt x="348" y="215"/>
                      <a:pt x="348" y="215"/>
                      <a:pt x="348" y="215"/>
                    </a:cubicBezTo>
                    <a:cubicBezTo>
                      <a:pt x="347" y="211"/>
                      <a:pt x="347" y="211"/>
                      <a:pt x="347" y="211"/>
                    </a:cubicBezTo>
                    <a:cubicBezTo>
                      <a:pt x="343" y="200"/>
                      <a:pt x="336" y="185"/>
                      <a:pt x="330" y="174"/>
                    </a:cubicBezTo>
                    <a:cubicBezTo>
                      <a:pt x="308" y="138"/>
                      <a:pt x="274" y="116"/>
                      <a:pt x="229" y="110"/>
                    </a:cubicBezTo>
                    <a:cubicBezTo>
                      <a:pt x="221" y="108"/>
                      <a:pt x="209" y="108"/>
                      <a:pt x="201" y="108"/>
                    </a:cubicBezTo>
                    <a:cubicBezTo>
                      <a:pt x="193" y="108"/>
                      <a:pt x="187" y="105"/>
                      <a:pt x="176" y="98"/>
                    </a:cubicBezTo>
                    <a:cubicBezTo>
                      <a:pt x="157" y="86"/>
                      <a:pt x="134" y="65"/>
                      <a:pt x="91" y="22"/>
                    </a:cubicBezTo>
                    <a:cubicBezTo>
                      <a:pt x="79" y="10"/>
                      <a:pt x="69" y="0"/>
                      <a:pt x="69" y="0"/>
                    </a:cubicBezTo>
                    <a:cubicBezTo>
                      <a:pt x="69" y="0"/>
                      <a:pt x="53" y="16"/>
                      <a:pt x="3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grpSp>
      </p:grpSp>
      <p:grpSp>
        <p:nvGrpSpPr>
          <p:cNvPr id="72" name="Group 71">
            <a:extLst>
              <a:ext uri="{FF2B5EF4-FFF2-40B4-BE49-F238E27FC236}">
                <a16:creationId xmlns:a16="http://schemas.microsoft.com/office/drawing/2014/main" id="{8C00BDC4-9620-414D-8AAB-BFF6B92A7AE6}"/>
              </a:ext>
            </a:extLst>
          </p:cNvPr>
          <p:cNvGrpSpPr/>
          <p:nvPr/>
        </p:nvGrpSpPr>
        <p:grpSpPr>
          <a:xfrm>
            <a:off x="1809195" y="2677570"/>
            <a:ext cx="558075" cy="565852"/>
            <a:chOff x="1809195" y="2677570"/>
            <a:chExt cx="558075" cy="565852"/>
          </a:xfrm>
        </p:grpSpPr>
        <p:sp>
          <p:nvSpPr>
            <p:cNvPr id="73" name="Rectangle 72">
              <a:extLst>
                <a:ext uri="{FF2B5EF4-FFF2-40B4-BE49-F238E27FC236}">
                  <a16:creationId xmlns:a16="http://schemas.microsoft.com/office/drawing/2014/main" id="{7A38E900-F865-6248-9921-24593B33988B}"/>
                </a:ext>
              </a:extLst>
            </p:cNvPr>
            <p:cNvSpPr/>
            <p:nvPr/>
          </p:nvSpPr>
          <p:spPr>
            <a:xfrm>
              <a:off x="1809195" y="2677570"/>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74" name="Picture 73">
              <a:extLst>
                <a:ext uri="{FF2B5EF4-FFF2-40B4-BE49-F238E27FC236}">
                  <a16:creationId xmlns:a16="http://schemas.microsoft.com/office/drawing/2014/main" id="{95FFC481-1636-8E45-96F7-F85331D27877}"/>
                </a:ext>
              </a:extLst>
            </p:cNvPr>
            <p:cNvPicPr>
              <a:picLocks noChangeAspect="1"/>
            </p:cNvPicPr>
            <p:nvPr/>
          </p:nvPicPr>
          <p:blipFill>
            <a:blip r:embed="rId3">
              <a:extLst>
                <a:ext uri="{BEBA8EAE-BF5A-486C-A8C5-ECC9F3942E4B}">
                  <a14:imgProps xmlns:a14="http://schemas.microsoft.com/office/drawing/2010/main">
                    <a14:imgLayer>
                      <a14:imgEffect>
                        <a14:artisticMarker/>
                      </a14:imgEffect>
                    </a14:imgLayer>
                  </a14:imgProps>
                </a:ext>
              </a:extLst>
            </a:blip>
            <a:stretch>
              <a:fillRect/>
            </a:stretch>
          </p:blipFill>
          <p:spPr>
            <a:xfrm>
              <a:off x="1877208" y="2755276"/>
              <a:ext cx="422048" cy="422048"/>
            </a:xfrm>
            <a:prstGeom prst="rect">
              <a:avLst/>
            </a:prstGeom>
            <a:solidFill>
              <a:srgbClr val="328DFF"/>
            </a:solidFill>
            <a:ln>
              <a:noFill/>
            </a:ln>
          </p:spPr>
        </p:pic>
      </p:grpSp>
      <p:grpSp>
        <p:nvGrpSpPr>
          <p:cNvPr id="75" name="Group 74">
            <a:extLst>
              <a:ext uri="{FF2B5EF4-FFF2-40B4-BE49-F238E27FC236}">
                <a16:creationId xmlns:a16="http://schemas.microsoft.com/office/drawing/2014/main" id="{091AD9F0-5A9F-0E49-8315-B8158ACDDBF1}"/>
              </a:ext>
            </a:extLst>
          </p:cNvPr>
          <p:cNvGrpSpPr/>
          <p:nvPr/>
        </p:nvGrpSpPr>
        <p:grpSpPr>
          <a:xfrm>
            <a:off x="6694324" y="2661205"/>
            <a:ext cx="558075" cy="565852"/>
            <a:chOff x="6694324" y="2661205"/>
            <a:chExt cx="558075" cy="565852"/>
          </a:xfrm>
        </p:grpSpPr>
        <p:sp>
          <p:nvSpPr>
            <p:cNvPr id="76" name="Rectangle 75">
              <a:extLst>
                <a:ext uri="{FF2B5EF4-FFF2-40B4-BE49-F238E27FC236}">
                  <a16:creationId xmlns:a16="http://schemas.microsoft.com/office/drawing/2014/main" id="{B2714053-D19E-A744-97A9-8B49AA9EBED4}"/>
                </a:ext>
              </a:extLst>
            </p:cNvPr>
            <p:cNvSpPr/>
            <p:nvPr/>
          </p:nvSpPr>
          <p:spPr>
            <a:xfrm>
              <a:off x="6694324" y="2661205"/>
              <a:ext cx="558075" cy="565852"/>
            </a:xfrm>
            <a:prstGeom prst="rect">
              <a:avLst/>
            </a:prstGeom>
            <a:solidFill>
              <a:srgbClr val="000063"/>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77" name="Group 41">
              <a:extLst>
                <a:ext uri="{FF2B5EF4-FFF2-40B4-BE49-F238E27FC236}">
                  <a16:creationId xmlns:a16="http://schemas.microsoft.com/office/drawing/2014/main" id="{8A5F40F6-5727-E145-A660-84B58B7394BD}"/>
                </a:ext>
              </a:extLst>
            </p:cNvPr>
            <p:cNvGrpSpPr>
              <a:grpSpLocks noChangeAspect="1"/>
            </p:cNvGrpSpPr>
            <p:nvPr/>
          </p:nvGrpSpPr>
          <p:grpSpPr bwMode="auto">
            <a:xfrm>
              <a:off x="6798958" y="2768477"/>
              <a:ext cx="348811" cy="351307"/>
              <a:chOff x="957" y="1780"/>
              <a:chExt cx="299" cy="297"/>
            </a:xfrm>
            <a:solidFill>
              <a:srgbClr val="FFFFFF"/>
            </a:solidFill>
          </p:grpSpPr>
          <p:sp>
            <p:nvSpPr>
              <p:cNvPr id="78" name="Freeform 42">
                <a:extLst>
                  <a:ext uri="{FF2B5EF4-FFF2-40B4-BE49-F238E27FC236}">
                    <a16:creationId xmlns:a16="http://schemas.microsoft.com/office/drawing/2014/main" id="{F1038873-2F23-4F47-96C1-84D1D7A3EFF7}"/>
                  </a:ext>
                </a:extLst>
              </p:cNvPr>
              <p:cNvSpPr>
                <a:spLocks/>
              </p:cNvSpPr>
              <p:nvPr/>
            </p:nvSpPr>
            <p:spPr bwMode="auto">
              <a:xfrm>
                <a:off x="957" y="1780"/>
                <a:ext cx="119" cy="118"/>
              </a:xfrm>
              <a:custGeom>
                <a:avLst/>
                <a:gdLst>
                  <a:gd name="T0" fmla="*/ 512 w 813"/>
                  <a:gd name="T1" fmla="*/ 128 h 813"/>
                  <a:gd name="T2" fmla="*/ 512 w 813"/>
                  <a:gd name="T3" fmla="*/ 0 h 813"/>
                  <a:gd name="T4" fmla="*/ 64 w 813"/>
                  <a:gd name="T5" fmla="*/ 0 h 813"/>
                  <a:gd name="T6" fmla="*/ 0 w 813"/>
                  <a:gd name="T7" fmla="*/ 64 h 813"/>
                  <a:gd name="T8" fmla="*/ 0 w 813"/>
                  <a:gd name="T9" fmla="*/ 512 h 813"/>
                  <a:gd name="T10" fmla="*/ 128 w 813"/>
                  <a:gd name="T11" fmla="*/ 512 h 813"/>
                  <a:gd name="T12" fmla="*/ 128 w 813"/>
                  <a:gd name="T13" fmla="*/ 218 h 813"/>
                  <a:gd name="T14" fmla="*/ 723 w 813"/>
                  <a:gd name="T15" fmla="*/ 813 h 813"/>
                  <a:gd name="T16" fmla="*/ 813 w 813"/>
                  <a:gd name="T17" fmla="*/ 723 h 813"/>
                  <a:gd name="T18" fmla="*/ 218 w 813"/>
                  <a:gd name="T19" fmla="*/ 128 h 813"/>
                  <a:gd name="T20" fmla="*/ 512 w 813"/>
                  <a:gd name="T21" fmla="*/ 128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3" h="813">
                    <a:moveTo>
                      <a:pt x="512" y="128"/>
                    </a:moveTo>
                    <a:cubicBezTo>
                      <a:pt x="512" y="0"/>
                      <a:pt x="512" y="0"/>
                      <a:pt x="512" y="0"/>
                    </a:cubicBezTo>
                    <a:cubicBezTo>
                      <a:pt x="64" y="0"/>
                      <a:pt x="64" y="0"/>
                      <a:pt x="64" y="0"/>
                    </a:cubicBezTo>
                    <a:cubicBezTo>
                      <a:pt x="29" y="0"/>
                      <a:pt x="0" y="29"/>
                      <a:pt x="0" y="64"/>
                    </a:cubicBezTo>
                    <a:cubicBezTo>
                      <a:pt x="0" y="512"/>
                      <a:pt x="0" y="512"/>
                      <a:pt x="0" y="512"/>
                    </a:cubicBezTo>
                    <a:cubicBezTo>
                      <a:pt x="128" y="512"/>
                      <a:pt x="128" y="512"/>
                      <a:pt x="128" y="512"/>
                    </a:cubicBezTo>
                    <a:cubicBezTo>
                      <a:pt x="128" y="218"/>
                      <a:pt x="128" y="218"/>
                      <a:pt x="128" y="218"/>
                    </a:cubicBezTo>
                    <a:cubicBezTo>
                      <a:pt x="723" y="813"/>
                      <a:pt x="723" y="813"/>
                      <a:pt x="723" y="813"/>
                    </a:cubicBezTo>
                    <a:cubicBezTo>
                      <a:pt x="813" y="723"/>
                      <a:pt x="813" y="723"/>
                      <a:pt x="813" y="723"/>
                    </a:cubicBezTo>
                    <a:cubicBezTo>
                      <a:pt x="218" y="128"/>
                      <a:pt x="218" y="128"/>
                      <a:pt x="218" y="128"/>
                    </a:cubicBezTo>
                    <a:lnTo>
                      <a:pt x="51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79" name="Freeform 43">
                <a:extLst>
                  <a:ext uri="{FF2B5EF4-FFF2-40B4-BE49-F238E27FC236}">
                    <a16:creationId xmlns:a16="http://schemas.microsoft.com/office/drawing/2014/main" id="{69AC3EE2-A5FE-3748-9B5B-1B03E8FBC18C}"/>
                  </a:ext>
                </a:extLst>
              </p:cNvPr>
              <p:cNvSpPr>
                <a:spLocks/>
              </p:cNvSpPr>
              <p:nvPr/>
            </p:nvSpPr>
            <p:spPr bwMode="auto">
              <a:xfrm>
                <a:off x="1137" y="1780"/>
                <a:ext cx="119" cy="118"/>
              </a:xfrm>
              <a:custGeom>
                <a:avLst/>
                <a:gdLst>
                  <a:gd name="T0" fmla="*/ 749 w 813"/>
                  <a:gd name="T1" fmla="*/ 0 h 813"/>
                  <a:gd name="T2" fmla="*/ 301 w 813"/>
                  <a:gd name="T3" fmla="*/ 0 h 813"/>
                  <a:gd name="T4" fmla="*/ 301 w 813"/>
                  <a:gd name="T5" fmla="*/ 128 h 813"/>
                  <a:gd name="T6" fmla="*/ 595 w 813"/>
                  <a:gd name="T7" fmla="*/ 128 h 813"/>
                  <a:gd name="T8" fmla="*/ 0 w 813"/>
                  <a:gd name="T9" fmla="*/ 723 h 813"/>
                  <a:gd name="T10" fmla="*/ 90 w 813"/>
                  <a:gd name="T11" fmla="*/ 813 h 813"/>
                  <a:gd name="T12" fmla="*/ 685 w 813"/>
                  <a:gd name="T13" fmla="*/ 218 h 813"/>
                  <a:gd name="T14" fmla="*/ 685 w 813"/>
                  <a:gd name="T15" fmla="*/ 512 h 813"/>
                  <a:gd name="T16" fmla="*/ 813 w 813"/>
                  <a:gd name="T17" fmla="*/ 512 h 813"/>
                  <a:gd name="T18" fmla="*/ 813 w 813"/>
                  <a:gd name="T19" fmla="*/ 64 h 813"/>
                  <a:gd name="T20" fmla="*/ 749 w 813"/>
                  <a:gd name="T21"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3" h="813">
                    <a:moveTo>
                      <a:pt x="749" y="0"/>
                    </a:moveTo>
                    <a:cubicBezTo>
                      <a:pt x="301" y="0"/>
                      <a:pt x="301" y="0"/>
                      <a:pt x="301" y="0"/>
                    </a:cubicBezTo>
                    <a:cubicBezTo>
                      <a:pt x="301" y="128"/>
                      <a:pt x="301" y="128"/>
                      <a:pt x="301" y="128"/>
                    </a:cubicBezTo>
                    <a:cubicBezTo>
                      <a:pt x="595" y="128"/>
                      <a:pt x="595" y="128"/>
                      <a:pt x="595" y="128"/>
                    </a:cubicBezTo>
                    <a:cubicBezTo>
                      <a:pt x="0" y="723"/>
                      <a:pt x="0" y="723"/>
                      <a:pt x="0" y="723"/>
                    </a:cubicBezTo>
                    <a:cubicBezTo>
                      <a:pt x="90" y="813"/>
                      <a:pt x="90" y="813"/>
                      <a:pt x="90" y="813"/>
                    </a:cubicBezTo>
                    <a:cubicBezTo>
                      <a:pt x="685" y="218"/>
                      <a:pt x="685" y="218"/>
                      <a:pt x="685" y="218"/>
                    </a:cubicBezTo>
                    <a:cubicBezTo>
                      <a:pt x="685" y="512"/>
                      <a:pt x="685" y="512"/>
                      <a:pt x="685" y="512"/>
                    </a:cubicBezTo>
                    <a:cubicBezTo>
                      <a:pt x="813" y="512"/>
                      <a:pt x="813" y="512"/>
                      <a:pt x="813" y="512"/>
                    </a:cubicBezTo>
                    <a:cubicBezTo>
                      <a:pt x="813" y="64"/>
                      <a:pt x="813" y="64"/>
                      <a:pt x="813" y="64"/>
                    </a:cubicBezTo>
                    <a:cubicBezTo>
                      <a:pt x="813" y="29"/>
                      <a:pt x="784" y="0"/>
                      <a:pt x="7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80" name="Freeform 44">
                <a:extLst>
                  <a:ext uri="{FF2B5EF4-FFF2-40B4-BE49-F238E27FC236}">
                    <a16:creationId xmlns:a16="http://schemas.microsoft.com/office/drawing/2014/main" id="{73158C09-9359-354C-A361-2AE506C85158}"/>
                  </a:ext>
                </a:extLst>
              </p:cNvPr>
              <p:cNvSpPr>
                <a:spLocks/>
              </p:cNvSpPr>
              <p:nvPr/>
            </p:nvSpPr>
            <p:spPr bwMode="auto">
              <a:xfrm>
                <a:off x="1137" y="1959"/>
                <a:ext cx="119" cy="118"/>
              </a:xfrm>
              <a:custGeom>
                <a:avLst/>
                <a:gdLst>
                  <a:gd name="T0" fmla="*/ 685 w 813"/>
                  <a:gd name="T1" fmla="*/ 595 h 813"/>
                  <a:gd name="T2" fmla="*/ 90 w 813"/>
                  <a:gd name="T3" fmla="*/ 0 h 813"/>
                  <a:gd name="T4" fmla="*/ 0 w 813"/>
                  <a:gd name="T5" fmla="*/ 90 h 813"/>
                  <a:gd name="T6" fmla="*/ 595 w 813"/>
                  <a:gd name="T7" fmla="*/ 685 h 813"/>
                  <a:gd name="T8" fmla="*/ 301 w 813"/>
                  <a:gd name="T9" fmla="*/ 685 h 813"/>
                  <a:gd name="T10" fmla="*/ 301 w 813"/>
                  <a:gd name="T11" fmla="*/ 813 h 813"/>
                  <a:gd name="T12" fmla="*/ 749 w 813"/>
                  <a:gd name="T13" fmla="*/ 813 h 813"/>
                  <a:gd name="T14" fmla="*/ 813 w 813"/>
                  <a:gd name="T15" fmla="*/ 749 h 813"/>
                  <a:gd name="T16" fmla="*/ 813 w 813"/>
                  <a:gd name="T17" fmla="*/ 301 h 813"/>
                  <a:gd name="T18" fmla="*/ 685 w 813"/>
                  <a:gd name="T19" fmla="*/ 301 h 813"/>
                  <a:gd name="T20" fmla="*/ 685 w 813"/>
                  <a:gd name="T21" fmla="*/ 595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3" h="813">
                    <a:moveTo>
                      <a:pt x="685" y="595"/>
                    </a:moveTo>
                    <a:cubicBezTo>
                      <a:pt x="90" y="0"/>
                      <a:pt x="90" y="0"/>
                      <a:pt x="90" y="0"/>
                    </a:cubicBezTo>
                    <a:cubicBezTo>
                      <a:pt x="0" y="90"/>
                      <a:pt x="0" y="90"/>
                      <a:pt x="0" y="90"/>
                    </a:cubicBezTo>
                    <a:cubicBezTo>
                      <a:pt x="595" y="685"/>
                      <a:pt x="595" y="685"/>
                      <a:pt x="595" y="685"/>
                    </a:cubicBezTo>
                    <a:cubicBezTo>
                      <a:pt x="301" y="685"/>
                      <a:pt x="301" y="685"/>
                      <a:pt x="301" y="685"/>
                    </a:cubicBezTo>
                    <a:cubicBezTo>
                      <a:pt x="301" y="813"/>
                      <a:pt x="301" y="813"/>
                      <a:pt x="301" y="813"/>
                    </a:cubicBezTo>
                    <a:cubicBezTo>
                      <a:pt x="749" y="813"/>
                      <a:pt x="749" y="813"/>
                      <a:pt x="749" y="813"/>
                    </a:cubicBezTo>
                    <a:cubicBezTo>
                      <a:pt x="784" y="813"/>
                      <a:pt x="813" y="784"/>
                      <a:pt x="813" y="749"/>
                    </a:cubicBezTo>
                    <a:cubicBezTo>
                      <a:pt x="813" y="301"/>
                      <a:pt x="813" y="301"/>
                      <a:pt x="813" y="301"/>
                    </a:cubicBezTo>
                    <a:cubicBezTo>
                      <a:pt x="685" y="301"/>
                      <a:pt x="685" y="301"/>
                      <a:pt x="685" y="301"/>
                    </a:cubicBezTo>
                    <a:lnTo>
                      <a:pt x="685" y="5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81" name="Freeform 45">
                <a:extLst>
                  <a:ext uri="{FF2B5EF4-FFF2-40B4-BE49-F238E27FC236}">
                    <a16:creationId xmlns:a16="http://schemas.microsoft.com/office/drawing/2014/main" id="{AEBDDB32-DB9B-FA40-9648-7DE62C65A453}"/>
                  </a:ext>
                </a:extLst>
              </p:cNvPr>
              <p:cNvSpPr>
                <a:spLocks/>
              </p:cNvSpPr>
              <p:nvPr/>
            </p:nvSpPr>
            <p:spPr bwMode="auto">
              <a:xfrm>
                <a:off x="957" y="1959"/>
                <a:ext cx="119" cy="118"/>
              </a:xfrm>
              <a:custGeom>
                <a:avLst/>
                <a:gdLst>
                  <a:gd name="T0" fmla="*/ 723 w 813"/>
                  <a:gd name="T1" fmla="*/ 0 h 813"/>
                  <a:gd name="T2" fmla="*/ 128 w 813"/>
                  <a:gd name="T3" fmla="*/ 595 h 813"/>
                  <a:gd name="T4" fmla="*/ 128 w 813"/>
                  <a:gd name="T5" fmla="*/ 301 h 813"/>
                  <a:gd name="T6" fmla="*/ 0 w 813"/>
                  <a:gd name="T7" fmla="*/ 301 h 813"/>
                  <a:gd name="T8" fmla="*/ 0 w 813"/>
                  <a:gd name="T9" fmla="*/ 749 h 813"/>
                  <a:gd name="T10" fmla="*/ 64 w 813"/>
                  <a:gd name="T11" fmla="*/ 813 h 813"/>
                  <a:gd name="T12" fmla="*/ 512 w 813"/>
                  <a:gd name="T13" fmla="*/ 813 h 813"/>
                  <a:gd name="T14" fmla="*/ 512 w 813"/>
                  <a:gd name="T15" fmla="*/ 685 h 813"/>
                  <a:gd name="T16" fmla="*/ 218 w 813"/>
                  <a:gd name="T17" fmla="*/ 685 h 813"/>
                  <a:gd name="T18" fmla="*/ 813 w 813"/>
                  <a:gd name="T19" fmla="*/ 90 h 813"/>
                  <a:gd name="T20" fmla="*/ 723 w 813"/>
                  <a:gd name="T21"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3" h="813">
                    <a:moveTo>
                      <a:pt x="723" y="0"/>
                    </a:moveTo>
                    <a:cubicBezTo>
                      <a:pt x="128" y="595"/>
                      <a:pt x="128" y="595"/>
                      <a:pt x="128" y="595"/>
                    </a:cubicBezTo>
                    <a:cubicBezTo>
                      <a:pt x="128" y="301"/>
                      <a:pt x="128" y="301"/>
                      <a:pt x="128" y="301"/>
                    </a:cubicBezTo>
                    <a:cubicBezTo>
                      <a:pt x="0" y="301"/>
                      <a:pt x="0" y="301"/>
                      <a:pt x="0" y="301"/>
                    </a:cubicBezTo>
                    <a:cubicBezTo>
                      <a:pt x="0" y="749"/>
                      <a:pt x="0" y="749"/>
                      <a:pt x="0" y="749"/>
                    </a:cubicBezTo>
                    <a:cubicBezTo>
                      <a:pt x="0" y="784"/>
                      <a:pt x="29" y="813"/>
                      <a:pt x="64" y="813"/>
                    </a:cubicBezTo>
                    <a:cubicBezTo>
                      <a:pt x="512" y="813"/>
                      <a:pt x="512" y="813"/>
                      <a:pt x="512" y="813"/>
                    </a:cubicBezTo>
                    <a:cubicBezTo>
                      <a:pt x="512" y="685"/>
                      <a:pt x="512" y="685"/>
                      <a:pt x="512" y="685"/>
                    </a:cubicBezTo>
                    <a:cubicBezTo>
                      <a:pt x="218" y="685"/>
                      <a:pt x="218" y="685"/>
                      <a:pt x="218" y="685"/>
                    </a:cubicBezTo>
                    <a:cubicBezTo>
                      <a:pt x="813" y="90"/>
                      <a:pt x="813" y="90"/>
                      <a:pt x="813" y="90"/>
                    </a:cubicBezTo>
                    <a:lnTo>
                      <a:pt x="7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grpSp>
      </p:grpSp>
      <p:grpSp>
        <p:nvGrpSpPr>
          <p:cNvPr id="82" name="Group 81">
            <a:extLst>
              <a:ext uri="{FF2B5EF4-FFF2-40B4-BE49-F238E27FC236}">
                <a16:creationId xmlns:a16="http://schemas.microsoft.com/office/drawing/2014/main" id="{C9548662-34A6-7741-B144-B54992DA42BF}"/>
              </a:ext>
            </a:extLst>
          </p:cNvPr>
          <p:cNvGrpSpPr/>
          <p:nvPr/>
        </p:nvGrpSpPr>
        <p:grpSpPr>
          <a:xfrm>
            <a:off x="6709939" y="3414637"/>
            <a:ext cx="558075" cy="565852"/>
            <a:chOff x="8142693" y="437880"/>
            <a:chExt cx="558075" cy="565852"/>
          </a:xfrm>
        </p:grpSpPr>
        <p:sp>
          <p:nvSpPr>
            <p:cNvPr id="83" name="Rectangle 82">
              <a:extLst>
                <a:ext uri="{FF2B5EF4-FFF2-40B4-BE49-F238E27FC236}">
                  <a16:creationId xmlns:a16="http://schemas.microsoft.com/office/drawing/2014/main" id="{748A6C08-5042-054C-BE43-7286D9921405}"/>
                </a:ext>
              </a:extLst>
            </p:cNvPr>
            <p:cNvSpPr/>
            <p:nvPr/>
          </p:nvSpPr>
          <p:spPr>
            <a:xfrm>
              <a:off x="8142693" y="437880"/>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84" name="Group 48">
              <a:extLst>
                <a:ext uri="{FF2B5EF4-FFF2-40B4-BE49-F238E27FC236}">
                  <a16:creationId xmlns:a16="http://schemas.microsoft.com/office/drawing/2014/main" id="{E488792C-EB58-414E-997F-6E6740A37F5E}"/>
                </a:ext>
              </a:extLst>
            </p:cNvPr>
            <p:cNvGrpSpPr>
              <a:grpSpLocks noChangeAspect="1"/>
            </p:cNvGrpSpPr>
            <p:nvPr/>
          </p:nvGrpSpPr>
          <p:grpSpPr bwMode="auto">
            <a:xfrm>
              <a:off x="8244140" y="540308"/>
              <a:ext cx="373831" cy="379041"/>
              <a:chOff x="2661" y="1399"/>
              <a:chExt cx="440" cy="440"/>
            </a:xfrm>
            <a:solidFill>
              <a:srgbClr val="FFFFFF"/>
            </a:solidFill>
          </p:grpSpPr>
          <p:sp>
            <p:nvSpPr>
              <p:cNvPr id="85" name="Freeform 49">
                <a:extLst>
                  <a:ext uri="{FF2B5EF4-FFF2-40B4-BE49-F238E27FC236}">
                    <a16:creationId xmlns:a16="http://schemas.microsoft.com/office/drawing/2014/main" id="{CCE860DD-4E16-114A-BDA4-F4E8B5D826BF}"/>
                  </a:ext>
                </a:extLst>
              </p:cNvPr>
              <p:cNvSpPr>
                <a:spLocks noEditPoints="1"/>
              </p:cNvSpPr>
              <p:nvPr/>
            </p:nvSpPr>
            <p:spPr bwMode="auto">
              <a:xfrm>
                <a:off x="2777" y="1515"/>
                <a:ext cx="208" cy="208"/>
              </a:xfrm>
              <a:custGeom>
                <a:avLst/>
                <a:gdLst>
                  <a:gd name="T0" fmla="*/ 55 w 110"/>
                  <a:gd name="T1" fmla="*/ 0 h 110"/>
                  <a:gd name="T2" fmla="*/ 0 w 110"/>
                  <a:gd name="T3" fmla="*/ 55 h 110"/>
                  <a:gd name="T4" fmla="*/ 55 w 110"/>
                  <a:gd name="T5" fmla="*/ 110 h 110"/>
                  <a:gd name="T6" fmla="*/ 110 w 110"/>
                  <a:gd name="T7" fmla="*/ 55 h 110"/>
                  <a:gd name="T8" fmla="*/ 55 w 110"/>
                  <a:gd name="T9" fmla="*/ 0 h 110"/>
                  <a:gd name="T10" fmla="*/ 55 w 110"/>
                  <a:gd name="T11" fmla="*/ 97 h 110"/>
                  <a:gd name="T12" fmla="*/ 13 w 110"/>
                  <a:gd name="T13" fmla="*/ 55 h 110"/>
                  <a:gd name="T14" fmla="*/ 55 w 110"/>
                  <a:gd name="T15" fmla="*/ 13 h 110"/>
                  <a:gd name="T16" fmla="*/ 97 w 110"/>
                  <a:gd name="T17" fmla="*/ 55 h 110"/>
                  <a:gd name="T18" fmla="*/ 55 w 110"/>
                  <a:gd name="T19" fmla="*/ 97 h 110"/>
                  <a:gd name="T20" fmla="*/ 55 w 110"/>
                  <a:gd name="T21" fmla="*/ 97 h 110"/>
                  <a:gd name="T22" fmla="*/ 55 w 110"/>
                  <a:gd name="T23" fmla="*/ 9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10">
                    <a:moveTo>
                      <a:pt x="55" y="0"/>
                    </a:moveTo>
                    <a:cubicBezTo>
                      <a:pt x="24" y="0"/>
                      <a:pt x="0" y="24"/>
                      <a:pt x="0" y="55"/>
                    </a:cubicBezTo>
                    <a:cubicBezTo>
                      <a:pt x="0" y="86"/>
                      <a:pt x="24" y="110"/>
                      <a:pt x="55" y="110"/>
                    </a:cubicBezTo>
                    <a:cubicBezTo>
                      <a:pt x="86" y="110"/>
                      <a:pt x="110" y="86"/>
                      <a:pt x="110" y="55"/>
                    </a:cubicBezTo>
                    <a:cubicBezTo>
                      <a:pt x="110" y="24"/>
                      <a:pt x="86" y="0"/>
                      <a:pt x="55" y="0"/>
                    </a:cubicBezTo>
                    <a:close/>
                    <a:moveTo>
                      <a:pt x="55" y="97"/>
                    </a:moveTo>
                    <a:cubicBezTo>
                      <a:pt x="32" y="97"/>
                      <a:pt x="13" y="78"/>
                      <a:pt x="13" y="55"/>
                    </a:cubicBezTo>
                    <a:cubicBezTo>
                      <a:pt x="13" y="32"/>
                      <a:pt x="32" y="13"/>
                      <a:pt x="55" y="13"/>
                    </a:cubicBezTo>
                    <a:cubicBezTo>
                      <a:pt x="78" y="13"/>
                      <a:pt x="97" y="32"/>
                      <a:pt x="97" y="55"/>
                    </a:cubicBezTo>
                    <a:cubicBezTo>
                      <a:pt x="97" y="78"/>
                      <a:pt x="78" y="97"/>
                      <a:pt x="55" y="97"/>
                    </a:cubicBezTo>
                    <a:close/>
                    <a:moveTo>
                      <a:pt x="55" y="97"/>
                    </a:moveTo>
                    <a:cubicBezTo>
                      <a:pt x="55" y="97"/>
                      <a:pt x="55" y="97"/>
                      <a:pt x="5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33A0"/>
                  </a:solidFill>
                  <a:effectLst/>
                  <a:uLnTx/>
                  <a:uFillTx/>
                </a:endParaRPr>
              </a:p>
            </p:txBody>
          </p:sp>
          <p:sp>
            <p:nvSpPr>
              <p:cNvPr id="86" name="Freeform 50">
                <a:extLst>
                  <a:ext uri="{FF2B5EF4-FFF2-40B4-BE49-F238E27FC236}">
                    <a16:creationId xmlns:a16="http://schemas.microsoft.com/office/drawing/2014/main" id="{3DD0F56C-480C-5C47-805C-46A4C0800698}"/>
                  </a:ext>
                </a:extLst>
              </p:cNvPr>
              <p:cNvSpPr>
                <a:spLocks noEditPoints="1"/>
              </p:cNvSpPr>
              <p:nvPr/>
            </p:nvSpPr>
            <p:spPr bwMode="auto">
              <a:xfrm>
                <a:off x="2661" y="1399"/>
                <a:ext cx="440" cy="440"/>
              </a:xfrm>
              <a:custGeom>
                <a:avLst/>
                <a:gdLst>
                  <a:gd name="T0" fmla="*/ 209 w 232"/>
                  <a:gd name="T1" fmla="*/ 86 h 232"/>
                  <a:gd name="T2" fmla="*/ 213 w 232"/>
                  <a:gd name="T3" fmla="*/ 57 h 232"/>
                  <a:gd name="T4" fmla="*/ 184 w 232"/>
                  <a:gd name="T5" fmla="*/ 20 h 232"/>
                  <a:gd name="T6" fmla="*/ 160 w 232"/>
                  <a:gd name="T7" fmla="*/ 29 h 232"/>
                  <a:gd name="T8" fmla="*/ 142 w 232"/>
                  <a:gd name="T9" fmla="*/ 5 h 232"/>
                  <a:gd name="T10" fmla="*/ 96 w 232"/>
                  <a:gd name="T11" fmla="*/ 0 h 232"/>
                  <a:gd name="T12" fmla="*/ 86 w 232"/>
                  <a:gd name="T13" fmla="*/ 23 h 232"/>
                  <a:gd name="T14" fmla="*/ 57 w 232"/>
                  <a:gd name="T15" fmla="*/ 19 h 232"/>
                  <a:gd name="T16" fmla="*/ 20 w 232"/>
                  <a:gd name="T17" fmla="*/ 48 h 232"/>
                  <a:gd name="T18" fmla="*/ 29 w 232"/>
                  <a:gd name="T19" fmla="*/ 72 h 232"/>
                  <a:gd name="T20" fmla="*/ 5 w 232"/>
                  <a:gd name="T21" fmla="*/ 90 h 232"/>
                  <a:gd name="T22" fmla="*/ 0 w 232"/>
                  <a:gd name="T23" fmla="*/ 136 h 232"/>
                  <a:gd name="T24" fmla="*/ 23 w 232"/>
                  <a:gd name="T25" fmla="*/ 146 h 232"/>
                  <a:gd name="T26" fmla="*/ 19 w 232"/>
                  <a:gd name="T27" fmla="*/ 175 h 232"/>
                  <a:gd name="T28" fmla="*/ 48 w 232"/>
                  <a:gd name="T29" fmla="*/ 212 h 232"/>
                  <a:gd name="T30" fmla="*/ 72 w 232"/>
                  <a:gd name="T31" fmla="*/ 203 h 232"/>
                  <a:gd name="T32" fmla="*/ 90 w 232"/>
                  <a:gd name="T33" fmla="*/ 227 h 232"/>
                  <a:gd name="T34" fmla="*/ 136 w 232"/>
                  <a:gd name="T35" fmla="*/ 232 h 232"/>
                  <a:gd name="T36" fmla="*/ 146 w 232"/>
                  <a:gd name="T37" fmla="*/ 209 h 232"/>
                  <a:gd name="T38" fmla="*/ 175 w 232"/>
                  <a:gd name="T39" fmla="*/ 213 h 232"/>
                  <a:gd name="T40" fmla="*/ 212 w 232"/>
                  <a:gd name="T41" fmla="*/ 184 h 232"/>
                  <a:gd name="T42" fmla="*/ 203 w 232"/>
                  <a:gd name="T43" fmla="*/ 160 h 232"/>
                  <a:gd name="T44" fmla="*/ 227 w 232"/>
                  <a:gd name="T45" fmla="*/ 142 h 232"/>
                  <a:gd name="T46" fmla="*/ 232 w 232"/>
                  <a:gd name="T47" fmla="*/ 96 h 232"/>
                  <a:gd name="T48" fmla="*/ 218 w 232"/>
                  <a:gd name="T49" fmla="*/ 130 h 232"/>
                  <a:gd name="T50" fmla="*/ 197 w 232"/>
                  <a:gd name="T51" fmla="*/ 139 h 232"/>
                  <a:gd name="T52" fmla="*/ 189 w 232"/>
                  <a:gd name="T53" fmla="*/ 164 h 232"/>
                  <a:gd name="T54" fmla="*/ 178 w 232"/>
                  <a:gd name="T55" fmla="*/ 198 h 232"/>
                  <a:gd name="T56" fmla="*/ 157 w 232"/>
                  <a:gd name="T57" fmla="*/ 189 h 232"/>
                  <a:gd name="T58" fmla="*/ 134 w 232"/>
                  <a:gd name="T59" fmla="*/ 202 h 232"/>
                  <a:gd name="T60" fmla="*/ 102 w 232"/>
                  <a:gd name="T61" fmla="*/ 218 h 232"/>
                  <a:gd name="T62" fmla="*/ 93 w 232"/>
                  <a:gd name="T63" fmla="*/ 197 h 232"/>
                  <a:gd name="T64" fmla="*/ 68 w 232"/>
                  <a:gd name="T65" fmla="*/ 189 h 232"/>
                  <a:gd name="T66" fmla="*/ 34 w 232"/>
                  <a:gd name="T67" fmla="*/ 178 h 232"/>
                  <a:gd name="T68" fmla="*/ 43 w 232"/>
                  <a:gd name="T69" fmla="*/ 157 h 232"/>
                  <a:gd name="T70" fmla="*/ 30 w 232"/>
                  <a:gd name="T71" fmla="*/ 134 h 232"/>
                  <a:gd name="T72" fmla="*/ 14 w 232"/>
                  <a:gd name="T73" fmla="*/ 102 h 232"/>
                  <a:gd name="T74" fmla="*/ 35 w 232"/>
                  <a:gd name="T75" fmla="*/ 93 h 232"/>
                  <a:gd name="T76" fmla="*/ 43 w 232"/>
                  <a:gd name="T77" fmla="*/ 68 h 232"/>
                  <a:gd name="T78" fmla="*/ 54 w 232"/>
                  <a:gd name="T79" fmla="*/ 34 h 232"/>
                  <a:gd name="T80" fmla="*/ 75 w 232"/>
                  <a:gd name="T81" fmla="*/ 43 h 232"/>
                  <a:gd name="T82" fmla="*/ 98 w 232"/>
                  <a:gd name="T83" fmla="*/ 30 h 232"/>
                  <a:gd name="T84" fmla="*/ 130 w 232"/>
                  <a:gd name="T85" fmla="*/ 14 h 232"/>
                  <a:gd name="T86" fmla="*/ 139 w 232"/>
                  <a:gd name="T87" fmla="*/ 35 h 232"/>
                  <a:gd name="T88" fmla="*/ 164 w 232"/>
                  <a:gd name="T89" fmla="*/ 43 h 232"/>
                  <a:gd name="T90" fmla="*/ 198 w 232"/>
                  <a:gd name="T91" fmla="*/ 54 h 232"/>
                  <a:gd name="T92" fmla="*/ 189 w 232"/>
                  <a:gd name="T93" fmla="*/ 75 h 232"/>
                  <a:gd name="T94" fmla="*/ 202 w 232"/>
                  <a:gd name="T95" fmla="*/ 98 h 232"/>
                  <a:gd name="T96" fmla="*/ 218 w 232"/>
                  <a:gd name="T97" fmla="*/ 130 h 232"/>
                  <a:gd name="T98" fmla="*/ 218 w 232"/>
                  <a:gd name="T99" fmla="*/ 13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232">
                    <a:moveTo>
                      <a:pt x="227" y="90"/>
                    </a:moveTo>
                    <a:cubicBezTo>
                      <a:pt x="209" y="86"/>
                      <a:pt x="209" y="86"/>
                      <a:pt x="209" y="86"/>
                    </a:cubicBezTo>
                    <a:cubicBezTo>
                      <a:pt x="207" y="81"/>
                      <a:pt x="205" y="76"/>
                      <a:pt x="203" y="72"/>
                    </a:cubicBezTo>
                    <a:cubicBezTo>
                      <a:pt x="213" y="57"/>
                      <a:pt x="213" y="57"/>
                      <a:pt x="213" y="57"/>
                    </a:cubicBezTo>
                    <a:cubicBezTo>
                      <a:pt x="215" y="54"/>
                      <a:pt x="214" y="50"/>
                      <a:pt x="212" y="48"/>
                    </a:cubicBezTo>
                    <a:cubicBezTo>
                      <a:pt x="184" y="20"/>
                      <a:pt x="184" y="20"/>
                      <a:pt x="184" y="20"/>
                    </a:cubicBezTo>
                    <a:cubicBezTo>
                      <a:pt x="182" y="18"/>
                      <a:pt x="178" y="17"/>
                      <a:pt x="175" y="19"/>
                    </a:cubicBezTo>
                    <a:cubicBezTo>
                      <a:pt x="160" y="29"/>
                      <a:pt x="160" y="29"/>
                      <a:pt x="160" y="29"/>
                    </a:cubicBezTo>
                    <a:cubicBezTo>
                      <a:pt x="156" y="27"/>
                      <a:pt x="151" y="25"/>
                      <a:pt x="146" y="23"/>
                    </a:cubicBezTo>
                    <a:cubicBezTo>
                      <a:pt x="142" y="5"/>
                      <a:pt x="142" y="5"/>
                      <a:pt x="142" y="5"/>
                    </a:cubicBezTo>
                    <a:cubicBezTo>
                      <a:pt x="142" y="2"/>
                      <a:pt x="139" y="0"/>
                      <a:pt x="136" y="0"/>
                    </a:cubicBezTo>
                    <a:cubicBezTo>
                      <a:pt x="96" y="0"/>
                      <a:pt x="96" y="0"/>
                      <a:pt x="96" y="0"/>
                    </a:cubicBezTo>
                    <a:cubicBezTo>
                      <a:pt x="93" y="0"/>
                      <a:pt x="90" y="2"/>
                      <a:pt x="90" y="5"/>
                    </a:cubicBezTo>
                    <a:cubicBezTo>
                      <a:pt x="86" y="23"/>
                      <a:pt x="86" y="23"/>
                      <a:pt x="86" y="23"/>
                    </a:cubicBezTo>
                    <a:cubicBezTo>
                      <a:pt x="81" y="25"/>
                      <a:pt x="76" y="27"/>
                      <a:pt x="72" y="29"/>
                    </a:cubicBezTo>
                    <a:cubicBezTo>
                      <a:pt x="57" y="19"/>
                      <a:pt x="57" y="19"/>
                      <a:pt x="57" y="19"/>
                    </a:cubicBezTo>
                    <a:cubicBezTo>
                      <a:pt x="54" y="17"/>
                      <a:pt x="50" y="18"/>
                      <a:pt x="48" y="20"/>
                    </a:cubicBezTo>
                    <a:cubicBezTo>
                      <a:pt x="20" y="48"/>
                      <a:pt x="20" y="48"/>
                      <a:pt x="20" y="48"/>
                    </a:cubicBezTo>
                    <a:cubicBezTo>
                      <a:pt x="18" y="50"/>
                      <a:pt x="17" y="54"/>
                      <a:pt x="19" y="57"/>
                    </a:cubicBezTo>
                    <a:cubicBezTo>
                      <a:pt x="29" y="72"/>
                      <a:pt x="29" y="72"/>
                      <a:pt x="29" y="72"/>
                    </a:cubicBezTo>
                    <a:cubicBezTo>
                      <a:pt x="27" y="76"/>
                      <a:pt x="25" y="81"/>
                      <a:pt x="23" y="86"/>
                    </a:cubicBezTo>
                    <a:cubicBezTo>
                      <a:pt x="5" y="90"/>
                      <a:pt x="5" y="90"/>
                      <a:pt x="5" y="90"/>
                    </a:cubicBezTo>
                    <a:cubicBezTo>
                      <a:pt x="2" y="90"/>
                      <a:pt x="0" y="93"/>
                      <a:pt x="0" y="96"/>
                    </a:cubicBezTo>
                    <a:cubicBezTo>
                      <a:pt x="0" y="136"/>
                      <a:pt x="0" y="136"/>
                      <a:pt x="0" y="136"/>
                    </a:cubicBezTo>
                    <a:cubicBezTo>
                      <a:pt x="0" y="139"/>
                      <a:pt x="2" y="142"/>
                      <a:pt x="5" y="142"/>
                    </a:cubicBezTo>
                    <a:cubicBezTo>
                      <a:pt x="23" y="146"/>
                      <a:pt x="23" y="146"/>
                      <a:pt x="23" y="146"/>
                    </a:cubicBezTo>
                    <a:cubicBezTo>
                      <a:pt x="25" y="151"/>
                      <a:pt x="27" y="156"/>
                      <a:pt x="29" y="160"/>
                    </a:cubicBezTo>
                    <a:cubicBezTo>
                      <a:pt x="19" y="175"/>
                      <a:pt x="19" y="175"/>
                      <a:pt x="19" y="175"/>
                    </a:cubicBezTo>
                    <a:cubicBezTo>
                      <a:pt x="17" y="178"/>
                      <a:pt x="18" y="182"/>
                      <a:pt x="20" y="184"/>
                    </a:cubicBezTo>
                    <a:cubicBezTo>
                      <a:pt x="48" y="212"/>
                      <a:pt x="48" y="212"/>
                      <a:pt x="48" y="212"/>
                    </a:cubicBezTo>
                    <a:cubicBezTo>
                      <a:pt x="50" y="214"/>
                      <a:pt x="54" y="215"/>
                      <a:pt x="57" y="213"/>
                    </a:cubicBezTo>
                    <a:cubicBezTo>
                      <a:pt x="72" y="203"/>
                      <a:pt x="72" y="203"/>
                      <a:pt x="72" y="203"/>
                    </a:cubicBezTo>
                    <a:cubicBezTo>
                      <a:pt x="76" y="205"/>
                      <a:pt x="81" y="207"/>
                      <a:pt x="86" y="209"/>
                    </a:cubicBezTo>
                    <a:cubicBezTo>
                      <a:pt x="90" y="227"/>
                      <a:pt x="90" y="227"/>
                      <a:pt x="90" y="227"/>
                    </a:cubicBezTo>
                    <a:cubicBezTo>
                      <a:pt x="90" y="230"/>
                      <a:pt x="93" y="232"/>
                      <a:pt x="96" y="232"/>
                    </a:cubicBezTo>
                    <a:cubicBezTo>
                      <a:pt x="136" y="232"/>
                      <a:pt x="136" y="232"/>
                      <a:pt x="136" y="232"/>
                    </a:cubicBezTo>
                    <a:cubicBezTo>
                      <a:pt x="139" y="232"/>
                      <a:pt x="142" y="230"/>
                      <a:pt x="142" y="227"/>
                    </a:cubicBezTo>
                    <a:cubicBezTo>
                      <a:pt x="146" y="209"/>
                      <a:pt x="146" y="209"/>
                      <a:pt x="146" y="209"/>
                    </a:cubicBezTo>
                    <a:cubicBezTo>
                      <a:pt x="151" y="207"/>
                      <a:pt x="156" y="205"/>
                      <a:pt x="160" y="203"/>
                    </a:cubicBezTo>
                    <a:cubicBezTo>
                      <a:pt x="175" y="213"/>
                      <a:pt x="175" y="213"/>
                      <a:pt x="175" y="213"/>
                    </a:cubicBezTo>
                    <a:cubicBezTo>
                      <a:pt x="178" y="215"/>
                      <a:pt x="182" y="214"/>
                      <a:pt x="184" y="212"/>
                    </a:cubicBezTo>
                    <a:cubicBezTo>
                      <a:pt x="212" y="184"/>
                      <a:pt x="212" y="184"/>
                      <a:pt x="212" y="184"/>
                    </a:cubicBezTo>
                    <a:cubicBezTo>
                      <a:pt x="214" y="182"/>
                      <a:pt x="215" y="178"/>
                      <a:pt x="213" y="175"/>
                    </a:cubicBezTo>
                    <a:cubicBezTo>
                      <a:pt x="203" y="160"/>
                      <a:pt x="203" y="160"/>
                      <a:pt x="203" y="160"/>
                    </a:cubicBezTo>
                    <a:cubicBezTo>
                      <a:pt x="205" y="156"/>
                      <a:pt x="207" y="151"/>
                      <a:pt x="209" y="146"/>
                    </a:cubicBezTo>
                    <a:cubicBezTo>
                      <a:pt x="227" y="142"/>
                      <a:pt x="227" y="142"/>
                      <a:pt x="227" y="142"/>
                    </a:cubicBezTo>
                    <a:cubicBezTo>
                      <a:pt x="230" y="142"/>
                      <a:pt x="232" y="139"/>
                      <a:pt x="232" y="136"/>
                    </a:cubicBezTo>
                    <a:cubicBezTo>
                      <a:pt x="232" y="96"/>
                      <a:pt x="232" y="96"/>
                      <a:pt x="232" y="96"/>
                    </a:cubicBezTo>
                    <a:cubicBezTo>
                      <a:pt x="232" y="93"/>
                      <a:pt x="230" y="90"/>
                      <a:pt x="227" y="90"/>
                    </a:cubicBezTo>
                    <a:close/>
                    <a:moveTo>
                      <a:pt x="218" y="130"/>
                    </a:moveTo>
                    <a:cubicBezTo>
                      <a:pt x="202" y="134"/>
                      <a:pt x="202" y="134"/>
                      <a:pt x="202" y="134"/>
                    </a:cubicBezTo>
                    <a:cubicBezTo>
                      <a:pt x="199" y="134"/>
                      <a:pt x="197" y="136"/>
                      <a:pt x="197" y="139"/>
                    </a:cubicBezTo>
                    <a:cubicBezTo>
                      <a:pt x="195" y="145"/>
                      <a:pt x="192" y="151"/>
                      <a:pt x="189" y="157"/>
                    </a:cubicBezTo>
                    <a:cubicBezTo>
                      <a:pt x="188" y="159"/>
                      <a:pt x="188" y="162"/>
                      <a:pt x="189" y="164"/>
                    </a:cubicBezTo>
                    <a:cubicBezTo>
                      <a:pt x="198" y="178"/>
                      <a:pt x="198" y="178"/>
                      <a:pt x="198" y="178"/>
                    </a:cubicBezTo>
                    <a:cubicBezTo>
                      <a:pt x="178" y="198"/>
                      <a:pt x="178" y="198"/>
                      <a:pt x="178" y="198"/>
                    </a:cubicBezTo>
                    <a:cubicBezTo>
                      <a:pt x="164" y="189"/>
                      <a:pt x="164" y="189"/>
                      <a:pt x="164" y="189"/>
                    </a:cubicBezTo>
                    <a:cubicBezTo>
                      <a:pt x="162" y="188"/>
                      <a:pt x="159" y="188"/>
                      <a:pt x="157" y="189"/>
                    </a:cubicBezTo>
                    <a:cubicBezTo>
                      <a:pt x="151" y="192"/>
                      <a:pt x="145" y="195"/>
                      <a:pt x="139" y="197"/>
                    </a:cubicBezTo>
                    <a:cubicBezTo>
                      <a:pt x="136" y="197"/>
                      <a:pt x="134" y="199"/>
                      <a:pt x="134" y="202"/>
                    </a:cubicBezTo>
                    <a:cubicBezTo>
                      <a:pt x="130" y="218"/>
                      <a:pt x="130" y="218"/>
                      <a:pt x="130" y="218"/>
                    </a:cubicBezTo>
                    <a:cubicBezTo>
                      <a:pt x="102" y="218"/>
                      <a:pt x="102" y="218"/>
                      <a:pt x="102" y="218"/>
                    </a:cubicBezTo>
                    <a:cubicBezTo>
                      <a:pt x="98" y="202"/>
                      <a:pt x="98" y="202"/>
                      <a:pt x="98" y="202"/>
                    </a:cubicBezTo>
                    <a:cubicBezTo>
                      <a:pt x="98" y="199"/>
                      <a:pt x="96" y="197"/>
                      <a:pt x="93" y="197"/>
                    </a:cubicBezTo>
                    <a:cubicBezTo>
                      <a:pt x="87" y="195"/>
                      <a:pt x="81" y="192"/>
                      <a:pt x="75" y="189"/>
                    </a:cubicBezTo>
                    <a:cubicBezTo>
                      <a:pt x="73" y="188"/>
                      <a:pt x="70" y="188"/>
                      <a:pt x="68" y="189"/>
                    </a:cubicBezTo>
                    <a:cubicBezTo>
                      <a:pt x="54" y="198"/>
                      <a:pt x="54" y="198"/>
                      <a:pt x="54" y="198"/>
                    </a:cubicBezTo>
                    <a:cubicBezTo>
                      <a:pt x="34" y="178"/>
                      <a:pt x="34" y="178"/>
                      <a:pt x="34" y="178"/>
                    </a:cubicBezTo>
                    <a:cubicBezTo>
                      <a:pt x="43" y="164"/>
                      <a:pt x="43" y="164"/>
                      <a:pt x="43" y="164"/>
                    </a:cubicBezTo>
                    <a:cubicBezTo>
                      <a:pt x="44" y="162"/>
                      <a:pt x="44" y="159"/>
                      <a:pt x="43" y="157"/>
                    </a:cubicBezTo>
                    <a:cubicBezTo>
                      <a:pt x="40" y="151"/>
                      <a:pt x="37" y="145"/>
                      <a:pt x="35" y="139"/>
                    </a:cubicBezTo>
                    <a:cubicBezTo>
                      <a:pt x="35" y="136"/>
                      <a:pt x="33" y="134"/>
                      <a:pt x="30" y="134"/>
                    </a:cubicBezTo>
                    <a:cubicBezTo>
                      <a:pt x="14" y="130"/>
                      <a:pt x="14" y="130"/>
                      <a:pt x="14" y="130"/>
                    </a:cubicBezTo>
                    <a:cubicBezTo>
                      <a:pt x="14" y="102"/>
                      <a:pt x="14" y="102"/>
                      <a:pt x="14" y="102"/>
                    </a:cubicBezTo>
                    <a:cubicBezTo>
                      <a:pt x="30" y="98"/>
                      <a:pt x="30" y="98"/>
                      <a:pt x="30" y="98"/>
                    </a:cubicBezTo>
                    <a:cubicBezTo>
                      <a:pt x="33" y="98"/>
                      <a:pt x="35" y="96"/>
                      <a:pt x="35" y="93"/>
                    </a:cubicBezTo>
                    <a:cubicBezTo>
                      <a:pt x="37" y="87"/>
                      <a:pt x="40" y="81"/>
                      <a:pt x="43" y="75"/>
                    </a:cubicBezTo>
                    <a:cubicBezTo>
                      <a:pt x="44" y="73"/>
                      <a:pt x="44" y="70"/>
                      <a:pt x="43" y="68"/>
                    </a:cubicBezTo>
                    <a:cubicBezTo>
                      <a:pt x="34" y="54"/>
                      <a:pt x="34" y="54"/>
                      <a:pt x="34" y="54"/>
                    </a:cubicBezTo>
                    <a:cubicBezTo>
                      <a:pt x="54" y="34"/>
                      <a:pt x="54" y="34"/>
                      <a:pt x="54" y="34"/>
                    </a:cubicBezTo>
                    <a:cubicBezTo>
                      <a:pt x="68" y="43"/>
                      <a:pt x="68" y="43"/>
                      <a:pt x="68" y="43"/>
                    </a:cubicBezTo>
                    <a:cubicBezTo>
                      <a:pt x="70" y="44"/>
                      <a:pt x="73" y="44"/>
                      <a:pt x="75" y="43"/>
                    </a:cubicBezTo>
                    <a:cubicBezTo>
                      <a:pt x="81" y="40"/>
                      <a:pt x="87" y="37"/>
                      <a:pt x="93" y="35"/>
                    </a:cubicBezTo>
                    <a:cubicBezTo>
                      <a:pt x="96" y="35"/>
                      <a:pt x="98" y="33"/>
                      <a:pt x="98" y="30"/>
                    </a:cubicBezTo>
                    <a:cubicBezTo>
                      <a:pt x="102" y="14"/>
                      <a:pt x="102" y="14"/>
                      <a:pt x="102" y="14"/>
                    </a:cubicBezTo>
                    <a:cubicBezTo>
                      <a:pt x="130" y="14"/>
                      <a:pt x="130" y="14"/>
                      <a:pt x="130" y="14"/>
                    </a:cubicBezTo>
                    <a:cubicBezTo>
                      <a:pt x="134" y="30"/>
                      <a:pt x="134" y="30"/>
                      <a:pt x="134" y="30"/>
                    </a:cubicBezTo>
                    <a:cubicBezTo>
                      <a:pt x="134" y="33"/>
                      <a:pt x="136" y="35"/>
                      <a:pt x="139" y="35"/>
                    </a:cubicBezTo>
                    <a:cubicBezTo>
                      <a:pt x="145" y="37"/>
                      <a:pt x="151" y="40"/>
                      <a:pt x="157" y="43"/>
                    </a:cubicBezTo>
                    <a:cubicBezTo>
                      <a:pt x="159" y="44"/>
                      <a:pt x="162" y="44"/>
                      <a:pt x="164" y="43"/>
                    </a:cubicBezTo>
                    <a:cubicBezTo>
                      <a:pt x="178" y="34"/>
                      <a:pt x="178" y="34"/>
                      <a:pt x="178" y="34"/>
                    </a:cubicBezTo>
                    <a:cubicBezTo>
                      <a:pt x="198" y="54"/>
                      <a:pt x="198" y="54"/>
                      <a:pt x="198" y="54"/>
                    </a:cubicBezTo>
                    <a:cubicBezTo>
                      <a:pt x="189" y="68"/>
                      <a:pt x="189" y="68"/>
                      <a:pt x="189" y="68"/>
                    </a:cubicBezTo>
                    <a:cubicBezTo>
                      <a:pt x="188" y="70"/>
                      <a:pt x="188" y="73"/>
                      <a:pt x="189" y="75"/>
                    </a:cubicBezTo>
                    <a:cubicBezTo>
                      <a:pt x="192" y="81"/>
                      <a:pt x="195" y="87"/>
                      <a:pt x="197" y="93"/>
                    </a:cubicBezTo>
                    <a:cubicBezTo>
                      <a:pt x="197" y="96"/>
                      <a:pt x="199" y="98"/>
                      <a:pt x="202" y="98"/>
                    </a:cubicBezTo>
                    <a:cubicBezTo>
                      <a:pt x="218" y="102"/>
                      <a:pt x="218" y="102"/>
                      <a:pt x="218" y="102"/>
                    </a:cubicBezTo>
                    <a:lnTo>
                      <a:pt x="218" y="130"/>
                    </a:lnTo>
                    <a:close/>
                    <a:moveTo>
                      <a:pt x="218" y="130"/>
                    </a:moveTo>
                    <a:cubicBezTo>
                      <a:pt x="218" y="130"/>
                      <a:pt x="218" y="130"/>
                      <a:pt x="218" y="1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33A0"/>
                  </a:solidFill>
                  <a:effectLst/>
                  <a:uLnTx/>
                  <a:uFillTx/>
                </a:endParaRPr>
              </a:p>
            </p:txBody>
          </p:sp>
        </p:grpSp>
      </p:grpSp>
      <p:grpSp>
        <p:nvGrpSpPr>
          <p:cNvPr id="87" name="Group 86">
            <a:extLst>
              <a:ext uri="{FF2B5EF4-FFF2-40B4-BE49-F238E27FC236}">
                <a16:creationId xmlns:a16="http://schemas.microsoft.com/office/drawing/2014/main" id="{787D51DE-7FE5-E64A-954F-410A82E500A5}"/>
              </a:ext>
            </a:extLst>
          </p:cNvPr>
          <p:cNvGrpSpPr/>
          <p:nvPr/>
        </p:nvGrpSpPr>
        <p:grpSpPr>
          <a:xfrm>
            <a:off x="6692130" y="1848151"/>
            <a:ext cx="558075" cy="565852"/>
            <a:chOff x="6692130" y="1848151"/>
            <a:chExt cx="558075" cy="565852"/>
          </a:xfrm>
        </p:grpSpPr>
        <p:sp>
          <p:nvSpPr>
            <p:cNvPr id="88" name="Rectangle 87">
              <a:extLst>
                <a:ext uri="{FF2B5EF4-FFF2-40B4-BE49-F238E27FC236}">
                  <a16:creationId xmlns:a16="http://schemas.microsoft.com/office/drawing/2014/main" id="{355F2CF4-3EC6-C940-90CC-F7364F1A2FCB}"/>
                </a:ext>
              </a:extLst>
            </p:cNvPr>
            <p:cNvSpPr/>
            <p:nvPr/>
          </p:nvSpPr>
          <p:spPr>
            <a:xfrm>
              <a:off x="6692130" y="1848151"/>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9" name="Picture 88">
              <a:extLst>
                <a:ext uri="{FF2B5EF4-FFF2-40B4-BE49-F238E27FC236}">
                  <a16:creationId xmlns:a16="http://schemas.microsoft.com/office/drawing/2014/main" id="{B955F544-2B29-CD45-90D3-62DD220E815A}"/>
                </a:ext>
              </a:extLst>
            </p:cNvPr>
            <p:cNvPicPr>
              <a:picLocks noChangeAspect="1"/>
            </p:cNvPicPr>
            <p:nvPr/>
          </p:nvPicPr>
          <p:blipFill>
            <a:blip r:embed="rId4"/>
            <a:stretch>
              <a:fillRect/>
            </a:stretch>
          </p:blipFill>
          <p:spPr>
            <a:xfrm>
              <a:off x="6779609" y="1962093"/>
              <a:ext cx="383121" cy="337967"/>
            </a:xfrm>
            <a:prstGeom prst="rect">
              <a:avLst/>
            </a:prstGeom>
          </p:spPr>
        </p:pic>
      </p:grpSp>
      <p:grpSp>
        <p:nvGrpSpPr>
          <p:cNvPr id="90" name="Group 89">
            <a:extLst>
              <a:ext uri="{FF2B5EF4-FFF2-40B4-BE49-F238E27FC236}">
                <a16:creationId xmlns:a16="http://schemas.microsoft.com/office/drawing/2014/main" id="{D080CB56-C6C7-704B-BBE9-EBA4972526F4}"/>
              </a:ext>
            </a:extLst>
          </p:cNvPr>
          <p:cNvGrpSpPr/>
          <p:nvPr/>
        </p:nvGrpSpPr>
        <p:grpSpPr>
          <a:xfrm>
            <a:off x="6692130" y="4189002"/>
            <a:ext cx="558075" cy="565852"/>
            <a:chOff x="6692130" y="4189002"/>
            <a:chExt cx="558075" cy="565852"/>
          </a:xfrm>
        </p:grpSpPr>
        <p:sp>
          <p:nvSpPr>
            <p:cNvPr id="91" name="Rectangle 90">
              <a:extLst>
                <a:ext uri="{FF2B5EF4-FFF2-40B4-BE49-F238E27FC236}">
                  <a16:creationId xmlns:a16="http://schemas.microsoft.com/office/drawing/2014/main" id="{365051BB-F7D0-3E40-9664-CF96BA45EE96}"/>
                </a:ext>
              </a:extLst>
            </p:cNvPr>
            <p:cNvSpPr/>
            <p:nvPr/>
          </p:nvSpPr>
          <p:spPr>
            <a:xfrm>
              <a:off x="6692130" y="4189002"/>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92" name="Picture 91">
              <a:extLst>
                <a:ext uri="{FF2B5EF4-FFF2-40B4-BE49-F238E27FC236}">
                  <a16:creationId xmlns:a16="http://schemas.microsoft.com/office/drawing/2014/main" id="{BA650C03-F883-8341-8F22-15F83DC08036}"/>
                </a:ext>
              </a:extLst>
            </p:cNvPr>
            <p:cNvPicPr>
              <a:picLocks noChangeAspect="1"/>
            </p:cNvPicPr>
            <p:nvPr/>
          </p:nvPicPr>
          <p:blipFill>
            <a:blip r:embed="rId5"/>
            <a:stretch>
              <a:fillRect/>
            </a:stretch>
          </p:blipFill>
          <p:spPr>
            <a:xfrm>
              <a:off x="6763958" y="4251286"/>
              <a:ext cx="404705" cy="404705"/>
            </a:xfrm>
            <a:prstGeom prst="rect">
              <a:avLst/>
            </a:prstGeom>
          </p:spPr>
        </p:pic>
      </p:grpSp>
    </p:spTree>
    <p:extLst>
      <p:ext uri="{BB962C8B-B14F-4D97-AF65-F5344CB8AC3E}">
        <p14:creationId xmlns:p14="http://schemas.microsoft.com/office/powerpoint/2010/main" val="208236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CD1251-6DDB-4BD8-BFB1-9E8264645C94}"/>
              </a:ext>
            </a:extLst>
          </p:cNvPr>
          <p:cNvSpPr>
            <a:spLocks noGrp="1"/>
          </p:cNvSpPr>
          <p:nvPr>
            <p:ph type="title"/>
          </p:nvPr>
        </p:nvSpPr>
        <p:spPr>
          <a:xfrm>
            <a:off x="92836" y="-28823"/>
            <a:ext cx="11180064" cy="552060"/>
          </a:xfrm>
        </p:spPr>
        <p:txBody>
          <a:bodyPr/>
          <a:lstStyle/>
          <a:p>
            <a:r>
              <a:rPr lang="en-US" dirty="0"/>
              <a:t>Cloud Transformation Approach with FEGO</a:t>
            </a:r>
          </a:p>
        </p:txBody>
      </p:sp>
      <p:sp>
        <p:nvSpPr>
          <p:cNvPr id="4" name="Footer Placeholder 3">
            <a:extLst>
              <a:ext uri="{FF2B5EF4-FFF2-40B4-BE49-F238E27FC236}">
                <a16:creationId xmlns:a16="http://schemas.microsoft.com/office/drawing/2014/main" id="{E551AE72-89B7-4089-9531-387A1DF4C604}"/>
              </a:ext>
            </a:extLst>
          </p:cNvPr>
          <p:cNvSpPr>
            <a:spLocks noGrp="1"/>
          </p:cNvSpPr>
          <p:nvPr>
            <p:ph type="ftr" sz="quarter" idx="11"/>
          </p:nvPr>
        </p:nvSpPr>
        <p:spPr/>
        <p:txBody>
          <a:bodyPr/>
          <a:lstStyle/>
          <a:p>
            <a:pPr defTabSz="609585"/>
            <a:r>
              <a:rPr lang="en-US" dirty="0">
                <a:solidFill>
                  <a:srgbClr val="0033A0"/>
                </a:solidFill>
                <a:latin typeface="Arial" panose="020B0604020202020204"/>
              </a:rPr>
              <a:t>© 2020 Cognizant</a:t>
            </a:r>
          </a:p>
        </p:txBody>
      </p:sp>
      <p:sp>
        <p:nvSpPr>
          <p:cNvPr id="5" name="Slide Number Placeholder 4">
            <a:extLst>
              <a:ext uri="{FF2B5EF4-FFF2-40B4-BE49-F238E27FC236}">
                <a16:creationId xmlns:a16="http://schemas.microsoft.com/office/drawing/2014/main" id="{F6CFE16A-7538-4630-BC73-FD6E703821DF}"/>
              </a:ext>
            </a:extLst>
          </p:cNvPr>
          <p:cNvSpPr>
            <a:spLocks noGrp="1"/>
          </p:cNvSpPr>
          <p:nvPr>
            <p:ph type="sldNum" sz="quarter" idx="12"/>
          </p:nvPr>
        </p:nvSpPr>
        <p:spPr/>
        <p:txBody>
          <a:bodyPr/>
          <a:lstStyle/>
          <a:p>
            <a:pPr defTabSz="609585"/>
            <a:fld id="{2EFEF571-C9B4-4D92-A7F7-315B894862A8}" type="slidenum">
              <a:rPr lang="en-US">
                <a:solidFill>
                  <a:srgbClr val="00B140"/>
                </a:solidFill>
                <a:latin typeface="Arial" panose="020B0604020202020204"/>
              </a:rPr>
              <a:pPr defTabSz="609585"/>
              <a:t>3</a:t>
            </a:fld>
            <a:endParaRPr lang="en-US" dirty="0">
              <a:solidFill>
                <a:srgbClr val="00B140"/>
              </a:solidFill>
              <a:latin typeface="Arial" panose="020B0604020202020204"/>
            </a:endParaRPr>
          </a:p>
        </p:txBody>
      </p:sp>
      <p:sp>
        <p:nvSpPr>
          <p:cNvPr id="10" name="Oval 9">
            <a:extLst>
              <a:ext uri="{FF2B5EF4-FFF2-40B4-BE49-F238E27FC236}">
                <a16:creationId xmlns:a16="http://schemas.microsoft.com/office/drawing/2014/main" id="{9D157352-2074-9542-B6CA-286F3C8DFDAB}"/>
              </a:ext>
            </a:extLst>
          </p:cNvPr>
          <p:cNvSpPr>
            <a:spLocks noChangeAspect="1"/>
          </p:cNvSpPr>
          <p:nvPr/>
        </p:nvSpPr>
        <p:spPr>
          <a:xfrm>
            <a:off x="3606056" y="2237590"/>
            <a:ext cx="1173907" cy="1178005"/>
          </a:xfrm>
          <a:prstGeom prst="ellipse">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333" kern="0" dirty="0">
              <a:solidFill>
                <a:srgbClr val="FFFFFF"/>
              </a:solidFill>
              <a:latin typeface="Arial"/>
              <a:sym typeface="Arial"/>
            </a:endParaRPr>
          </a:p>
        </p:txBody>
      </p:sp>
      <p:sp>
        <p:nvSpPr>
          <p:cNvPr id="11" name="Rectangle 10">
            <a:extLst>
              <a:ext uri="{FF2B5EF4-FFF2-40B4-BE49-F238E27FC236}">
                <a16:creationId xmlns:a16="http://schemas.microsoft.com/office/drawing/2014/main" id="{9966D48A-49C1-3445-88D6-452CEEF5EDFD}"/>
              </a:ext>
            </a:extLst>
          </p:cNvPr>
          <p:cNvSpPr/>
          <p:nvPr/>
        </p:nvSpPr>
        <p:spPr>
          <a:xfrm>
            <a:off x="2549049" y="2434965"/>
            <a:ext cx="1321104" cy="760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US" sz="1333" b="1" kern="0" dirty="0">
                <a:solidFill>
                  <a:srgbClr val="FFFFFF"/>
                </a:solidFill>
                <a:latin typeface="Arial" panose="020B0604020202020204"/>
                <a:sym typeface="Arial"/>
              </a:rPr>
              <a:t>VSM</a:t>
            </a:r>
          </a:p>
        </p:txBody>
      </p:sp>
      <p:sp>
        <p:nvSpPr>
          <p:cNvPr id="12" name="Rectangle 11">
            <a:extLst>
              <a:ext uri="{FF2B5EF4-FFF2-40B4-BE49-F238E27FC236}">
                <a16:creationId xmlns:a16="http://schemas.microsoft.com/office/drawing/2014/main" id="{AFD3D4FB-D618-AA43-B4A1-AB391763A6E3}"/>
              </a:ext>
            </a:extLst>
          </p:cNvPr>
          <p:cNvSpPr/>
          <p:nvPr/>
        </p:nvSpPr>
        <p:spPr>
          <a:xfrm>
            <a:off x="1753603" y="3550633"/>
            <a:ext cx="1522020" cy="790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defTabSz="1219170">
              <a:buClr>
                <a:srgbClr val="000000"/>
              </a:buClr>
              <a:buFont typeface="Arial" panose="020B0604020202020204" pitchFamily="34" charset="0"/>
              <a:buChar char="•"/>
            </a:pPr>
            <a:r>
              <a:rPr lang="en-US" sz="933" kern="0" dirty="0">
                <a:solidFill>
                  <a:srgbClr val="000000"/>
                </a:solidFill>
                <a:latin typeface="Arial"/>
                <a:sym typeface="Arial"/>
              </a:rPr>
              <a:t>Identify tech stack suitability, migration complexity and Migration Strategy Recommendation</a:t>
            </a:r>
          </a:p>
        </p:txBody>
      </p:sp>
      <p:sp>
        <p:nvSpPr>
          <p:cNvPr id="13" name="Rectangle 12">
            <a:extLst>
              <a:ext uri="{FF2B5EF4-FFF2-40B4-BE49-F238E27FC236}">
                <a16:creationId xmlns:a16="http://schemas.microsoft.com/office/drawing/2014/main" id="{7D48B0BB-A932-5A4E-97D1-DAAC7EA3194B}"/>
              </a:ext>
            </a:extLst>
          </p:cNvPr>
          <p:cNvSpPr/>
          <p:nvPr/>
        </p:nvSpPr>
        <p:spPr>
          <a:xfrm>
            <a:off x="3342559" y="3676763"/>
            <a:ext cx="1686461" cy="54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defTabSz="1219170">
              <a:buClr>
                <a:srgbClr val="000000"/>
              </a:buClr>
              <a:buFont typeface="Arial" panose="020B0604020202020204" pitchFamily="34" charset="0"/>
              <a:buChar char="•"/>
            </a:pPr>
            <a:r>
              <a:rPr lang="en-IN" sz="933" kern="0" dirty="0">
                <a:solidFill>
                  <a:srgbClr val="000000"/>
                </a:solidFill>
                <a:latin typeface="Arial"/>
              </a:rPr>
              <a:t>Identify required remediation templates, transformation recipes, service templates, CI/CD templates</a:t>
            </a:r>
          </a:p>
        </p:txBody>
      </p:sp>
      <p:sp>
        <p:nvSpPr>
          <p:cNvPr id="14" name="Rectangle 13">
            <a:extLst>
              <a:ext uri="{FF2B5EF4-FFF2-40B4-BE49-F238E27FC236}">
                <a16:creationId xmlns:a16="http://schemas.microsoft.com/office/drawing/2014/main" id="{CAB4F9A2-3402-334E-AF65-E0F6813659EE}"/>
              </a:ext>
            </a:extLst>
          </p:cNvPr>
          <p:cNvSpPr/>
          <p:nvPr/>
        </p:nvSpPr>
        <p:spPr>
          <a:xfrm>
            <a:off x="5117810" y="3709676"/>
            <a:ext cx="1805828" cy="1081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defTabSz="1219170">
              <a:buClr>
                <a:srgbClr val="000000"/>
              </a:buClr>
              <a:buFont typeface="Arial" panose="020B0604020202020204" pitchFamily="34" charset="0"/>
              <a:buChar char="•"/>
            </a:pPr>
            <a:r>
              <a:rPr lang="en-US" sz="933" kern="0" dirty="0">
                <a:solidFill>
                  <a:srgbClr val="000000"/>
                </a:solidFill>
                <a:latin typeface="Arial" panose="020B0604020202020204"/>
                <a:sym typeface="Arial"/>
              </a:rPr>
              <a:t>Establish Application Migration cookbook</a:t>
            </a:r>
          </a:p>
          <a:p>
            <a:pPr marL="228594" indent="-228594" defTabSz="1219170">
              <a:buClr>
                <a:srgbClr val="000000"/>
              </a:buClr>
              <a:buFont typeface="Arial" panose="020B0604020202020204" pitchFamily="34" charset="0"/>
              <a:buChar char="•"/>
            </a:pPr>
            <a:r>
              <a:rPr lang="en-US" sz="933" kern="0" dirty="0">
                <a:solidFill>
                  <a:srgbClr val="000000"/>
                </a:solidFill>
                <a:latin typeface="Arial" panose="020B0604020202020204"/>
                <a:sym typeface="Arial"/>
              </a:rPr>
              <a:t>Modify existing recipes to customer context, if required</a:t>
            </a:r>
          </a:p>
          <a:p>
            <a:pPr marL="228594" indent="-228594" defTabSz="1219170">
              <a:buClr>
                <a:srgbClr val="000000"/>
              </a:buClr>
              <a:buFont typeface="Arial" panose="020B0604020202020204" pitchFamily="34" charset="0"/>
              <a:buChar char="•"/>
            </a:pPr>
            <a:r>
              <a:rPr lang="en-US" sz="933" kern="0" dirty="0">
                <a:solidFill>
                  <a:srgbClr val="000000"/>
                </a:solidFill>
                <a:latin typeface="Arial" panose="020B0604020202020204"/>
                <a:sym typeface="Arial"/>
              </a:rPr>
              <a:t>Create new recipes, remediation template actions, transformation recipes, service template types, CI/CD templates</a:t>
            </a:r>
          </a:p>
        </p:txBody>
      </p:sp>
      <p:sp>
        <p:nvSpPr>
          <p:cNvPr id="15" name="Oval 14">
            <a:extLst>
              <a:ext uri="{FF2B5EF4-FFF2-40B4-BE49-F238E27FC236}">
                <a16:creationId xmlns:a16="http://schemas.microsoft.com/office/drawing/2014/main" id="{8CF4B364-679C-754C-A074-7D57B1B2C4F4}"/>
              </a:ext>
            </a:extLst>
          </p:cNvPr>
          <p:cNvSpPr>
            <a:spLocks noChangeAspect="1"/>
          </p:cNvSpPr>
          <p:nvPr/>
        </p:nvSpPr>
        <p:spPr>
          <a:xfrm>
            <a:off x="148451" y="2224042"/>
            <a:ext cx="1200908" cy="1205101"/>
          </a:xfrm>
          <a:prstGeom prst="ellipse">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333" kern="0" dirty="0">
              <a:solidFill>
                <a:srgbClr val="FFFFFF"/>
              </a:solidFill>
              <a:latin typeface="Arial"/>
              <a:sym typeface="Arial"/>
            </a:endParaRPr>
          </a:p>
        </p:txBody>
      </p:sp>
      <p:sp>
        <p:nvSpPr>
          <p:cNvPr id="17" name="Right Arrow 16">
            <a:extLst>
              <a:ext uri="{FF2B5EF4-FFF2-40B4-BE49-F238E27FC236}">
                <a16:creationId xmlns:a16="http://schemas.microsoft.com/office/drawing/2014/main" id="{04908D88-428C-4D4A-9CFC-EDBD01B02405}"/>
              </a:ext>
            </a:extLst>
          </p:cNvPr>
          <p:cNvSpPr/>
          <p:nvPr/>
        </p:nvSpPr>
        <p:spPr>
          <a:xfrm>
            <a:off x="2981655" y="2568478"/>
            <a:ext cx="626299" cy="642373"/>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867" kern="0" dirty="0">
              <a:solidFill>
                <a:srgbClr val="FFFFFF"/>
              </a:solidFill>
              <a:latin typeface="Arial"/>
              <a:sym typeface="Arial"/>
            </a:endParaRPr>
          </a:p>
        </p:txBody>
      </p:sp>
      <p:sp>
        <p:nvSpPr>
          <p:cNvPr id="18" name="Right Arrow 17">
            <a:extLst>
              <a:ext uri="{FF2B5EF4-FFF2-40B4-BE49-F238E27FC236}">
                <a16:creationId xmlns:a16="http://schemas.microsoft.com/office/drawing/2014/main" id="{7DF24493-C107-8445-A185-AE1199BF7EA7}"/>
              </a:ext>
            </a:extLst>
          </p:cNvPr>
          <p:cNvSpPr/>
          <p:nvPr/>
        </p:nvSpPr>
        <p:spPr>
          <a:xfrm>
            <a:off x="4815344" y="2581047"/>
            <a:ext cx="626299" cy="642373"/>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867" kern="0" dirty="0">
              <a:solidFill>
                <a:srgbClr val="FFFFFF"/>
              </a:solidFill>
              <a:latin typeface="Arial"/>
              <a:sym typeface="Arial"/>
            </a:endParaRPr>
          </a:p>
        </p:txBody>
      </p:sp>
      <p:sp>
        <p:nvSpPr>
          <p:cNvPr id="19" name="Rectangle 18">
            <a:extLst>
              <a:ext uri="{FF2B5EF4-FFF2-40B4-BE49-F238E27FC236}">
                <a16:creationId xmlns:a16="http://schemas.microsoft.com/office/drawing/2014/main" id="{190DDB04-6432-0F4A-AE17-DFC453E65E41}"/>
              </a:ext>
            </a:extLst>
          </p:cNvPr>
          <p:cNvSpPr/>
          <p:nvPr/>
        </p:nvSpPr>
        <p:spPr>
          <a:xfrm>
            <a:off x="1741243" y="1602161"/>
            <a:ext cx="8669716" cy="3363753"/>
          </a:xfrm>
          <a:prstGeom prst="rect">
            <a:avLst/>
          </a:prstGeom>
          <a:noFill/>
          <a:ln>
            <a:solidFill>
              <a:schemeClr val="bg2">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867" kern="0" dirty="0">
              <a:solidFill>
                <a:srgbClr val="FFFFFF"/>
              </a:solidFill>
              <a:latin typeface="Arial"/>
              <a:sym typeface="Arial"/>
            </a:endParaRPr>
          </a:p>
        </p:txBody>
      </p:sp>
      <p:sp>
        <p:nvSpPr>
          <p:cNvPr id="20" name="Rectangle 19">
            <a:extLst>
              <a:ext uri="{FF2B5EF4-FFF2-40B4-BE49-F238E27FC236}">
                <a16:creationId xmlns:a16="http://schemas.microsoft.com/office/drawing/2014/main" id="{4053E35A-933B-E842-92D7-B49E82FE0C81}"/>
              </a:ext>
            </a:extLst>
          </p:cNvPr>
          <p:cNvSpPr/>
          <p:nvPr/>
        </p:nvSpPr>
        <p:spPr>
          <a:xfrm>
            <a:off x="3120111" y="1430082"/>
            <a:ext cx="5836528" cy="358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US" sz="1400" b="1" i="1" kern="0" dirty="0">
                <a:solidFill>
                  <a:srgbClr val="000000"/>
                </a:solidFill>
                <a:latin typeface="Arial"/>
                <a:sym typeface="Arial"/>
              </a:rPr>
              <a:t>Assessment and Transformation of Application using FEGO</a:t>
            </a:r>
          </a:p>
        </p:txBody>
      </p:sp>
      <p:sp>
        <p:nvSpPr>
          <p:cNvPr id="21" name="Isosceles Triangle 48">
            <a:extLst>
              <a:ext uri="{FF2B5EF4-FFF2-40B4-BE49-F238E27FC236}">
                <a16:creationId xmlns:a16="http://schemas.microsoft.com/office/drawing/2014/main" id="{9F75C8B3-A78E-9C4B-BBDF-02C134176649}"/>
              </a:ext>
            </a:extLst>
          </p:cNvPr>
          <p:cNvSpPr/>
          <p:nvPr/>
        </p:nvSpPr>
        <p:spPr>
          <a:xfrm rot="5400000">
            <a:off x="39669" y="2941084"/>
            <a:ext cx="3040775" cy="356811"/>
          </a:xfrm>
          <a:prstGeom prst="triangle">
            <a:avLst>
              <a:gd name="adj" fmla="val 4504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867" kern="0" dirty="0">
              <a:solidFill>
                <a:srgbClr val="FFFFFF"/>
              </a:solidFill>
              <a:latin typeface="Arial"/>
              <a:sym typeface="Arial"/>
            </a:endParaRPr>
          </a:p>
        </p:txBody>
      </p:sp>
      <p:sp>
        <p:nvSpPr>
          <p:cNvPr id="22" name="Isosceles Triangle 48">
            <a:extLst>
              <a:ext uri="{FF2B5EF4-FFF2-40B4-BE49-F238E27FC236}">
                <a16:creationId xmlns:a16="http://schemas.microsoft.com/office/drawing/2014/main" id="{34B4B54D-3717-6F4D-9CB2-AD2F8840CDC6}"/>
              </a:ext>
            </a:extLst>
          </p:cNvPr>
          <p:cNvSpPr/>
          <p:nvPr/>
        </p:nvSpPr>
        <p:spPr>
          <a:xfrm rot="5400000">
            <a:off x="9109245" y="2872556"/>
            <a:ext cx="3040775" cy="3568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867" kern="0" dirty="0">
              <a:solidFill>
                <a:srgbClr val="FFFFFF"/>
              </a:solidFill>
              <a:latin typeface="Arial"/>
              <a:sym typeface="Arial"/>
            </a:endParaRPr>
          </a:p>
        </p:txBody>
      </p:sp>
      <p:sp>
        <p:nvSpPr>
          <p:cNvPr id="23" name="Oval 22">
            <a:extLst>
              <a:ext uri="{FF2B5EF4-FFF2-40B4-BE49-F238E27FC236}">
                <a16:creationId xmlns:a16="http://schemas.microsoft.com/office/drawing/2014/main" id="{F91DBBED-6C95-484B-8652-690D2986E957}"/>
              </a:ext>
            </a:extLst>
          </p:cNvPr>
          <p:cNvSpPr>
            <a:spLocks noChangeAspect="1"/>
          </p:cNvSpPr>
          <p:nvPr/>
        </p:nvSpPr>
        <p:spPr>
          <a:xfrm>
            <a:off x="1790820" y="2237590"/>
            <a:ext cx="1173907" cy="117800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170">
              <a:buClr>
                <a:srgbClr val="000000"/>
              </a:buClr>
              <a:defRPr/>
            </a:pPr>
            <a:r>
              <a:rPr lang="en-US" sz="1067" b="1" kern="0" dirty="0">
                <a:solidFill>
                  <a:srgbClr val="FFFFFF"/>
                </a:solidFill>
                <a:latin typeface="Arial"/>
                <a:sym typeface="Arial"/>
              </a:rPr>
              <a:t>Run Automated Assessment in FEGO</a:t>
            </a:r>
          </a:p>
        </p:txBody>
      </p:sp>
      <p:sp>
        <p:nvSpPr>
          <p:cNvPr id="24" name="Rectangle 23">
            <a:extLst>
              <a:ext uri="{FF2B5EF4-FFF2-40B4-BE49-F238E27FC236}">
                <a16:creationId xmlns:a16="http://schemas.microsoft.com/office/drawing/2014/main" id="{E89B2AF0-A02F-224A-ADBB-1D9C2B167E35}"/>
              </a:ext>
            </a:extLst>
          </p:cNvPr>
          <p:cNvSpPr/>
          <p:nvPr/>
        </p:nvSpPr>
        <p:spPr>
          <a:xfrm>
            <a:off x="3560409" y="2463273"/>
            <a:ext cx="1253911" cy="760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US" sz="1067" b="1" kern="0" dirty="0">
                <a:solidFill>
                  <a:srgbClr val="FFFFFF"/>
                </a:solidFill>
                <a:latin typeface="Arial" panose="020B0604020202020204"/>
                <a:sym typeface="Arial"/>
              </a:rPr>
              <a:t>Review and strategize transformation approach</a:t>
            </a:r>
          </a:p>
        </p:txBody>
      </p:sp>
      <p:sp>
        <p:nvSpPr>
          <p:cNvPr id="25" name="Oval 24">
            <a:extLst>
              <a:ext uri="{FF2B5EF4-FFF2-40B4-BE49-F238E27FC236}">
                <a16:creationId xmlns:a16="http://schemas.microsoft.com/office/drawing/2014/main" id="{B1E9ECC0-A66E-5A43-B512-F0957FFF389B}"/>
              </a:ext>
            </a:extLst>
          </p:cNvPr>
          <p:cNvSpPr>
            <a:spLocks noChangeAspect="1"/>
          </p:cNvSpPr>
          <p:nvPr/>
        </p:nvSpPr>
        <p:spPr>
          <a:xfrm>
            <a:off x="5433771" y="2237590"/>
            <a:ext cx="1173907" cy="1178005"/>
          </a:xfrm>
          <a:prstGeom prst="ellipse">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333" kern="0" dirty="0">
              <a:solidFill>
                <a:srgbClr val="FFFFFF"/>
              </a:solidFill>
              <a:latin typeface="Arial"/>
              <a:sym typeface="Arial"/>
            </a:endParaRPr>
          </a:p>
        </p:txBody>
      </p:sp>
      <p:sp>
        <p:nvSpPr>
          <p:cNvPr id="26" name="Rectangle 25">
            <a:extLst>
              <a:ext uri="{FF2B5EF4-FFF2-40B4-BE49-F238E27FC236}">
                <a16:creationId xmlns:a16="http://schemas.microsoft.com/office/drawing/2014/main" id="{BD87187F-DB6E-DB40-BF6E-A8039648E7FA}"/>
              </a:ext>
            </a:extLst>
          </p:cNvPr>
          <p:cNvSpPr/>
          <p:nvPr/>
        </p:nvSpPr>
        <p:spPr>
          <a:xfrm>
            <a:off x="5461746" y="2522051"/>
            <a:ext cx="1079669" cy="658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067" b="1" kern="0" dirty="0">
                <a:solidFill>
                  <a:srgbClr val="FFFFFF"/>
                </a:solidFill>
                <a:latin typeface="Arial" panose="020B0604020202020204"/>
                <a:sym typeface="Arial"/>
              </a:rPr>
              <a:t>Establish Cookbook</a:t>
            </a:r>
          </a:p>
        </p:txBody>
      </p:sp>
      <p:sp>
        <p:nvSpPr>
          <p:cNvPr id="27" name="Right Arrow 26">
            <a:extLst>
              <a:ext uri="{FF2B5EF4-FFF2-40B4-BE49-F238E27FC236}">
                <a16:creationId xmlns:a16="http://schemas.microsoft.com/office/drawing/2014/main" id="{4BB91C94-1C1E-4945-A7B5-38C986DC8A7F}"/>
              </a:ext>
            </a:extLst>
          </p:cNvPr>
          <p:cNvSpPr/>
          <p:nvPr/>
        </p:nvSpPr>
        <p:spPr>
          <a:xfrm>
            <a:off x="6645276" y="2522051"/>
            <a:ext cx="626299" cy="642373"/>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867" kern="0" dirty="0">
              <a:solidFill>
                <a:srgbClr val="FFFFFF"/>
              </a:solidFill>
              <a:latin typeface="Arial"/>
              <a:sym typeface="Arial"/>
            </a:endParaRPr>
          </a:p>
        </p:txBody>
      </p:sp>
      <p:sp>
        <p:nvSpPr>
          <p:cNvPr id="28" name="Oval 27">
            <a:extLst>
              <a:ext uri="{FF2B5EF4-FFF2-40B4-BE49-F238E27FC236}">
                <a16:creationId xmlns:a16="http://schemas.microsoft.com/office/drawing/2014/main" id="{B01FC671-59AF-A744-938A-965BB78AC0A1}"/>
              </a:ext>
            </a:extLst>
          </p:cNvPr>
          <p:cNvSpPr>
            <a:spLocks noChangeAspect="1"/>
          </p:cNvSpPr>
          <p:nvPr/>
        </p:nvSpPr>
        <p:spPr>
          <a:xfrm>
            <a:off x="9112151" y="2237590"/>
            <a:ext cx="1173907" cy="1178005"/>
          </a:xfrm>
          <a:prstGeom prst="ellipse">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US" sz="1067" kern="0" dirty="0">
                <a:solidFill>
                  <a:srgbClr val="FFFFFF"/>
                </a:solidFill>
                <a:latin typeface="Arial"/>
                <a:sym typeface="Arial"/>
              </a:rPr>
              <a:t>Further Iterations</a:t>
            </a:r>
          </a:p>
        </p:txBody>
      </p:sp>
      <p:sp>
        <p:nvSpPr>
          <p:cNvPr id="29" name="Rectangle 28">
            <a:extLst>
              <a:ext uri="{FF2B5EF4-FFF2-40B4-BE49-F238E27FC236}">
                <a16:creationId xmlns:a16="http://schemas.microsoft.com/office/drawing/2014/main" id="{4D46A5A9-C32D-B94B-9992-D11707D1D10D}"/>
              </a:ext>
            </a:extLst>
          </p:cNvPr>
          <p:cNvSpPr/>
          <p:nvPr/>
        </p:nvSpPr>
        <p:spPr>
          <a:xfrm>
            <a:off x="9170020" y="2475090"/>
            <a:ext cx="1079669" cy="658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067" b="1" kern="0" dirty="0">
              <a:solidFill>
                <a:srgbClr val="FFFFFF"/>
              </a:solidFill>
              <a:latin typeface="Arial"/>
              <a:sym typeface="Arial"/>
            </a:endParaRPr>
          </a:p>
        </p:txBody>
      </p:sp>
      <p:sp>
        <p:nvSpPr>
          <p:cNvPr id="30" name="Rectangle 29">
            <a:extLst>
              <a:ext uri="{FF2B5EF4-FFF2-40B4-BE49-F238E27FC236}">
                <a16:creationId xmlns:a16="http://schemas.microsoft.com/office/drawing/2014/main" id="{04C1D5D7-1067-534D-8F8F-A3612CD9B957}"/>
              </a:ext>
            </a:extLst>
          </p:cNvPr>
          <p:cNvSpPr/>
          <p:nvPr/>
        </p:nvSpPr>
        <p:spPr>
          <a:xfrm>
            <a:off x="10604366" y="3699273"/>
            <a:ext cx="1444385" cy="1092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defTabSz="1219170">
              <a:buClr>
                <a:srgbClr val="000000"/>
              </a:buClr>
              <a:buFont typeface="Arial" panose="020B0604020202020204" pitchFamily="34" charset="0"/>
              <a:buChar char="•"/>
            </a:pPr>
            <a:r>
              <a:rPr lang="en-US" sz="933" kern="0" dirty="0">
                <a:solidFill>
                  <a:srgbClr val="000000"/>
                </a:solidFill>
                <a:latin typeface="Arial"/>
                <a:sym typeface="Arial"/>
              </a:rPr>
              <a:t>Modified source code will be available on a new Git branch (or in the local file system in case of FEGO Local)</a:t>
            </a:r>
          </a:p>
          <a:p>
            <a:pPr marL="228594" indent="-228594" defTabSz="1219170">
              <a:buClr>
                <a:srgbClr val="000000"/>
              </a:buClr>
              <a:buFont typeface="Arial" panose="020B0604020202020204" pitchFamily="34" charset="0"/>
              <a:buChar char="•"/>
            </a:pPr>
            <a:r>
              <a:rPr lang="en-US" sz="933" kern="0" dirty="0">
                <a:solidFill>
                  <a:srgbClr val="000000"/>
                </a:solidFill>
                <a:latin typeface="Arial"/>
                <a:sym typeface="Arial"/>
              </a:rPr>
              <a:t>Updated cookbook as a reference for future migrations</a:t>
            </a:r>
          </a:p>
        </p:txBody>
      </p:sp>
      <p:sp>
        <p:nvSpPr>
          <p:cNvPr id="31" name="Oval 30">
            <a:extLst>
              <a:ext uri="{FF2B5EF4-FFF2-40B4-BE49-F238E27FC236}">
                <a16:creationId xmlns:a16="http://schemas.microsoft.com/office/drawing/2014/main" id="{6649310F-F9D5-D94E-BC10-A3C99EA7B823}"/>
              </a:ext>
            </a:extLst>
          </p:cNvPr>
          <p:cNvSpPr>
            <a:spLocks noChangeAspect="1"/>
          </p:cNvSpPr>
          <p:nvPr/>
        </p:nvSpPr>
        <p:spPr>
          <a:xfrm>
            <a:off x="7272600" y="2237590"/>
            <a:ext cx="1173907" cy="117800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333" kern="0" dirty="0">
              <a:solidFill>
                <a:srgbClr val="FFFFFF"/>
              </a:solidFill>
              <a:latin typeface="Arial"/>
              <a:sym typeface="Arial"/>
            </a:endParaRPr>
          </a:p>
        </p:txBody>
      </p:sp>
      <p:sp>
        <p:nvSpPr>
          <p:cNvPr id="32" name="Rectangle 31">
            <a:extLst>
              <a:ext uri="{FF2B5EF4-FFF2-40B4-BE49-F238E27FC236}">
                <a16:creationId xmlns:a16="http://schemas.microsoft.com/office/drawing/2014/main" id="{B84E9810-5E41-024D-B96A-A265304FE460}"/>
              </a:ext>
            </a:extLst>
          </p:cNvPr>
          <p:cNvSpPr/>
          <p:nvPr/>
        </p:nvSpPr>
        <p:spPr>
          <a:xfrm>
            <a:off x="7241388" y="2505923"/>
            <a:ext cx="1249483" cy="658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US" sz="1067" b="1" kern="0" dirty="0">
                <a:solidFill>
                  <a:srgbClr val="FFFFFF"/>
                </a:solidFill>
                <a:latin typeface="Arial"/>
                <a:sym typeface="Arial"/>
              </a:rPr>
              <a:t>Run Automated Transformation in FEGO</a:t>
            </a:r>
          </a:p>
        </p:txBody>
      </p:sp>
      <p:sp>
        <p:nvSpPr>
          <p:cNvPr id="33" name="Right Arrow 32">
            <a:extLst>
              <a:ext uri="{FF2B5EF4-FFF2-40B4-BE49-F238E27FC236}">
                <a16:creationId xmlns:a16="http://schemas.microsoft.com/office/drawing/2014/main" id="{885D0E73-61A4-4642-AAA4-81CC7B23E7FD}"/>
              </a:ext>
            </a:extLst>
          </p:cNvPr>
          <p:cNvSpPr/>
          <p:nvPr/>
        </p:nvSpPr>
        <p:spPr>
          <a:xfrm>
            <a:off x="8489804" y="2552952"/>
            <a:ext cx="626299" cy="642373"/>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endParaRPr lang="en-US" sz="1867" kern="0" dirty="0">
              <a:solidFill>
                <a:srgbClr val="FFFFFF"/>
              </a:solidFill>
              <a:latin typeface="Arial"/>
              <a:sym typeface="Arial"/>
            </a:endParaRPr>
          </a:p>
        </p:txBody>
      </p:sp>
      <p:sp>
        <p:nvSpPr>
          <p:cNvPr id="34" name="Rectangle 33">
            <a:extLst>
              <a:ext uri="{FF2B5EF4-FFF2-40B4-BE49-F238E27FC236}">
                <a16:creationId xmlns:a16="http://schemas.microsoft.com/office/drawing/2014/main" id="{F5C91565-3028-E84E-846B-493240513D24}"/>
              </a:ext>
            </a:extLst>
          </p:cNvPr>
          <p:cNvSpPr/>
          <p:nvPr/>
        </p:nvSpPr>
        <p:spPr>
          <a:xfrm>
            <a:off x="6912651" y="4040145"/>
            <a:ext cx="1998220" cy="508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defTabSz="1219170">
              <a:buClr>
                <a:srgbClr val="000000"/>
              </a:buClr>
              <a:buFont typeface="Arial" panose="020B0604020202020204" pitchFamily="34" charset="0"/>
              <a:buChar char="•"/>
            </a:pPr>
            <a:r>
              <a:rPr lang="en-IN" sz="933" kern="0" dirty="0">
                <a:solidFill>
                  <a:srgbClr val="000000"/>
                </a:solidFill>
                <a:latin typeface="Arial"/>
              </a:rPr>
              <a:t>Run FEGO and apply remediation templates, transformation recipes, and/or service templates</a:t>
            </a:r>
          </a:p>
          <a:p>
            <a:pPr marL="228594" indent="-228594" defTabSz="1219170">
              <a:buClr>
                <a:srgbClr val="000000"/>
              </a:buClr>
              <a:buFont typeface="Arial" panose="020B0604020202020204" pitchFamily="34" charset="0"/>
              <a:buChar char="•"/>
            </a:pPr>
            <a:r>
              <a:rPr lang="en-IN" sz="933" kern="0" dirty="0">
                <a:solidFill>
                  <a:srgbClr val="000000"/>
                </a:solidFill>
                <a:latin typeface="Arial"/>
              </a:rPr>
              <a:t>Application, if cloud ready, will be deployed to target cloud platform using the CI/CD template</a:t>
            </a:r>
          </a:p>
          <a:p>
            <a:pPr marL="228594" indent="-228594" defTabSz="1219170">
              <a:buClr>
                <a:srgbClr val="000000"/>
              </a:buClr>
              <a:buFont typeface="Arial" panose="020B0604020202020204" pitchFamily="34" charset="0"/>
              <a:buChar char="•"/>
            </a:pPr>
            <a:endParaRPr lang="en-IN" sz="933" kern="0" dirty="0">
              <a:solidFill>
                <a:srgbClr val="000000"/>
              </a:solidFill>
              <a:latin typeface="Arial"/>
            </a:endParaRPr>
          </a:p>
          <a:p>
            <a:pPr marL="228594" indent="-228594" defTabSz="1219170">
              <a:buClr>
                <a:srgbClr val="000000"/>
              </a:buClr>
              <a:buFont typeface="Arial" panose="020B0604020202020204" pitchFamily="34" charset="0"/>
              <a:buChar char="•"/>
            </a:pPr>
            <a:endParaRPr lang="en-IN" sz="933" kern="0" dirty="0">
              <a:solidFill>
                <a:srgbClr val="000000"/>
              </a:solidFill>
              <a:latin typeface="Arial"/>
            </a:endParaRPr>
          </a:p>
        </p:txBody>
      </p:sp>
      <p:sp>
        <p:nvSpPr>
          <p:cNvPr id="35" name="Rounded Rectangle 34">
            <a:extLst>
              <a:ext uri="{FF2B5EF4-FFF2-40B4-BE49-F238E27FC236}">
                <a16:creationId xmlns:a16="http://schemas.microsoft.com/office/drawing/2014/main" id="{A9BDF080-1BC1-BD40-AFB0-3547477A3E35}"/>
              </a:ext>
            </a:extLst>
          </p:cNvPr>
          <p:cNvSpPr/>
          <p:nvPr/>
        </p:nvSpPr>
        <p:spPr>
          <a:xfrm>
            <a:off x="10872510" y="2477170"/>
            <a:ext cx="1128257" cy="881801"/>
          </a:xfrm>
          <a:prstGeom prst="roundRect">
            <a:avLst/>
          </a:prstGeom>
          <a:solidFill>
            <a:srgbClr val="001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067" b="1" kern="0" dirty="0">
                <a:solidFill>
                  <a:srgbClr val="FFFFFF"/>
                </a:solidFill>
                <a:latin typeface="Arial"/>
                <a:sym typeface="Arial"/>
              </a:rPr>
              <a:t>Deployment Successful</a:t>
            </a:r>
          </a:p>
        </p:txBody>
      </p:sp>
      <p:sp>
        <p:nvSpPr>
          <p:cNvPr id="37" name="Rectangle 36">
            <a:extLst>
              <a:ext uri="{FF2B5EF4-FFF2-40B4-BE49-F238E27FC236}">
                <a16:creationId xmlns:a16="http://schemas.microsoft.com/office/drawing/2014/main" id="{E8762347-C6B8-9448-BC4C-D2E069148689}"/>
              </a:ext>
            </a:extLst>
          </p:cNvPr>
          <p:cNvSpPr/>
          <p:nvPr/>
        </p:nvSpPr>
        <p:spPr>
          <a:xfrm>
            <a:off x="15239" y="2451256"/>
            <a:ext cx="1436464" cy="760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US" sz="1067" b="1" kern="0" dirty="0">
                <a:solidFill>
                  <a:srgbClr val="FFFFFF"/>
                </a:solidFill>
                <a:latin typeface="Arial" panose="020B0604020202020204"/>
                <a:sym typeface="Arial"/>
              </a:rPr>
              <a:t>Collect Transformation Requirements </a:t>
            </a:r>
          </a:p>
        </p:txBody>
      </p:sp>
      <p:sp>
        <p:nvSpPr>
          <p:cNvPr id="16" name="Rectangle 15">
            <a:extLst>
              <a:ext uri="{FF2B5EF4-FFF2-40B4-BE49-F238E27FC236}">
                <a16:creationId xmlns:a16="http://schemas.microsoft.com/office/drawing/2014/main" id="{7B7DA756-4D98-EA4E-9F61-37A54C420933}"/>
              </a:ext>
            </a:extLst>
          </p:cNvPr>
          <p:cNvSpPr/>
          <p:nvPr/>
        </p:nvSpPr>
        <p:spPr>
          <a:xfrm>
            <a:off x="1" y="3669648"/>
            <a:ext cx="1637692" cy="1398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defTabSz="1219170">
              <a:buClr>
                <a:srgbClr val="000000"/>
              </a:buClr>
              <a:buFont typeface="Arial" panose="020B0604020202020204" pitchFamily="34" charset="0"/>
              <a:buChar char="•"/>
            </a:pPr>
            <a:r>
              <a:rPr lang="en-US" sz="933" kern="0" dirty="0">
                <a:solidFill>
                  <a:srgbClr val="000000"/>
                </a:solidFill>
                <a:latin typeface="Arial"/>
                <a:sym typeface="Arial"/>
              </a:rPr>
              <a:t>Collect Transformation Requirements on shortlisted applications</a:t>
            </a:r>
          </a:p>
          <a:p>
            <a:pPr marL="228594" indent="-228594" defTabSz="1219170">
              <a:buClr>
                <a:srgbClr val="000000"/>
              </a:buClr>
              <a:buFont typeface="Arial" panose="020B0604020202020204" pitchFamily="34" charset="0"/>
              <a:buChar char="•"/>
            </a:pPr>
            <a:r>
              <a:rPr lang="en-US" sz="933" kern="0" dirty="0">
                <a:solidFill>
                  <a:srgbClr val="000000"/>
                </a:solidFill>
                <a:latin typeface="Arial"/>
                <a:sym typeface="Arial"/>
              </a:rPr>
              <a:t>Set up series of discussions to understand the  transformation requirements and preferences</a:t>
            </a:r>
          </a:p>
        </p:txBody>
      </p:sp>
      <p:sp>
        <p:nvSpPr>
          <p:cNvPr id="2" name="Rectangle 1">
            <a:extLst>
              <a:ext uri="{FF2B5EF4-FFF2-40B4-BE49-F238E27FC236}">
                <a16:creationId xmlns:a16="http://schemas.microsoft.com/office/drawing/2014/main" id="{CDD022C5-243B-E743-85C8-ABEE5B33B2E1}"/>
              </a:ext>
            </a:extLst>
          </p:cNvPr>
          <p:cNvSpPr/>
          <p:nvPr/>
        </p:nvSpPr>
        <p:spPr>
          <a:xfrm>
            <a:off x="8910872" y="3489451"/>
            <a:ext cx="1436153" cy="1240853"/>
          </a:xfrm>
          <a:prstGeom prst="rect">
            <a:avLst/>
          </a:prstGeom>
        </p:spPr>
        <p:txBody>
          <a:bodyPr wrap="square">
            <a:spAutoFit/>
          </a:bodyPr>
          <a:lstStyle/>
          <a:p>
            <a:pPr marL="228594" indent="-228594" defTabSz="1219170">
              <a:buClr>
                <a:srgbClr val="000000"/>
              </a:buClr>
              <a:buFont typeface="Arial" panose="020B0604020202020204" pitchFamily="34" charset="0"/>
              <a:buChar char="•"/>
            </a:pPr>
            <a:r>
              <a:rPr lang="en-IN" sz="933" kern="0" dirty="0">
                <a:solidFill>
                  <a:srgbClr val="000000"/>
                </a:solidFill>
                <a:latin typeface="Arial" panose="020B0604020202020204"/>
              </a:rPr>
              <a:t>Further manual changes may be required</a:t>
            </a:r>
          </a:p>
          <a:p>
            <a:pPr marL="228594" indent="-228594" defTabSz="1219170">
              <a:buClr>
                <a:srgbClr val="000000"/>
              </a:buClr>
              <a:buFont typeface="Arial" panose="020B0604020202020204" pitchFamily="34" charset="0"/>
              <a:buChar char="•"/>
            </a:pPr>
            <a:r>
              <a:rPr lang="en-IN" sz="933" kern="0" dirty="0">
                <a:solidFill>
                  <a:srgbClr val="000000"/>
                </a:solidFill>
                <a:latin typeface="Arial" panose="020B0604020202020204"/>
              </a:rPr>
              <a:t>The CI/CD pipelines created by FEGO can be reused for further iterations</a:t>
            </a:r>
          </a:p>
        </p:txBody>
      </p:sp>
    </p:spTree>
    <p:extLst>
      <p:ext uri="{BB962C8B-B14F-4D97-AF65-F5344CB8AC3E}">
        <p14:creationId xmlns:p14="http://schemas.microsoft.com/office/powerpoint/2010/main" val="2624409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FEGO Installation Requirements</a:t>
            </a:r>
          </a:p>
        </p:txBody>
      </p:sp>
      <p:sp>
        <p:nvSpPr>
          <p:cNvPr id="4" name="Footer Placeholder 3"/>
          <p:cNvSpPr>
            <a:spLocks noGrp="1"/>
          </p:cNvSpPr>
          <p:nvPr>
            <p:ph type="ftr" sz="quarter" idx="11"/>
          </p:nvPr>
        </p:nvSpPr>
        <p:spPr/>
        <p:txBody>
          <a:bodyPr/>
          <a:lstStyle/>
          <a:p>
            <a:pPr defTabSz="609585"/>
            <a:r>
              <a:rPr lang="en-US" dirty="0">
                <a:solidFill>
                  <a:srgbClr val="0033A0"/>
                </a:solidFill>
                <a:latin typeface="Arial" panose="020B0604020202020204"/>
              </a:rPr>
              <a:t>© 2020 Cognizant</a:t>
            </a:r>
          </a:p>
        </p:txBody>
      </p:sp>
      <p:sp>
        <p:nvSpPr>
          <p:cNvPr id="5" name="Slide Number Placeholder 4"/>
          <p:cNvSpPr>
            <a:spLocks noGrp="1"/>
          </p:cNvSpPr>
          <p:nvPr>
            <p:ph type="sldNum" sz="quarter" idx="12"/>
          </p:nvPr>
        </p:nvSpPr>
        <p:spPr/>
        <p:txBody>
          <a:bodyPr/>
          <a:lstStyle/>
          <a:p>
            <a:pPr defTabSz="609585"/>
            <a:fld id="{2EFEF571-C9B4-4D92-A7F7-315B894862A8}" type="slidenum">
              <a:rPr lang="en-US">
                <a:solidFill>
                  <a:srgbClr val="00B140"/>
                </a:solidFill>
                <a:latin typeface="Arial" panose="020B0604020202020204"/>
              </a:rPr>
              <a:pPr defTabSz="609585"/>
              <a:t>4</a:t>
            </a:fld>
            <a:endParaRPr lang="en-US" dirty="0">
              <a:solidFill>
                <a:srgbClr val="00B140"/>
              </a:solidFill>
              <a:latin typeface="Arial" panose="020B0604020202020204"/>
            </a:endParaRPr>
          </a:p>
        </p:txBody>
      </p:sp>
      <p:sp>
        <p:nvSpPr>
          <p:cNvPr id="9" name="Rounded Rectangle 8">
            <a:extLst>
              <a:ext uri="{FF2B5EF4-FFF2-40B4-BE49-F238E27FC236}">
                <a16:creationId xmlns:a16="http://schemas.microsoft.com/office/drawing/2014/main" id="{C039A501-B2B2-3C4D-A66E-EBF5247418E6}"/>
              </a:ext>
            </a:extLst>
          </p:cNvPr>
          <p:cNvSpPr/>
          <p:nvPr/>
        </p:nvSpPr>
        <p:spPr>
          <a:xfrm>
            <a:off x="603989" y="1048641"/>
            <a:ext cx="10714736" cy="396983"/>
          </a:xfrm>
          <a:prstGeom prst="roundRect">
            <a:avLst/>
          </a:prstGeom>
          <a:solidFill>
            <a:schemeClr val="tx2">
              <a:lumMod val="65000"/>
              <a:lumOff val="35000"/>
            </a:schemeClr>
          </a:solidFill>
          <a:ln>
            <a:noFill/>
          </a:ln>
        </p:spPr>
        <p:txBody>
          <a:bodyPr wrap="square" anchor="ctr">
            <a:noAutofit/>
          </a:bodyPr>
          <a:lstStyle/>
          <a:p>
            <a:pPr algn="ctr" defTabSz="609570"/>
            <a:r>
              <a:rPr lang="en-US" sz="1467" dirty="0">
                <a:solidFill>
                  <a:srgbClr val="FFFFFF"/>
                </a:solidFill>
                <a:latin typeface="Arial" panose="020B0604020202020204"/>
              </a:rPr>
              <a:t>FEGO can be set up on Desktop / VM</a:t>
            </a:r>
          </a:p>
        </p:txBody>
      </p:sp>
      <p:sp>
        <p:nvSpPr>
          <p:cNvPr id="10" name="Rounded Rectangle 9">
            <a:extLst>
              <a:ext uri="{FF2B5EF4-FFF2-40B4-BE49-F238E27FC236}">
                <a16:creationId xmlns:a16="http://schemas.microsoft.com/office/drawing/2014/main" id="{6AEBDF55-888C-604D-9EF8-44B4ED555ABF}"/>
              </a:ext>
            </a:extLst>
          </p:cNvPr>
          <p:cNvSpPr/>
          <p:nvPr/>
        </p:nvSpPr>
        <p:spPr>
          <a:xfrm>
            <a:off x="603989" y="1552571"/>
            <a:ext cx="10714736" cy="2642212"/>
          </a:xfrm>
          <a:prstGeom prst="roundRect">
            <a:avLst>
              <a:gd name="adj" fmla="val 12698"/>
            </a:avLst>
          </a:prstGeom>
          <a:solidFill>
            <a:srgbClr val="0070C0"/>
          </a:solidFill>
        </p:spPr>
        <p:txBody>
          <a:bodyPr wrap="square">
            <a:spAutoFit/>
          </a:bodyPr>
          <a:lstStyle/>
          <a:p>
            <a:pPr algn="ctr" defTabSz="609585"/>
            <a:r>
              <a:rPr lang="en-GB" sz="1867" b="1" dirty="0">
                <a:solidFill>
                  <a:srgbClr val="FFFFFF"/>
                </a:solidFill>
                <a:latin typeface="Arial" panose="020B0604020202020204" pitchFamily="34" charset="0"/>
                <a:ea typeface="Calibri" charset="0"/>
              </a:rPr>
              <a:t>FEGO  Pre-requisites</a:t>
            </a:r>
          </a:p>
          <a:p>
            <a:pPr defTabSz="609585"/>
            <a:endParaRPr lang="en-GB" sz="1600" dirty="0">
              <a:solidFill>
                <a:srgbClr val="FFFFFF"/>
              </a:solidFill>
              <a:latin typeface="Arial" panose="020B0604020202020204" pitchFamily="34" charset="0"/>
              <a:ea typeface="Calibri" charset="0"/>
            </a:endParaRPr>
          </a:p>
          <a:p>
            <a:pPr defTabSz="609585"/>
            <a:r>
              <a:rPr lang="en-GB" sz="1467" dirty="0">
                <a:solidFill>
                  <a:srgbClr val="FFFFFF"/>
                </a:solidFill>
                <a:latin typeface="Arial" panose="020B0604020202020204" pitchFamily="34" charset="0"/>
                <a:ea typeface="Calibri" charset="0"/>
              </a:rPr>
              <a:t>OS &amp; Memory : Windows 10 &amp; above with 16 GB RAM</a:t>
            </a:r>
          </a:p>
          <a:p>
            <a:pPr defTabSz="609585"/>
            <a:r>
              <a:rPr lang="en-GB" sz="1467" dirty="0">
                <a:solidFill>
                  <a:srgbClr val="FFFFFF"/>
                </a:solidFill>
                <a:latin typeface="Arial" panose="020B0604020202020204" pitchFamily="34" charset="0"/>
                <a:ea typeface="Calibri" charset="0"/>
              </a:rPr>
              <a:t>Software : Java 1.8 Update 161 &amp; above. It is not certified with Java 1.9 &amp; above. </a:t>
            </a:r>
          </a:p>
          <a:p>
            <a:pPr defTabSz="609585"/>
            <a:r>
              <a:rPr lang="en-GB" sz="1467" dirty="0">
                <a:solidFill>
                  <a:srgbClr val="FFFFFF"/>
                </a:solidFill>
                <a:latin typeface="Arial" panose="020B0604020202020204" pitchFamily="34" charset="0"/>
                <a:ea typeface="Calibri" charset="0"/>
              </a:rPr>
              <a:t>Google Chrome browser</a:t>
            </a:r>
          </a:p>
          <a:p>
            <a:pPr defTabSz="609585"/>
            <a:r>
              <a:rPr lang="en-GB" sz="1467" dirty="0">
                <a:solidFill>
                  <a:srgbClr val="FFFFFF"/>
                </a:solidFill>
                <a:latin typeface="Arial" panose="020B0604020202020204" pitchFamily="34" charset="0"/>
                <a:ea typeface="Calibri" charset="0"/>
              </a:rPr>
              <a:t>Internal Ports used : 8088, 8001, 5672, 8080 – No need to open them publicly.</a:t>
            </a:r>
          </a:p>
          <a:p>
            <a:pPr defTabSz="609585"/>
            <a:endParaRPr lang="en-GB" sz="1467" dirty="0">
              <a:solidFill>
                <a:srgbClr val="FFFFFF"/>
              </a:solidFill>
              <a:latin typeface="Arial" panose="020B0604020202020204" pitchFamily="34" charset="0"/>
              <a:ea typeface="Calibri" charset="0"/>
            </a:endParaRPr>
          </a:p>
          <a:p>
            <a:pPr defTabSz="609585"/>
            <a:endParaRPr lang="en-GB" sz="1467" dirty="0">
              <a:solidFill>
                <a:srgbClr val="FFFFFF"/>
              </a:solidFill>
              <a:latin typeface="Arial" panose="020B0604020202020204" pitchFamily="34" charset="0"/>
              <a:ea typeface="Calibri" charset="0"/>
            </a:endParaRPr>
          </a:p>
          <a:p>
            <a:pPr defTabSz="609585"/>
            <a:r>
              <a:rPr lang="en-GB" sz="1467" dirty="0">
                <a:solidFill>
                  <a:srgbClr val="FFFFFF"/>
                </a:solidFill>
                <a:latin typeface="Arial" panose="020B0604020202020204" pitchFamily="34" charset="0"/>
                <a:ea typeface="Calibri" charset="0"/>
              </a:rPr>
              <a:t>FEGO as a standalone application can be installed locally on the desktop. FEGO installer is a Zip file. README.md file has the instructions for the installation</a:t>
            </a:r>
            <a:r>
              <a:rPr lang="en-GB" sz="1600" dirty="0">
                <a:solidFill>
                  <a:srgbClr val="FFFFFF"/>
                </a:solidFill>
                <a:latin typeface="Arial" panose="020B0604020202020204" pitchFamily="34" charset="0"/>
                <a:ea typeface="Calibri" charset="0"/>
              </a:rPr>
              <a:t>. </a:t>
            </a:r>
            <a:endParaRPr lang="en-GB" sz="1867" dirty="0">
              <a:solidFill>
                <a:srgbClr val="FFFFFF"/>
              </a:solidFill>
              <a:latin typeface="Arial" panose="020B0604020202020204" pitchFamily="34" charset="0"/>
              <a:ea typeface="Calibri" charset="0"/>
            </a:endParaRPr>
          </a:p>
        </p:txBody>
      </p:sp>
    </p:spTree>
    <p:extLst>
      <p:ext uri="{BB962C8B-B14F-4D97-AF65-F5344CB8AC3E}">
        <p14:creationId xmlns:p14="http://schemas.microsoft.com/office/powerpoint/2010/main" val="299108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p:txBody>
          <a:bodyPr/>
          <a:lstStyle/>
          <a:p>
            <a:r>
              <a:rPr lang="en-US" dirty="0"/>
              <a:t>Sample Assessment Report - Application Details</a:t>
            </a:r>
          </a:p>
        </p:txBody>
      </p:sp>
      <p:sp>
        <p:nvSpPr>
          <p:cNvPr id="4" name="Footer Placeholder 3">
            <a:extLst>
              <a:ext uri="{FF2B5EF4-FFF2-40B4-BE49-F238E27FC236}">
                <a16:creationId xmlns:a16="http://schemas.microsoft.com/office/drawing/2014/main" id="{E551AE72-89B7-4089-9531-387A1DF4C604}"/>
              </a:ext>
            </a:extLst>
          </p:cNvPr>
          <p:cNvSpPr>
            <a:spLocks noGrp="1"/>
          </p:cNvSpPr>
          <p:nvPr>
            <p:ph type="ftr" sz="quarter" idx="11"/>
          </p:nvPr>
        </p:nvSpPr>
        <p:spPr/>
        <p:txBody>
          <a:bodyPr/>
          <a:lstStyle/>
          <a:p>
            <a:pPr defTabSz="609585"/>
            <a:r>
              <a:rPr lang="en-US" dirty="0">
                <a:solidFill>
                  <a:srgbClr val="0033A0"/>
                </a:solidFill>
                <a:latin typeface="Arial" panose="020B0604020202020204"/>
              </a:rPr>
              <a:t>© 2020 Cognizant</a:t>
            </a:r>
          </a:p>
        </p:txBody>
      </p:sp>
      <p:sp>
        <p:nvSpPr>
          <p:cNvPr id="5" name="Slide Number Placeholder 4">
            <a:extLst>
              <a:ext uri="{FF2B5EF4-FFF2-40B4-BE49-F238E27FC236}">
                <a16:creationId xmlns:a16="http://schemas.microsoft.com/office/drawing/2014/main" id="{F6CFE16A-7538-4630-BC73-FD6E703821DF}"/>
              </a:ext>
            </a:extLst>
          </p:cNvPr>
          <p:cNvSpPr>
            <a:spLocks noGrp="1"/>
          </p:cNvSpPr>
          <p:nvPr>
            <p:ph type="sldNum" sz="quarter" idx="12"/>
          </p:nvPr>
        </p:nvSpPr>
        <p:spPr/>
        <p:txBody>
          <a:bodyPr/>
          <a:lstStyle/>
          <a:p>
            <a:pPr defTabSz="609585"/>
            <a:fld id="{2EFEF571-C9B4-4D92-A7F7-315B894862A8}" type="slidenum">
              <a:rPr lang="en-US">
                <a:solidFill>
                  <a:srgbClr val="00B140"/>
                </a:solidFill>
                <a:latin typeface="Arial" panose="020B0604020202020204"/>
              </a:rPr>
              <a:pPr defTabSz="609585"/>
              <a:t>5</a:t>
            </a:fld>
            <a:endParaRPr lang="en-US" dirty="0">
              <a:solidFill>
                <a:srgbClr val="00B140"/>
              </a:solidFill>
              <a:latin typeface="Arial" panose="020B0604020202020204"/>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15633" y="1587035"/>
            <a:ext cx="8575040" cy="3024477"/>
          </a:xfrm>
          <a:prstGeom prst="rect">
            <a:avLst/>
          </a:prstGeom>
          <a:ln w="9525">
            <a:solidFill>
              <a:schemeClr val="accent1">
                <a:lumMod val="60000"/>
                <a:lumOff val="40000"/>
              </a:schemeClr>
            </a:solidFill>
          </a:ln>
        </p:spPr>
      </p:pic>
      <p:sp>
        <p:nvSpPr>
          <p:cNvPr id="54" name="TextBox 53">
            <a:extLst>
              <a:ext uri="{FF2B5EF4-FFF2-40B4-BE49-F238E27FC236}">
                <a16:creationId xmlns:a16="http://schemas.microsoft.com/office/drawing/2014/main" id="{83234ED8-81A8-E046-AD1D-B70A5F6BC3D1}"/>
              </a:ext>
            </a:extLst>
          </p:cNvPr>
          <p:cNvSpPr txBox="1"/>
          <p:nvPr/>
        </p:nvSpPr>
        <p:spPr>
          <a:xfrm>
            <a:off x="2796419" y="580573"/>
            <a:ext cx="184731" cy="461665"/>
          </a:xfrm>
          <a:prstGeom prst="rect">
            <a:avLst/>
          </a:prstGeom>
          <a:noFill/>
        </p:spPr>
        <p:txBody>
          <a:bodyPr wrap="none" rtlCol="0">
            <a:spAutoFit/>
          </a:bodyPr>
          <a:lstStyle/>
          <a:p>
            <a:pPr defTabSz="609585"/>
            <a:endParaRPr lang="en-US" sz="2400" dirty="0">
              <a:solidFill>
                <a:srgbClr val="0033A0"/>
              </a:solidFill>
              <a:latin typeface="Arial" panose="020B0604020202020204"/>
            </a:endParaRPr>
          </a:p>
        </p:txBody>
      </p:sp>
      <p:sp>
        <p:nvSpPr>
          <p:cNvPr id="20" name="TextBox 19"/>
          <p:cNvSpPr txBox="1"/>
          <p:nvPr/>
        </p:nvSpPr>
        <p:spPr>
          <a:xfrm>
            <a:off x="5242380" y="676142"/>
            <a:ext cx="6065665" cy="707694"/>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defTabSz="609585"/>
            <a:r>
              <a:rPr lang="en-US" sz="1333" b="1" dirty="0">
                <a:solidFill>
                  <a:srgbClr val="4F4F4F"/>
                </a:solidFill>
                <a:latin typeface="Arial" panose="020B0604020202020204"/>
              </a:rPr>
              <a:t>Migration Complexity</a:t>
            </a:r>
          </a:p>
          <a:p>
            <a:pPr defTabSz="609585"/>
            <a:r>
              <a:rPr lang="en-US" sz="1333" dirty="0">
                <a:solidFill>
                  <a:srgbClr val="4F4F4F"/>
                </a:solidFill>
                <a:latin typeface="Arial" panose="020B0604020202020204"/>
              </a:rPr>
              <a:t>- The complexity level in migrating the application to cloud and the total complexity points to consider for application migration to Cloud</a:t>
            </a:r>
          </a:p>
        </p:txBody>
      </p:sp>
      <p:sp>
        <p:nvSpPr>
          <p:cNvPr id="26" name="TextBox 25"/>
          <p:cNvSpPr txBox="1"/>
          <p:nvPr/>
        </p:nvSpPr>
        <p:spPr>
          <a:xfrm>
            <a:off x="4138647" y="4757299"/>
            <a:ext cx="7680131" cy="1323054"/>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050" b="1">
                <a:solidFill>
                  <a:srgbClr val="4F4F4F"/>
                </a:solidFill>
              </a:defRPr>
            </a:lvl1pPr>
          </a:lstStyle>
          <a:p>
            <a:pPr defTabSz="609585"/>
            <a:r>
              <a:rPr lang="en-US" sz="1333" dirty="0">
                <a:latin typeface="Arial" panose="020B0604020202020204"/>
              </a:rPr>
              <a:t>Migration Strategy</a:t>
            </a:r>
          </a:p>
          <a:p>
            <a:pPr marL="228594" indent="-228594" defTabSz="609585">
              <a:buFontTx/>
              <a:buChar char="-"/>
            </a:pPr>
            <a:r>
              <a:rPr lang="en-US" sz="1333" b="0" dirty="0">
                <a:latin typeface="Arial" panose="020B0604020202020204"/>
              </a:rPr>
              <a:t>Provides the migration strategy for the application based on entire analysis.</a:t>
            </a:r>
          </a:p>
          <a:p>
            <a:pPr defTabSz="609585"/>
            <a:r>
              <a:rPr lang="en-US" sz="1333" dirty="0">
                <a:latin typeface="Arial" panose="020B0604020202020204"/>
              </a:rPr>
              <a:t>	Rehost </a:t>
            </a:r>
            <a:r>
              <a:rPr lang="en-US" sz="1333" b="0" dirty="0">
                <a:latin typeface="Arial" panose="020B0604020202020204"/>
              </a:rPr>
              <a:t>- Lift And Shift Strategy</a:t>
            </a:r>
          </a:p>
          <a:p>
            <a:pPr defTabSz="609585"/>
            <a:r>
              <a:rPr lang="en-US" sz="1333" dirty="0">
                <a:solidFill>
                  <a:srgbClr val="000000"/>
                </a:solidFill>
                <a:latin typeface="Arial" panose="020B0604020202020204"/>
              </a:rPr>
              <a:t>	Replatform </a:t>
            </a:r>
            <a:r>
              <a:rPr lang="en-US" sz="1333" b="0" dirty="0">
                <a:latin typeface="Arial" panose="020B0604020202020204"/>
              </a:rPr>
              <a:t>- Changes to be done at platform/framework level before migrating to cloud</a:t>
            </a:r>
          </a:p>
          <a:p>
            <a:pPr defTabSz="609585"/>
            <a:r>
              <a:rPr lang="en-US" sz="1333" dirty="0">
                <a:latin typeface="Arial" panose="020B0604020202020204"/>
              </a:rPr>
              <a:t>	Refactor </a:t>
            </a:r>
            <a:r>
              <a:rPr lang="en-US" sz="1333" b="0" dirty="0">
                <a:latin typeface="Arial" panose="020B0604020202020204"/>
              </a:rPr>
              <a:t>- Refactoring to be done in the code to migrate the application to cloud</a:t>
            </a:r>
          </a:p>
          <a:p>
            <a:pPr defTabSz="609585"/>
            <a:r>
              <a:rPr lang="en-US" sz="1333" dirty="0">
                <a:latin typeface="Arial" panose="020B0604020202020204"/>
              </a:rPr>
              <a:t>	Rebuild - </a:t>
            </a:r>
            <a:r>
              <a:rPr lang="en-US" sz="1333" b="0" dirty="0">
                <a:latin typeface="Arial" panose="020B0604020202020204"/>
              </a:rPr>
              <a:t>Rebuild the entire application as the existing code base will not fit in cloud.</a:t>
            </a:r>
          </a:p>
        </p:txBody>
      </p:sp>
      <p:sp>
        <p:nvSpPr>
          <p:cNvPr id="29" name="TextBox 28"/>
          <p:cNvSpPr txBox="1"/>
          <p:nvPr/>
        </p:nvSpPr>
        <p:spPr>
          <a:xfrm>
            <a:off x="512064" y="887251"/>
            <a:ext cx="3084019" cy="502573"/>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defTabSz="609585"/>
            <a:r>
              <a:rPr lang="en-US" sz="1333" b="1" dirty="0">
                <a:solidFill>
                  <a:srgbClr val="4F4F4F"/>
                </a:solidFill>
                <a:latin typeface="Arial" panose="020B0604020202020204"/>
              </a:rPr>
              <a:t>Assessment Details</a:t>
            </a:r>
          </a:p>
          <a:p>
            <a:pPr defTabSz="609585"/>
            <a:r>
              <a:rPr lang="en-US" sz="1333" dirty="0">
                <a:solidFill>
                  <a:srgbClr val="4F4F4F"/>
                </a:solidFill>
                <a:latin typeface="Arial" panose="020B0604020202020204"/>
              </a:rPr>
              <a:t>- App name and the target platform</a:t>
            </a:r>
          </a:p>
        </p:txBody>
      </p:sp>
      <p:sp>
        <p:nvSpPr>
          <p:cNvPr id="21" name="TextBox 20"/>
          <p:cNvSpPr txBox="1"/>
          <p:nvPr/>
        </p:nvSpPr>
        <p:spPr>
          <a:xfrm>
            <a:off x="512065" y="4824956"/>
            <a:ext cx="2841776" cy="707694"/>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defTabSz="609585"/>
            <a:r>
              <a:rPr lang="en-US" sz="1333" b="1" dirty="0">
                <a:solidFill>
                  <a:srgbClr val="4F4F4F"/>
                </a:solidFill>
                <a:latin typeface="Arial" panose="020B0604020202020204"/>
              </a:rPr>
              <a:t>Antipatterns</a:t>
            </a:r>
          </a:p>
          <a:p>
            <a:pPr defTabSz="609585"/>
            <a:r>
              <a:rPr lang="en-US" sz="1333" dirty="0">
                <a:solidFill>
                  <a:srgbClr val="4F4F4F"/>
                </a:solidFill>
                <a:latin typeface="Arial" panose="020B0604020202020204"/>
              </a:rPr>
              <a:t>- A summary on the anti patterns detected in the application.</a:t>
            </a:r>
          </a:p>
        </p:txBody>
      </p:sp>
      <p:sp>
        <p:nvSpPr>
          <p:cNvPr id="22" name="TextBox 21"/>
          <p:cNvSpPr txBox="1"/>
          <p:nvPr/>
        </p:nvSpPr>
        <p:spPr>
          <a:xfrm>
            <a:off x="274800" y="2274808"/>
            <a:ext cx="2028133" cy="912814"/>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defTabSz="609585"/>
            <a:r>
              <a:rPr lang="en-US" sz="1333" b="1" dirty="0">
                <a:solidFill>
                  <a:srgbClr val="4F4F4F"/>
                </a:solidFill>
                <a:latin typeface="Arial" panose="020B0604020202020204"/>
              </a:rPr>
              <a:t>Tech Stack Suitability</a:t>
            </a:r>
          </a:p>
          <a:p>
            <a:pPr defTabSz="609585"/>
            <a:r>
              <a:rPr lang="en-US" sz="1333" dirty="0">
                <a:solidFill>
                  <a:srgbClr val="4F4F4F"/>
                </a:solidFill>
                <a:latin typeface="Arial" panose="020B0604020202020204"/>
              </a:rPr>
              <a:t>- Suitability of the application tech stack to fit into a target cloud</a:t>
            </a:r>
          </a:p>
        </p:txBody>
      </p:sp>
      <p:cxnSp>
        <p:nvCxnSpPr>
          <p:cNvPr id="23" name="Straight Connector 22"/>
          <p:cNvCxnSpPr/>
          <p:nvPr/>
        </p:nvCxnSpPr>
        <p:spPr>
          <a:xfrm flipH="1">
            <a:off x="2038626" y="2848746"/>
            <a:ext cx="1388393" cy="53957"/>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8502413" y="1324212"/>
            <a:ext cx="322648" cy="1097056"/>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8663738" y="4200807"/>
            <a:ext cx="1455623" cy="682944"/>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3015633" y="3942368"/>
            <a:ext cx="2484315" cy="1096992"/>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53840" y="1103229"/>
            <a:ext cx="2244528" cy="953179"/>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EF7A7A34-934A-B44C-A4FD-30451639E86D}"/>
              </a:ext>
            </a:extLst>
          </p:cNvPr>
          <p:cNvGrpSpPr/>
          <p:nvPr/>
        </p:nvGrpSpPr>
        <p:grpSpPr>
          <a:xfrm>
            <a:off x="11633925" y="-17527"/>
            <a:ext cx="558075" cy="565852"/>
            <a:chOff x="1809195" y="1804305"/>
            <a:chExt cx="558075" cy="565852"/>
          </a:xfrm>
        </p:grpSpPr>
        <p:sp>
          <p:nvSpPr>
            <p:cNvPr id="34" name="Rectangle 33">
              <a:extLst>
                <a:ext uri="{FF2B5EF4-FFF2-40B4-BE49-F238E27FC236}">
                  <a16:creationId xmlns:a16="http://schemas.microsoft.com/office/drawing/2014/main" id="{8C6ADDFB-A8BF-154D-BA61-DA2182A8A177}"/>
                </a:ext>
              </a:extLst>
            </p:cNvPr>
            <p:cNvSpPr/>
            <p:nvPr/>
          </p:nvSpPr>
          <p:spPr>
            <a:xfrm>
              <a:off x="1809195" y="1804305"/>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 name="Freeform 5">
              <a:extLst>
                <a:ext uri="{FF2B5EF4-FFF2-40B4-BE49-F238E27FC236}">
                  <a16:creationId xmlns:a16="http://schemas.microsoft.com/office/drawing/2014/main" id="{30D2B635-9629-E741-A68C-70E4DDF625EB}"/>
                </a:ext>
              </a:extLst>
            </p:cNvPr>
            <p:cNvSpPr>
              <a:spLocks noEditPoints="1"/>
            </p:cNvSpPr>
            <p:nvPr/>
          </p:nvSpPr>
          <p:spPr bwMode="auto">
            <a:xfrm>
              <a:off x="1903752" y="1910215"/>
              <a:ext cx="368963" cy="277437"/>
            </a:xfrm>
            <a:custGeom>
              <a:avLst/>
              <a:gdLst>
                <a:gd name="T0" fmla="*/ 127 w 156"/>
                <a:gd name="T1" fmla="*/ 38 h 116"/>
                <a:gd name="T2" fmla="*/ 113 w 156"/>
                <a:gd name="T3" fmla="*/ 12 h 116"/>
                <a:gd name="T4" fmla="*/ 82 w 156"/>
                <a:gd name="T5" fmla="*/ 0 h 116"/>
                <a:gd name="T6" fmla="*/ 58 w 156"/>
                <a:gd name="T7" fmla="*/ 7 h 116"/>
                <a:gd name="T8" fmla="*/ 43 w 156"/>
                <a:gd name="T9" fmla="*/ 23 h 116"/>
                <a:gd name="T10" fmla="*/ 39 w 156"/>
                <a:gd name="T11" fmla="*/ 22 h 116"/>
                <a:gd name="T12" fmla="*/ 14 w 156"/>
                <a:gd name="T13" fmla="*/ 47 h 116"/>
                <a:gd name="T14" fmla="*/ 14 w 156"/>
                <a:gd name="T15" fmla="*/ 52 h 116"/>
                <a:gd name="T16" fmla="*/ 0 w 156"/>
                <a:gd name="T17" fmla="*/ 80 h 116"/>
                <a:gd name="T18" fmla="*/ 9 w 156"/>
                <a:gd name="T19" fmla="*/ 104 h 116"/>
                <a:gd name="T20" fmla="*/ 33 w 156"/>
                <a:gd name="T21" fmla="*/ 116 h 116"/>
                <a:gd name="T22" fmla="*/ 60 w 156"/>
                <a:gd name="T23" fmla="*/ 116 h 116"/>
                <a:gd name="T24" fmla="*/ 65 w 156"/>
                <a:gd name="T25" fmla="*/ 112 h 116"/>
                <a:gd name="T26" fmla="*/ 60 w 156"/>
                <a:gd name="T27" fmla="*/ 107 h 116"/>
                <a:gd name="T28" fmla="*/ 33 w 156"/>
                <a:gd name="T29" fmla="*/ 107 h 116"/>
                <a:gd name="T30" fmla="*/ 9 w 156"/>
                <a:gd name="T31" fmla="*/ 80 h 116"/>
                <a:gd name="T32" fmla="*/ 22 w 156"/>
                <a:gd name="T33" fmla="*/ 58 h 116"/>
                <a:gd name="T34" fmla="*/ 23 w 156"/>
                <a:gd name="T35" fmla="*/ 53 h 116"/>
                <a:gd name="T36" fmla="*/ 22 w 156"/>
                <a:gd name="T37" fmla="*/ 47 h 116"/>
                <a:gd name="T38" fmla="*/ 39 w 156"/>
                <a:gd name="T39" fmla="*/ 31 h 116"/>
                <a:gd name="T40" fmla="*/ 44 w 156"/>
                <a:gd name="T41" fmla="*/ 32 h 116"/>
                <a:gd name="T42" fmla="*/ 49 w 156"/>
                <a:gd name="T43" fmla="*/ 30 h 116"/>
                <a:gd name="T44" fmla="*/ 82 w 156"/>
                <a:gd name="T45" fmla="*/ 9 h 116"/>
                <a:gd name="T46" fmla="*/ 119 w 156"/>
                <a:gd name="T47" fmla="*/ 42 h 116"/>
                <a:gd name="T48" fmla="*/ 122 w 156"/>
                <a:gd name="T49" fmla="*/ 46 h 116"/>
                <a:gd name="T50" fmla="*/ 147 w 156"/>
                <a:gd name="T51" fmla="*/ 76 h 116"/>
                <a:gd name="T52" fmla="*/ 119 w 156"/>
                <a:gd name="T53" fmla="*/ 107 h 116"/>
                <a:gd name="T54" fmla="*/ 96 w 156"/>
                <a:gd name="T55" fmla="*/ 107 h 116"/>
                <a:gd name="T56" fmla="*/ 91 w 156"/>
                <a:gd name="T57" fmla="*/ 111 h 116"/>
                <a:gd name="T58" fmla="*/ 96 w 156"/>
                <a:gd name="T59" fmla="*/ 116 h 116"/>
                <a:gd name="T60" fmla="*/ 120 w 156"/>
                <a:gd name="T61" fmla="*/ 116 h 116"/>
                <a:gd name="T62" fmla="*/ 146 w 156"/>
                <a:gd name="T63" fmla="*/ 103 h 116"/>
                <a:gd name="T64" fmla="*/ 156 w 156"/>
                <a:gd name="T65" fmla="*/ 76 h 116"/>
                <a:gd name="T66" fmla="*/ 127 w 156"/>
                <a:gd name="T67" fmla="*/ 38 h 116"/>
                <a:gd name="T68" fmla="*/ 127 w 156"/>
                <a:gd name="T69" fmla="*/ 38 h 116"/>
                <a:gd name="T70" fmla="*/ 127 w 156"/>
                <a:gd name="T7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 h="116">
                  <a:moveTo>
                    <a:pt x="127" y="38"/>
                  </a:moveTo>
                  <a:cubicBezTo>
                    <a:pt x="125" y="28"/>
                    <a:pt x="120" y="19"/>
                    <a:pt x="113" y="12"/>
                  </a:cubicBezTo>
                  <a:cubicBezTo>
                    <a:pt x="105" y="4"/>
                    <a:pt x="94" y="0"/>
                    <a:pt x="82" y="0"/>
                  </a:cubicBezTo>
                  <a:cubicBezTo>
                    <a:pt x="74" y="0"/>
                    <a:pt x="65" y="3"/>
                    <a:pt x="58" y="7"/>
                  </a:cubicBezTo>
                  <a:cubicBezTo>
                    <a:pt x="52" y="11"/>
                    <a:pt x="47" y="17"/>
                    <a:pt x="43" y="23"/>
                  </a:cubicBezTo>
                  <a:cubicBezTo>
                    <a:pt x="42" y="23"/>
                    <a:pt x="40" y="22"/>
                    <a:pt x="39" y="22"/>
                  </a:cubicBezTo>
                  <a:cubicBezTo>
                    <a:pt x="25" y="22"/>
                    <a:pt x="14" y="33"/>
                    <a:pt x="14" y="47"/>
                  </a:cubicBezTo>
                  <a:cubicBezTo>
                    <a:pt x="14" y="49"/>
                    <a:pt x="14" y="51"/>
                    <a:pt x="14" y="52"/>
                  </a:cubicBezTo>
                  <a:cubicBezTo>
                    <a:pt x="6" y="59"/>
                    <a:pt x="0" y="69"/>
                    <a:pt x="0" y="80"/>
                  </a:cubicBezTo>
                  <a:cubicBezTo>
                    <a:pt x="0" y="89"/>
                    <a:pt x="3" y="97"/>
                    <a:pt x="9" y="104"/>
                  </a:cubicBezTo>
                  <a:cubicBezTo>
                    <a:pt x="16" y="111"/>
                    <a:pt x="24" y="115"/>
                    <a:pt x="33" y="116"/>
                  </a:cubicBezTo>
                  <a:cubicBezTo>
                    <a:pt x="60" y="116"/>
                    <a:pt x="60" y="116"/>
                    <a:pt x="60" y="116"/>
                  </a:cubicBezTo>
                  <a:cubicBezTo>
                    <a:pt x="63" y="116"/>
                    <a:pt x="65" y="114"/>
                    <a:pt x="65" y="112"/>
                  </a:cubicBezTo>
                  <a:cubicBezTo>
                    <a:pt x="65" y="109"/>
                    <a:pt x="63" y="107"/>
                    <a:pt x="60" y="107"/>
                  </a:cubicBezTo>
                  <a:cubicBezTo>
                    <a:pt x="33" y="107"/>
                    <a:pt x="33" y="107"/>
                    <a:pt x="33" y="107"/>
                  </a:cubicBezTo>
                  <a:cubicBezTo>
                    <a:pt x="20" y="106"/>
                    <a:pt x="9" y="94"/>
                    <a:pt x="9" y="80"/>
                  </a:cubicBezTo>
                  <a:cubicBezTo>
                    <a:pt x="9" y="71"/>
                    <a:pt x="14" y="62"/>
                    <a:pt x="22" y="58"/>
                  </a:cubicBezTo>
                  <a:cubicBezTo>
                    <a:pt x="23" y="57"/>
                    <a:pt x="24" y="54"/>
                    <a:pt x="23" y="53"/>
                  </a:cubicBezTo>
                  <a:cubicBezTo>
                    <a:pt x="23" y="51"/>
                    <a:pt x="22" y="49"/>
                    <a:pt x="22" y="47"/>
                  </a:cubicBezTo>
                  <a:cubicBezTo>
                    <a:pt x="22" y="38"/>
                    <a:pt x="30" y="31"/>
                    <a:pt x="39" y="31"/>
                  </a:cubicBezTo>
                  <a:cubicBezTo>
                    <a:pt x="40" y="31"/>
                    <a:pt x="42" y="31"/>
                    <a:pt x="44" y="32"/>
                  </a:cubicBezTo>
                  <a:cubicBezTo>
                    <a:pt x="46" y="33"/>
                    <a:pt x="48" y="32"/>
                    <a:pt x="49" y="30"/>
                  </a:cubicBezTo>
                  <a:cubicBezTo>
                    <a:pt x="55" y="17"/>
                    <a:pt x="68" y="9"/>
                    <a:pt x="82" y="9"/>
                  </a:cubicBezTo>
                  <a:cubicBezTo>
                    <a:pt x="101" y="9"/>
                    <a:pt x="117" y="23"/>
                    <a:pt x="119" y="42"/>
                  </a:cubicBezTo>
                  <a:cubicBezTo>
                    <a:pt x="119" y="44"/>
                    <a:pt x="120" y="45"/>
                    <a:pt x="122" y="46"/>
                  </a:cubicBezTo>
                  <a:cubicBezTo>
                    <a:pt x="137" y="48"/>
                    <a:pt x="147" y="61"/>
                    <a:pt x="147" y="76"/>
                  </a:cubicBezTo>
                  <a:cubicBezTo>
                    <a:pt x="147" y="92"/>
                    <a:pt x="135" y="106"/>
                    <a:pt x="119" y="107"/>
                  </a:cubicBezTo>
                  <a:cubicBezTo>
                    <a:pt x="96" y="107"/>
                    <a:pt x="96" y="107"/>
                    <a:pt x="96" y="107"/>
                  </a:cubicBezTo>
                  <a:cubicBezTo>
                    <a:pt x="93" y="107"/>
                    <a:pt x="91" y="109"/>
                    <a:pt x="91" y="111"/>
                  </a:cubicBezTo>
                  <a:cubicBezTo>
                    <a:pt x="91" y="114"/>
                    <a:pt x="93" y="116"/>
                    <a:pt x="96" y="116"/>
                  </a:cubicBezTo>
                  <a:cubicBezTo>
                    <a:pt x="120" y="116"/>
                    <a:pt x="120" y="116"/>
                    <a:pt x="120" y="116"/>
                  </a:cubicBezTo>
                  <a:cubicBezTo>
                    <a:pt x="130" y="115"/>
                    <a:pt x="139" y="111"/>
                    <a:pt x="146" y="103"/>
                  </a:cubicBezTo>
                  <a:cubicBezTo>
                    <a:pt x="152" y="96"/>
                    <a:pt x="156" y="86"/>
                    <a:pt x="156" y="76"/>
                  </a:cubicBezTo>
                  <a:cubicBezTo>
                    <a:pt x="156" y="58"/>
                    <a:pt x="144" y="42"/>
                    <a:pt x="127" y="38"/>
                  </a:cubicBezTo>
                  <a:close/>
                  <a:moveTo>
                    <a:pt x="127" y="38"/>
                  </a:moveTo>
                  <a:cubicBezTo>
                    <a:pt x="127" y="38"/>
                    <a:pt x="127" y="38"/>
                    <a:pt x="127"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36" name="Freeform 6">
              <a:extLst>
                <a:ext uri="{FF2B5EF4-FFF2-40B4-BE49-F238E27FC236}">
                  <a16:creationId xmlns:a16="http://schemas.microsoft.com/office/drawing/2014/main" id="{C58CD2A3-7D7D-2E43-97B9-CF18B5CC59FF}"/>
                </a:ext>
              </a:extLst>
            </p:cNvPr>
            <p:cNvSpPr>
              <a:spLocks noEditPoints="1"/>
            </p:cNvSpPr>
            <p:nvPr/>
          </p:nvSpPr>
          <p:spPr bwMode="auto">
            <a:xfrm>
              <a:off x="2022612" y="2039519"/>
              <a:ext cx="132480" cy="214669"/>
            </a:xfrm>
            <a:custGeom>
              <a:avLst/>
              <a:gdLst>
                <a:gd name="T0" fmla="*/ 54 w 56"/>
                <a:gd name="T1" fmla="*/ 30 h 90"/>
                <a:gd name="T2" fmla="*/ 54 w 56"/>
                <a:gd name="T3" fmla="*/ 24 h 90"/>
                <a:gd name="T4" fmla="*/ 31 w 56"/>
                <a:gd name="T5" fmla="*/ 1 h 90"/>
                <a:gd name="T6" fmla="*/ 28 w 56"/>
                <a:gd name="T7" fmla="*/ 0 h 90"/>
                <a:gd name="T8" fmla="*/ 25 w 56"/>
                <a:gd name="T9" fmla="*/ 1 h 90"/>
                <a:gd name="T10" fmla="*/ 2 w 56"/>
                <a:gd name="T11" fmla="*/ 24 h 90"/>
                <a:gd name="T12" fmla="*/ 2 w 56"/>
                <a:gd name="T13" fmla="*/ 30 h 90"/>
                <a:gd name="T14" fmla="*/ 5 w 56"/>
                <a:gd name="T15" fmla="*/ 31 h 90"/>
                <a:gd name="T16" fmla="*/ 8 w 56"/>
                <a:gd name="T17" fmla="*/ 30 h 90"/>
                <a:gd name="T18" fmla="*/ 24 w 56"/>
                <a:gd name="T19" fmla="*/ 14 h 90"/>
                <a:gd name="T20" fmla="*/ 24 w 56"/>
                <a:gd name="T21" fmla="*/ 86 h 90"/>
                <a:gd name="T22" fmla="*/ 28 w 56"/>
                <a:gd name="T23" fmla="*/ 90 h 90"/>
                <a:gd name="T24" fmla="*/ 32 w 56"/>
                <a:gd name="T25" fmla="*/ 86 h 90"/>
                <a:gd name="T26" fmla="*/ 32 w 56"/>
                <a:gd name="T27" fmla="*/ 14 h 90"/>
                <a:gd name="T28" fmla="*/ 48 w 56"/>
                <a:gd name="T29" fmla="*/ 30 h 90"/>
                <a:gd name="T30" fmla="*/ 54 w 56"/>
                <a:gd name="T31" fmla="*/ 30 h 90"/>
                <a:gd name="T32" fmla="*/ 54 w 56"/>
                <a:gd name="T33" fmla="*/ 30 h 90"/>
                <a:gd name="T34" fmla="*/ 54 w 56"/>
                <a:gd name="T35"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90">
                  <a:moveTo>
                    <a:pt x="54" y="30"/>
                  </a:moveTo>
                  <a:cubicBezTo>
                    <a:pt x="56" y="28"/>
                    <a:pt x="56" y="26"/>
                    <a:pt x="54" y="24"/>
                  </a:cubicBezTo>
                  <a:cubicBezTo>
                    <a:pt x="31" y="1"/>
                    <a:pt x="31" y="1"/>
                    <a:pt x="31" y="1"/>
                  </a:cubicBezTo>
                  <a:cubicBezTo>
                    <a:pt x="30" y="0"/>
                    <a:pt x="29" y="0"/>
                    <a:pt x="28" y="0"/>
                  </a:cubicBezTo>
                  <a:cubicBezTo>
                    <a:pt x="27" y="0"/>
                    <a:pt x="26" y="0"/>
                    <a:pt x="25" y="1"/>
                  </a:cubicBezTo>
                  <a:cubicBezTo>
                    <a:pt x="2" y="24"/>
                    <a:pt x="2" y="24"/>
                    <a:pt x="2" y="24"/>
                  </a:cubicBezTo>
                  <a:cubicBezTo>
                    <a:pt x="0" y="26"/>
                    <a:pt x="0" y="28"/>
                    <a:pt x="2" y="30"/>
                  </a:cubicBezTo>
                  <a:cubicBezTo>
                    <a:pt x="3" y="31"/>
                    <a:pt x="4" y="31"/>
                    <a:pt x="5" y="31"/>
                  </a:cubicBezTo>
                  <a:cubicBezTo>
                    <a:pt x="6" y="31"/>
                    <a:pt x="7" y="31"/>
                    <a:pt x="8" y="30"/>
                  </a:cubicBezTo>
                  <a:cubicBezTo>
                    <a:pt x="24" y="14"/>
                    <a:pt x="24" y="14"/>
                    <a:pt x="24" y="14"/>
                  </a:cubicBezTo>
                  <a:cubicBezTo>
                    <a:pt x="24" y="86"/>
                    <a:pt x="24" y="86"/>
                    <a:pt x="24" y="86"/>
                  </a:cubicBezTo>
                  <a:cubicBezTo>
                    <a:pt x="24" y="88"/>
                    <a:pt x="26" y="90"/>
                    <a:pt x="28" y="90"/>
                  </a:cubicBezTo>
                  <a:cubicBezTo>
                    <a:pt x="30" y="90"/>
                    <a:pt x="32" y="88"/>
                    <a:pt x="32" y="86"/>
                  </a:cubicBezTo>
                  <a:cubicBezTo>
                    <a:pt x="32" y="14"/>
                    <a:pt x="32" y="14"/>
                    <a:pt x="32" y="14"/>
                  </a:cubicBezTo>
                  <a:cubicBezTo>
                    <a:pt x="48" y="30"/>
                    <a:pt x="48" y="30"/>
                    <a:pt x="48" y="30"/>
                  </a:cubicBezTo>
                  <a:cubicBezTo>
                    <a:pt x="50" y="32"/>
                    <a:pt x="52" y="32"/>
                    <a:pt x="54" y="30"/>
                  </a:cubicBezTo>
                  <a:close/>
                  <a:moveTo>
                    <a:pt x="54" y="30"/>
                  </a:moveTo>
                  <a:cubicBezTo>
                    <a:pt x="54" y="30"/>
                    <a:pt x="54" y="30"/>
                    <a:pt x="54" y="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grpSp>
    </p:spTree>
    <p:extLst>
      <p:ext uri="{BB962C8B-B14F-4D97-AF65-F5344CB8AC3E}">
        <p14:creationId xmlns:p14="http://schemas.microsoft.com/office/powerpoint/2010/main" val="368685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p:txBody>
          <a:bodyPr/>
          <a:lstStyle/>
          <a:p>
            <a:r>
              <a:rPr lang="en-US" dirty="0"/>
              <a:t>Sample Assessment Report - Anti Patterns Details</a:t>
            </a:r>
          </a:p>
        </p:txBody>
      </p:sp>
      <p:sp>
        <p:nvSpPr>
          <p:cNvPr id="4" name="Footer Placeholder 3">
            <a:extLst>
              <a:ext uri="{FF2B5EF4-FFF2-40B4-BE49-F238E27FC236}">
                <a16:creationId xmlns:a16="http://schemas.microsoft.com/office/drawing/2014/main" id="{E551AE72-89B7-4089-9531-387A1DF4C604}"/>
              </a:ext>
            </a:extLst>
          </p:cNvPr>
          <p:cNvSpPr>
            <a:spLocks noGrp="1"/>
          </p:cNvSpPr>
          <p:nvPr>
            <p:ph type="ftr" sz="quarter" idx="11"/>
          </p:nvPr>
        </p:nvSpPr>
        <p:spPr/>
        <p:txBody>
          <a:bodyPr/>
          <a:lstStyle/>
          <a:p>
            <a:pPr defTabSz="609585"/>
            <a:r>
              <a:rPr lang="en-US" dirty="0">
                <a:solidFill>
                  <a:srgbClr val="0033A0"/>
                </a:solidFill>
                <a:latin typeface="Arial" panose="020B0604020202020204"/>
              </a:rPr>
              <a:t>© 2020 Cognizant</a:t>
            </a:r>
          </a:p>
        </p:txBody>
      </p:sp>
      <p:sp>
        <p:nvSpPr>
          <p:cNvPr id="5" name="Slide Number Placeholder 4">
            <a:extLst>
              <a:ext uri="{FF2B5EF4-FFF2-40B4-BE49-F238E27FC236}">
                <a16:creationId xmlns:a16="http://schemas.microsoft.com/office/drawing/2014/main" id="{F6CFE16A-7538-4630-BC73-FD6E703821DF}"/>
              </a:ext>
            </a:extLst>
          </p:cNvPr>
          <p:cNvSpPr>
            <a:spLocks noGrp="1"/>
          </p:cNvSpPr>
          <p:nvPr>
            <p:ph type="sldNum" sz="quarter" idx="12"/>
          </p:nvPr>
        </p:nvSpPr>
        <p:spPr/>
        <p:txBody>
          <a:bodyPr/>
          <a:lstStyle/>
          <a:p>
            <a:pPr defTabSz="609585"/>
            <a:fld id="{2EFEF571-C9B4-4D92-A7F7-315B894862A8}" type="slidenum">
              <a:rPr lang="en-US">
                <a:solidFill>
                  <a:srgbClr val="00B140"/>
                </a:solidFill>
                <a:latin typeface="Arial" panose="020B0604020202020204"/>
              </a:rPr>
              <a:pPr defTabSz="609585"/>
              <a:t>6</a:t>
            </a:fld>
            <a:endParaRPr lang="en-US" dirty="0">
              <a:solidFill>
                <a:srgbClr val="00B140"/>
              </a:solidFill>
              <a:latin typeface="Arial" panose="020B0604020202020204"/>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22758" y="633060"/>
            <a:ext cx="7471204" cy="5318381"/>
          </a:xfrm>
          <a:prstGeom prst="rect">
            <a:avLst/>
          </a:prstGeom>
          <a:ln w="9525">
            <a:solidFill>
              <a:schemeClr val="accent1">
                <a:lumMod val="60000"/>
                <a:lumOff val="40000"/>
              </a:schemeClr>
            </a:solidFill>
          </a:ln>
        </p:spPr>
      </p:pic>
      <p:sp>
        <p:nvSpPr>
          <p:cNvPr id="7" name="TextBox 6"/>
          <p:cNvSpPr txBox="1"/>
          <p:nvPr/>
        </p:nvSpPr>
        <p:spPr>
          <a:xfrm>
            <a:off x="323255" y="1043428"/>
            <a:ext cx="1506092" cy="1528175"/>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050" b="1">
                <a:solidFill>
                  <a:srgbClr val="4F4F4F"/>
                </a:solidFill>
              </a:defRPr>
            </a:lvl1pPr>
          </a:lstStyle>
          <a:p>
            <a:pPr defTabSz="609585"/>
            <a:r>
              <a:rPr lang="en-US" sz="1333" dirty="0">
                <a:latin typeface="Arial" panose="020B0604020202020204"/>
              </a:rPr>
              <a:t>Anti-Patterns Detail</a:t>
            </a:r>
          </a:p>
          <a:p>
            <a:pPr defTabSz="609585"/>
            <a:r>
              <a:rPr lang="en-US" sz="1333" b="0" dirty="0">
                <a:latin typeface="Arial" panose="020B0604020202020204"/>
              </a:rPr>
              <a:t>- Provides the details of each anti-pattern encountered in the application</a:t>
            </a:r>
          </a:p>
        </p:txBody>
      </p:sp>
      <p:sp>
        <p:nvSpPr>
          <p:cNvPr id="8" name="TextBox 7"/>
          <p:cNvSpPr txBox="1"/>
          <p:nvPr/>
        </p:nvSpPr>
        <p:spPr>
          <a:xfrm>
            <a:off x="9790923" y="633061"/>
            <a:ext cx="2101735" cy="2348656"/>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050" b="1">
                <a:solidFill>
                  <a:srgbClr val="4F4F4F"/>
                </a:solidFill>
              </a:defRPr>
            </a:lvl1pPr>
          </a:lstStyle>
          <a:p>
            <a:pPr defTabSz="609585"/>
            <a:r>
              <a:rPr lang="en-US" sz="1333" dirty="0">
                <a:latin typeface="Arial" panose="020B0604020202020204"/>
              </a:rPr>
              <a:t>Recommendation</a:t>
            </a:r>
          </a:p>
          <a:p>
            <a:pPr marL="228594" indent="-228594" defTabSz="609585">
              <a:buFontTx/>
              <a:buChar char="-"/>
            </a:pPr>
            <a:r>
              <a:rPr lang="en-US" sz="1333" b="0" dirty="0">
                <a:latin typeface="Arial" panose="020B0604020202020204"/>
              </a:rPr>
              <a:t>High-level recommendation is available here.</a:t>
            </a:r>
          </a:p>
          <a:p>
            <a:pPr marL="228594" indent="-228594" defTabSz="609585">
              <a:buFontTx/>
              <a:buChar char="-"/>
            </a:pPr>
            <a:r>
              <a:rPr lang="en-US" sz="1333" b="0" dirty="0">
                <a:latin typeface="Arial" panose="020B0604020202020204"/>
              </a:rPr>
              <a:t>Detailed recommendation for each anti-pattern can be viewed by clicking on ’View Detailed Recommendation’ link.</a:t>
            </a:r>
          </a:p>
        </p:txBody>
      </p:sp>
      <p:sp>
        <p:nvSpPr>
          <p:cNvPr id="11" name="TextBox 10"/>
          <p:cNvSpPr txBox="1"/>
          <p:nvPr/>
        </p:nvSpPr>
        <p:spPr>
          <a:xfrm>
            <a:off x="334447" y="3350237"/>
            <a:ext cx="1270616" cy="2143536"/>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050" b="1">
                <a:solidFill>
                  <a:srgbClr val="4F4F4F"/>
                </a:solidFill>
              </a:defRPr>
            </a:lvl1pPr>
          </a:lstStyle>
          <a:p>
            <a:pPr defTabSz="609585"/>
            <a:r>
              <a:rPr lang="en-US" sz="1333" dirty="0">
                <a:latin typeface="Arial" panose="020B0604020202020204"/>
              </a:rPr>
              <a:t>Filter</a:t>
            </a:r>
          </a:p>
          <a:p>
            <a:pPr defTabSz="609585"/>
            <a:r>
              <a:rPr lang="en-US" sz="1333" b="0" dirty="0">
                <a:latin typeface="Arial" panose="020B0604020202020204"/>
              </a:rPr>
              <a:t>- Provides an option to filter the anti-patterns based on severity, 15 factor, action  and any text entered</a:t>
            </a:r>
          </a:p>
        </p:txBody>
      </p:sp>
      <p:sp>
        <p:nvSpPr>
          <p:cNvPr id="12" name="TextBox 11"/>
          <p:cNvSpPr txBox="1"/>
          <p:nvPr/>
        </p:nvSpPr>
        <p:spPr>
          <a:xfrm>
            <a:off x="9790924" y="3812502"/>
            <a:ext cx="1957281" cy="1323054"/>
          </a:xfrm>
          <a:prstGeom prst="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050" b="1">
                <a:solidFill>
                  <a:srgbClr val="4F4F4F"/>
                </a:solidFill>
              </a:defRPr>
            </a:lvl1pPr>
          </a:lstStyle>
          <a:p>
            <a:pPr defTabSz="609585"/>
            <a:r>
              <a:rPr lang="en-US" sz="1333" dirty="0">
                <a:latin typeface="Arial" panose="020B0604020202020204"/>
              </a:rPr>
              <a:t>AI Assessment</a:t>
            </a:r>
          </a:p>
          <a:p>
            <a:pPr defTabSz="609585"/>
            <a:r>
              <a:rPr lang="en-US" sz="1333" b="0" dirty="0">
                <a:latin typeface="Arial" panose="020B0604020202020204"/>
              </a:rPr>
              <a:t>- Highlight indicates that the anti-patterns are identified through machine learning module of VSM</a:t>
            </a:r>
          </a:p>
        </p:txBody>
      </p:sp>
      <p:cxnSp>
        <p:nvCxnSpPr>
          <p:cNvPr id="14" name="Straight Connector 13"/>
          <p:cNvCxnSpPr/>
          <p:nvPr/>
        </p:nvCxnSpPr>
        <p:spPr>
          <a:xfrm flipH="1">
            <a:off x="1605063" y="827513"/>
            <a:ext cx="726783" cy="437619"/>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7924801" y="925369"/>
            <a:ext cx="1869143" cy="1897225"/>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1410440" y="1790835"/>
            <a:ext cx="915992" cy="1709092"/>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9372485" y="4059241"/>
            <a:ext cx="418439" cy="1120473"/>
          </a:xfrm>
          <a:prstGeom prst="line">
            <a:avLst/>
          </a:prstGeom>
          <a:ln w="1270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BFA8281B-1BE2-0346-B21B-8E36922C412F}"/>
              </a:ext>
            </a:extLst>
          </p:cNvPr>
          <p:cNvGrpSpPr/>
          <p:nvPr/>
        </p:nvGrpSpPr>
        <p:grpSpPr>
          <a:xfrm>
            <a:off x="11633925" y="-17527"/>
            <a:ext cx="558075" cy="565852"/>
            <a:chOff x="1809195" y="1804305"/>
            <a:chExt cx="558075" cy="565852"/>
          </a:xfrm>
        </p:grpSpPr>
        <p:sp>
          <p:nvSpPr>
            <p:cNvPr id="23" name="Rectangle 22">
              <a:extLst>
                <a:ext uri="{FF2B5EF4-FFF2-40B4-BE49-F238E27FC236}">
                  <a16:creationId xmlns:a16="http://schemas.microsoft.com/office/drawing/2014/main" id="{DE7C91C0-6234-654D-BB04-E53C0C0060EA}"/>
                </a:ext>
              </a:extLst>
            </p:cNvPr>
            <p:cNvSpPr/>
            <p:nvPr/>
          </p:nvSpPr>
          <p:spPr>
            <a:xfrm>
              <a:off x="1809195" y="1804305"/>
              <a:ext cx="558075" cy="565852"/>
            </a:xfrm>
            <a:prstGeom prst="rect">
              <a:avLst/>
            </a:prstGeom>
            <a:solidFill>
              <a:srgbClr val="328DFF"/>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 name="Freeform 5">
              <a:extLst>
                <a:ext uri="{FF2B5EF4-FFF2-40B4-BE49-F238E27FC236}">
                  <a16:creationId xmlns:a16="http://schemas.microsoft.com/office/drawing/2014/main" id="{1D812F6D-6E3F-2841-83B3-4FB65615E76E}"/>
                </a:ext>
              </a:extLst>
            </p:cNvPr>
            <p:cNvSpPr>
              <a:spLocks noEditPoints="1"/>
            </p:cNvSpPr>
            <p:nvPr/>
          </p:nvSpPr>
          <p:spPr bwMode="auto">
            <a:xfrm>
              <a:off x="1903752" y="1910215"/>
              <a:ext cx="368963" cy="277437"/>
            </a:xfrm>
            <a:custGeom>
              <a:avLst/>
              <a:gdLst>
                <a:gd name="T0" fmla="*/ 127 w 156"/>
                <a:gd name="T1" fmla="*/ 38 h 116"/>
                <a:gd name="T2" fmla="*/ 113 w 156"/>
                <a:gd name="T3" fmla="*/ 12 h 116"/>
                <a:gd name="T4" fmla="*/ 82 w 156"/>
                <a:gd name="T5" fmla="*/ 0 h 116"/>
                <a:gd name="T6" fmla="*/ 58 w 156"/>
                <a:gd name="T7" fmla="*/ 7 h 116"/>
                <a:gd name="T8" fmla="*/ 43 w 156"/>
                <a:gd name="T9" fmla="*/ 23 h 116"/>
                <a:gd name="T10" fmla="*/ 39 w 156"/>
                <a:gd name="T11" fmla="*/ 22 h 116"/>
                <a:gd name="T12" fmla="*/ 14 w 156"/>
                <a:gd name="T13" fmla="*/ 47 h 116"/>
                <a:gd name="T14" fmla="*/ 14 w 156"/>
                <a:gd name="T15" fmla="*/ 52 h 116"/>
                <a:gd name="T16" fmla="*/ 0 w 156"/>
                <a:gd name="T17" fmla="*/ 80 h 116"/>
                <a:gd name="T18" fmla="*/ 9 w 156"/>
                <a:gd name="T19" fmla="*/ 104 h 116"/>
                <a:gd name="T20" fmla="*/ 33 w 156"/>
                <a:gd name="T21" fmla="*/ 116 h 116"/>
                <a:gd name="T22" fmla="*/ 60 w 156"/>
                <a:gd name="T23" fmla="*/ 116 h 116"/>
                <a:gd name="T24" fmla="*/ 65 w 156"/>
                <a:gd name="T25" fmla="*/ 112 h 116"/>
                <a:gd name="T26" fmla="*/ 60 w 156"/>
                <a:gd name="T27" fmla="*/ 107 h 116"/>
                <a:gd name="T28" fmla="*/ 33 w 156"/>
                <a:gd name="T29" fmla="*/ 107 h 116"/>
                <a:gd name="T30" fmla="*/ 9 w 156"/>
                <a:gd name="T31" fmla="*/ 80 h 116"/>
                <a:gd name="T32" fmla="*/ 22 w 156"/>
                <a:gd name="T33" fmla="*/ 58 h 116"/>
                <a:gd name="T34" fmla="*/ 23 w 156"/>
                <a:gd name="T35" fmla="*/ 53 h 116"/>
                <a:gd name="T36" fmla="*/ 22 w 156"/>
                <a:gd name="T37" fmla="*/ 47 h 116"/>
                <a:gd name="T38" fmla="*/ 39 w 156"/>
                <a:gd name="T39" fmla="*/ 31 h 116"/>
                <a:gd name="T40" fmla="*/ 44 w 156"/>
                <a:gd name="T41" fmla="*/ 32 h 116"/>
                <a:gd name="T42" fmla="*/ 49 w 156"/>
                <a:gd name="T43" fmla="*/ 30 h 116"/>
                <a:gd name="T44" fmla="*/ 82 w 156"/>
                <a:gd name="T45" fmla="*/ 9 h 116"/>
                <a:gd name="T46" fmla="*/ 119 w 156"/>
                <a:gd name="T47" fmla="*/ 42 h 116"/>
                <a:gd name="T48" fmla="*/ 122 w 156"/>
                <a:gd name="T49" fmla="*/ 46 h 116"/>
                <a:gd name="T50" fmla="*/ 147 w 156"/>
                <a:gd name="T51" fmla="*/ 76 h 116"/>
                <a:gd name="T52" fmla="*/ 119 w 156"/>
                <a:gd name="T53" fmla="*/ 107 h 116"/>
                <a:gd name="T54" fmla="*/ 96 w 156"/>
                <a:gd name="T55" fmla="*/ 107 h 116"/>
                <a:gd name="T56" fmla="*/ 91 w 156"/>
                <a:gd name="T57" fmla="*/ 111 h 116"/>
                <a:gd name="T58" fmla="*/ 96 w 156"/>
                <a:gd name="T59" fmla="*/ 116 h 116"/>
                <a:gd name="T60" fmla="*/ 120 w 156"/>
                <a:gd name="T61" fmla="*/ 116 h 116"/>
                <a:gd name="T62" fmla="*/ 146 w 156"/>
                <a:gd name="T63" fmla="*/ 103 h 116"/>
                <a:gd name="T64" fmla="*/ 156 w 156"/>
                <a:gd name="T65" fmla="*/ 76 h 116"/>
                <a:gd name="T66" fmla="*/ 127 w 156"/>
                <a:gd name="T67" fmla="*/ 38 h 116"/>
                <a:gd name="T68" fmla="*/ 127 w 156"/>
                <a:gd name="T69" fmla="*/ 38 h 116"/>
                <a:gd name="T70" fmla="*/ 127 w 156"/>
                <a:gd name="T7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 h="116">
                  <a:moveTo>
                    <a:pt x="127" y="38"/>
                  </a:moveTo>
                  <a:cubicBezTo>
                    <a:pt x="125" y="28"/>
                    <a:pt x="120" y="19"/>
                    <a:pt x="113" y="12"/>
                  </a:cubicBezTo>
                  <a:cubicBezTo>
                    <a:pt x="105" y="4"/>
                    <a:pt x="94" y="0"/>
                    <a:pt x="82" y="0"/>
                  </a:cubicBezTo>
                  <a:cubicBezTo>
                    <a:pt x="74" y="0"/>
                    <a:pt x="65" y="3"/>
                    <a:pt x="58" y="7"/>
                  </a:cubicBezTo>
                  <a:cubicBezTo>
                    <a:pt x="52" y="11"/>
                    <a:pt x="47" y="17"/>
                    <a:pt x="43" y="23"/>
                  </a:cubicBezTo>
                  <a:cubicBezTo>
                    <a:pt x="42" y="23"/>
                    <a:pt x="40" y="22"/>
                    <a:pt x="39" y="22"/>
                  </a:cubicBezTo>
                  <a:cubicBezTo>
                    <a:pt x="25" y="22"/>
                    <a:pt x="14" y="33"/>
                    <a:pt x="14" y="47"/>
                  </a:cubicBezTo>
                  <a:cubicBezTo>
                    <a:pt x="14" y="49"/>
                    <a:pt x="14" y="51"/>
                    <a:pt x="14" y="52"/>
                  </a:cubicBezTo>
                  <a:cubicBezTo>
                    <a:pt x="6" y="59"/>
                    <a:pt x="0" y="69"/>
                    <a:pt x="0" y="80"/>
                  </a:cubicBezTo>
                  <a:cubicBezTo>
                    <a:pt x="0" y="89"/>
                    <a:pt x="3" y="97"/>
                    <a:pt x="9" y="104"/>
                  </a:cubicBezTo>
                  <a:cubicBezTo>
                    <a:pt x="16" y="111"/>
                    <a:pt x="24" y="115"/>
                    <a:pt x="33" y="116"/>
                  </a:cubicBezTo>
                  <a:cubicBezTo>
                    <a:pt x="60" y="116"/>
                    <a:pt x="60" y="116"/>
                    <a:pt x="60" y="116"/>
                  </a:cubicBezTo>
                  <a:cubicBezTo>
                    <a:pt x="63" y="116"/>
                    <a:pt x="65" y="114"/>
                    <a:pt x="65" y="112"/>
                  </a:cubicBezTo>
                  <a:cubicBezTo>
                    <a:pt x="65" y="109"/>
                    <a:pt x="63" y="107"/>
                    <a:pt x="60" y="107"/>
                  </a:cubicBezTo>
                  <a:cubicBezTo>
                    <a:pt x="33" y="107"/>
                    <a:pt x="33" y="107"/>
                    <a:pt x="33" y="107"/>
                  </a:cubicBezTo>
                  <a:cubicBezTo>
                    <a:pt x="20" y="106"/>
                    <a:pt x="9" y="94"/>
                    <a:pt x="9" y="80"/>
                  </a:cubicBezTo>
                  <a:cubicBezTo>
                    <a:pt x="9" y="71"/>
                    <a:pt x="14" y="62"/>
                    <a:pt x="22" y="58"/>
                  </a:cubicBezTo>
                  <a:cubicBezTo>
                    <a:pt x="23" y="57"/>
                    <a:pt x="24" y="54"/>
                    <a:pt x="23" y="53"/>
                  </a:cubicBezTo>
                  <a:cubicBezTo>
                    <a:pt x="23" y="51"/>
                    <a:pt x="22" y="49"/>
                    <a:pt x="22" y="47"/>
                  </a:cubicBezTo>
                  <a:cubicBezTo>
                    <a:pt x="22" y="38"/>
                    <a:pt x="30" y="31"/>
                    <a:pt x="39" y="31"/>
                  </a:cubicBezTo>
                  <a:cubicBezTo>
                    <a:pt x="40" y="31"/>
                    <a:pt x="42" y="31"/>
                    <a:pt x="44" y="32"/>
                  </a:cubicBezTo>
                  <a:cubicBezTo>
                    <a:pt x="46" y="33"/>
                    <a:pt x="48" y="32"/>
                    <a:pt x="49" y="30"/>
                  </a:cubicBezTo>
                  <a:cubicBezTo>
                    <a:pt x="55" y="17"/>
                    <a:pt x="68" y="9"/>
                    <a:pt x="82" y="9"/>
                  </a:cubicBezTo>
                  <a:cubicBezTo>
                    <a:pt x="101" y="9"/>
                    <a:pt x="117" y="23"/>
                    <a:pt x="119" y="42"/>
                  </a:cubicBezTo>
                  <a:cubicBezTo>
                    <a:pt x="119" y="44"/>
                    <a:pt x="120" y="45"/>
                    <a:pt x="122" y="46"/>
                  </a:cubicBezTo>
                  <a:cubicBezTo>
                    <a:pt x="137" y="48"/>
                    <a:pt x="147" y="61"/>
                    <a:pt x="147" y="76"/>
                  </a:cubicBezTo>
                  <a:cubicBezTo>
                    <a:pt x="147" y="92"/>
                    <a:pt x="135" y="106"/>
                    <a:pt x="119" y="107"/>
                  </a:cubicBezTo>
                  <a:cubicBezTo>
                    <a:pt x="96" y="107"/>
                    <a:pt x="96" y="107"/>
                    <a:pt x="96" y="107"/>
                  </a:cubicBezTo>
                  <a:cubicBezTo>
                    <a:pt x="93" y="107"/>
                    <a:pt x="91" y="109"/>
                    <a:pt x="91" y="111"/>
                  </a:cubicBezTo>
                  <a:cubicBezTo>
                    <a:pt x="91" y="114"/>
                    <a:pt x="93" y="116"/>
                    <a:pt x="96" y="116"/>
                  </a:cubicBezTo>
                  <a:cubicBezTo>
                    <a:pt x="120" y="116"/>
                    <a:pt x="120" y="116"/>
                    <a:pt x="120" y="116"/>
                  </a:cubicBezTo>
                  <a:cubicBezTo>
                    <a:pt x="130" y="115"/>
                    <a:pt x="139" y="111"/>
                    <a:pt x="146" y="103"/>
                  </a:cubicBezTo>
                  <a:cubicBezTo>
                    <a:pt x="152" y="96"/>
                    <a:pt x="156" y="86"/>
                    <a:pt x="156" y="76"/>
                  </a:cubicBezTo>
                  <a:cubicBezTo>
                    <a:pt x="156" y="58"/>
                    <a:pt x="144" y="42"/>
                    <a:pt x="127" y="38"/>
                  </a:cubicBezTo>
                  <a:close/>
                  <a:moveTo>
                    <a:pt x="127" y="38"/>
                  </a:moveTo>
                  <a:cubicBezTo>
                    <a:pt x="127" y="38"/>
                    <a:pt x="127" y="38"/>
                    <a:pt x="127"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25" name="Freeform 6">
              <a:extLst>
                <a:ext uri="{FF2B5EF4-FFF2-40B4-BE49-F238E27FC236}">
                  <a16:creationId xmlns:a16="http://schemas.microsoft.com/office/drawing/2014/main" id="{2A788F09-3FF0-2641-92B1-6912A749C3EF}"/>
                </a:ext>
              </a:extLst>
            </p:cNvPr>
            <p:cNvSpPr>
              <a:spLocks noEditPoints="1"/>
            </p:cNvSpPr>
            <p:nvPr/>
          </p:nvSpPr>
          <p:spPr bwMode="auto">
            <a:xfrm>
              <a:off x="2022612" y="2039519"/>
              <a:ext cx="132480" cy="214669"/>
            </a:xfrm>
            <a:custGeom>
              <a:avLst/>
              <a:gdLst>
                <a:gd name="T0" fmla="*/ 54 w 56"/>
                <a:gd name="T1" fmla="*/ 30 h 90"/>
                <a:gd name="T2" fmla="*/ 54 w 56"/>
                <a:gd name="T3" fmla="*/ 24 h 90"/>
                <a:gd name="T4" fmla="*/ 31 w 56"/>
                <a:gd name="T5" fmla="*/ 1 h 90"/>
                <a:gd name="T6" fmla="*/ 28 w 56"/>
                <a:gd name="T7" fmla="*/ 0 h 90"/>
                <a:gd name="T8" fmla="*/ 25 w 56"/>
                <a:gd name="T9" fmla="*/ 1 h 90"/>
                <a:gd name="T10" fmla="*/ 2 w 56"/>
                <a:gd name="T11" fmla="*/ 24 h 90"/>
                <a:gd name="T12" fmla="*/ 2 w 56"/>
                <a:gd name="T13" fmla="*/ 30 h 90"/>
                <a:gd name="T14" fmla="*/ 5 w 56"/>
                <a:gd name="T15" fmla="*/ 31 h 90"/>
                <a:gd name="T16" fmla="*/ 8 w 56"/>
                <a:gd name="T17" fmla="*/ 30 h 90"/>
                <a:gd name="T18" fmla="*/ 24 w 56"/>
                <a:gd name="T19" fmla="*/ 14 h 90"/>
                <a:gd name="T20" fmla="*/ 24 w 56"/>
                <a:gd name="T21" fmla="*/ 86 h 90"/>
                <a:gd name="T22" fmla="*/ 28 w 56"/>
                <a:gd name="T23" fmla="*/ 90 h 90"/>
                <a:gd name="T24" fmla="*/ 32 w 56"/>
                <a:gd name="T25" fmla="*/ 86 h 90"/>
                <a:gd name="T26" fmla="*/ 32 w 56"/>
                <a:gd name="T27" fmla="*/ 14 h 90"/>
                <a:gd name="T28" fmla="*/ 48 w 56"/>
                <a:gd name="T29" fmla="*/ 30 h 90"/>
                <a:gd name="T30" fmla="*/ 54 w 56"/>
                <a:gd name="T31" fmla="*/ 30 h 90"/>
                <a:gd name="T32" fmla="*/ 54 w 56"/>
                <a:gd name="T33" fmla="*/ 30 h 90"/>
                <a:gd name="T34" fmla="*/ 54 w 56"/>
                <a:gd name="T35"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90">
                  <a:moveTo>
                    <a:pt x="54" y="30"/>
                  </a:moveTo>
                  <a:cubicBezTo>
                    <a:pt x="56" y="28"/>
                    <a:pt x="56" y="26"/>
                    <a:pt x="54" y="24"/>
                  </a:cubicBezTo>
                  <a:cubicBezTo>
                    <a:pt x="31" y="1"/>
                    <a:pt x="31" y="1"/>
                    <a:pt x="31" y="1"/>
                  </a:cubicBezTo>
                  <a:cubicBezTo>
                    <a:pt x="30" y="0"/>
                    <a:pt x="29" y="0"/>
                    <a:pt x="28" y="0"/>
                  </a:cubicBezTo>
                  <a:cubicBezTo>
                    <a:pt x="27" y="0"/>
                    <a:pt x="26" y="0"/>
                    <a:pt x="25" y="1"/>
                  </a:cubicBezTo>
                  <a:cubicBezTo>
                    <a:pt x="2" y="24"/>
                    <a:pt x="2" y="24"/>
                    <a:pt x="2" y="24"/>
                  </a:cubicBezTo>
                  <a:cubicBezTo>
                    <a:pt x="0" y="26"/>
                    <a:pt x="0" y="28"/>
                    <a:pt x="2" y="30"/>
                  </a:cubicBezTo>
                  <a:cubicBezTo>
                    <a:pt x="3" y="31"/>
                    <a:pt x="4" y="31"/>
                    <a:pt x="5" y="31"/>
                  </a:cubicBezTo>
                  <a:cubicBezTo>
                    <a:pt x="6" y="31"/>
                    <a:pt x="7" y="31"/>
                    <a:pt x="8" y="30"/>
                  </a:cubicBezTo>
                  <a:cubicBezTo>
                    <a:pt x="24" y="14"/>
                    <a:pt x="24" y="14"/>
                    <a:pt x="24" y="14"/>
                  </a:cubicBezTo>
                  <a:cubicBezTo>
                    <a:pt x="24" y="86"/>
                    <a:pt x="24" y="86"/>
                    <a:pt x="24" y="86"/>
                  </a:cubicBezTo>
                  <a:cubicBezTo>
                    <a:pt x="24" y="88"/>
                    <a:pt x="26" y="90"/>
                    <a:pt x="28" y="90"/>
                  </a:cubicBezTo>
                  <a:cubicBezTo>
                    <a:pt x="30" y="90"/>
                    <a:pt x="32" y="88"/>
                    <a:pt x="32" y="86"/>
                  </a:cubicBezTo>
                  <a:cubicBezTo>
                    <a:pt x="32" y="14"/>
                    <a:pt x="32" y="14"/>
                    <a:pt x="32" y="14"/>
                  </a:cubicBezTo>
                  <a:cubicBezTo>
                    <a:pt x="48" y="30"/>
                    <a:pt x="48" y="30"/>
                    <a:pt x="48" y="30"/>
                  </a:cubicBezTo>
                  <a:cubicBezTo>
                    <a:pt x="50" y="32"/>
                    <a:pt x="52" y="32"/>
                    <a:pt x="54" y="30"/>
                  </a:cubicBezTo>
                  <a:close/>
                  <a:moveTo>
                    <a:pt x="54" y="30"/>
                  </a:moveTo>
                  <a:cubicBezTo>
                    <a:pt x="54" y="30"/>
                    <a:pt x="54" y="30"/>
                    <a:pt x="54" y="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grpSp>
    </p:spTree>
    <p:extLst>
      <p:ext uri="{BB962C8B-B14F-4D97-AF65-F5344CB8AC3E}">
        <p14:creationId xmlns:p14="http://schemas.microsoft.com/office/powerpoint/2010/main" val="158866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a:extLst>
              <a:ext uri="{FF2B5EF4-FFF2-40B4-BE49-F238E27FC236}">
                <a16:creationId xmlns:a16="http://schemas.microsoft.com/office/drawing/2014/main" id="{169D70B2-47A5-D24B-8449-C34BBA51CA06}"/>
              </a:ext>
            </a:extLst>
          </p:cNvPr>
          <p:cNvSpPr/>
          <p:nvPr/>
        </p:nvSpPr>
        <p:spPr>
          <a:xfrm>
            <a:off x="235622" y="1117600"/>
            <a:ext cx="2963333" cy="4876800"/>
          </a:xfrm>
          <a:prstGeom prst="roundRect">
            <a:avLst>
              <a:gd name="adj" fmla="val 9251"/>
            </a:avLst>
          </a:prstGeom>
          <a:solidFill>
            <a:srgbClr val="0070C0"/>
          </a:solidFill>
          <a:ln>
            <a:noFill/>
          </a:ln>
        </p:spPr>
        <p:txBody>
          <a:bodyPr wrap="square" lIns="96000" tIns="0" rIns="0" bIns="0" anchor="ctr">
            <a:noAutofit/>
          </a:bodyPr>
          <a:lstStyle/>
          <a:p>
            <a:pPr marL="228594" indent="-228594" defTabSz="609570">
              <a:buFont typeface="Wingdings" panose="05000000000000000000" pitchFamily="2" charset="2"/>
              <a:buChar char="§"/>
            </a:pPr>
            <a:endParaRPr lang="en-US" sz="1333" dirty="0">
              <a:solidFill>
                <a:srgbClr val="000000"/>
              </a:solidFill>
              <a:latin typeface="Arial" panose="020B0604020202020204"/>
            </a:endParaRPr>
          </a:p>
        </p:txBody>
      </p:sp>
      <p:sp>
        <p:nvSpPr>
          <p:cNvPr id="2" name="Title 1">
            <a:extLst>
              <a:ext uri="{FF2B5EF4-FFF2-40B4-BE49-F238E27FC236}">
                <a16:creationId xmlns:a16="http://schemas.microsoft.com/office/drawing/2014/main" id="{369AB8A3-0F22-7E4C-AD47-C99077840740}"/>
              </a:ext>
            </a:extLst>
          </p:cNvPr>
          <p:cNvSpPr>
            <a:spLocks noGrp="1"/>
          </p:cNvSpPr>
          <p:nvPr>
            <p:ph type="title"/>
          </p:nvPr>
        </p:nvSpPr>
        <p:spPr>
          <a:xfrm>
            <a:off x="142519" y="106557"/>
            <a:ext cx="11180064" cy="552060"/>
          </a:xfrm>
        </p:spPr>
        <p:txBody>
          <a:bodyPr/>
          <a:lstStyle/>
          <a:p>
            <a:r>
              <a:rPr lang="en-US" dirty="0"/>
              <a:t>Example: SpringMVC to Spring boot Recipe</a:t>
            </a:r>
          </a:p>
        </p:txBody>
      </p:sp>
      <p:sp>
        <p:nvSpPr>
          <p:cNvPr id="13" name="Footer Placeholder 3">
            <a:extLst>
              <a:ext uri="{FF2B5EF4-FFF2-40B4-BE49-F238E27FC236}">
                <a16:creationId xmlns:a16="http://schemas.microsoft.com/office/drawing/2014/main" id="{F65A2830-FB8C-A741-BBBD-139F3DC6E84A}"/>
              </a:ext>
            </a:extLst>
          </p:cNvPr>
          <p:cNvSpPr>
            <a:spLocks noGrp="1"/>
          </p:cNvSpPr>
          <p:nvPr>
            <p:ph type="ftr" sz="quarter" idx="11"/>
          </p:nvPr>
        </p:nvSpPr>
        <p:spPr/>
        <p:txBody>
          <a:bodyPr/>
          <a:lstStyle/>
          <a:p>
            <a:pPr defTabSz="609585"/>
            <a:r>
              <a:rPr lang="en-US" dirty="0">
                <a:solidFill>
                  <a:srgbClr val="0033A0"/>
                </a:solidFill>
                <a:latin typeface="Arial" panose="020B0604020202020204"/>
              </a:rPr>
              <a:t>© 2020 Cognizant</a:t>
            </a:r>
          </a:p>
        </p:txBody>
      </p:sp>
      <p:sp>
        <p:nvSpPr>
          <p:cNvPr id="5" name="Slide Number Placeholder 4">
            <a:extLst>
              <a:ext uri="{FF2B5EF4-FFF2-40B4-BE49-F238E27FC236}">
                <a16:creationId xmlns:a16="http://schemas.microsoft.com/office/drawing/2014/main" id="{B54D30A8-0D17-604A-BEE2-A05AD08DE842}"/>
              </a:ext>
            </a:extLst>
          </p:cNvPr>
          <p:cNvSpPr>
            <a:spLocks noGrp="1"/>
          </p:cNvSpPr>
          <p:nvPr>
            <p:ph type="sldNum" sz="quarter" idx="12"/>
          </p:nvPr>
        </p:nvSpPr>
        <p:spPr/>
        <p:txBody>
          <a:bodyPr/>
          <a:lstStyle/>
          <a:p>
            <a:pPr defTabSz="609585"/>
            <a:fld id="{2EFEF571-C9B4-4D92-A7F7-315B894862A8}" type="slidenum">
              <a:rPr lang="en-US">
                <a:solidFill>
                  <a:srgbClr val="00B140"/>
                </a:solidFill>
                <a:latin typeface="Arial" panose="020B0604020202020204"/>
              </a:rPr>
              <a:pPr defTabSz="609585"/>
              <a:t>7</a:t>
            </a:fld>
            <a:endParaRPr lang="en-US" dirty="0">
              <a:solidFill>
                <a:srgbClr val="00B140"/>
              </a:solidFill>
              <a:latin typeface="Arial" panose="020B0604020202020204"/>
            </a:endParaRPr>
          </a:p>
        </p:txBody>
      </p:sp>
      <p:sp>
        <p:nvSpPr>
          <p:cNvPr id="6" name="Rounded Rectangle 5">
            <a:extLst>
              <a:ext uri="{FF2B5EF4-FFF2-40B4-BE49-F238E27FC236}">
                <a16:creationId xmlns:a16="http://schemas.microsoft.com/office/drawing/2014/main" id="{169D70B2-47A5-D24B-8449-C34BBA51CA06}"/>
              </a:ext>
            </a:extLst>
          </p:cNvPr>
          <p:cNvSpPr/>
          <p:nvPr/>
        </p:nvSpPr>
        <p:spPr>
          <a:xfrm>
            <a:off x="152402" y="1032933"/>
            <a:ext cx="2963333" cy="4876800"/>
          </a:xfrm>
          <a:prstGeom prst="roundRect">
            <a:avLst>
              <a:gd name="adj" fmla="val 9251"/>
            </a:avLst>
          </a:prstGeom>
          <a:solidFill>
            <a:schemeClr val="accent4">
              <a:lumMod val="20000"/>
              <a:lumOff val="80000"/>
            </a:schemeClr>
          </a:solidFill>
          <a:ln>
            <a:noFill/>
          </a:ln>
        </p:spPr>
        <p:txBody>
          <a:bodyPr wrap="square" lIns="96000" tIns="0" rIns="0" bIns="0" anchor="ctr">
            <a:noAutofit/>
          </a:bodyPr>
          <a:lstStyle/>
          <a:p>
            <a:pPr marL="228594" indent="-228594" defTabSz="609570">
              <a:buFont typeface="Wingdings" panose="05000000000000000000" pitchFamily="2" charset="2"/>
              <a:buChar char="§"/>
            </a:pPr>
            <a:r>
              <a:rPr lang="en-US" sz="1333" dirty="0">
                <a:solidFill>
                  <a:srgbClr val="000000"/>
                </a:solidFill>
                <a:latin typeface="Arial" panose="020B0604020202020204"/>
              </a:rPr>
              <a:t>Example highlights the steps to transform codebase from SpringMVC to Springboot framework</a:t>
            </a:r>
          </a:p>
          <a:p>
            <a:pPr defTabSz="609570"/>
            <a:endParaRPr lang="en-US" sz="1333" dirty="0">
              <a:solidFill>
                <a:srgbClr val="000000"/>
              </a:solidFill>
              <a:latin typeface="Arial" panose="020B0604020202020204"/>
            </a:endParaRPr>
          </a:p>
          <a:p>
            <a:pPr marL="228594" indent="-228594" defTabSz="609570">
              <a:buFont typeface="Wingdings" panose="05000000000000000000" pitchFamily="2" charset="2"/>
              <a:buChar char="§"/>
            </a:pPr>
            <a:r>
              <a:rPr lang="en-US" sz="1333" dirty="0">
                <a:solidFill>
                  <a:srgbClr val="000000"/>
                </a:solidFill>
                <a:latin typeface="Arial" panose="020B0604020202020204"/>
              </a:rPr>
              <a:t>Platform crawls through the application source code, understands current landscape and suggests target framework to transform application for Cloud</a:t>
            </a:r>
          </a:p>
          <a:p>
            <a:pPr marL="228594" indent="-228594" defTabSz="609570">
              <a:buFont typeface="Wingdings" panose="05000000000000000000" pitchFamily="2" charset="2"/>
              <a:buChar char="§"/>
            </a:pPr>
            <a:endParaRPr lang="en-US" sz="1333" dirty="0">
              <a:solidFill>
                <a:srgbClr val="000000"/>
              </a:solidFill>
              <a:latin typeface="Arial" panose="020B0604020202020204"/>
            </a:endParaRPr>
          </a:p>
          <a:p>
            <a:pPr marL="228594" indent="-228594" defTabSz="609570">
              <a:buFont typeface="Wingdings" panose="05000000000000000000" pitchFamily="2" charset="2"/>
              <a:buChar char="§"/>
            </a:pPr>
            <a:r>
              <a:rPr lang="en-US" sz="1333" dirty="0">
                <a:solidFill>
                  <a:srgbClr val="000000"/>
                </a:solidFill>
                <a:latin typeface="Arial" panose="020B0604020202020204"/>
              </a:rPr>
              <a:t>Upon user confirmation, platform transforms source code to target framework</a:t>
            </a:r>
          </a:p>
          <a:p>
            <a:pPr marL="228594" indent="-228594" defTabSz="609570">
              <a:buFont typeface="Wingdings" panose="05000000000000000000" pitchFamily="2" charset="2"/>
              <a:buChar char="§"/>
            </a:pPr>
            <a:endParaRPr lang="en-US" sz="1333" dirty="0">
              <a:solidFill>
                <a:srgbClr val="000000"/>
              </a:solidFill>
              <a:latin typeface="Arial" panose="020B0604020202020204"/>
            </a:endParaRPr>
          </a:p>
          <a:p>
            <a:pPr marL="228594" indent="-228594" defTabSz="609570">
              <a:buFont typeface="Wingdings" panose="05000000000000000000" pitchFamily="2" charset="2"/>
              <a:buChar char="§"/>
            </a:pPr>
            <a:r>
              <a:rPr lang="en-US" sz="1333" dirty="0">
                <a:solidFill>
                  <a:srgbClr val="000000"/>
                </a:solidFill>
                <a:latin typeface="Arial" panose="020B0604020202020204"/>
              </a:rPr>
              <a:t>In addition to automated transformation steps, FEGO platform also provides suggestions on the manual steps to be performed (if any)</a:t>
            </a:r>
          </a:p>
        </p:txBody>
      </p:sp>
      <p:pic>
        <p:nvPicPr>
          <p:cNvPr id="10" name="Picture 9">
            <a:extLst>
              <a:ext uri="{FF2B5EF4-FFF2-40B4-BE49-F238E27FC236}">
                <a16:creationId xmlns:a16="http://schemas.microsoft.com/office/drawing/2014/main" id="{4BF516EB-8512-EA42-AE0D-CD76B2E2CB7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62411" y="1612374"/>
            <a:ext cx="7587148" cy="4000055"/>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5685F1E6-7BB8-5E4E-BAE8-3048839C8C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572875" y="1612373"/>
            <a:ext cx="3146324" cy="2018299"/>
          </a:xfrm>
          <a:prstGeom prst="rect">
            <a:avLst/>
          </a:prstGeom>
          <a:ln>
            <a:solidFill>
              <a:schemeClr val="bg1">
                <a:lumMod val="75000"/>
              </a:schemeClr>
            </a:solidFill>
          </a:ln>
        </p:spPr>
      </p:pic>
      <p:sp>
        <p:nvSpPr>
          <p:cNvPr id="9" name="Down Arrow Callout 8">
            <a:extLst>
              <a:ext uri="{FF2B5EF4-FFF2-40B4-BE49-F238E27FC236}">
                <a16:creationId xmlns:a16="http://schemas.microsoft.com/office/drawing/2014/main" id="{55AA0835-AF96-D24B-A5D3-B2977A043B19}"/>
              </a:ext>
            </a:extLst>
          </p:cNvPr>
          <p:cNvSpPr/>
          <p:nvPr/>
        </p:nvSpPr>
        <p:spPr>
          <a:xfrm>
            <a:off x="4553012" y="813127"/>
            <a:ext cx="2582605" cy="773996"/>
          </a:xfrm>
          <a:prstGeom prst="downArrowCallo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70"/>
            <a:r>
              <a:rPr lang="en-US" sz="1467" dirty="0">
                <a:solidFill>
                  <a:srgbClr val="FFFFFF"/>
                </a:solidFill>
                <a:latin typeface="Arial" panose="020B0604020202020204"/>
              </a:rPr>
              <a:t>Transformation Recipe Steps</a:t>
            </a:r>
          </a:p>
        </p:txBody>
      </p:sp>
      <p:sp>
        <p:nvSpPr>
          <p:cNvPr id="12" name="Down Arrow Callout 11">
            <a:extLst>
              <a:ext uri="{FF2B5EF4-FFF2-40B4-BE49-F238E27FC236}">
                <a16:creationId xmlns:a16="http://schemas.microsoft.com/office/drawing/2014/main" id="{B6B0D53C-EF60-E642-A8B9-330E4740F36B}"/>
              </a:ext>
            </a:extLst>
          </p:cNvPr>
          <p:cNvSpPr/>
          <p:nvPr/>
        </p:nvSpPr>
        <p:spPr>
          <a:xfrm>
            <a:off x="8766955" y="824001"/>
            <a:ext cx="2582605" cy="743376"/>
          </a:xfrm>
          <a:prstGeom prst="downArrowCallo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70"/>
            <a:r>
              <a:rPr lang="en-US" sz="1467" dirty="0">
                <a:solidFill>
                  <a:srgbClr val="FFFFFF"/>
                </a:solidFill>
                <a:latin typeface="Arial" panose="020B0604020202020204"/>
              </a:rPr>
              <a:t>Transformation Recipe Scope</a:t>
            </a:r>
          </a:p>
        </p:txBody>
      </p:sp>
      <p:grpSp>
        <p:nvGrpSpPr>
          <p:cNvPr id="19" name="Group 18">
            <a:extLst>
              <a:ext uri="{FF2B5EF4-FFF2-40B4-BE49-F238E27FC236}">
                <a16:creationId xmlns:a16="http://schemas.microsoft.com/office/drawing/2014/main" id="{FCB5067D-4FED-6544-974D-6C3C19E02BCA}"/>
              </a:ext>
            </a:extLst>
          </p:cNvPr>
          <p:cNvGrpSpPr/>
          <p:nvPr/>
        </p:nvGrpSpPr>
        <p:grpSpPr>
          <a:xfrm>
            <a:off x="11633925" y="4377"/>
            <a:ext cx="558075" cy="565852"/>
            <a:chOff x="1826193" y="3450429"/>
            <a:chExt cx="558075" cy="565852"/>
          </a:xfrm>
        </p:grpSpPr>
        <p:sp>
          <p:nvSpPr>
            <p:cNvPr id="22" name="Rectangle 21">
              <a:extLst>
                <a:ext uri="{FF2B5EF4-FFF2-40B4-BE49-F238E27FC236}">
                  <a16:creationId xmlns:a16="http://schemas.microsoft.com/office/drawing/2014/main" id="{417A8B4C-9EE3-8F40-9542-74669565A2DD}"/>
                </a:ext>
              </a:extLst>
            </p:cNvPr>
            <p:cNvSpPr/>
            <p:nvPr/>
          </p:nvSpPr>
          <p:spPr>
            <a:xfrm>
              <a:off x="1826193" y="3450429"/>
              <a:ext cx="558075" cy="565852"/>
            </a:xfrm>
            <a:prstGeom prst="rect">
              <a:avLst/>
            </a:prstGeom>
            <a:solidFill>
              <a:srgbClr val="000063"/>
            </a:solidFill>
            <a:ln>
              <a:noFill/>
            </a:ln>
          </p:spPr>
          <p:txBody>
            <a:bodyPr lIns="0" tIns="0" rIns="0" bIns="0"/>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23" name="Group 22">
              <a:extLst>
                <a:ext uri="{FF2B5EF4-FFF2-40B4-BE49-F238E27FC236}">
                  <a16:creationId xmlns:a16="http://schemas.microsoft.com/office/drawing/2014/main" id="{0B43D017-70B1-4741-895D-0E383EB6FF79}"/>
                </a:ext>
              </a:extLst>
            </p:cNvPr>
            <p:cNvGrpSpPr>
              <a:grpSpLocks noChangeAspect="1"/>
            </p:cNvGrpSpPr>
            <p:nvPr/>
          </p:nvGrpSpPr>
          <p:grpSpPr bwMode="auto">
            <a:xfrm>
              <a:off x="1918315" y="3512083"/>
              <a:ext cx="373831" cy="379041"/>
              <a:chOff x="3249" y="18"/>
              <a:chExt cx="855" cy="855"/>
            </a:xfrm>
            <a:solidFill>
              <a:srgbClr val="FFFFFF"/>
            </a:solidFill>
          </p:grpSpPr>
          <p:sp>
            <p:nvSpPr>
              <p:cNvPr id="24" name="Freeform 23">
                <a:extLst>
                  <a:ext uri="{FF2B5EF4-FFF2-40B4-BE49-F238E27FC236}">
                    <a16:creationId xmlns:a16="http://schemas.microsoft.com/office/drawing/2014/main" id="{9DFD169E-F29E-CF44-8AFC-E8B4D367D939}"/>
                  </a:ext>
                </a:extLst>
              </p:cNvPr>
              <p:cNvSpPr>
                <a:spLocks noEditPoints="1"/>
              </p:cNvSpPr>
              <p:nvPr/>
            </p:nvSpPr>
            <p:spPr bwMode="auto">
              <a:xfrm>
                <a:off x="3537" y="18"/>
                <a:ext cx="278" cy="243"/>
              </a:xfrm>
              <a:custGeom>
                <a:avLst/>
                <a:gdLst>
                  <a:gd name="T0" fmla="*/ 342 w 623"/>
                  <a:gd name="T1" fmla="*/ 19 h 547"/>
                  <a:gd name="T2" fmla="*/ 296 w 623"/>
                  <a:gd name="T3" fmla="*/ 10 h 547"/>
                  <a:gd name="T4" fmla="*/ 286 w 623"/>
                  <a:gd name="T5" fmla="*/ 19 h 547"/>
                  <a:gd name="T6" fmla="*/ 9 w 623"/>
                  <a:gd name="T7" fmla="*/ 499 h 547"/>
                  <a:gd name="T8" fmla="*/ 21 w 623"/>
                  <a:gd name="T9" fmla="*/ 543 h 547"/>
                  <a:gd name="T10" fmla="*/ 37 w 623"/>
                  <a:gd name="T11" fmla="*/ 547 h 547"/>
                  <a:gd name="T12" fmla="*/ 591 w 623"/>
                  <a:gd name="T13" fmla="*/ 547 h 547"/>
                  <a:gd name="T14" fmla="*/ 623 w 623"/>
                  <a:gd name="T15" fmla="*/ 515 h 547"/>
                  <a:gd name="T16" fmla="*/ 619 w 623"/>
                  <a:gd name="T17" fmla="*/ 499 h 547"/>
                  <a:gd name="T18" fmla="*/ 342 w 623"/>
                  <a:gd name="T19" fmla="*/ 19 h 547"/>
                  <a:gd name="T20" fmla="*/ 92 w 623"/>
                  <a:gd name="T21" fmla="*/ 483 h 547"/>
                  <a:gd name="T22" fmla="*/ 314 w 623"/>
                  <a:gd name="T23" fmla="*/ 99 h 547"/>
                  <a:gd name="T24" fmla="*/ 536 w 623"/>
                  <a:gd name="T25" fmla="*/ 483 h 547"/>
                  <a:gd name="T26" fmla="*/ 92 w 623"/>
                  <a:gd name="T27" fmla="*/ 483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3" h="547">
                    <a:moveTo>
                      <a:pt x="342" y="19"/>
                    </a:moveTo>
                    <a:cubicBezTo>
                      <a:pt x="332" y="4"/>
                      <a:pt x="311" y="0"/>
                      <a:pt x="296" y="10"/>
                    </a:cubicBezTo>
                    <a:cubicBezTo>
                      <a:pt x="292" y="12"/>
                      <a:pt x="289" y="15"/>
                      <a:pt x="286" y="19"/>
                    </a:cubicBezTo>
                    <a:cubicBezTo>
                      <a:pt x="9" y="499"/>
                      <a:pt x="9" y="499"/>
                      <a:pt x="9" y="499"/>
                    </a:cubicBezTo>
                    <a:cubicBezTo>
                      <a:pt x="0" y="514"/>
                      <a:pt x="6" y="534"/>
                      <a:pt x="21" y="543"/>
                    </a:cubicBezTo>
                    <a:cubicBezTo>
                      <a:pt x="26" y="546"/>
                      <a:pt x="31" y="547"/>
                      <a:pt x="37" y="547"/>
                    </a:cubicBezTo>
                    <a:cubicBezTo>
                      <a:pt x="591" y="547"/>
                      <a:pt x="591" y="547"/>
                      <a:pt x="591" y="547"/>
                    </a:cubicBezTo>
                    <a:cubicBezTo>
                      <a:pt x="609" y="547"/>
                      <a:pt x="623" y="533"/>
                      <a:pt x="623" y="515"/>
                    </a:cubicBezTo>
                    <a:cubicBezTo>
                      <a:pt x="623" y="509"/>
                      <a:pt x="622" y="504"/>
                      <a:pt x="619" y="499"/>
                    </a:cubicBezTo>
                    <a:lnTo>
                      <a:pt x="342" y="19"/>
                    </a:lnTo>
                    <a:close/>
                    <a:moveTo>
                      <a:pt x="92" y="483"/>
                    </a:moveTo>
                    <a:cubicBezTo>
                      <a:pt x="314" y="99"/>
                      <a:pt x="314" y="99"/>
                      <a:pt x="314" y="99"/>
                    </a:cubicBezTo>
                    <a:cubicBezTo>
                      <a:pt x="536" y="483"/>
                      <a:pt x="536" y="483"/>
                      <a:pt x="536" y="483"/>
                    </a:cubicBezTo>
                    <a:lnTo>
                      <a:pt x="92" y="483"/>
                    </a:ln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25" name="Freeform 24">
                <a:extLst>
                  <a:ext uri="{FF2B5EF4-FFF2-40B4-BE49-F238E27FC236}">
                    <a16:creationId xmlns:a16="http://schemas.microsoft.com/office/drawing/2014/main" id="{E8D82948-91B3-7041-A5E1-E8B39B494538}"/>
                  </a:ext>
                </a:extLst>
              </p:cNvPr>
              <p:cNvSpPr>
                <a:spLocks noEditPoints="1"/>
              </p:cNvSpPr>
              <p:nvPr/>
            </p:nvSpPr>
            <p:spPr bwMode="auto">
              <a:xfrm>
                <a:off x="3848" y="617"/>
                <a:ext cx="256" cy="256"/>
              </a:xfrm>
              <a:custGeom>
                <a:avLst/>
                <a:gdLst>
                  <a:gd name="T0" fmla="*/ 544 w 576"/>
                  <a:gd name="T1" fmla="*/ 0 h 576"/>
                  <a:gd name="T2" fmla="*/ 32 w 576"/>
                  <a:gd name="T3" fmla="*/ 0 h 576"/>
                  <a:gd name="T4" fmla="*/ 0 w 576"/>
                  <a:gd name="T5" fmla="*/ 32 h 576"/>
                  <a:gd name="T6" fmla="*/ 0 w 576"/>
                  <a:gd name="T7" fmla="*/ 32 h 576"/>
                  <a:gd name="T8" fmla="*/ 0 w 576"/>
                  <a:gd name="T9" fmla="*/ 544 h 576"/>
                  <a:gd name="T10" fmla="*/ 32 w 576"/>
                  <a:gd name="T11" fmla="*/ 576 h 576"/>
                  <a:gd name="T12" fmla="*/ 32 w 576"/>
                  <a:gd name="T13" fmla="*/ 576 h 576"/>
                  <a:gd name="T14" fmla="*/ 544 w 576"/>
                  <a:gd name="T15" fmla="*/ 576 h 576"/>
                  <a:gd name="T16" fmla="*/ 576 w 576"/>
                  <a:gd name="T17" fmla="*/ 544 h 576"/>
                  <a:gd name="T18" fmla="*/ 576 w 576"/>
                  <a:gd name="T19" fmla="*/ 544 h 576"/>
                  <a:gd name="T20" fmla="*/ 576 w 576"/>
                  <a:gd name="T21" fmla="*/ 32 h 576"/>
                  <a:gd name="T22" fmla="*/ 544 w 576"/>
                  <a:gd name="T23" fmla="*/ 0 h 576"/>
                  <a:gd name="T24" fmla="*/ 544 w 576"/>
                  <a:gd name="T25" fmla="*/ 0 h 576"/>
                  <a:gd name="T26" fmla="*/ 512 w 576"/>
                  <a:gd name="T27" fmla="*/ 512 h 576"/>
                  <a:gd name="T28" fmla="*/ 64 w 576"/>
                  <a:gd name="T29" fmla="*/ 512 h 576"/>
                  <a:gd name="T30" fmla="*/ 64 w 576"/>
                  <a:gd name="T31" fmla="*/ 64 h 576"/>
                  <a:gd name="T32" fmla="*/ 512 w 576"/>
                  <a:gd name="T33" fmla="*/ 64 h 576"/>
                  <a:gd name="T34" fmla="*/ 512 w 576"/>
                  <a:gd name="T35" fmla="*/ 51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6" h="576">
                    <a:moveTo>
                      <a:pt x="544" y="0"/>
                    </a:moveTo>
                    <a:cubicBezTo>
                      <a:pt x="32" y="0"/>
                      <a:pt x="32" y="0"/>
                      <a:pt x="32" y="0"/>
                    </a:cubicBezTo>
                    <a:cubicBezTo>
                      <a:pt x="14" y="0"/>
                      <a:pt x="0" y="14"/>
                      <a:pt x="0" y="32"/>
                    </a:cubicBezTo>
                    <a:cubicBezTo>
                      <a:pt x="0" y="32"/>
                      <a:pt x="0" y="32"/>
                      <a:pt x="0" y="32"/>
                    </a:cubicBezTo>
                    <a:cubicBezTo>
                      <a:pt x="0" y="544"/>
                      <a:pt x="0" y="544"/>
                      <a:pt x="0" y="544"/>
                    </a:cubicBezTo>
                    <a:cubicBezTo>
                      <a:pt x="0" y="562"/>
                      <a:pt x="14" y="576"/>
                      <a:pt x="32" y="576"/>
                    </a:cubicBezTo>
                    <a:cubicBezTo>
                      <a:pt x="32" y="576"/>
                      <a:pt x="32" y="576"/>
                      <a:pt x="32" y="576"/>
                    </a:cubicBezTo>
                    <a:cubicBezTo>
                      <a:pt x="544" y="576"/>
                      <a:pt x="544" y="576"/>
                      <a:pt x="544" y="576"/>
                    </a:cubicBezTo>
                    <a:cubicBezTo>
                      <a:pt x="562" y="576"/>
                      <a:pt x="576" y="562"/>
                      <a:pt x="576" y="544"/>
                    </a:cubicBezTo>
                    <a:cubicBezTo>
                      <a:pt x="576" y="544"/>
                      <a:pt x="576" y="544"/>
                      <a:pt x="576" y="544"/>
                    </a:cubicBezTo>
                    <a:cubicBezTo>
                      <a:pt x="576" y="32"/>
                      <a:pt x="576" y="32"/>
                      <a:pt x="576" y="32"/>
                    </a:cubicBezTo>
                    <a:cubicBezTo>
                      <a:pt x="576" y="14"/>
                      <a:pt x="562" y="0"/>
                      <a:pt x="544" y="0"/>
                    </a:cubicBezTo>
                    <a:cubicBezTo>
                      <a:pt x="544" y="0"/>
                      <a:pt x="544" y="0"/>
                      <a:pt x="544" y="0"/>
                    </a:cubicBezTo>
                    <a:close/>
                    <a:moveTo>
                      <a:pt x="512" y="512"/>
                    </a:moveTo>
                    <a:cubicBezTo>
                      <a:pt x="64" y="512"/>
                      <a:pt x="64" y="512"/>
                      <a:pt x="64" y="512"/>
                    </a:cubicBezTo>
                    <a:cubicBezTo>
                      <a:pt x="64" y="64"/>
                      <a:pt x="64" y="64"/>
                      <a:pt x="64" y="64"/>
                    </a:cubicBezTo>
                    <a:cubicBezTo>
                      <a:pt x="512" y="64"/>
                      <a:pt x="512" y="64"/>
                      <a:pt x="512" y="64"/>
                    </a:cubicBezTo>
                    <a:lnTo>
                      <a:pt x="512" y="512"/>
                    </a:ln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26" name="Freeform 25">
                <a:extLst>
                  <a:ext uri="{FF2B5EF4-FFF2-40B4-BE49-F238E27FC236}">
                    <a16:creationId xmlns:a16="http://schemas.microsoft.com/office/drawing/2014/main" id="{674500AF-610B-EC4B-BC92-28C03B22B91D}"/>
                  </a:ext>
                </a:extLst>
              </p:cNvPr>
              <p:cNvSpPr>
                <a:spLocks noEditPoints="1"/>
              </p:cNvSpPr>
              <p:nvPr/>
            </p:nvSpPr>
            <p:spPr bwMode="auto">
              <a:xfrm>
                <a:off x="3249" y="617"/>
                <a:ext cx="257" cy="256"/>
              </a:xfrm>
              <a:custGeom>
                <a:avLst/>
                <a:gdLst>
                  <a:gd name="T0" fmla="*/ 288 w 576"/>
                  <a:gd name="T1" fmla="*/ 0 h 576"/>
                  <a:gd name="T2" fmla="*/ 0 w 576"/>
                  <a:gd name="T3" fmla="*/ 288 h 576"/>
                  <a:gd name="T4" fmla="*/ 288 w 576"/>
                  <a:gd name="T5" fmla="*/ 576 h 576"/>
                  <a:gd name="T6" fmla="*/ 576 w 576"/>
                  <a:gd name="T7" fmla="*/ 288 h 576"/>
                  <a:gd name="T8" fmla="*/ 288 w 576"/>
                  <a:gd name="T9" fmla="*/ 0 h 576"/>
                  <a:gd name="T10" fmla="*/ 288 w 576"/>
                  <a:gd name="T11" fmla="*/ 512 h 576"/>
                  <a:gd name="T12" fmla="*/ 64 w 576"/>
                  <a:gd name="T13" fmla="*/ 288 h 576"/>
                  <a:gd name="T14" fmla="*/ 288 w 576"/>
                  <a:gd name="T15" fmla="*/ 64 h 576"/>
                  <a:gd name="T16" fmla="*/ 512 w 576"/>
                  <a:gd name="T17" fmla="*/ 288 h 576"/>
                  <a:gd name="T18" fmla="*/ 288 w 576"/>
                  <a:gd name="T19" fmla="*/ 51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 h="576">
                    <a:moveTo>
                      <a:pt x="288" y="0"/>
                    </a:moveTo>
                    <a:cubicBezTo>
                      <a:pt x="129" y="0"/>
                      <a:pt x="0" y="129"/>
                      <a:pt x="0" y="288"/>
                    </a:cubicBezTo>
                    <a:cubicBezTo>
                      <a:pt x="0" y="447"/>
                      <a:pt x="129" y="576"/>
                      <a:pt x="288" y="576"/>
                    </a:cubicBezTo>
                    <a:cubicBezTo>
                      <a:pt x="447" y="576"/>
                      <a:pt x="576" y="447"/>
                      <a:pt x="576" y="288"/>
                    </a:cubicBezTo>
                    <a:cubicBezTo>
                      <a:pt x="576" y="129"/>
                      <a:pt x="447" y="0"/>
                      <a:pt x="288" y="0"/>
                    </a:cubicBezTo>
                    <a:close/>
                    <a:moveTo>
                      <a:pt x="288" y="512"/>
                    </a:moveTo>
                    <a:cubicBezTo>
                      <a:pt x="164" y="512"/>
                      <a:pt x="64" y="412"/>
                      <a:pt x="64" y="288"/>
                    </a:cubicBezTo>
                    <a:cubicBezTo>
                      <a:pt x="64" y="164"/>
                      <a:pt x="164" y="64"/>
                      <a:pt x="288" y="64"/>
                    </a:cubicBezTo>
                    <a:cubicBezTo>
                      <a:pt x="412" y="64"/>
                      <a:pt x="512" y="164"/>
                      <a:pt x="512" y="288"/>
                    </a:cubicBezTo>
                    <a:cubicBezTo>
                      <a:pt x="512" y="412"/>
                      <a:pt x="412" y="512"/>
                      <a:pt x="288" y="512"/>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27" name="Freeform 26">
                <a:extLst>
                  <a:ext uri="{FF2B5EF4-FFF2-40B4-BE49-F238E27FC236}">
                    <a16:creationId xmlns:a16="http://schemas.microsoft.com/office/drawing/2014/main" id="{F4966518-9063-AA4E-9638-7E3A3F257224}"/>
                  </a:ext>
                </a:extLst>
              </p:cNvPr>
              <p:cNvSpPr>
                <a:spLocks/>
              </p:cNvSpPr>
              <p:nvPr/>
            </p:nvSpPr>
            <p:spPr bwMode="auto">
              <a:xfrm>
                <a:off x="3280" y="152"/>
                <a:ext cx="260" cy="441"/>
              </a:xfrm>
              <a:custGeom>
                <a:avLst/>
                <a:gdLst>
                  <a:gd name="T0" fmla="*/ 585 w 585"/>
                  <a:gd name="T1" fmla="*/ 58 h 994"/>
                  <a:gd name="T2" fmla="*/ 559 w 585"/>
                  <a:gd name="T3" fmla="*/ 0 h 994"/>
                  <a:gd name="T4" fmla="*/ 138 w 585"/>
                  <a:gd name="T5" fmla="*/ 994 h 994"/>
                  <a:gd name="T6" fmla="*/ 198 w 585"/>
                  <a:gd name="T7" fmla="*/ 972 h 994"/>
                  <a:gd name="T8" fmla="*/ 585 w 585"/>
                  <a:gd name="T9" fmla="*/ 58 h 994"/>
                </a:gdLst>
                <a:ahLst/>
                <a:cxnLst>
                  <a:cxn ang="0">
                    <a:pos x="T0" y="T1"/>
                  </a:cxn>
                  <a:cxn ang="0">
                    <a:pos x="T2" y="T3"/>
                  </a:cxn>
                  <a:cxn ang="0">
                    <a:pos x="T4" y="T5"/>
                  </a:cxn>
                  <a:cxn ang="0">
                    <a:pos x="T6" y="T7"/>
                  </a:cxn>
                  <a:cxn ang="0">
                    <a:pos x="T8" y="T9"/>
                  </a:cxn>
                </a:cxnLst>
                <a:rect l="0" t="0" r="r" b="b"/>
                <a:pathLst>
                  <a:path w="585" h="994">
                    <a:moveTo>
                      <a:pt x="585" y="58"/>
                    </a:moveTo>
                    <a:cubicBezTo>
                      <a:pt x="559" y="0"/>
                      <a:pt x="559" y="0"/>
                      <a:pt x="559" y="0"/>
                    </a:cubicBezTo>
                    <a:cubicBezTo>
                      <a:pt x="183" y="172"/>
                      <a:pt x="0" y="603"/>
                      <a:pt x="138" y="994"/>
                    </a:cubicBezTo>
                    <a:cubicBezTo>
                      <a:pt x="198" y="972"/>
                      <a:pt x="198" y="972"/>
                      <a:pt x="198" y="972"/>
                    </a:cubicBezTo>
                    <a:cubicBezTo>
                      <a:pt x="71" y="613"/>
                      <a:pt x="239" y="217"/>
                      <a:pt x="585" y="58"/>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28" name="Freeform 27">
                <a:extLst>
                  <a:ext uri="{FF2B5EF4-FFF2-40B4-BE49-F238E27FC236}">
                    <a16:creationId xmlns:a16="http://schemas.microsoft.com/office/drawing/2014/main" id="{D185E079-FE1F-5E4F-AE15-E680A2074BBD}"/>
                  </a:ext>
                </a:extLst>
              </p:cNvPr>
              <p:cNvSpPr>
                <a:spLocks/>
              </p:cNvSpPr>
              <p:nvPr/>
            </p:nvSpPr>
            <p:spPr bwMode="auto">
              <a:xfrm>
                <a:off x="3534" y="774"/>
                <a:ext cx="277" cy="66"/>
              </a:xfrm>
              <a:custGeom>
                <a:avLst/>
                <a:gdLst>
                  <a:gd name="T0" fmla="*/ 320 w 620"/>
                  <a:gd name="T1" fmla="*/ 61 h 147"/>
                  <a:gd name="T2" fmla="*/ 25 w 620"/>
                  <a:gd name="T3" fmla="*/ 0 h 147"/>
                  <a:gd name="T4" fmla="*/ 0 w 620"/>
                  <a:gd name="T5" fmla="*/ 58 h 147"/>
                  <a:gd name="T6" fmla="*/ 620 w 620"/>
                  <a:gd name="T7" fmla="*/ 67 h 147"/>
                  <a:gd name="T8" fmla="*/ 596 w 620"/>
                  <a:gd name="T9" fmla="*/ 8 h 147"/>
                  <a:gd name="T10" fmla="*/ 320 w 620"/>
                  <a:gd name="T11" fmla="*/ 61 h 147"/>
                </a:gdLst>
                <a:ahLst/>
                <a:cxnLst>
                  <a:cxn ang="0">
                    <a:pos x="T0" y="T1"/>
                  </a:cxn>
                  <a:cxn ang="0">
                    <a:pos x="T2" y="T3"/>
                  </a:cxn>
                  <a:cxn ang="0">
                    <a:pos x="T4" y="T5"/>
                  </a:cxn>
                  <a:cxn ang="0">
                    <a:pos x="T6" y="T7"/>
                  </a:cxn>
                  <a:cxn ang="0">
                    <a:pos x="T8" y="T9"/>
                  </a:cxn>
                  <a:cxn ang="0">
                    <a:pos x="T10" y="T11"/>
                  </a:cxn>
                </a:cxnLst>
                <a:rect l="0" t="0" r="r" b="b"/>
                <a:pathLst>
                  <a:path w="620" h="147">
                    <a:moveTo>
                      <a:pt x="320" y="61"/>
                    </a:moveTo>
                    <a:cubicBezTo>
                      <a:pt x="219" y="61"/>
                      <a:pt x="118" y="40"/>
                      <a:pt x="25" y="0"/>
                    </a:cubicBezTo>
                    <a:cubicBezTo>
                      <a:pt x="0" y="58"/>
                      <a:pt x="0" y="58"/>
                      <a:pt x="0" y="58"/>
                    </a:cubicBezTo>
                    <a:cubicBezTo>
                      <a:pt x="197" y="144"/>
                      <a:pt x="420" y="147"/>
                      <a:pt x="620" y="67"/>
                    </a:cubicBezTo>
                    <a:cubicBezTo>
                      <a:pt x="596" y="8"/>
                      <a:pt x="596" y="8"/>
                      <a:pt x="596" y="8"/>
                    </a:cubicBezTo>
                    <a:cubicBezTo>
                      <a:pt x="508" y="43"/>
                      <a:pt x="415" y="61"/>
                      <a:pt x="320" y="61"/>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sp>
            <p:nvSpPr>
              <p:cNvPr id="29" name="Freeform 28">
                <a:extLst>
                  <a:ext uri="{FF2B5EF4-FFF2-40B4-BE49-F238E27FC236}">
                    <a16:creationId xmlns:a16="http://schemas.microsoft.com/office/drawing/2014/main" id="{6D6096B3-849C-3442-89A0-3EFCF866DCB3}"/>
                  </a:ext>
                </a:extLst>
              </p:cNvPr>
              <p:cNvSpPr>
                <a:spLocks/>
              </p:cNvSpPr>
              <p:nvPr/>
            </p:nvSpPr>
            <p:spPr bwMode="auto">
              <a:xfrm>
                <a:off x="3827" y="159"/>
                <a:ext cx="240" cy="419"/>
              </a:xfrm>
              <a:custGeom>
                <a:avLst/>
                <a:gdLst>
                  <a:gd name="T0" fmla="*/ 399 w 538"/>
                  <a:gd name="T1" fmla="*/ 711 h 944"/>
                  <a:gd name="T2" fmla="*/ 367 w 538"/>
                  <a:gd name="T3" fmla="*/ 926 h 944"/>
                  <a:gd name="T4" fmla="*/ 428 w 538"/>
                  <a:gd name="T5" fmla="*/ 944 h 944"/>
                  <a:gd name="T6" fmla="*/ 51 w 538"/>
                  <a:gd name="T7" fmla="*/ 11 h 944"/>
                  <a:gd name="T8" fmla="*/ 51 w 538"/>
                  <a:gd name="T9" fmla="*/ 11 h 944"/>
                  <a:gd name="T10" fmla="*/ 30 w 538"/>
                  <a:gd name="T11" fmla="*/ 0 h 944"/>
                  <a:gd name="T12" fmla="*/ 0 w 538"/>
                  <a:gd name="T13" fmla="*/ 57 h 944"/>
                  <a:gd name="T14" fmla="*/ 20 w 538"/>
                  <a:gd name="T15" fmla="*/ 67 h 944"/>
                  <a:gd name="T16" fmla="*/ 35 w 538"/>
                  <a:gd name="T17" fmla="*/ 39 h 944"/>
                  <a:gd name="T18" fmla="*/ 20 w 538"/>
                  <a:gd name="T19" fmla="*/ 67 h 944"/>
                  <a:gd name="T20" fmla="*/ 399 w 538"/>
                  <a:gd name="T21" fmla="*/ 7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8" h="944">
                    <a:moveTo>
                      <a:pt x="399" y="711"/>
                    </a:moveTo>
                    <a:cubicBezTo>
                      <a:pt x="399" y="784"/>
                      <a:pt x="388" y="856"/>
                      <a:pt x="367" y="926"/>
                    </a:cubicBezTo>
                    <a:cubicBezTo>
                      <a:pt x="428" y="944"/>
                      <a:pt x="428" y="944"/>
                      <a:pt x="428" y="944"/>
                    </a:cubicBezTo>
                    <a:cubicBezTo>
                      <a:pt x="538" y="583"/>
                      <a:pt x="381" y="194"/>
                      <a:pt x="51" y="11"/>
                    </a:cubicBezTo>
                    <a:cubicBezTo>
                      <a:pt x="51" y="11"/>
                      <a:pt x="51" y="11"/>
                      <a:pt x="51" y="11"/>
                    </a:cubicBezTo>
                    <a:cubicBezTo>
                      <a:pt x="44" y="7"/>
                      <a:pt x="37" y="3"/>
                      <a:pt x="30" y="0"/>
                    </a:cubicBezTo>
                    <a:cubicBezTo>
                      <a:pt x="0" y="57"/>
                      <a:pt x="0" y="57"/>
                      <a:pt x="0" y="57"/>
                    </a:cubicBezTo>
                    <a:cubicBezTo>
                      <a:pt x="7" y="60"/>
                      <a:pt x="13" y="63"/>
                      <a:pt x="20" y="67"/>
                    </a:cubicBezTo>
                    <a:cubicBezTo>
                      <a:pt x="35" y="39"/>
                      <a:pt x="35" y="39"/>
                      <a:pt x="35" y="39"/>
                    </a:cubicBezTo>
                    <a:cubicBezTo>
                      <a:pt x="20" y="67"/>
                      <a:pt x="20" y="67"/>
                      <a:pt x="20" y="67"/>
                    </a:cubicBezTo>
                    <a:cubicBezTo>
                      <a:pt x="254" y="197"/>
                      <a:pt x="399" y="443"/>
                      <a:pt x="399" y="711"/>
                    </a:cubicBezTo>
                    <a:close/>
                  </a:path>
                </a:pathLst>
              </a:custGeom>
              <a:grpFill/>
              <a:ln w="3175">
                <a:solidFill>
                  <a:srgbClr val="FFFFFF"/>
                </a:solidFill>
                <a:round/>
                <a:headEnd/>
                <a:tailEnd/>
              </a:ln>
            </p:spPr>
            <p:txBody>
              <a:bodyPr vert="horz" wrap="square" lIns="121920" tIns="60960" rIns="121920" bIns="6096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3A0"/>
                  </a:solidFill>
                  <a:effectLst/>
                  <a:uLnTx/>
                  <a:uFillTx/>
                </a:endParaRPr>
              </a:p>
            </p:txBody>
          </p:sp>
        </p:grpSp>
      </p:grpSp>
    </p:spTree>
    <p:extLst>
      <p:ext uri="{BB962C8B-B14F-4D97-AF65-F5344CB8AC3E}">
        <p14:creationId xmlns:p14="http://schemas.microsoft.com/office/powerpoint/2010/main" val="173940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D8A8A-FDA0-3C42-9F40-7CC2B2397F1D}"/>
              </a:ext>
            </a:extLst>
          </p:cNvPr>
          <p:cNvSpPr>
            <a:spLocks noGrp="1"/>
          </p:cNvSpPr>
          <p:nvPr>
            <p:ph type="title"/>
          </p:nvPr>
        </p:nvSpPr>
        <p:spPr>
          <a:xfrm>
            <a:off x="133692" y="1"/>
            <a:ext cx="11180064" cy="552060"/>
          </a:xfrm>
        </p:spPr>
        <p:txBody>
          <a:bodyPr/>
          <a:lstStyle/>
          <a:p>
            <a:r>
              <a:rPr lang="en-US" dirty="0"/>
              <a:t>What FEGO will not address  </a:t>
            </a:r>
          </a:p>
        </p:txBody>
      </p:sp>
      <p:sp>
        <p:nvSpPr>
          <p:cNvPr id="3" name="Footer Placeholder 2">
            <a:extLst>
              <a:ext uri="{FF2B5EF4-FFF2-40B4-BE49-F238E27FC236}">
                <a16:creationId xmlns:a16="http://schemas.microsoft.com/office/drawing/2014/main" id="{2C098884-4947-084E-B8B5-619839F4CA41}"/>
              </a:ext>
            </a:extLst>
          </p:cNvPr>
          <p:cNvSpPr>
            <a:spLocks noGrp="1"/>
          </p:cNvSpPr>
          <p:nvPr>
            <p:ph type="ftr" sz="quarter" idx="11"/>
          </p:nvPr>
        </p:nvSpPr>
        <p:spPr/>
        <p:txBody>
          <a:bodyPr/>
          <a:lstStyle/>
          <a:p>
            <a:pPr defTabSz="609585"/>
            <a:r>
              <a:rPr lang="en-US" dirty="0">
                <a:solidFill>
                  <a:srgbClr val="0033A0"/>
                </a:solidFill>
                <a:latin typeface="Arial" panose="020B0604020202020204"/>
              </a:rPr>
              <a:t>© 2020 Cognizant</a:t>
            </a:r>
          </a:p>
        </p:txBody>
      </p:sp>
      <p:sp>
        <p:nvSpPr>
          <p:cNvPr id="4" name="Slide Number Placeholder 3">
            <a:extLst>
              <a:ext uri="{FF2B5EF4-FFF2-40B4-BE49-F238E27FC236}">
                <a16:creationId xmlns:a16="http://schemas.microsoft.com/office/drawing/2014/main" id="{CC1840F5-A3DC-5842-A35B-D3EC4B3C3423}"/>
              </a:ext>
            </a:extLst>
          </p:cNvPr>
          <p:cNvSpPr>
            <a:spLocks noGrp="1"/>
          </p:cNvSpPr>
          <p:nvPr>
            <p:ph type="sldNum" sz="quarter" idx="12"/>
          </p:nvPr>
        </p:nvSpPr>
        <p:spPr/>
        <p:txBody>
          <a:bodyPr/>
          <a:lstStyle/>
          <a:p>
            <a:pPr defTabSz="609585"/>
            <a:fld id="{2EFEF571-C9B4-4D92-A7F7-315B894862A8}" type="slidenum">
              <a:rPr lang="en-US">
                <a:solidFill>
                  <a:srgbClr val="00B140"/>
                </a:solidFill>
                <a:latin typeface="Arial" panose="020B0604020202020204"/>
              </a:rPr>
              <a:pPr defTabSz="609585"/>
              <a:t>8</a:t>
            </a:fld>
            <a:endParaRPr lang="en-US" dirty="0">
              <a:solidFill>
                <a:srgbClr val="00B140"/>
              </a:solidFill>
              <a:latin typeface="Arial" panose="020B0604020202020204"/>
            </a:endParaRPr>
          </a:p>
        </p:txBody>
      </p:sp>
      <p:sp>
        <p:nvSpPr>
          <p:cNvPr id="8" name="Rectangle 7">
            <a:extLst>
              <a:ext uri="{FF2B5EF4-FFF2-40B4-BE49-F238E27FC236}">
                <a16:creationId xmlns:a16="http://schemas.microsoft.com/office/drawing/2014/main" id="{F7F1E37D-5BF7-8443-9909-C723FC709915}"/>
              </a:ext>
            </a:extLst>
          </p:cNvPr>
          <p:cNvSpPr/>
          <p:nvPr/>
        </p:nvSpPr>
        <p:spPr>
          <a:xfrm>
            <a:off x="512065" y="552060"/>
            <a:ext cx="10034359" cy="5604296"/>
          </a:xfrm>
          <a:prstGeom prst="rect">
            <a:avLst/>
          </a:prstGeom>
          <a:solidFill>
            <a:schemeClr val="bg1">
              <a:lumMod val="95000"/>
            </a:schemeClr>
          </a:solidFill>
          <a:ln>
            <a:solidFill>
              <a:schemeClr val="bg1">
                <a:lumMod val="75000"/>
              </a:schemeClr>
            </a:solidFill>
          </a:ln>
        </p:spPr>
        <p:txBody>
          <a:bodyPr wrap="square" lIns="96000" tIns="96000" rIns="96000" bIns="96000" anchor="ctr">
            <a:noAutofit/>
          </a:bodyPr>
          <a:lstStyle/>
          <a:p>
            <a:pPr marL="228589" indent="-228589" defTabSz="609570">
              <a:buFont typeface="Wingdings" panose="05000000000000000000" pitchFamily="2" charset="2"/>
              <a:buChar char="§"/>
            </a:pPr>
            <a:r>
              <a:rPr lang="en-IN" sz="1200" dirty="0">
                <a:solidFill>
                  <a:srgbClr val="000000"/>
                </a:solidFill>
                <a:latin typeface="Arial" panose="020B0604020202020204"/>
              </a:rPr>
              <a:t>FEGO Cloud assessment coverage does not include the Databases, Infrastructure &amp; System DLL/JAR’s details. </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Cloud assessment does not assess the security vulnerabilities. </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Cloud assessment does not support war files.</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Cloud assessment on the application specific DLL/JAR’s does not roll up to its final Migration Complexity Points or Recommendations</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Cloud assessment can be done for Java and .NET COTS products as long as the source code is available. FEGO does not support Transformation of COTS products as it is the vendor’s responsibility and they are in a better place to perform the transformation.</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platform will not provide recommendations on the target Infrastructure.</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platform supports framework level changes to run the application in cloud. Example: Struts to Springboot transformation. </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Some of the identified antipatterns can be fixed using Remediation templates configured by user. FEGO does remediate all of the identified antipatterns. </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does not support database migration and data migration.</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currently provides a set of recipes for framework level changes. To address problem areas for which support is not available, new recipes can be created in shorter release cycles.</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With respect to CI/CD tools, only Jenkins service is supported currently. Customization effort would be involved to integrate other CI/CD tools.</a:t>
            </a:r>
          </a:p>
          <a:p>
            <a:pPr marL="228589" indent="-228589" defTabSz="609570">
              <a:buFont typeface="Wingdings" panose="05000000000000000000" pitchFamily="2" charset="2"/>
              <a:buChar char="§"/>
            </a:pPr>
            <a:endParaRPr lang="en-IN" sz="1200" dirty="0">
              <a:solidFill>
                <a:srgbClr val="000000"/>
              </a:solidFill>
              <a:latin typeface="Arial" panose="020B0604020202020204"/>
            </a:endParaRPr>
          </a:p>
          <a:p>
            <a:pPr marL="228589" indent="-228589" defTabSz="609570">
              <a:buFont typeface="Wingdings" panose="05000000000000000000" pitchFamily="2" charset="2"/>
              <a:buChar char="§"/>
            </a:pPr>
            <a:r>
              <a:rPr lang="en-IN" sz="1200" dirty="0">
                <a:solidFill>
                  <a:srgbClr val="000000"/>
                </a:solidFill>
                <a:latin typeface="Arial" panose="020B0604020202020204"/>
              </a:rPr>
              <a:t>FEGO platform currently only supports transformation of:</a:t>
            </a:r>
          </a:p>
          <a:p>
            <a:pPr marL="685789" lvl="1" indent="-228589" defTabSz="609570">
              <a:buFont typeface="Wingdings" panose="05000000000000000000" pitchFamily="2" charset="2"/>
              <a:buChar char="§"/>
            </a:pPr>
            <a:r>
              <a:rPr lang="en-IN" sz="1200" dirty="0">
                <a:solidFill>
                  <a:srgbClr val="000000"/>
                </a:solidFill>
                <a:latin typeface="Arial" panose="020B0604020202020204"/>
              </a:rPr>
              <a:t>Java applications with Maven / Gradle as build tool and packaged as jar / war</a:t>
            </a:r>
          </a:p>
          <a:p>
            <a:pPr marL="685789" lvl="1" indent="-228589" defTabSz="609570">
              <a:buFont typeface="Wingdings" panose="05000000000000000000" pitchFamily="2" charset="2"/>
              <a:buChar char="§"/>
            </a:pPr>
            <a:r>
              <a:rPr lang="en-IN" sz="1200" dirty="0">
                <a:solidFill>
                  <a:srgbClr val="000000"/>
                </a:solidFill>
                <a:latin typeface="Arial" panose="020B0604020202020204"/>
              </a:rPr>
              <a:t>.NET applications </a:t>
            </a:r>
            <a:r>
              <a:rPr lang="en-IN" sz="1200" dirty="0">
                <a:solidFill>
                  <a:srgbClr val="000000"/>
                </a:solidFill>
              </a:rPr>
              <a:t>of type ASP.NET 2.0, 3.5, 4.5 &amp; Classic ASP </a:t>
            </a:r>
            <a:endParaRPr lang="en-IN" sz="1200" dirty="0">
              <a:solidFill>
                <a:srgbClr val="000000"/>
              </a:solidFill>
              <a:latin typeface="Arial" panose="020B0604020202020204"/>
            </a:endParaRPr>
          </a:p>
        </p:txBody>
      </p:sp>
    </p:spTree>
    <p:extLst>
      <p:ext uri="{BB962C8B-B14F-4D97-AF65-F5344CB8AC3E}">
        <p14:creationId xmlns:p14="http://schemas.microsoft.com/office/powerpoint/2010/main" val="351227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9C5C9F-CFB9-5845-99D4-ED6125700F98}"/>
              </a:ext>
            </a:extLst>
          </p:cNvPr>
          <p:cNvSpPr>
            <a:spLocks noGrp="1"/>
          </p:cNvSpPr>
          <p:nvPr>
            <p:ph type="body" sz="quarter" idx="12"/>
          </p:nvPr>
        </p:nvSpPr>
        <p:spPr/>
        <p:txBody>
          <a:bodyPr/>
          <a:lstStyle/>
          <a:p>
            <a:r>
              <a:rPr lang="en-US" dirty="0"/>
              <a:t>TeamFEGO@cognizant.com</a:t>
            </a:r>
          </a:p>
        </p:txBody>
      </p:sp>
      <p:sp>
        <p:nvSpPr>
          <p:cNvPr id="4" name="Title 3">
            <a:extLst>
              <a:ext uri="{FF2B5EF4-FFF2-40B4-BE49-F238E27FC236}">
                <a16:creationId xmlns:a16="http://schemas.microsoft.com/office/drawing/2014/main" id="{DE7F34D1-2D92-144C-816F-270390B5A6F3}"/>
              </a:ext>
            </a:extLst>
          </p:cNvPr>
          <p:cNvSpPr>
            <a:spLocks noGrp="1"/>
          </p:cNvSpPr>
          <p:nvPr>
            <p:ph type="ctrTitle"/>
          </p:nvPr>
        </p:nvSpPr>
        <p:spPr/>
        <p:txBody>
          <a:bodyPr/>
          <a:lstStyle/>
          <a:p>
            <a:r>
              <a:rPr lang="en-US"/>
              <a:t>Thank You</a:t>
            </a:r>
            <a:endParaRPr lang="en-US" dirty="0"/>
          </a:p>
        </p:txBody>
      </p:sp>
    </p:spTree>
    <p:extLst>
      <p:ext uri="{BB962C8B-B14F-4D97-AF65-F5344CB8AC3E}">
        <p14:creationId xmlns:p14="http://schemas.microsoft.com/office/powerpoint/2010/main" val="1357381277"/>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2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17376</TotalTime>
  <Words>1019</Words>
  <Application>Microsoft Macintosh PowerPoint</Application>
  <PresentationFormat>Widescreen</PresentationFormat>
  <Paragraphs>132</Paragraphs>
  <Slides>9</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Courier New</vt:lpstr>
      <vt:lpstr>Wingdings</vt:lpstr>
      <vt:lpstr>Cognizantnewbrand</vt:lpstr>
      <vt:lpstr>2_Cognizant</vt:lpstr>
      <vt:lpstr>FEGO Digital Engineering Platform</vt:lpstr>
      <vt:lpstr>PowerPoint Presentation</vt:lpstr>
      <vt:lpstr>Cloud Transformation Approach with FEGO</vt:lpstr>
      <vt:lpstr>FEGO Installation Requirements</vt:lpstr>
      <vt:lpstr>Sample Assessment Report - Application Details</vt:lpstr>
      <vt:lpstr>Sample Assessment Report - Anti Patterns Details</vt:lpstr>
      <vt:lpstr>Example: SpringMVC to Spring boot Recipe</vt:lpstr>
      <vt:lpstr>What FEGO will not address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FEGO Digital Engineering Platform</dc:title>
  <dc:creator>Microsoft Office User</dc:creator>
  <cp:lastModifiedBy>Patel, Parth (Cognizant)</cp:lastModifiedBy>
  <cp:revision>77</cp:revision>
  <cp:lastPrinted>2020-08-06T12:55:49Z</cp:lastPrinted>
  <dcterms:created xsi:type="dcterms:W3CDTF">2020-04-24T05:07:45Z</dcterms:created>
  <dcterms:modified xsi:type="dcterms:W3CDTF">2020-11-19T03:14:47Z</dcterms:modified>
</cp:coreProperties>
</file>