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22"/>
  </p:notesMasterIdLst>
  <p:sldIdLst>
    <p:sldId id="2125" r:id="rId3"/>
    <p:sldId id="562" r:id="rId4"/>
    <p:sldId id="2128" r:id="rId5"/>
    <p:sldId id="563" r:id="rId6"/>
    <p:sldId id="564" r:id="rId7"/>
    <p:sldId id="565" r:id="rId8"/>
    <p:sldId id="2130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2129" r:id="rId17"/>
    <p:sldId id="544" r:id="rId18"/>
    <p:sldId id="553" r:id="rId19"/>
    <p:sldId id="545" r:id="rId20"/>
    <p:sldId id="21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9796"/>
  </p:normalViewPr>
  <p:slideViewPr>
    <p:cSldViewPr snapToGrid="0" snapToObjects="1">
      <p:cViewPr varScale="1">
        <p:scale>
          <a:sx n="114" d="100"/>
          <a:sy n="1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10C-D418-5042-A59E-654E013BDEEB}" type="datetimeFigureOut">
              <a:rPr lang="en-US" smtClean="0"/>
              <a:t>3/19/21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3A7BE-C1E3-9142-BBC1-0B6C6ECE2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3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0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3A7BE-C1E3-9142-BBC1-0B6C6ECE2E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7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3A7BE-C1E3-9142-BBC1-0B6C6ECE2E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0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77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3A7BE-C1E3-9142-BBC1-0B6C6ECE2E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9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5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279254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90433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58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9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245295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3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8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204372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83715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5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68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3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927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879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76394" y="701211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2021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81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2021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411" y="444707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55186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4309872"/>
          </a:xfrm>
        </p:spPr>
        <p:txBody>
          <a:bodyPr anchor="t" anchorCtr="0">
            <a:noAutofit/>
          </a:bodyPr>
          <a:lstStyle>
            <a:lvl1pPr>
              <a:defRPr sz="2667">
                <a:solidFill>
                  <a:schemeClr val="tx1"/>
                </a:solidFill>
              </a:defRPr>
            </a:lvl1pPr>
            <a:lvl2pPr marL="309026" indent="-309026">
              <a:buNone/>
              <a:defRPr sz="26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4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8089"/>
            <a:ext cx="11180064" cy="552060"/>
          </a:xfrm>
        </p:spPr>
        <p:txBody>
          <a:bodyPr anchor="ctr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01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7924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02378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4486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944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3008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39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867391" y="6236711"/>
            <a:ext cx="1385375" cy="297329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623B1B-A48A-4545-B914-FDB6F7B0E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/>
          <a:srcRect l="5052" t="20692" r="78390" b="68214"/>
          <a:stretch/>
        </p:blipFill>
        <p:spPr>
          <a:xfrm>
            <a:off x="10384415" y="6037505"/>
            <a:ext cx="175922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767F4F-BE94-D740-9FC2-6E17BBC06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052" t="20692" r="78390" b="68214"/>
          <a:stretch/>
        </p:blipFill>
        <p:spPr>
          <a:xfrm>
            <a:off x="10432773" y="6157092"/>
            <a:ext cx="1759227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3.tiff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82215A-93D9-3A4A-B069-AA7BF007D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18" y="2092905"/>
            <a:ext cx="11792182" cy="1477199"/>
          </a:xfrm>
        </p:spPr>
        <p:txBody>
          <a:bodyPr/>
          <a:lstStyle/>
          <a:p>
            <a:r>
              <a:rPr lang="en-US" dirty="0" err="1"/>
              <a:t>UpShift</a:t>
            </a:r>
            <a:r>
              <a:rPr lang="en-US" dirty="0"/>
              <a:t> Digital Engineering</a:t>
            </a:r>
            <a:br>
              <a:rPr lang="en-US" dirty="0"/>
            </a:br>
            <a:r>
              <a:rPr lang="en-US" dirty="0"/>
              <a:t>Platform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E11138-AB12-8641-A3BA-37EAB7ABFA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9818" y="3429000"/>
            <a:ext cx="11103597" cy="541969"/>
          </a:xfrm>
        </p:spPr>
        <p:txBody>
          <a:bodyPr/>
          <a:lstStyle/>
          <a:p>
            <a:r>
              <a:rPr lang="en-US" dirty="0"/>
              <a:t>Automated Insight to Modernization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276C-D2FC-F94F-B899-1E0DBB498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FFFFFF"/>
                </a:solidFill>
              </a:rPr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21249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10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97505" y="218670"/>
            <a:ext cx="11678387" cy="271345"/>
          </a:xfrm>
          <a:prstGeom prst="roundRect">
            <a:avLst/>
          </a:prstGeom>
          <a:solidFill>
            <a:schemeClr val="bg2"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2" rtlCol="0" anchor="ctr"/>
          <a:lstStyle/>
          <a:p>
            <a:pPr defTabSz="609585">
              <a:lnSpc>
                <a:spcPct val="120000"/>
              </a:lnSpc>
            </a:pPr>
            <a:r>
              <a:rPr lang="en-US" sz="1733" b="1" dirty="0">
                <a:solidFill>
                  <a:srgbClr val="000000"/>
                </a:solidFill>
                <a:latin typeface="Arial" panose="020B0604020202020204"/>
              </a:rPr>
              <a:t>Available out-of-the-box transformation recipes: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E8EDB-8BB2-5148-B144-F75CEA053ECA}"/>
              </a:ext>
            </a:extLst>
          </p:cNvPr>
          <p:cNvSpPr txBox="1"/>
          <p:nvPr/>
        </p:nvSpPr>
        <p:spPr>
          <a:xfrm>
            <a:off x="158541" y="2601192"/>
            <a:ext cx="3790048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JMS to RabbitMQ broker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68B9AD-3091-BF49-90CC-FB000FEBE851}"/>
              </a:ext>
            </a:extLst>
          </p:cNvPr>
          <p:cNvSpPr txBox="1"/>
          <p:nvPr/>
        </p:nvSpPr>
        <p:spPr>
          <a:xfrm>
            <a:off x="4188005" y="2601192"/>
            <a:ext cx="3797260" cy="419642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Weblogic to Tomee Buildpack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F9EAF-8560-B44C-AC42-9F7AA4B1BB1E}"/>
              </a:ext>
            </a:extLst>
          </p:cNvPr>
          <p:cNvSpPr txBox="1"/>
          <p:nvPr/>
        </p:nvSpPr>
        <p:spPr>
          <a:xfrm>
            <a:off x="158541" y="3017281"/>
            <a:ext cx="3782296" cy="677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/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migration from JMS broker to RabbitMQ broker using spring jmsTemplate</a:t>
            </a:r>
          </a:p>
          <a:p>
            <a:pPr marL="380981" indent="-380981" defTabSz="609570">
              <a:buFont typeface="Arial" charset="0"/>
              <a:buChar char="•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CC0369-0EB0-3146-8168-BAF03FFD195D}"/>
              </a:ext>
            </a:extLst>
          </p:cNvPr>
          <p:cNvSpPr txBox="1"/>
          <p:nvPr/>
        </p:nvSpPr>
        <p:spPr>
          <a:xfrm>
            <a:off x="4188005" y="3017281"/>
            <a:ext cx="3782296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Deploy your Web profile Weblogic application to CF using Tomee Buildpack</a:t>
            </a:r>
            <a:br>
              <a:rPr lang="en-US" sz="1400" dirty="0">
                <a:solidFill>
                  <a:srgbClr val="000000"/>
                </a:solidFill>
                <a:latin typeface="Arial" panose="020B0604020202020204"/>
              </a:rPr>
            </a:b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099D29-6C21-EB42-B800-DD2DD68F5F65}"/>
              </a:ext>
            </a:extLst>
          </p:cNvPr>
          <p:cNvSpPr txBox="1"/>
          <p:nvPr/>
        </p:nvSpPr>
        <p:spPr>
          <a:xfrm>
            <a:off x="8260439" y="2601192"/>
            <a:ext cx="3782296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latin typeface="Arial" panose="020B0604020202020204"/>
              </a:rPr>
              <a:t>Jboss to Tomcat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781637-0C44-694F-B5AC-63358623F426}"/>
              </a:ext>
            </a:extLst>
          </p:cNvPr>
          <p:cNvSpPr txBox="1"/>
          <p:nvPr/>
        </p:nvSpPr>
        <p:spPr>
          <a:xfrm>
            <a:off x="8260439" y="3017281"/>
            <a:ext cx="3777281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333" dirty="0">
                <a:latin typeface="Arial" panose="020B0604020202020204"/>
              </a:rPr>
              <a:t>Automates the transformation of JBOSS applications to be run on Tomcat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DF61-0221-D545-A010-BC63B20F1E3C}"/>
              </a:ext>
            </a:extLst>
          </p:cNvPr>
          <p:cNvSpPr txBox="1"/>
          <p:nvPr/>
        </p:nvSpPr>
        <p:spPr>
          <a:xfrm>
            <a:off x="158541" y="1119805"/>
            <a:ext cx="2648431" cy="487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ctr" anchorCtr="0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Dockerize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82074-88D9-EF47-A985-F51EA42B25D3}"/>
              </a:ext>
            </a:extLst>
          </p:cNvPr>
          <p:cNvSpPr txBox="1"/>
          <p:nvPr/>
        </p:nvSpPr>
        <p:spPr>
          <a:xfrm>
            <a:off x="158541" y="1589368"/>
            <a:ext cx="2648433" cy="8534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8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Dockerization of Applications with relevant App/Web server</a:t>
            </a:r>
          </a:p>
          <a:p>
            <a:pPr defTabSz="609585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CE5241-2914-D946-B7E9-3DEBE6335B35}"/>
              </a:ext>
            </a:extLst>
          </p:cNvPr>
          <p:cNvSpPr txBox="1"/>
          <p:nvPr/>
        </p:nvSpPr>
        <p:spPr>
          <a:xfrm>
            <a:off x="2979206" y="1120365"/>
            <a:ext cx="2937077" cy="48768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 anchor="ctr" anchorCtr="0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EJB 2 to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E080C0-955E-1C48-91AD-25DFCA4C8A68}"/>
              </a:ext>
            </a:extLst>
          </p:cNvPr>
          <p:cNvSpPr txBox="1"/>
          <p:nvPr/>
        </p:nvSpPr>
        <p:spPr>
          <a:xfrm>
            <a:off x="2979207" y="1589368"/>
            <a:ext cx="2937076" cy="8534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85"/>
            <a:r>
              <a:rPr lang="en-IN" sz="1333" dirty="0">
                <a:solidFill>
                  <a:srgbClr val="000000"/>
                </a:solidFill>
                <a:latin typeface="Arial" panose="020B0604020202020204"/>
              </a:rPr>
              <a:t>Automates code changes for migration of sessions beans from EJB 2.x style to EJB 3.x style</a:t>
            </a:r>
          </a:p>
          <a:p>
            <a:pPr defTabSz="609585"/>
            <a:endParaRPr lang="en-IN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78C9C5-B2D6-D046-83AA-B3EFD27F9C11}"/>
              </a:ext>
            </a:extLst>
          </p:cNvPr>
          <p:cNvSpPr txBox="1"/>
          <p:nvPr/>
        </p:nvSpPr>
        <p:spPr>
          <a:xfrm>
            <a:off x="6093359" y="1123909"/>
            <a:ext cx="2735045" cy="487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ctr" anchorCtr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Jersey to Springboot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3F87B4-9200-624E-80AC-3932A7AF0908}"/>
              </a:ext>
            </a:extLst>
          </p:cNvPr>
          <p:cNvSpPr txBox="1"/>
          <p:nvPr/>
        </p:nvSpPr>
        <p:spPr>
          <a:xfrm>
            <a:off x="6093362" y="1589368"/>
            <a:ext cx="2735045" cy="8534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8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bootification of Jersey application. </a:t>
            </a:r>
          </a:p>
          <a:p>
            <a:pPr defTabSz="609585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85"/>
            <a:br>
              <a:rPr lang="en-US" sz="1333" dirty="0">
                <a:solidFill>
                  <a:srgbClr val="000000"/>
                </a:solidFill>
                <a:latin typeface="Arial" panose="020B0604020202020204"/>
              </a:rPr>
            </a:b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355EE3-60EA-4E4F-ADF2-AF6C49E784C6}"/>
              </a:ext>
            </a:extLst>
          </p:cNvPr>
          <p:cNvSpPr txBox="1"/>
          <p:nvPr/>
        </p:nvSpPr>
        <p:spPr>
          <a:xfrm>
            <a:off x="9005486" y="1114151"/>
            <a:ext cx="3025289" cy="48768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IN" sz="1400" dirty="0">
                <a:solidFill>
                  <a:srgbClr val="FFFFFF"/>
                </a:solidFill>
                <a:latin typeface="Arial" panose="020B0604020202020204"/>
              </a:rPr>
              <a:t>SOAP(JAXWS) to REST(Spring Boot)</a:t>
            </a: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C1073D-75C8-DD41-92EE-4D52C730B498}"/>
              </a:ext>
            </a:extLst>
          </p:cNvPr>
          <p:cNvSpPr txBox="1"/>
          <p:nvPr/>
        </p:nvSpPr>
        <p:spPr>
          <a:xfrm>
            <a:off x="9005486" y="1589368"/>
            <a:ext cx="3025289" cy="8534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85"/>
            <a:r>
              <a:rPr lang="en-IN" sz="1333" dirty="0">
                <a:solidFill>
                  <a:srgbClr val="000000"/>
                </a:solidFill>
                <a:latin typeface="Arial" panose="020B0604020202020204"/>
              </a:rPr>
              <a:t>Automates Bootification and SOAP to REST conversion of JAX WS application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E76A7E-E3BB-2943-9D5E-A41B4504816C}"/>
              </a:ext>
            </a:extLst>
          </p:cNvPr>
          <p:cNvSpPr txBox="1"/>
          <p:nvPr/>
        </p:nvSpPr>
        <p:spPr>
          <a:xfrm>
            <a:off x="158541" y="3842784"/>
            <a:ext cx="3797260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latin typeface="Arial" panose="020B0604020202020204"/>
              </a:rPr>
              <a:t>Ibatis (Mybatis) to Spring JDBC Template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687E1-714F-944B-AAD7-1E3A8538A4F5}"/>
              </a:ext>
            </a:extLst>
          </p:cNvPr>
          <p:cNvSpPr txBox="1"/>
          <p:nvPr/>
        </p:nvSpPr>
        <p:spPr>
          <a:xfrm>
            <a:off x="158541" y="4258873"/>
            <a:ext cx="3782296" cy="677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333" dirty="0">
                <a:latin typeface="Arial" panose="020B0604020202020204"/>
              </a:rPr>
              <a:t>Transforms all Ibatis references to Spring JDBC Template</a:t>
            </a:r>
          </a:p>
          <a:p>
            <a:pPr defTabSz="609570"/>
            <a:endParaRPr lang="en-US" sz="1333" dirty="0">
              <a:latin typeface="Arial" panose="020B0604020202020204"/>
            </a:endParaRPr>
          </a:p>
          <a:p>
            <a:pPr defTabSz="609570"/>
            <a:endParaRPr lang="en-US" sz="1333" dirty="0">
              <a:latin typeface="Arial" panose="020B06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5CD35-F585-B24D-9382-C9C4716DA702}"/>
              </a:ext>
            </a:extLst>
          </p:cNvPr>
          <p:cNvSpPr txBox="1"/>
          <p:nvPr/>
        </p:nvSpPr>
        <p:spPr>
          <a:xfrm>
            <a:off x="4188006" y="3842784"/>
            <a:ext cx="3797260" cy="409319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00" dirty="0">
                <a:latin typeface="Arial" panose="020B0604020202020204"/>
              </a:rPr>
              <a:t>JMS to AMQP Migration for Spring Integration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96F41-31C1-9940-A0DD-C7DBE47AB432}"/>
              </a:ext>
            </a:extLst>
          </p:cNvPr>
          <p:cNvSpPr txBox="1"/>
          <p:nvPr/>
        </p:nvSpPr>
        <p:spPr>
          <a:xfrm>
            <a:off x="4188006" y="4258873"/>
            <a:ext cx="3782296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IN" sz="1333" dirty="0">
                <a:latin typeface="Arial" panose="020B0604020202020204"/>
              </a:rPr>
              <a:t>Transforms all JMS references to Spring AMQP spring configuration</a:t>
            </a:r>
            <a:br>
              <a:rPr lang="en-IN" sz="1333" dirty="0">
                <a:latin typeface="Arial" panose="020B0604020202020204"/>
              </a:rPr>
            </a:br>
            <a:endParaRPr lang="en-US" sz="1333" dirty="0">
              <a:latin typeface="Arial" panose="020B060402020202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573032-0720-E540-93BE-34915CA0664A}"/>
              </a:ext>
            </a:extLst>
          </p:cNvPr>
          <p:cNvSpPr txBox="1"/>
          <p:nvPr/>
        </p:nvSpPr>
        <p:spPr>
          <a:xfrm>
            <a:off x="8260438" y="3842784"/>
            <a:ext cx="3777281" cy="409319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00" dirty="0"/>
              <a:t>Message Driven Bean to Spring POJO </a:t>
            </a:r>
            <a:endParaRPr lang="en-US" sz="1400" dirty="0">
              <a:latin typeface="Arial" panose="020B060402020202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33F115-6D20-BE4F-9FA8-29A547CA17DA}"/>
              </a:ext>
            </a:extLst>
          </p:cNvPr>
          <p:cNvSpPr txBox="1"/>
          <p:nvPr/>
        </p:nvSpPr>
        <p:spPr>
          <a:xfrm>
            <a:off x="8260439" y="4258873"/>
            <a:ext cx="3777280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IN" sz="1333" dirty="0"/>
              <a:t>Transforms Message Driven Beans to Spring's Message Driven POJOs</a:t>
            </a:r>
            <a:br>
              <a:rPr lang="en-IN" sz="1333" dirty="0">
                <a:latin typeface="Arial" panose="020B0604020202020204"/>
              </a:rPr>
            </a:br>
            <a:endParaRPr lang="en-US" sz="1333" dirty="0">
              <a:latin typeface="Arial" panose="020B060402020202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349620-0476-F84A-A3B7-767CB4E3BA8B}"/>
              </a:ext>
            </a:extLst>
          </p:cNvPr>
          <p:cNvSpPr txBox="1"/>
          <p:nvPr/>
        </p:nvSpPr>
        <p:spPr>
          <a:xfrm>
            <a:off x="158541" y="5048997"/>
            <a:ext cx="4946859" cy="409319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00" dirty="0"/>
              <a:t>Spring Bootify EJB Session Beans </a:t>
            </a:r>
            <a:endParaRPr lang="en-US" sz="1400" dirty="0">
              <a:latin typeface="Arial" panose="020B060402020202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124A4-D631-D24D-8F54-BCF3007E9F20}"/>
              </a:ext>
            </a:extLst>
          </p:cNvPr>
          <p:cNvSpPr txBox="1"/>
          <p:nvPr/>
        </p:nvSpPr>
        <p:spPr>
          <a:xfrm>
            <a:off x="158541" y="5465085"/>
            <a:ext cx="4946859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IN" sz="1333" dirty="0"/>
              <a:t>Transforms EJB Session Beans to Spring boot. Supports transformation of EJB Message Driven Beans 3 (MDB3).</a:t>
            </a:r>
            <a:br>
              <a:rPr lang="en-IN" sz="1333" dirty="0">
                <a:latin typeface="Arial" panose="020B0604020202020204"/>
              </a:rPr>
            </a:br>
            <a:endParaRPr lang="en-US" sz="1333" dirty="0">
              <a:latin typeface="Arial" panose="020B06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302112-1AD6-4A4D-8890-B635331F7D8C}"/>
              </a:ext>
            </a:extLst>
          </p:cNvPr>
          <p:cNvSpPr txBox="1"/>
          <p:nvPr/>
        </p:nvSpPr>
        <p:spPr>
          <a:xfrm>
            <a:off x="5372925" y="5048997"/>
            <a:ext cx="6666675" cy="409319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 defTabSz="457189">
              <a:defRPr sz="1100">
                <a:solidFill>
                  <a:srgbClr val="FFFFFF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00" dirty="0"/>
              <a:t>Dockerize .Net Application </a:t>
            </a:r>
            <a:endParaRPr lang="en-US" sz="1400" dirty="0"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7ADEB5-BEB1-8F48-A874-89D3EC3659A4}"/>
              </a:ext>
            </a:extLst>
          </p:cNvPr>
          <p:cNvSpPr txBox="1"/>
          <p:nvPr/>
        </p:nvSpPr>
        <p:spPr>
          <a:xfrm>
            <a:off x="5372925" y="5465085"/>
            <a:ext cx="6666675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 defTabSz="457189">
              <a:defRPr sz="1000">
                <a:solidFill>
                  <a:srgbClr val="000000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IN" sz="1333" dirty="0"/>
              <a:t>Dockerization of </a:t>
            </a:r>
            <a:r>
              <a:rPr lang="en-IN" dirty="0"/>
              <a:t>ASP.NET 4.5 (VB.NET &amp; C#), </a:t>
            </a:r>
            <a:r>
              <a:rPr lang="en-IN" sz="1333" dirty="0"/>
              <a:t>Classic ASP, ASP.NET 2.0 &amp; 3.5 applications (VB.NET &amp; C#). Dockerization for multiple web project of a solution file in .NET </a:t>
            </a:r>
            <a:br>
              <a:rPr lang="en-IN" sz="1333" dirty="0">
                <a:latin typeface="Arial" panose="020B0604020202020204"/>
              </a:rPr>
            </a:br>
            <a:endParaRPr lang="en-US" sz="1333" dirty="0">
              <a:latin typeface="Arial" panose="020B0604020202020204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B99299-B052-894A-946D-DEB49EB5EDA7}"/>
              </a:ext>
            </a:extLst>
          </p:cNvPr>
          <p:cNvGrpSpPr/>
          <p:nvPr/>
        </p:nvGrpSpPr>
        <p:grpSpPr>
          <a:xfrm>
            <a:off x="11633925" y="4377"/>
            <a:ext cx="558075" cy="565852"/>
            <a:chOff x="1826193" y="3450429"/>
            <a:chExt cx="558075" cy="56585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38A9FA-C80A-F94C-A117-A96FC4ED9FDB}"/>
                </a:ext>
              </a:extLst>
            </p:cNvPr>
            <p:cNvSpPr/>
            <p:nvPr/>
          </p:nvSpPr>
          <p:spPr>
            <a:xfrm>
              <a:off x="1826193" y="3450429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8038ED6-0FBA-3140-8AB1-C702865984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315" y="3512083"/>
              <a:ext cx="373831" cy="379041"/>
              <a:chOff x="3249" y="18"/>
              <a:chExt cx="855" cy="855"/>
            </a:xfrm>
            <a:solidFill>
              <a:srgbClr val="FFFFFF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57144C4-5C9B-1641-9D84-169D0C7FA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7" y="18"/>
                <a:ext cx="278" cy="243"/>
              </a:xfrm>
              <a:custGeom>
                <a:avLst/>
                <a:gdLst>
                  <a:gd name="T0" fmla="*/ 342 w 623"/>
                  <a:gd name="T1" fmla="*/ 19 h 547"/>
                  <a:gd name="T2" fmla="*/ 296 w 623"/>
                  <a:gd name="T3" fmla="*/ 10 h 547"/>
                  <a:gd name="T4" fmla="*/ 286 w 623"/>
                  <a:gd name="T5" fmla="*/ 19 h 547"/>
                  <a:gd name="T6" fmla="*/ 9 w 623"/>
                  <a:gd name="T7" fmla="*/ 499 h 547"/>
                  <a:gd name="T8" fmla="*/ 21 w 623"/>
                  <a:gd name="T9" fmla="*/ 543 h 547"/>
                  <a:gd name="T10" fmla="*/ 37 w 623"/>
                  <a:gd name="T11" fmla="*/ 547 h 547"/>
                  <a:gd name="T12" fmla="*/ 591 w 623"/>
                  <a:gd name="T13" fmla="*/ 547 h 547"/>
                  <a:gd name="T14" fmla="*/ 623 w 623"/>
                  <a:gd name="T15" fmla="*/ 515 h 547"/>
                  <a:gd name="T16" fmla="*/ 619 w 623"/>
                  <a:gd name="T17" fmla="*/ 499 h 547"/>
                  <a:gd name="T18" fmla="*/ 342 w 623"/>
                  <a:gd name="T19" fmla="*/ 19 h 547"/>
                  <a:gd name="T20" fmla="*/ 92 w 623"/>
                  <a:gd name="T21" fmla="*/ 483 h 547"/>
                  <a:gd name="T22" fmla="*/ 314 w 623"/>
                  <a:gd name="T23" fmla="*/ 99 h 547"/>
                  <a:gd name="T24" fmla="*/ 536 w 623"/>
                  <a:gd name="T25" fmla="*/ 483 h 547"/>
                  <a:gd name="T26" fmla="*/ 92 w 623"/>
                  <a:gd name="T27" fmla="*/ 48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3" h="547">
                    <a:moveTo>
                      <a:pt x="342" y="19"/>
                    </a:moveTo>
                    <a:cubicBezTo>
                      <a:pt x="332" y="4"/>
                      <a:pt x="311" y="0"/>
                      <a:pt x="296" y="10"/>
                    </a:cubicBezTo>
                    <a:cubicBezTo>
                      <a:pt x="292" y="12"/>
                      <a:pt x="289" y="15"/>
                      <a:pt x="286" y="19"/>
                    </a:cubicBezTo>
                    <a:cubicBezTo>
                      <a:pt x="9" y="499"/>
                      <a:pt x="9" y="499"/>
                      <a:pt x="9" y="499"/>
                    </a:cubicBezTo>
                    <a:cubicBezTo>
                      <a:pt x="0" y="514"/>
                      <a:pt x="6" y="534"/>
                      <a:pt x="21" y="543"/>
                    </a:cubicBezTo>
                    <a:cubicBezTo>
                      <a:pt x="26" y="546"/>
                      <a:pt x="31" y="547"/>
                      <a:pt x="37" y="547"/>
                    </a:cubicBezTo>
                    <a:cubicBezTo>
                      <a:pt x="591" y="547"/>
                      <a:pt x="591" y="547"/>
                      <a:pt x="591" y="547"/>
                    </a:cubicBezTo>
                    <a:cubicBezTo>
                      <a:pt x="609" y="547"/>
                      <a:pt x="623" y="533"/>
                      <a:pt x="623" y="515"/>
                    </a:cubicBezTo>
                    <a:cubicBezTo>
                      <a:pt x="623" y="509"/>
                      <a:pt x="622" y="504"/>
                      <a:pt x="619" y="499"/>
                    </a:cubicBezTo>
                    <a:lnTo>
                      <a:pt x="342" y="19"/>
                    </a:lnTo>
                    <a:close/>
                    <a:moveTo>
                      <a:pt x="92" y="483"/>
                    </a:moveTo>
                    <a:cubicBezTo>
                      <a:pt x="314" y="99"/>
                      <a:pt x="314" y="99"/>
                      <a:pt x="314" y="99"/>
                    </a:cubicBezTo>
                    <a:cubicBezTo>
                      <a:pt x="536" y="483"/>
                      <a:pt x="536" y="483"/>
                      <a:pt x="536" y="483"/>
                    </a:cubicBezTo>
                    <a:lnTo>
                      <a:pt x="92" y="483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896FA7E-E99C-C549-B79B-1B4F00D39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8" y="617"/>
                <a:ext cx="256" cy="256"/>
              </a:xfrm>
              <a:custGeom>
                <a:avLst/>
                <a:gdLst>
                  <a:gd name="T0" fmla="*/ 544 w 576"/>
                  <a:gd name="T1" fmla="*/ 0 h 576"/>
                  <a:gd name="T2" fmla="*/ 32 w 576"/>
                  <a:gd name="T3" fmla="*/ 0 h 576"/>
                  <a:gd name="T4" fmla="*/ 0 w 576"/>
                  <a:gd name="T5" fmla="*/ 32 h 576"/>
                  <a:gd name="T6" fmla="*/ 0 w 576"/>
                  <a:gd name="T7" fmla="*/ 32 h 576"/>
                  <a:gd name="T8" fmla="*/ 0 w 576"/>
                  <a:gd name="T9" fmla="*/ 544 h 576"/>
                  <a:gd name="T10" fmla="*/ 32 w 576"/>
                  <a:gd name="T11" fmla="*/ 576 h 576"/>
                  <a:gd name="T12" fmla="*/ 32 w 576"/>
                  <a:gd name="T13" fmla="*/ 576 h 576"/>
                  <a:gd name="T14" fmla="*/ 544 w 576"/>
                  <a:gd name="T15" fmla="*/ 576 h 576"/>
                  <a:gd name="T16" fmla="*/ 576 w 576"/>
                  <a:gd name="T17" fmla="*/ 544 h 576"/>
                  <a:gd name="T18" fmla="*/ 576 w 576"/>
                  <a:gd name="T19" fmla="*/ 544 h 576"/>
                  <a:gd name="T20" fmla="*/ 576 w 576"/>
                  <a:gd name="T21" fmla="*/ 32 h 576"/>
                  <a:gd name="T22" fmla="*/ 544 w 576"/>
                  <a:gd name="T23" fmla="*/ 0 h 576"/>
                  <a:gd name="T24" fmla="*/ 544 w 576"/>
                  <a:gd name="T25" fmla="*/ 0 h 576"/>
                  <a:gd name="T26" fmla="*/ 512 w 576"/>
                  <a:gd name="T27" fmla="*/ 512 h 576"/>
                  <a:gd name="T28" fmla="*/ 64 w 576"/>
                  <a:gd name="T29" fmla="*/ 512 h 576"/>
                  <a:gd name="T30" fmla="*/ 64 w 576"/>
                  <a:gd name="T31" fmla="*/ 64 h 576"/>
                  <a:gd name="T32" fmla="*/ 512 w 576"/>
                  <a:gd name="T33" fmla="*/ 64 h 576"/>
                  <a:gd name="T34" fmla="*/ 512 w 576"/>
                  <a:gd name="T35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6" h="576">
                    <a:moveTo>
                      <a:pt x="5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62"/>
                      <a:pt x="14" y="576"/>
                      <a:pt x="32" y="576"/>
                    </a:cubicBezTo>
                    <a:cubicBezTo>
                      <a:pt x="32" y="576"/>
                      <a:pt x="32" y="576"/>
                      <a:pt x="32" y="576"/>
                    </a:cubicBezTo>
                    <a:cubicBezTo>
                      <a:pt x="544" y="576"/>
                      <a:pt x="544" y="576"/>
                      <a:pt x="544" y="576"/>
                    </a:cubicBezTo>
                    <a:cubicBezTo>
                      <a:pt x="562" y="576"/>
                      <a:pt x="576" y="562"/>
                      <a:pt x="576" y="544"/>
                    </a:cubicBezTo>
                    <a:cubicBezTo>
                      <a:pt x="576" y="544"/>
                      <a:pt x="576" y="544"/>
                      <a:pt x="576" y="544"/>
                    </a:cubicBezTo>
                    <a:cubicBezTo>
                      <a:pt x="576" y="32"/>
                      <a:pt x="576" y="32"/>
                      <a:pt x="576" y="32"/>
                    </a:cubicBezTo>
                    <a:cubicBezTo>
                      <a:pt x="576" y="14"/>
                      <a:pt x="562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close/>
                    <a:moveTo>
                      <a:pt x="512" y="512"/>
                    </a:moveTo>
                    <a:cubicBezTo>
                      <a:pt x="64" y="512"/>
                      <a:pt x="64" y="512"/>
                      <a:pt x="64" y="512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512" y="64"/>
                      <a:pt x="512" y="64"/>
                      <a:pt x="512" y="64"/>
                    </a:cubicBezTo>
                    <a:lnTo>
                      <a:pt x="512" y="512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1306A324-4C6C-6B40-B90A-6DF6DFA29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" y="617"/>
                <a:ext cx="257" cy="25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  <a:gd name="T10" fmla="*/ 288 w 576"/>
                  <a:gd name="T11" fmla="*/ 512 h 576"/>
                  <a:gd name="T12" fmla="*/ 64 w 576"/>
                  <a:gd name="T13" fmla="*/ 288 h 576"/>
                  <a:gd name="T14" fmla="*/ 288 w 576"/>
                  <a:gd name="T15" fmla="*/ 64 h 576"/>
                  <a:gd name="T16" fmla="*/ 512 w 576"/>
                  <a:gd name="T17" fmla="*/ 288 h 576"/>
                  <a:gd name="T18" fmla="*/ 288 w 576"/>
                  <a:gd name="T19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cubicBezTo>
                      <a:pt x="129" y="0"/>
                      <a:pt x="0" y="129"/>
                      <a:pt x="0" y="288"/>
                    </a:cubicBezTo>
                    <a:cubicBezTo>
                      <a:pt x="0" y="447"/>
                      <a:pt x="129" y="576"/>
                      <a:pt x="288" y="576"/>
                    </a:cubicBezTo>
                    <a:cubicBezTo>
                      <a:pt x="447" y="576"/>
                      <a:pt x="576" y="447"/>
                      <a:pt x="576" y="288"/>
                    </a:cubicBezTo>
                    <a:cubicBezTo>
                      <a:pt x="576" y="129"/>
                      <a:pt x="447" y="0"/>
                      <a:pt x="288" y="0"/>
                    </a:cubicBezTo>
                    <a:close/>
                    <a:moveTo>
                      <a:pt x="288" y="512"/>
                    </a:moveTo>
                    <a:cubicBezTo>
                      <a:pt x="164" y="512"/>
                      <a:pt x="64" y="412"/>
                      <a:pt x="64" y="288"/>
                    </a:cubicBezTo>
                    <a:cubicBezTo>
                      <a:pt x="64" y="164"/>
                      <a:pt x="164" y="64"/>
                      <a:pt x="288" y="64"/>
                    </a:cubicBezTo>
                    <a:cubicBezTo>
                      <a:pt x="412" y="64"/>
                      <a:pt x="512" y="164"/>
                      <a:pt x="512" y="288"/>
                    </a:cubicBezTo>
                    <a:cubicBezTo>
                      <a:pt x="512" y="412"/>
                      <a:pt x="412" y="512"/>
                      <a:pt x="288" y="512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B3E08CB-7F3C-554B-9352-D226DDC7D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152"/>
                <a:ext cx="260" cy="441"/>
              </a:xfrm>
              <a:custGeom>
                <a:avLst/>
                <a:gdLst>
                  <a:gd name="T0" fmla="*/ 585 w 585"/>
                  <a:gd name="T1" fmla="*/ 58 h 994"/>
                  <a:gd name="T2" fmla="*/ 559 w 585"/>
                  <a:gd name="T3" fmla="*/ 0 h 994"/>
                  <a:gd name="T4" fmla="*/ 138 w 585"/>
                  <a:gd name="T5" fmla="*/ 994 h 994"/>
                  <a:gd name="T6" fmla="*/ 198 w 585"/>
                  <a:gd name="T7" fmla="*/ 972 h 994"/>
                  <a:gd name="T8" fmla="*/ 585 w 585"/>
                  <a:gd name="T9" fmla="*/ 5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994">
                    <a:moveTo>
                      <a:pt x="585" y="58"/>
                    </a:moveTo>
                    <a:cubicBezTo>
                      <a:pt x="559" y="0"/>
                      <a:pt x="559" y="0"/>
                      <a:pt x="559" y="0"/>
                    </a:cubicBezTo>
                    <a:cubicBezTo>
                      <a:pt x="183" y="172"/>
                      <a:pt x="0" y="603"/>
                      <a:pt x="138" y="994"/>
                    </a:cubicBezTo>
                    <a:cubicBezTo>
                      <a:pt x="198" y="972"/>
                      <a:pt x="198" y="972"/>
                      <a:pt x="198" y="972"/>
                    </a:cubicBezTo>
                    <a:cubicBezTo>
                      <a:pt x="71" y="613"/>
                      <a:pt x="239" y="217"/>
                      <a:pt x="585" y="5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1227319D-CEE7-894B-992E-8E0CFAAB2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774"/>
                <a:ext cx="277" cy="66"/>
              </a:xfrm>
              <a:custGeom>
                <a:avLst/>
                <a:gdLst>
                  <a:gd name="T0" fmla="*/ 320 w 620"/>
                  <a:gd name="T1" fmla="*/ 61 h 147"/>
                  <a:gd name="T2" fmla="*/ 25 w 620"/>
                  <a:gd name="T3" fmla="*/ 0 h 147"/>
                  <a:gd name="T4" fmla="*/ 0 w 620"/>
                  <a:gd name="T5" fmla="*/ 58 h 147"/>
                  <a:gd name="T6" fmla="*/ 620 w 620"/>
                  <a:gd name="T7" fmla="*/ 67 h 147"/>
                  <a:gd name="T8" fmla="*/ 596 w 620"/>
                  <a:gd name="T9" fmla="*/ 8 h 147"/>
                  <a:gd name="T10" fmla="*/ 320 w 620"/>
                  <a:gd name="T11" fmla="*/ 6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0" h="147">
                    <a:moveTo>
                      <a:pt x="320" y="61"/>
                    </a:moveTo>
                    <a:cubicBezTo>
                      <a:pt x="219" y="61"/>
                      <a:pt x="118" y="40"/>
                      <a:pt x="25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97" y="144"/>
                      <a:pt x="420" y="147"/>
                      <a:pt x="620" y="67"/>
                    </a:cubicBezTo>
                    <a:cubicBezTo>
                      <a:pt x="596" y="8"/>
                      <a:pt x="596" y="8"/>
                      <a:pt x="596" y="8"/>
                    </a:cubicBezTo>
                    <a:cubicBezTo>
                      <a:pt x="508" y="43"/>
                      <a:pt x="415" y="61"/>
                      <a:pt x="320" y="6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837C67F-B405-5A47-A852-93B8F3D4E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59"/>
                <a:ext cx="240" cy="419"/>
              </a:xfrm>
              <a:custGeom>
                <a:avLst/>
                <a:gdLst>
                  <a:gd name="T0" fmla="*/ 399 w 538"/>
                  <a:gd name="T1" fmla="*/ 711 h 944"/>
                  <a:gd name="T2" fmla="*/ 367 w 538"/>
                  <a:gd name="T3" fmla="*/ 926 h 944"/>
                  <a:gd name="T4" fmla="*/ 428 w 538"/>
                  <a:gd name="T5" fmla="*/ 944 h 944"/>
                  <a:gd name="T6" fmla="*/ 51 w 538"/>
                  <a:gd name="T7" fmla="*/ 11 h 944"/>
                  <a:gd name="T8" fmla="*/ 51 w 538"/>
                  <a:gd name="T9" fmla="*/ 11 h 944"/>
                  <a:gd name="T10" fmla="*/ 30 w 538"/>
                  <a:gd name="T11" fmla="*/ 0 h 944"/>
                  <a:gd name="T12" fmla="*/ 0 w 538"/>
                  <a:gd name="T13" fmla="*/ 57 h 944"/>
                  <a:gd name="T14" fmla="*/ 20 w 538"/>
                  <a:gd name="T15" fmla="*/ 67 h 944"/>
                  <a:gd name="T16" fmla="*/ 35 w 538"/>
                  <a:gd name="T17" fmla="*/ 39 h 944"/>
                  <a:gd name="T18" fmla="*/ 20 w 538"/>
                  <a:gd name="T19" fmla="*/ 67 h 944"/>
                  <a:gd name="T20" fmla="*/ 399 w 538"/>
                  <a:gd name="T21" fmla="*/ 711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8" h="944">
                    <a:moveTo>
                      <a:pt x="399" y="711"/>
                    </a:moveTo>
                    <a:cubicBezTo>
                      <a:pt x="399" y="784"/>
                      <a:pt x="388" y="856"/>
                      <a:pt x="367" y="926"/>
                    </a:cubicBezTo>
                    <a:cubicBezTo>
                      <a:pt x="428" y="944"/>
                      <a:pt x="428" y="944"/>
                      <a:pt x="428" y="944"/>
                    </a:cubicBezTo>
                    <a:cubicBezTo>
                      <a:pt x="538" y="583"/>
                      <a:pt x="381" y="194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7"/>
                      <a:pt x="37" y="3"/>
                      <a:pt x="3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60"/>
                      <a:pt x="13" y="63"/>
                      <a:pt x="20" y="6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54" y="197"/>
                      <a:pt x="399" y="443"/>
                      <a:pt x="399" y="71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11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9D70B2-47A5-D24B-8449-C34BBA51CA06}"/>
              </a:ext>
            </a:extLst>
          </p:cNvPr>
          <p:cNvSpPr/>
          <p:nvPr/>
        </p:nvSpPr>
        <p:spPr>
          <a:xfrm>
            <a:off x="235622" y="1117600"/>
            <a:ext cx="2963333" cy="4876800"/>
          </a:xfrm>
          <a:prstGeom prst="roundRect">
            <a:avLst>
              <a:gd name="adj" fmla="val 9251"/>
            </a:avLst>
          </a:prstGeom>
          <a:solidFill>
            <a:srgbClr val="0070C0"/>
          </a:solidFill>
          <a:ln>
            <a:noFill/>
          </a:ln>
        </p:spPr>
        <p:txBody>
          <a:bodyPr wrap="square" lIns="96000" tIns="0" rIns="0" bIns="0" anchor="ctr">
            <a:noAutofit/>
          </a:bodyPr>
          <a:lstStyle/>
          <a:p>
            <a:pPr marL="228594" indent="-228594" defTabSz="609570">
              <a:buFont typeface="Wingdings" panose="05000000000000000000" pitchFamily="2" charset="2"/>
              <a:buChar char="§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AB8A3-0F22-7E4C-AD47-C9907784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9" y="106557"/>
            <a:ext cx="11180064" cy="552060"/>
          </a:xfrm>
        </p:spPr>
        <p:txBody>
          <a:bodyPr/>
          <a:lstStyle/>
          <a:p>
            <a:r>
              <a:rPr lang="en-US" dirty="0"/>
              <a:t>Example: SpringMVC to Spring boot Recipe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65A2830-FB8C-A741-BBBD-139F3DC6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D30A8-0D17-604A-BEE2-A05AD08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9D70B2-47A5-D24B-8449-C34BBA51CA06}"/>
              </a:ext>
            </a:extLst>
          </p:cNvPr>
          <p:cNvSpPr/>
          <p:nvPr/>
        </p:nvSpPr>
        <p:spPr>
          <a:xfrm>
            <a:off x="152402" y="1032933"/>
            <a:ext cx="2963333" cy="4876800"/>
          </a:xfrm>
          <a:prstGeom prst="roundRect">
            <a:avLst>
              <a:gd name="adj" fmla="val 925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96000" tIns="0" rIns="0" bIns="0" anchor="ctr">
            <a:noAutofit/>
          </a:bodyPr>
          <a:lstStyle/>
          <a:p>
            <a:pPr marL="228594" indent="-228594" defTabSz="609570"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Example highlights the steps to transform codebase from SpringMVC to Springboot framework</a:t>
            </a: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70"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Platform crawls through the application source code, understands current landscape and suggests target framework to transform application for Cloud</a:t>
            </a:r>
          </a:p>
          <a:p>
            <a:pPr marL="228594" indent="-228594" defTabSz="609570">
              <a:buFont typeface="Wingdings" panose="05000000000000000000" pitchFamily="2" charset="2"/>
              <a:buChar char="§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70"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Upon user confirmation, platform transforms source code to target framework</a:t>
            </a:r>
          </a:p>
          <a:p>
            <a:pPr marL="228594" indent="-228594" defTabSz="609570">
              <a:buFont typeface="Wingdings" panose="05000000000000000000" pitchFamily="2" charset="2"/>
              <a:buChar char="§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70"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In addition to automated transformation steps, </a:t>
            </a:r>
            <a:r>
              <a:rPr lang="en-US" sz="1333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 platform also provides suggestions on the manual steps to be performed (if any)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516EB-8512-EA42-AE0D-CD76B2E2CB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411" y="1612374"/>
            <a:ext cx="7587148" cy="4000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5F1E6-7BB8-5E4E-BAE8-3048839C8C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875" y="1612373"/>
            <a:ext cx="3146324" cy="20182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55AA0835-AF96-D24B-A5D3-B2977A043B19}"/>
              </a:ext>
            </a:extLst>
          </p:cNvPr>
          <p:cNvSpPr/>
          <p:nvPr/>
        </p:nvSpPr>
        <p:spPr>
          <a:xfrm>
            <a:off x="4553012" y="813127"/>
            <a:ext cx="2582605" cy="773996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Transformation Recipe Steps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B6B0D53C-EF60-E642-A8B9-330E4740F36B}"/>
              </a:ext>
            </a:extLst>
          </p:cNvPr>
          <p:cNvSpPr/>
          <p:nvPr/>
        </p:nvSpPr>
        <p:spPr>
          <a:xfrm>
            <a:off x="8766955" y="824001"/>
            <a:ext cx="2582605" cy="743376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Transformation Recipe Scope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B5067D-4FED-6544-974D-6C3C19E02BCA}"/>
              </a:ext>
            </a:extLst>
          </p:cNvPr>
          <p:cNvGrpSpPr/>
          <p:nvPr/>
        </p:nvGrpSpPr>
        <p:grpSpPr>
          <a:xfrm>
            <a:off x="11633925" y="4377"/>
            <a:ext cx="558075" cy="565852"/>
            <a:chOff x="1826193" y="3450429"/>
            <a:chExt cx="558075" cy="5658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7A8B4C-9EE3-8F40-9542-74669565A2DD}"/>
                </a:ext>
              </a:extLst>
            </p:cNvPr>
            <p:cNvSpPr/>
            <p:nvPr/>
          </p:nvSpPr>
          <p:spPr>
            <a:xfrm>
              <a:off x="1826193" y="3450429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43D017-70B1-4741-895D-0E383EB6FF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315" y="3512083"/>
              <a:ext cx="373831" cy="379041"/>
              <a:chOff x="3249" y="18"/>
              <a:chExt cx="855" cy="855"/>
            </a:xfrm>
            <a:solidFill>
              <a:srgbClr val="FFFFFF"/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DFD169E-F29E-CF44-8AFC-E8B4D367D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7" y="18"/>
                <a:ext cx="278" cy="243"/>
              </a:xfrm>
              <a:custGeom>
                <a:avLst/>
                <a:gdLst>
                  <a:gd name="T0" fmla="*/ 342 w 623"/>
                  <a:gd name="T1" fmla="*/ 19 h 547"/>
                  <a:gd name="T2" fmla="*/ 296 w 623"/>
                  <a:gd name="T3" fmla="*/ 10 h 547"/>
                  <a:gd name="T4" fmla="*/ 286 w 623"/>
                  <a:gd name="T5" fmla="*/ 19 h 547"/>
                  <a:gd name="T6" fmla="*/ 9 w 623"/>
                  <a:gd name="T7" fmla="*/ 499 h 547"/>
                  <a:gd name="T8" fmla="*/ 21 w 623"/>
                  <a:gd name="T9" fmla="*/ 543 h 547"/>
                  <a:gd name="T10" fmla="*/ 37 w 623"/>
                  <a:gd name="T11" fmla="*/ 547 h 547"/>
                  <a:gd name="T12" fmla="*/ 591 w 623"/>
                  <a:gd name="T13" fmla="*/ 547 h 547"/>
                  <a:gd name="T14" fmla="*/ 623 w 623"/>
                  <a:gd name="T15" fmla="*/ 515 h 547"/>
                  <a:gd name="T16" fmla="*/ 619 w 623"/>
                  <a:gd name="T17" fmla="*/ 499 h 547"/>
                  <a:gd name="T18" fmla="*/ 342 w 623"/>
                  <a:gd name="T19" fmla="*/ 19 h 547"/>
                  <a:gd name="T20" fmla="*/ 92 w 623"/>
                  <a:gd name="T21" fmla="*/ 483 h 547"/>
                  <a:gd name="T22" fmla="*/ 314 w 623"/>
                  <a:gd name="T23" fmla="*/ 99 h 547"/>
                  <a:gd name="T24" fmla="*/ 536 w 623"/>
                  <a:gd name="T25" fmla="*/ 483 h 547"/>
                  <a:gd name="T26" fmla="*/ 92 w 623"/>
                  <a:gd name="T27" fmla="*/ 48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3" h="547">
                    <a:moveTo>
                      <a:pt x="342" y="19"/>
                    </a:moveTo>
                    <a:cubicBezTo>
                      <a:pt x="332" y="4"/>
                      <a:pt x="311" y="0"/>
                      <a:pt x="296" y="10"/>
                    </a:cubicBezTo>
                    <a:cubicBezTo>
                      <a:pt x="292" y="12"/>
                      <a:pt x="289" y="15"/>
                      <a:pt x="286" y="19"/>
                    </a:cubicBezTo>
                    <a:cubicBezTo>
                      <a:pt x="9" y="499"/>
                      <a:pt x="9" y="499"/>
                      <a:pt x="9" y="499"/>
                    </a:cubicBezTo>
                    <a:cubicBezTo>
                      <a:pt x="0" y="514"/>
                      <a:pt x="6" y="534"/>
                      <a:pt x="21" y="543"/>
                    </a:cubicBezTo>
                    <a:cubicBezTo>
                      <a:pt x="26" y="546"/>
                      <a:pt x="31" y="547"/>
                      <a:pt x="37" y="547"/>
                    </a:cubicBezTo>
                    <a:cubicBezTo>
                      <a:pt x="591" y="547"/>
                      <a:pt x="591" y="547"/>
                      <a:pt x="591" y="547"/>
                    </a:cubicBezTo>
                    <a:cubicBezTo>
                      <a:pt x="609" y="547"/>
                      <a:pt x="623" y="533"/>
                      <a:pt x="623" y="515"/>
                    </a:cubicBezTo>
                    <a:cubicBezTo>
                      <a:pt x="623" y="509"/>
                      <a:pt x="622" y="504"/>
                      <a:pt x="619" y="499"/>
                    </a:cubicBezTo>
                    <a:lnTo>
                      <a:pt x="342" y="19"/>
                    </a:lnTo>
                    <a:close/>
                    <a:moveTo>
                      <a:pt x="92" y="483"/>
                    </a:moveTo>
                    <a:cubicBezTo>
                      <a:pt x="314" y="99"/>
                      <a:pt x="314" y="99"/>
                      <a:pt x="314" y="99"/>
                    </a:cubicBezTo>
                    <a:cubicBezTo>
                      <a:pt x="536" y="483"/>
                      <a:pt x="536" y="483"/>
                      <a:pt x="536" y="483"/>
                    </a:cubicBezTo>
                    <a:lnTo>
                      <a:pt x="92" y="483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8D82948-91B3-7041-A5E1-E8B39B494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8" y="617"/>
                <a:ext cx="256" cy="256"/>
              </a:xfrm>
              <a:custGeom>
                <a:avLst/>
                <a:gdLst>
                  <a:gd name="T0" fmla="*/ 544 w 576"/>
                  <a:gd name="T1" fmla="*/ 0 h 576"/>
                  <a:gd name="T2" fmla="*/ 32 w 576"/>
                  <a:gd name="T3" fmla="*/ 0 h 576"/>
                  <a:gd name="T4" fmla="*/ 0 w 576"/>
                  <a:gd name="T5" fmla="*/ 32 h 576"/>
                  <a:gd name="T6" fmla="*/ 0 w 576"/>
                  <a:gd name="T7" fmla="*/ 32 h 576"/>
                  <a:gd name="T8" fmla="*/ 0 w 576"/>
                  <a:gd name="T9" fmla="*/ 544 h 576"/>
                  <a:gd name="T10" fmla="*/ 32 w 576"/>
                  <a:gd name="T11" fmla="*/ 576 h 576"/>
                  <a:gd name="T12" fmla="*/ 32 w 576"/>
                  <a:gd name="T13" fmla="*/ 576 h 576"/>
                  <a:gd name="T14" fmla="*/ 544 w 576"/>
                  <a:gd name="T15" fmla="*/ 576 h 576"/>
                  <a:gd name="T16" fmla="*/ 576 w 576"/>
                  <a:gd name="T17" fmla="*/ 544 h 576"/>
                  <a:gd name="T18" fmla="*/ 576 w 576"/>
                  <a:gd name="T19" fmla="*/ 544 h 576"/>
                  <a:gd name="T20" fmla="*/ 576 w 576"/>
                  <a:gd name="T21" fmla="*/ 32 h 576"/>
                  <a:gd name="T22" fmla="*/ 544 w 576"/>
                  <a:gd name="T23" fmla="*/ 0 h 576"/>
                  <a:gd name="T24" fmla="*/ 544 w 576"/>
                  <a:gd name="T25" fmla="*/ 0 h 576"/>
                  <a:gd name="T26" fmla="*/ 512 w 576"/>
                  <a:gd name="T27" fmla="*/ 512 h 576"/>
                  <a:gd name="T28" fmla="*/ 64 w 576"/>
                  <a:gd name="T29" fmla="*/ 512 h 576"/>
                  <a:gd name="T30" fmla="*/ 64 w 576"/>
                  <a:gd name="T31" fmla="*/ 64 h 576"/>
                  <a:gd name="T32" fmla="*/ 512 w 576"/>
                  <a:gd name="T33" fmla="*/ 64 h 576"/>
                  <a:gd name="T34" fmla="*/ 512 w 576"/>
                  <a:gd name="T35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6" h="576">
                    <a:moveTo>
                      <a:pt x="5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62"/>
                      <a:pt x="14" y="576"/>
                      <a:pt x="32" y="576"/>
                    </a:cubicBezTo>
                    <a:cubicBezTo>
                      <a:pt x="32" y="576"/>
                      <a:pt x="32" y="576"/>
                      <a:pt x="32" y="576"/>
                    </a:cubicBezTo>
                    <a:cubicBezTo>
                      <a:pt x="544" y="576"/>
                      <a:pt x="544" y="576"/>
                      <a:pt x="544" y="576"/>
                    </a:cubicBezTo>
                    <a:cubicBezTo>
                      <a:pt x="562" y="576"/>
                      <a:pt x="576" y="562"/>
                      <a:pt x="576" y="544"/>
                    </a:cubicBezTo>
                    <a:cubicBezTo>
                      <a:pt x="576" y="544"/>
                      <a:pt x="576" y="544"/>
                      <a:pt x="576" y="544"/>
                    </a:cubicBezTo>
                    <a:cubicBezTo>
                      <a:pt x="576" y="32"/>
                      <a:pt x="576" y="32"/>
                      <a:pt x="576" y="32"/>
                    </a:cubicBezTo>
                    <a:cubicBezTo>
                      <a:pt x="576" y="14"/>
                      <a:pt x="562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close/>
                    <a:moveTo>
                      <a:pt x="512" y="512"/>
                    </a:moveTo>
                    <a:cubicBezTo>
                      <a:pt x="64" y="512"/>
                      <a:pt x="64" y="512"/>
                      <a:pt x="64" y="512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512" y="64"/>
                      <a:pt x="512" y="64"/>
                      <a:pt x="512" y="64"/>
                    </a:cubicBezTo>
                    <a:lnTo>
                      <a:pt x="512" y="512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74500AF-610B-EC4B-BC92-28C03B22B9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" y="617"/>
                <a:ext cx="257" cy="25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  <a:gd name="T10" fmla="*/ 288 w 576"/>
                  <a:gd name="T11" fmla="*/ 512 h 576"/>
                  <a:gd name="T12" fmla="*/ 64 w 576"/>
                  <a:gd name="T13" fmla="*/ 288 h 576"/>
                  <a:gd name="T14" fmla="*/ 288 w 576"/>
                  <a:gd name="T15" fmla="*/ 64 h 576"/>
                  <a:gd name="T16" fmla="*/ 512 w 576"/>
                  <a:gd name="T17" fmla="*/ 288 h 576"/>
                  <a:gd name="T18" fmla="*/ 288 w 576"/>
                  <a:gd name="T19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cubicBezTo>
                      <a:pt x="129" y="0"/>
                      <a:pt x="0" y="129"/>
                      <a:pt x="0" y="288"/>
                    </a:cubicBezTo>
                    <a:cubicBezTo>
                      <a:pt x="0" y="447"/>
                      <a:pt x="129" y="576"/>
                      <a:pt x="288" y="576"/>
                    </a:cubicBezTo>
                    <a:cubicBezTo>
                      <a:pt x="447" y="576"/>
                      <a:pt x="576" y="447"/>
                      <a:pt x="576" y="288"/>
                    </a:cubicBezTo>
                    <a:cubicBezTo>
                      <a:pt x="576" y="129"/>
                      <a:pt x="447" y="0"/>
                      <a:pt x="288" y="0"/>
                    </a:cubicBezTo>
                    <a:close/>
                    <a:moveTo>
                      <a:pt x="288" y="512"/>
                    </a:moveTo>
                    <a:cubicBezTo>
                      <a:pt x="164" y="512"/>
                      <a:pt x="64" y="412"/>
                      <a:pt x="64" y="288"/>
                    </a:cubicBezTo>
                    <a:cubicBezTo>
                      <a:pt x="64" y="164"/>
                      <a:pt x="164" y="64"/>
                      <a:pt x="288" y="64"/>
                    </a:cubicBezTo>
                    <a:cubicBezTo>
                      <a:pt x="412" y="64"/>
                      <a:pt x="512" y="164"/>
                      <a:pt x="512" y="288"/>
                    </a:cubicBezTo>
                    <a:cubicBezTo>
                      <a:pt x="512" y="412"/>
                      <a:pt x="412" y="512"/>
                      <a:pt x="288" y="512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4966518-9063-AA4E-9638-7E3A3F257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152"/>
                <a:ext cx="260" cy="441"/>
              </a:xfrm>
              <a:custGeom>
                <a:avLst/>
                <a:gdLst>
                  <a:gd name="T0" fmla="*/ 585 w 585"/>
                  <a:gd name="T1" fmla="*/ 58 h 994"/>
                  <a:gd name="T2" fmla="*/ 559 w 585"/>
                  <a:gd name="T3" fmla="*/ 0 h 994"/>
                  <a:gd name="T4" fmla="*/ 138 w 585"/>
                  <a:gd name="T5" fmla="*/ 994 h 994"/>
                  <a:gd name="T6" fmla="*/ 198 w 585"/>
                  <a:gd name="T7" fmla="*/ 972 h 994"/>
                  <a:gd name="T8" fmla="*/ 585 w 585"/>
                  <a:gd name="T9" fmla="*/ 5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994">
                    <a:moveTo>
                      <a:pt x="585" y="58"/>
                    </a:moveTo>
                    <a:cubicBezTo>
                      <a:pt x="559" y="0"/>
                      <a:pt x="559" y="0"/>
                      <a:pt x="559" y="0"/>
                    </a:cubicBezTo>
                    <a:cubicBezTo>
                      <a:pt x="183" y="172"/>
                      <a:pt x="0" y="603"/>
                      <a:pt x="138" y="994"/>
                    </a:cubicBezTo>
                    <a:cubicBezTo>
                      <a:pt x="198" y="972"/>
                      <a:pt x="198" y="972"/>
                      <a:pt x="198" y="972"/>
                    </a:cubicBezTo>
                    <a:cubicBezTo>
                      <a:pt x="71" y="613"/>
                      <a:pt x="239" y="217"/>
                      <a:pt x="585" y="5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185E079-FE1F-5E4F-AE15-E680A2074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774"/>
                <a:ext cx="277" cy="66"/>
              </a:xfrm>
              <a:custGeom>
                <a:avLst/>
                <a:gdLst>
                  <a:gd name="T0" fmla="*/ 320 w 620"/>
                  <a:gd name="T1" fmla="*/ 61 h 147"/>
                  <a:gd name="T2" fmla="*/ 25 w 620"/>
                  <a:gd name="T3" fmla="*/ 0 h 147"/>
                  <a:gd name="T4" fmla="*/ 0 w 620"/>
                  <a:gd name="T5" fmla="*/ 58 h 147"/>
                  <a:gd name="T6" fmla="*/ 620 w 620"/>
                  <a:gd name="T7" fmla="*/ 67 h 147"/>
                  <a:gd name="T8" fmla="*/ 596 w 620"/>
                  <a:gd name="T9" fmla="*/ 8 h 147"/>
                  <a:gd name="T10" fmla="*/ 320 w 620"/>
                  <a:gd name="T11" fmla="*/ 6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0" h="147">
                    <a:moveTo>
                      <a:pt x="320" y="61"/>
                    </a:moveTo>
                    <a:cubicBezTo>
                      <a:pt x="219" y="61"/>
                      <a:pt x="118" y="40"/>
                      <a:pt x="25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97" y="144"/>
                      <a:pt x="420" y="147"/>
                      <a:pt x="620" y="67"/>
                    </a:cubicBezTo>
                    <a:cubicBezTo>
                      <a:pt x="596" y="8"/>
                      <a:pt x="596" y="8"/>
                      <a:pt x="596" y="8"/>
                    </a:cubicBezTo>
                    <a:cubicBezTo>
                      <a:pt x="508" y="43"/>
                      <a:pt x="415" y="61"/>
                      <a:pt x="320" y="6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6096B3-849C-3442-89A0-3EFCF866D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59"/>
                <a:ext cx="240" cy="419"/>
              </a:xfrm>
              <a:custGeom>
                <a:avLst/>
                <a:gdLst>
                  <a:gd name="T0" fmla="*/ 399 w 538"/>
                  <a:gd name="T1" fmla="*/ 711 h 944"/>
                  <a:gd name="T2" fmla="*/ 367 w 538"/>
                  <a:gd name="T3" fmla="*/ 926 h 944"/>
                  <a:gd name="T4" fmla="*/ 428 w 538"/>
                  <a:gd name="T5" fmla="*/ 944 h 944"/>
                  <a:gd name="T6" fmla="*/ 51 w 538"/>
                  <a:gd name="T7" fmla="*/ 11 h 944"/>
                  <a:gd name="T8" fmla="*/ 51 w 538"/>
                  <a:gd name="T9" fmla="*/ 11 h 944"/>
                  <a:gd name="T10" fmla="*/ 30 w 538"/>
                  <a:gd name="T11" fmla="*/ 0 h 944"/>
                  <a:gd name="T12" fmla="*/ 0 w 538"/>
                  <a:gd name="T13" fmla="*/ 57 h 944"/>
                  <a:gd name="T14" fmla="*/ 20 w 538"/>
                  <a:gd name="T15" fmla="*/ 67 h 944"/>
                  <a:gd name="T16" fmla="*/ 35 w 538"/>
                  <a:gd name="T17" fmla="*/ 39 h 944"/>
                  <a:gd name="T18" fmla="*/ 20 w 538"/>
                  <a:gd name="T19" fmla="*/ 67 h 944"/>
                  <a:gd name="T20" fmla="*/ 399 w 538"/>
                  <a:gd name="T21" fmla="*/ 711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8" h="944">
                    <a:moveTo>
                      <a:pt x="399" y="711"/>
                    </a:moveTo>
                    <a:cubicBezTo>
                      <a:pt x="399" y="784"/>
                      <a:pt x="388" y="856"/>
                      <a:pt x="367" y="926"/>
                    </a:cubicBezTo>
                    <a:cubicBezTo>
                      <a:pt x="428" y="944"/>
                      <a:pt x="428" y="944"/>
                      <a:pt x="428" y="944"/>
                    </a:cubicBezTo>
                    <a:cubicBezTo>
                      <a:pt x="538" y="583"/>
                      <a:pt x="381" y="194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7"/>
                      <a:pt x="37" y="3"/>
                      <a:pt x="3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60"/>
                      <a:pt x="13" y="63"/>
                      <a:pt x="20" y="6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54" y="197"/>
                      <a:pt x="399" y="443"/>
                      <a:pt x="399" y="71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40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6753" y="3575155"/>
            <a:ext cx="4422723" cy="121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6000" tIns="96000" rIns="96000" bIns="96000" rtlCol="0" anchor="ctr">
            <a:noAutofit/>
          </a:bodyPr>
          <a:lstStyle/>
          <a:p>
            <a:pPr defTabSz="60955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Helps to add a new file to the source code. For example, a servlet can be added to a particular package. Placeholders can be specified in the file so that actual values can be entered during the transformation flow.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3645" y="3575155"/>
            <a:ext cx="4430441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6000" tIns="96000" rIns="96000" bIns="96000" rtlCol="0" anchor="ctr">
            <a:noAutofit/>
          </a:bodyPr>
          <a:lstStyle/>
          <a:p>
            <a:pPr defTabSz="60955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Adds dependencies and dependency exclusions to the pom.xml file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171144" y="570635"/>
            <a:ext cx="11868456" cy="19917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Platform allows user to define Service Templates for injecting source code changes 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They can be setup once by the user in the platform settings section and can be reused to make changes to several applications of similar kind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They serve a variety of purposes such as: </a:t>
            </a:r>
          </a:p>
          <a:p>
            <a:pPr marL="838179" lvl="1" indent="-228594" defTabSz="60958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Adding build configurations to a maven or gradle project</a:t>
            </a:r>
          </a:p>
          <a:p>
            <a:pPr marL="838179" lvl="1" indent="-228594" defTabSz="60958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Adding a dependency in pom.xml in a maven project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2864" y="52689"/>
            <a:ext cx="11180064" cy="552060"/>
          </a:xfrm>
        </p:spPr>
        <p:txBody>
          <a:bodyPr>
            <a:normAutofit/>
          </a:bodyPr>
          <a:lstStyle/>
          <a:p>
            <a:r>
              <a:rPr lang="en-US" dirty="0"/>
              <a:t>Service Templates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12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94" y="3206067"/>
            <a:ext cx="4431788" cy="409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55"/>
            <a:r>
              <a:rPr lang="en-US" sz="1400" b="1" dirty="0">
                <a:solidFill>
                  <a:srgbClr val="FFFFFF"/>
                </a:solidFill>
                <a:latin typeface="Arial" panose="020B0604020202020204"/>
              </a:rPr>
              <a:t>Adding a new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0173" y="4946540"/>
            <a:ext cx="4439303" cy="4093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55"/>
            <a:r>
              <a:rPr lang="en-US" sz="1400" b="1" dirty="0">
                <a:solidFill>
                  <a:srgbClr val="FFFFFF"/>
                </a:solidFill>
                <a:latin typeface="Arial" panose="020B0604020202020204"/>
              </a:rPr>
              <a:t>Build configuration update - Gradle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0172" y="5309307"/>
            <a:ext cx="4429181" cy="853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6000" tIns="96000" rIns="96000" bIns="96000" rtlCol="0" anchor="ctr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5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Adds Gradle configurations such as Plugins and DSL blocks to the build.gradle file.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3644" y="3206067"/>
            <a:ext cx="4429853" cy="4093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55"/>
            <a:r>
              <a:rPr lang="en-US" sz="1400" b="1" dirty="0">
                <a:solidFill>
                  <a:srgbClr val="FFFFFF"/>
                </a:solidFill>
                <a:latin typeface="Arial" panose="020B0604020202020204"/>
              </a:rPr>
              <a:t>Build configuration update - Maven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980F9-1600-4F40-BC63-AE53BEF99DCE}"/>
              </a:ext>
            </a:extLst>
          </p:cNvPr>
          <p:cNvSpPr txBox="1"/>
          <p:nvPr/>
        </p:nvSpPr>
        <p:spPr>
          <a:xfrm>
            <a:off x="6163643" y="4909379"/>
            <a:ext cx="4420536" cy="409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55"/>
            <a:r>
              <a:rPr lang="en-US" sz="1400" b="1" dirty="0">
                <a:solidFill>
                  <a:srgbClr val="FFFFFF"/>
                </a:solidFill>
                <a:latin typeface="Arial" panose="020B0604020202020204"/>
              </a:rPr>
              <a:t>Web xml Config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8E8BD-166B-444E-B4B9-F82373A6865A}"/>
              </a:ext>
            </a:extLst>
          </p:cNvPr>
          <p:cNvSpPr txBox="1"/>
          <p:nvPr/>
        </p:nvSpPr>
        <p:spPr>
          <a:xfrm>
            <a:off x="6163643" y="5309307"/>
            <a:ext cx="4412604" cy="853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6000" tIns="96000" rIns="96000" bIns="96000" rtlCol="0" anchor="ctr">
            <a:noAutofit/>
          </a:bodyPr>
          <a:lstStyle/>
          <a:p>
            <a:pPr defTabSz="60955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Adds or updates web XML configurations such as Filters </a:t>
            </a:r>
          </a:p>
          <a:p>
            <a:pPr marL="228584" lvl="1" indent="-228584" defTabSz="609555">
              <a:buFont typeface="Arial" charset="0"/>
              <a:buChar char="•"/>
            </a:pPr>
            <a:endParaRPr lang="en-US" sz="1200" dirty="0">
              <a:solidFill>
                <a:srgbClr val="000000"/>
              </a:solidFill>
              <a:latin typeface="Arial" panose="020B0604020202020204"/>
            </a:endParaRPr>
          </a:p>
          <a:p>
            <a:pPr defTabSz="609555"/>
            <a:endParaRPr lang="en-US" sz="12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EE9A80-C1A3-4040-8649-3A42B5620988}"/>
              </a:ext>
            </a:extLst>
          </p:cNvPr>
          <p:cNvSpPr txBox="1"/>
          <p:nvPr/>
        </p:nvSpPr>
        <p:spPr>
          <a:xfrm>
            <a:off x="171144" y="2675928"/>
            <a:ext cx="5036379" cy="28732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09570"/>
            <a:r>
              <a:rPr lang="en-US" sz="1867" b="1" dirty="0">
                <a:solidFill>
                  <a:srgbClr val="000000"/>
                </a:solidFill>
                <a:latin typeface="Arial" panose="020B0604020202020204"/>
              </a:rPr>
              <a:t>Service</a:t>
            </a:r>
            <a:r>
              <a:rPr lang="en-US" sz="1867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67" b="1" dirty="0">
                <a:solidFill>
                  <a:srgbClr val="000000"/>
                </a:solidFill>
                <a:latin typeface="Arial" panose="020B0604020202020204"/>
              </a:rPr>
              <a:t>Template</a:t>
            </a:r>
            <a:r>
              <a:rPr lang="en-US" sz="1867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67" b="1" dirty="0">
                <a:solidFill>
                  <a:srgbClr val="000000"/>
                </a:solidFill>
                <a:latin typeface="Arial" panose="020B0604020202020204"/>
              </a:rPr>
              <a:t>Types available in </a:t>
            </a:r>
            <a:r>
              <a:rPr lang="en-US" sz="1867" b="1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867" b="1" dirty="0">
                <a:solidFill>
                  <a:srgbClr val="000000"/>
                </a:solidFill>
                <a:latin typeface="Arial" panose="020B0604020202020204"/>
              </a:rPr>
              <a:t>:</a:t>
            </a:r>
          </a:p>
        </p:txBody>
      </p:sp>
      <p:sp>
        <p:nvSpPr>
          <p:cNvPr id="31" name="Oval 30"/>
          <p:cNvSpPr/>
          <p:nvPr/>
        </p:nvSpPr>
        <p:spPr>
          <a:xfrm>
            <a:off x="86853" y="101068"/>
            <a:ext cx="402336" cy="40233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0D4792-DB1A-204C-928A-E425222B81EE}"/>
              </a:ext>
            </a:extLst>
          </p:cNvPr>
          <p:cNvGrpSpPr/>
          <p:nvPr/>
        </p:nvGrpSpPr>
        <p:grpSpPr>
          <a:xfrm>
            <a:off x="11633925" y="1608"/>
            <a:ext cx="558075" cy="565852"/>
            <a:chOff x="6692130" y="1848151"/>
            <a:chExt cx="558075" cy="5658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5ECD68-81CC-144E-9DEE-CF71E82DD8B1}"/>
                </a:ext>
              </a:extLst>
            </p:cNvPr>
            <p:cNvSpPr/>
            <p:nvPr/>
          </p:nvSpPr>
          <p:spPr>
            <a:xfrm>
              <a:off x="6692130" y="1848151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94074C-9434-4D42-BC96-62522C8F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609" y="1962093"/>
              <a:ext cx="383121" cy="337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0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C04BA-CE95-F845-9F33-274EAE154F50}"/>
              </a:ext>
            </a:extLst>
          </p:cNvPr>
          <p:cNvSpPr txBox="1"/>
          <p:nvPr/>
        </p:nvSpPr>
        <p:spPr>
          <a:xfrm>
            <a:off x="274321" y="848236"/>
            <a:ext cx="6137769" cy="4826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6000" tIns="96000" rIns="96000" bIns="96000">
            <a:noAutofit/>
          </a:bodyPr>
          <a:lstStyle>
            <a:defPPr>
              <a:defRPr lang="en-US"/>
            </a:defPPr>
            <a:lvl1pPr marL="171446" indent="-171446" defTabSz="457189">
              <a:buFont typeface="Arial" panose="020B0604020202020204" pitchFamily="34" charset="0"/>
              <a:buChar char="•"/>
              <a:defRPr sz="1000">
                <a:solidFill>
                  <a:srgbClr val="0033A0"/>
                </a:solidFill>
                <a:latin typeface="Arial" panose="020B0604020202020204"/>
              </a:defRPr>
            </a:lvl1pPr>
            <a:lvl3pPr marL="628634" lvl="2" indent="-171446" defTabSz="457189">
              <a:buFont typeface="Arial" panose="020B0604020202020204" pitchFamily="34" charset="0"/>
              <a:buChar char="•"/>
              <a:defRPr sz="1000">
                <a:solidFill>
                  <a:srgbClr val="0033A0"/>
                </a:solidFill>
                <a:latin typeface="Arial" panose="020B0604020202020204"/>
              </a:defRPr>
            </a:lvl3pPr>
          </a:lstStyle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UpShift</a:t>
            </a:r>
            <a:r>
              <a:rPr lang="en-US" sz="1400" dirty="0">
                <a:solidFill>
                  <a:srgbClr val="000000"/>
                </a:solidFill>
              </a:rPr>
              <a:t> automates the creation of CI/CD pipelines using CI/CD templates uploaded by user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Currently </a:t>
            </a:r>
            <a:r>
              <a:rPr lang="en-US" sz="1400" dirty="0" err="1">
                <a:solidFill>
                  <a:srgbClr val="000000"/>
                </a:solidFill>
              </a:rPr>
              <a:t>UpShift</a:t>
            </a:r>
            <a:r>
              <a:rPr lang="en-US" sz="1400" dirty="0">
                <a:solidFill>
                  <a:srgbClr val="000000"/>
                </a:solidFill>
              </a:rPr>
              <a:t> platform supports Jenkins and creates the pipelines by creating and triggering a job in Jenkins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 CI/CD template can constitute one or more Jenkins Files. 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The Jenkins service is configured in the Settings page.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Application, if cloud ready, will be deployed to target cloud platform using the pipeline created using the selected CI/CD template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The CI/CD pipelines created by </a:t>
            </a:r>
            <a:r>
              <a:rPr lang="en-US" sz="1400" dirty="0" err="1">
                <a:solidFill>
                  <a:srgbClr val="000000"/>
                </a:solidFill>
              </a:rPr>
              <a:t>UpShift</a:t>
            </a:r>
            <a:r>
              <a:rPr lang="en-US" sz="1400" dirty="0">
                <a:solidFill>
                  <a:srgbClr val="000000"/>
                </a:solidFill>
              </a:rPr>
              <a:t> can be reused for further iterations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The user is also allowed to specify placeholders within the Jenkins Files and enter the application specific values during the transformation flow.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F07B44-DED2-5C46-8817-B405FC9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4" y="65389"/>
            <a:ext cx="11180064" cy="552060"/>
          </a:xfrm>
        </p:spPr>
        <p:txBody>
          <a:bodyPr/>
          <a:lstStyle/>
          <a:p>
            <a:r>
              <a:rPr lang="en-US" dirty="0"/>
              <a:t>Automated CI/CD Pipelines Creation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B0A5C-F00B-3A42-B72B-74DE49E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0C23-80AF-914D-BDE0-6FCA0F2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13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152" y="110393"/>
            <a:ext cx="402336" cy="40233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DE48CD-A603-3D4E-A385-D4BE252A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72" y="1312266"/>
            <a:ext cx="3595453" cy="4688129"/>
          </a:xfrm>
          <a:prstGeom prst="rect">
            <a:avLst/>
          </a:prstGeom>
        </p:spPr>
      </p:pic>
      <p:sp>
        <p:nvSpPr>
          <p:cNvPr id="18" name="Down Arrow Callout 17">
            <a:extLst>
              <a:ext uri="{FF2B5EF4-FFF2-40B4-BE49-F238E27FC236}">
                <a16:creationId xmlns:a16="http://schemas.microsoft.com/office/drawing/2014/main" id="{0977487D-34D1-3C40-8A01-09576EBED962}"/>
              </a:ext>
            </a:extLst>
          </p:cNvPr>
          <p:cNvSpPr/>
          <p:nvPr/>
        </p:nvSpPr>
        <p:spPr>
          <a:xfrm>
            <a:off x="7338672" y="634515"/>
            <a:ext cx="3595453" cy="722907"/>
          </a:xfrm>
          <a:prstGeom prst="downArrowCallout">
            <a:avLst>
              <a:gd name="adj1" fmla="val 5944"/>
              <a:gd name="adj2" fmla="val 19953"/>
              <a:gd name="adj3" fmla="val 25000"/>
              <a:gd name="adj4" fmla="val 64977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user creates a CI/CD template in </a:t>
            </a:r>
            <a:r>
              <a:rPr lang="en-US" sz="1067" dirty="0" err="1">
                <a:solidFill>
                  <a:srgbClr val="FFFFFF"/>
                </a:solidFill>
                <a:latin typeface="Arial" panose="020B0604020202020204"/>
              </a:rPr>
              <a:t>UpShift</a:t>
            </a:r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 settings by uploading their Jenkins files. Given below is a sample Jenkins file. </a:t>
            </a:r>
            <a:endParaRPr lang="en-US" sz="10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E4030BCE-BE95-474E-A3F8-4996EDFC21CF}"/>
              </a:ext>
            </a:extLst>
          </p:cNvPr>
          <p:cNvSpPr/>
          <p:nvPr/>
        </p:nvSpPr>
        <p:spPr>
          <a:xfrm>
            <a:off x="7338672" y="4941068"/>
            <a:ext cx="3595453" cy="1039088"/>
          </a:xfrm>
          <a:prstGeom prst="downArrowCallout">
            <a:avLst>
              <a:gd name="adj1" fmla="val 0"/>
              <a:gd name="adj2" fmla="val 0"/>
              <a:gd name="adj3" fmla="val 12904"/>
              <a:gd name="adj4" fmla="val 64977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CI/CD Templates created by user will be available during the transformation flow. The user can pick one of the available templates. </a:t>
            </a:r>
            <a:r>
              <a:rPr lang="en-US" sz="1067" dirty="0" err="1">
                <a:solidFill>
                  <a:srgbClr val="FFFFFF"/>
                </a:solidFill>
                <a:latin typeface="Arial" panose="020B0604020202020204"/>
              </a:rPr>
              <a:t>UpShift</a:t>
            </a:r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 uses the template to automate create and trigger a job in Jenkins.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2645FB-10B6-9A44-A7C4-FDAFBB46CCD4}"/>
              </a:ext>
            </a:extLst>
          </p:cNvPr>
          <p:cNvGrpSpPr/>
          <p:nvPr/>
        </p:nvGrpSpPr>
        <p:grpSpPr>
          <a:xfrm>
            <a:off x="11633925" y="0"/>
            <a:ext cx="558075" cy="565852"/>
            <a:chOff x="6694324" y="2661205"/>
            <a:chExt cx="558075" cy="5658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3EA5C-80D2-954B-AD1F-ADF668CB9679}"/>
                </a:ext>
              </a:extLst>
            </p:cNvPr>
            <p:cNvSpPr/>
            <p:nvPr/>
          </p:nvSpPr>
          <p:spPr>
            <a:xfrm>
              <a:off x="6694324" y="2661205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978AE9C5-57D8-6743-9243-8CAB63CEA4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8958" y="2768477"/>
              <a:ext cx="348811" cy="351307"/>
              <a:chOff x="957" y="1780"/>
              <a:chExt cx="299" cy="297"/>
            </a:xfrm>
            <a:solidFill>
              <a:srgbClr val="FFFFFF"/>
            </a:solidFill>
          </p:grpSpPr>
          <p:sp>
            <p:nvSpPr>
              <p:cNvPr id="23" name="Freeform 42">
                <a:extLst>
                  <a:ext uri="{FF2B5EF4-FFF2-40B4-BE49-F238E27FC236}">
                    <a16:creationId xmlns:a16="http://schemas.microsoft.com/office/drawing/2014/main" id="{96B6D224-ADA0-3F44-9AE0-4CEE6F013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" y="1780"/>
                <a:ext cx="119" cy="118"/>
              </a:xfrm>
              <a:custGeom>
                <a:avLst/>
                <a:gdLst>
                  <a:gd name="T0" fmla="*/ 512 w 813"/>
                  <a:gd name="T1" fmla="*/ 128 h 813"/>
                  <a:gd name="T2" fmla="*/ 512 w 813"/>
                  <a:gd name="T3" fmla="*/ 0 h 813"/>
                  <a:gd name="T4" fmla="*/ 64 w 813"/>
                  <a:gd name="T5" fmla="*/ 0 h 813"/>
                  <a:gd name="T6" fmla="*/ 0 w 813"/>
                  <a:gd name="T7" fmla="*/ 64 h 813"/>
                  <a:gd name="T8" fmla="*/ 0 w 813"/>
                  <a:gd name="T9" fmla="*/ 512 h 813"/>
                  <a:gd name="T10" fmla="*/ 128 w 813"/>
                  <a:gd name="T11" fmla="*/ 512 h 813"/>
                  <a:gd name="T12" fmla="*/ 128 w 813"/>
                  <a:gd name="T13" fmla="*/ 218 h 813"/>
                  <a:gd name="T14" fmla="*/ 723 w 813"/>
                  <a:gd name="T15" fmla="*/ 813 h 813"/>
                  <a:gd name="T16" fmla="*/ 813 w 813"/>
                  <a:gd name="T17" fmla="*/ 723 h 813"/>
                  <a:gd name="T18" fmla="*/ 218 w 813"/>
                  <a:gd name="T19" fmla="*/ 128 h 813"/>
                  <a:gd name="T20" fmla="*/ 512 w 813"/>
                  <a:gd name="T21" fmla="*/ 128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512" y="128"/>
                    </a:moveTo>
                    <a:cubicBezTo>
                      <a:pt x="512" y="0"/>
                      <a:pt x="512" y="0"/>
                      <a:pt x="512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128" y="512"/>
                      <a:pt x="128" y="512"/>
                      <a:pt x="128" y="512"/>
                    </a:cubicBezTo>
                    <a:cubicBezTo>
                      <a:pt x="128" y="218"/>
                      <a:pt x="128" y="218"/>
                      <a:pt x="128" y="218"/>
                    </a:cubicBezTo>
                    <a:cubicBezTo>
                      <a:pt x="723" y="813"/>
                      <a:pt x="723" y="813"/>
                      <a:pt x="723" y="813"/>
                    </a:cubicBezTo>
                    <a:cubicBezTo>
                      <a:pt x="813" y="723"/>
                      <a:pt x="813" y="723"/>
                      <a:pt x="813" y="723"/>
                    </a:cubicBezTo>
                    <a:cubicBezTo>
                      <a:pt x="218" y="128"/>
                      <a:pt x="218" y="128"/>
                      <a:pt x="218" y="128"/>
                    </a:cubicBezTo>
                    <a:lnTo>
                      <a:pt x="51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3404D76A-E08C-2A4F-A2E8-B070ABF30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780"/>
                <a:ext cx="119" cy="118"/>
              </a:xfrm>
              <a:custGeom>
                <a:avLst/>
                <a:gdLst>
                  <a:gd name="T0" fmla="*/ 749 w 813"/>
                  <a:gd name="T1" fmla="*/ 0 h 813"/>
                  <a:gd name="T2" fmla="*/ 301 w 813"/>
                  <a:gd name="T3" fmla="*/ 0 h 813"/>
                  <a:gd name="T4" fmla="*/ 301 w 813"/>
                  <a:gd name="T5" fmla="*/ 128 h 813"/>
                  <a:gd name="T6" fmla="*/ 595 w 813"/>
                  <a:gd name="T7" fmla="*/ 128 h 813"/>
                  <a:gd name="T8" fmla="*/ 0 w 813"/>
                  <a:gd name="T9" fmla="*/ 723 h 813"/>
                  <a:gd name="T10" fmla="*/ 90 w 813"/>
                  <a:gd name="T11" fmla="*/ 813 h 813"/>
                  <a:gd name="T12" fmla="*/ 685 w 813"/>
                  <a:gd name="T13" fmla="*/ 218 h 813"/>
                  <a:gd name="T14" fmla="*/ 685 w 813"/>
                  <a:gd name="T15" fmla="*/ 512 h 813"/>
                  <a:gd name="T16" fmla="*/ 813 w 813"/>
                  <a:gd name="T17" fmla="*/ 512 h 813"/>
                  <a:gd name="T18" fmla="*/ 813 w 813"/>
                  <a:gd name="T19" fmla="*/ 64 h 813"/>
                  <a:gd name="T20" fmla="*/ 749 w 813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749" y="0"/>
                    </a:moveTo>
                    <a:cubicBezTo>
                      <a:pt x="301" y="0"/>
                      <a:pt x="301" y="0"/>
                      <a:pt x="301" y="0"/>
                    </a:cubicBezTo>
                    <a:cubicBezTo>
                      <a:pt x="301" y="128"/>
                      <a:pt x="301" y="128"/>
                      <a:pt x="301" y="128"/>
                    </a:cubicBezTo>
                    <a:cubicBezTo>
                      <a:pt x="595" y="128"/>
                      <a:pt x="595" y="128"/>
                      <a:pt x="595" y="128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90" y="813"/>
                      <a:pt x="90" y="813"/>
                      <a:pt x="90" y="813"/>
                    </a:cubicBezTo>
                    <a:cubicBezTo>
                      <a:pt x="685" y="218"/>
                      <a:pt x="685" y="218"/>
                      <a:pt x="685" y="218"/>
                    </a:cubicBezTo>
                    <a:cubicBezTo>
                      <a:pt x="685" y="512"/>
                      <a:pt x="685" y="512"/>
                      <a:pt x="685" y="512"/>
                    </a:cubicBezTo>
                    <a:cubicBezTo>
                      <a:pt x="813" y="512"/>
                      <a:pt x="813" y="512"/>
                      <a:pt x="813" y="512"/>
                    </a:cubicBezTo>
                    <a:cubicBezTo>
                      <a:pt x="813" y="64"/>
                      <a:pt x="813" y="64"/>
                      <a:pt x="813" y="64"/>
                    </a:cubicBezTo>
                    <a:cubicBezTo>
                      <a:pt x="813" y="29"/>
                      <a:pt x="784" y="0"/>
                      <a:pt x="7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44">
                <a:extLst>
                  <a:ext uri="{FF2B5EF4-FFF2-40B4-BE49-F238E27FC236}">
                    <a16:creationId xmlns:a16="http://schemas.microsoft.com/office/drawing/2014/main" id="{0CEB50EB-7875-FF4C-AE2E-F2E2D937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959"/>
                <a:ext cx="119" cy="118"/>
              </a:xfrm>
              <a:custGeom>
                <a:avLst/>
                <a:gdLst>
                  <a:gd name="T0" fmla="*/ 685 w 813"/>
                  <a:gd name="T1" fmla="*/ 595 h 813"/>
                  <a:gd name="T2" fmla="*/ 90 w 813"/>
                  <a:gd name="T3" fmla="*/ 0 h 813"/>
                  <a:gd name="T4" fmla="*/ 0 w 813"/>
                  <a:gd name="T5" fmla="*/ 90 h 813"/>
                  <a:gd name="T6" fmla="*/ 595 w 813"/>
                  <a:gd name="T7" fmla="*/ 685 h 813"/>
                  <a:gd name="T8" fmla="*/ 301 w 813"/>
                  <a:gd name="T9" fmla="*/ 685 h 813"/>
                  <a:gd name="T10" fmla="*/ 301 w 813"/>
                  <a:gd name="T11" fmla="*/ 813 h 813"/>
                  <a:gd name="T12" fmla="*/ 749 w 813"/>
                  <a:gd name="T13" fmla="*/ 813 h 813"/>
                  <a:gd name="T14" fmla="*/ 813 w 813"/>
                  <a:gd name="T15" fmla="*/ 749 h 813"/>
                  <a:gd name="T16" fmla="*/ 813 w 813"/>
                  <a:gd name="T17" fmla="*/ 301 h 813"/>
                  <a:gd name="T18" fmla="*/ 685 w 813"/>
                  <a:gd name="T19" fmla="*/ 301 h 813"/>
                  <a:gd name="T20" fmla="*/ 685 w 813"/>
                  <a:gd name="T21" fmla="*/ 595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685" y="595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595" y="685"/>
                      <a:pt x="595" y="685"/>
                      <a:pt x="595" y="685"/>
                    </a:cubicBezTo>
                    <a:cubicBezTo>
                      <a:pt x="301" y="685"/>
                      <a:pt x="301" y="685"/>
                      <a:pt x="301" y="685"/>
                    </a:cubicBezTo>
                    <a:cubicBezTo>
                      <a:pt x="301" y="813"/>
                      <a:pt x="301" y="813"/>
                      <a:pt x="301" y="813"/>
                    </a:cubicBezTo>
                    <a:cubicBezTo>
                      <a:pt x="749" y="813"/>
                      <a:pt x="749" y="813"/>
                      <a:pt x="749" y="813"/>
                    </a:cubicBezTo>
                    <a:cubicBezTo>
                      <a:pt x="784" y="813"/>
                      <a:pt x="813" y="784"/>
                      <a:pt x="813" y="749"/>
                    </a:cubicBezTo>
                    <a:cubicBezTo>
                      <a:pt x="813" y="301"/>
                      <a:pt x="813" y="301"/>
                      <a:pt x="813" y="301"/>
                    </a:cubicBezTo>
                    <a:cubicBezTo>
                      <a:pt x="685" y="301"/>
                      <a:pt x="685" y="301"/>
                      <a:pt x="685" y="301"/>
                    </a:cubicBezTo>
                    <a:lnTo>
                      <a:pt x="685" y="5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45">
                <a:extLst>
                  <a:ext uri="{FF2B5EF4-FFF2-40B4-BE49-F238E27FC236}">
                    <a16:creationId xmlns:a16="http://schemas.microsoft.com/office/drawing/2014/main" id="{99C6D68E-5A1E-2448-B86F-5E71AA787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" y="1959"/>
                <a:ext cx="119" cy="118"/>
              </a:xfrm>
              <a:custGeom>
                <a:avLst/>
                <a:gdLst>
                  <a:gd name="T0" fmla="*/ 723 w 813"/>
                  <a:gd name="T1" fmla="*/ 0 h 813"/>
                  <a:gd name="T2" fmla="*/ 128 w 813"/>
                  <a:gd name="T3" fmla="*/ 595 h 813"/>
                  <a:gd name="T4" fmla="*/ 128 w 813"/>
                  <a:gd name="T5" fmla="*/ 301 h 813"/>
                  <a:gd name="T6" fmla="*/ 0 w 813"/>
                  <a:gd name="T7" fmla="*/ 301 h 813"/>
                  <a:gd name="T8" fmla="*/ 0 w 813"/>
                  <a:gd name="T9" fmla="*/ 749 h 813"/>
                  <a:gd name="T10" fmla="*/ 64 w 813"/>
                  <a:gd name="T11" fmla="*/ 813 h 813"/>
                  <a:gd name="T12" fmla="*/ 512 w 813"/>
                  <a:gd name="T13" fmla="*/ 813 h 813"/>
                  <a:gd name="T14" fmla="*/ 512 w 813"/>
                  <a:gd name="T15" fmla="*/ 685 h 813"/>
                  <a:gd name="T16" fmla="*/ 218 w 813"/>
                  <a:gd name="T17" fmla="*/ 685 h 813"/>
                  <a:gd name="T18" fmla="*/ 813 w 813"/>
                  <a:gd name="T19" fmla="*/ 90 h 813"/>
                  <a:gd name="T20" fmla="*/ 723 w 813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723" y="0"/>
                    </a:moveTo>
                    <a:cubicBezTo>
                      <a:pt x="128" y="595"/>
                      <a:pt x="128" y="595"/>
                      <a:pt x="128" y="595"/>
                    </a:cubicBezTo>
                    <a:cubicBezTo>
                      <a:pt x="128" y="301"/>
                      <a:pt x="128" y="301"/>
                      <a:pt x="128" y="301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749"/>
                      <a:pt x="0" y="749"/>
                      <a:pt x="0" y="749"/>
                    </a:cubicBezTo>
                    <a:cubicBezTo>
                      <a:pt x="0" y="784"/>
                      <a:pt x="29" y="813"/>
                      <a:pt x="64" y="813"/>
                    </a:cubicBezTo>
                    <a:cubicBezTo>
                      <a:pt x="512" y="813"/>
                      <a:pt x="512" y="813"/>
                      <a:pt x="512" y="813"/>
                    </a:cubicBezTo>
                    <a:cubicBezTo>
                      <a:pt x="512" y="685"/>
                      <a:pt x="512" y="685"/>
                      <a:pt x="512" y="685"/>
                    </a:cubicBezTo>
                    <a:cubicBezTo>
                      <a:pt x="218" y="685"/>
                      <a:pt x="218" y="685"/>
                      <a:pt x="218" y="685"/>
                    </a:cubicBezTo>
                    <a:cubicBezTo>
                      <a:pt x="813" y="90"/>
                      <a:pt x="813" y="90"/>
                      <a:pt x="813" y="90"/>
                    </a:cubicBezTo>
                    <a:lnTo>
                      <a:pt x="7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66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4A3DAD-80A6-5945-9C8D-7783FBFB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4" y="52689"/>
            <a:ext cx="11180064" cy="552060"/>
          </a:xfrm>
        </p:spPr>
        <p:txBody>
          <a:bodyPr/>
          <a:lstStyle/>
          <a:p>
            <a:r>
              <a:rPr lang="en-US" dirty="0"/>
              <a:t>Application Migration Settings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155E9-8CA4-FF4A-AEA3-7AD65C56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EC00C-7C89-CB45-B453-DF8A0A02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14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11691-217F-934F-89C9-60568FB43DB5}"/>
              </a:ext>
            </a:extLst>
          </p:cNvPr>
          <p:cNvSpPr txBox="1"/>
          <p:nvPr/>
        </p:nvSpPr>
        <p:spPr>
          <a:xfrm>
            <a:off x="152399" y="918976"/>
            <a:ext cx="4444124" cy="2967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0" rIns="0" bIns="0" anchor="ctr">
            <a:noAutofit/>
          </a:bodyPr>
          <a:lstStyle>
            <a:defPPr>
              <a:defRPr lang="en-US"/>
            </a:defPPr>
            <a:lvl1pPr marL="171446" indent="-171446" defTabSz="457189">
              <a:buFont typeface="Arial" panose="020B0604020202020204" pitchFamily="34" charset="0"/>
              <a:buChar char="•"/>
              <a:defRPr sz="1000">
                <a:solidFill>
                  <a:srgbClr val="0033A0"/>
                </a:solidFill>
                <a:latin typeface="Arial" panose="020B0604020202020204"/>
              </a:defRPr>
            </a:lvl1pPr>
            <a:lvl3pPr marL="628634" lvl="2" indent="-171446" defTabSz="457189">
              <a:buFont typeface="Arial" panose="020B0604020202020204" pitchFamily="34" charset="0"/>
              <a:buChar char="•"/>
              <a:defRPr sz="1000">
                <a:solidFill>
                  <a:srgbClr val="0033A0"/>
                </a:solidFill>
                <a:latin typeface="Arial" panose="020B0604020202020204"/>
              </a:defRPr>
            </a:lvl3pPr>
          </a:lstStyle>
          <a:p>
            <a:pPr marL="0" indent="0" defTabSz="609570">
              <a:buNone/>
            </a:pPr>
            <a:r>
              <a:rPr lang="en-US" sz="1400" dirty="0">
                <a:solidFill>
                  <a:srgbClr val="000000"/>
                </a:solidFill>
              </a:rPr>
              <a:t>Platform’s settings section allows user to configure the below: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Migration settings</a:t>
            </a: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CI/CD pipeline templates</a:t>
            </a: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Service templates</a:t>
            </a: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VSM Rules</a:t>
            </a: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Machine Learning Rules</a:t>
            </a:r>
          </a:p>
          <a:p>
            <a:pPr marL="651917" indent="-228594" defTabSz="60957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Plugins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E38F0-E2A6-5443-BD67-88D6670CC9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167" y="886536"/>
            <a:ext cx="5164476" cy="2999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Oval 16"/>
          <p:cNvSpPr/>
          <p:nvPr/>
        </p:nvSpPr>
        <p:spPr>
          <a:xfrm>
            <a:off x="77087" y="88932"/>
            <a:ext cx="402336" cy="40233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7</a:t>
            </a:r>
          </a:p>
        </p:txBody>
      </p:sp>
      <p:sp>
        <p:nvSpPr>
          <p:cNvPr id="19" name="Left Arrow Callout 18">
            <a:extLst>
              <a:ext uri="{FF2B5EF4-FFF2-40B4-BE49-F238E27FC236}">
                <a16:creationId xmlns:a16="http://schemas.microsoft.com/office/drawing/2014/main" id="{2FE657EA-7CBF-814D-9085-EF80A7F9D7CF}"/>
              </a:ext>
            </a:extLst>
          </p:cNvPr>
          <p:cNvSpPr/>
          <p:nvPr/>
        </p:nvSpPr>
        <p:spPr>
          <a:xfrm>
            <a:off x="7508491" y="1133526"/>
            <a:ext cx="3913640" cy="426959"/>
          </a:xfrm>
          <a:prstGeom prst="leftArrowCallout">
            <a:avLst>
              <a:gd name="adj1" fmla="val 5521"/>
              <a:gd name="adj2" fmla="val 25000"/>
              <a:gd name="adj3" fmla="val 25000"/>
              <a:gd name="adj4" fmla="val 84008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CI/CD tool is selected and the service details are added here.</a:t>
            </a:r>
          </a:p>
        </p:txBody>
      </p:sp>
      <p:sp>
        <p:nvSpPr>
          <p:cNvPr id="20" name="Left Arrow Callout 19">
            <a:extLst>
              <a:ext uri="{FF2B5EF4-FFF2-40B4-BE49-F238E27FC236}">
                <a16:creationId xmlns:a16="http://schemas.microsoft.com/office/drawing/2014/main" id="{8B44CBD9-6902-F94B-ACD0-10FE0FC0FFD0}"/>
              </a:ext>
            </a:extLst>
          </p:cNvPr>
          <p:cNvSpPr/>
          <p:nvPr/>
        </p:nvSpPr>
        <p:spPr>
          <a:xfrm>
            <a:off x="7508490" y="2332343"/>
            <a:ext cx="3928509" cy="426959"/>
          </a:xfrm>
          <a:prstGeom prst="leftArrowCallout">
            <a:avLst>
              <a:gd name="adj1" fmla="val 5521"/>
              <a:gd name="adj2" fmla="val 25000"/>
              <a:gd name="adj3" fmla="val 25000"/>
              <a:gd name="adj4" fmla="val 84008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target platform details are entered here</a:t>
            </a:r>
          </a:p>
        </p:txBody>
      </p:sp>
      <p:sp>
        <p:nvSpPr>
          <p:cNvPr id="21" name="Left Arrow Callout 20">
            <a:extLst>
              <a:ext uri="{FF2B5EF4-FFF2-40B4-BE49-F238E27FC236}">
                <a16:creationId xmlns:a16="http://schemas.microsoft.com/office/drawing/2014/main" id="{0D58408F-338A-7A45-B971-BAAACF4B8D22}"/>
              </a:ext>
            </a:extLst>
          </p:cNvPr>
          <p:cNvSpPr/>
          <p:nvPr/>
        </p:nvSpPr>
        <p:spPr>
          <a:xfrm>
            <a:off x="7508490" y="3091074"/>
            <a:ext cx="3928508" cy="426959"/>
          </a:xfrm>
          <a:prstGeom prst="leftArrowCallout">
            <a:avLst>
              <a:gd name="adj1" fmla="val 5521"/>
              <a:gd name="adj2" fmla="val 25000"/>
              <a:gd name="adj3" fmla="val 25000"/>
              <a:gd name="adj4" fmla="val 84008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docker registry details are provided here.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48ACF4-041F-4144-9CA8-D8CA2F761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23" y="4347730"/>
            <a:ext cx="5616540" cy="17388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07FF15-7F47-634F-AF72-5ADD5E72D1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522"/>
          <a:stretch/>
        </p:blipFill>
        <p:spPr>
          <a:xfrm>
            <a:off x="5181576" y="4407938"/>
            <a:ext cx="5536389" cy="16695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Left Arrow Callout 24">
            <a:extLst>
              <a:ext uri="{FF2B5EF4-FFF2-40B4-BE49-F238E27FC236}">
                <a16:creationId xmlns:a16="http://schemas.microsoft.com/office/drawing/2014/main" id="{4997BA75-974E-5244-BFE1-46FC8368644E}"/>
              </a:ext>
            </a:extLst>
          </p:cNvPr>
          <p:cNvSpPr/>
          <p:nvPr/>
        </p:nvSpPr>
        <p:spPr>
          <a:xfrm>
            <a:off x="3782573" y="5542218"/>
            <a:ext cx="2608859" cy="480559"/>
          </a:xfrm>
          <a:prstGeom prst="leftArrowCallout">
            <a:avLst>
              <a:gd name="adj1" fmla="val 5521"/>
              <a:gd name="adj2" fmla="val 25000"/>
              <a:gd name="adj3" fmla="val 25000"/>
              <a:gd name="adj4" fmla="val 84008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CI/CD Templates are created here by uploading the Jenkins files.</a:t>
            </a:r>
          </a:p>
        </p:txBody>
      </p:sp>
      <p:sp>
        <p:nvSpPr>
          <p:cNvPr id="26" name="Left Arrow Callout 25">
            <a:extLst>
              <a:ext uri="{FF2B5EF4-FFF2-40B4-BE49-F238E27FC236}">
                <a16:creationId xmlns:a16="http://schemas.microsoft.com/office/drawing/2014/main" id="{E628C3A0-48CC-C34C-AB4E-1FB526CFA5E9}"/>
              </a:ext>
            </a:extLst>
          </p:cNvPr>
          <p:cNvSpPr/>
          <p:nvPr/>
        </p:nvSpPr>
        <p:spPr>
          <a:xfrm>
            <a:off x="9083103" y="5394449"/>
            <a:ext cx="2353895" cy="480559"/>
          </a:xfrm>
          <a:prstGeom prst="leftArrowCallout">
            <a:avLst>
              <a:gd name="adj1" fmla="val 5521"/>
              <a:gd name="adj2" fmla="val 25000"/>
              <a:gd name="adj3" fmla="val 25000"/>
              <a:gd name="adj4" fmla="val 84008"/>
            </a:avLst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70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The Service Templates are configured here.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9D32C5-1D3F-444E-B005-5F63BA3B4FA2}"/>
              </a:ext>
            </a:extLst>
          </p:cNvPr>
          <p:cNvGrpSpPr/>
          <p:nvPr/>
        </p:nvGrpSpPr>
        <p:grpSpPr>
          <a:xfrm>
            <a:off x="11633925" y="0"/>
            <a:ext cx="558075" cy="565852"/>
            <a:chOff x="8142693" y="437880"/>
            <a:chExt cx="558075" cy="5658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602B39-676A-C946-B38F-1CF8DBCA9493}"/>
                </a:ext>
              </a:extLst>
            </p:cNvPr>
            <p:cNvSpPr/>
            <p:nvPr/>
          </p:nvSpPr>
          <p:spPr>
            <a:xfrm>
              <a:off x="8142693" y="437880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48">
              <a:extLst>
                <a:ext uri="{FF2B5EF4-FFF2-40B4-BE49-F238E27FC236}">
                  <a16:creationId xmlns:a16="http://schemas.microsoft.com/office/drawing/2014/main" id="{2C3EBA43-F630-5246-B868-19ACE31518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44140" y="540308"/>
              <a:ext cx="373831" cy="379041"/>
              <a:chOff x="2661" y="1399"/>
              <a:chExt cx="440" cy="440"/>
            </a:xfrm>
            <a:solidFill>
              <a:srgbClr val="FFFFFF"/>
            </a:solidFill>
          </p:grpSpPr>
          <p:sp>
            <p:nvSpPr>
              <p:cNvPr id="29" name="Freeform 49">
                <a:extLst>
                  <a:ext uri="{FF2B5EF4-FFF2-40B4-BE49-F238E27FC236}">
                    <a16:creationId xmlns:a16="http://schemas.microsoft.com/office/drawing/2014/main" id="{0E8799CE-A8E5-9F4B-8797-7CAE94123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7" y="1515"/>
                <a:ext cx="208" cy="208"/>
              </a:xfrm>
              <a:custGeom>
                <a:avLst/>
                <a:gdLst>
                  <a:gd name="T0" fmla="*/ 55 w 110"/>
                  <a:gd name="T1" fmla="*/ 0 h 110"/>
                  <a:gd name="T2" fmla="*/ 0 w 110"/>
                  <a:gd name="T3" fmla="*/ 55 h 110"/>
                  <a:gd name="T4" fmla="*/ 55 w 110"/>
                  <a:gd name="T5" fmla="*/ 110 h 110"/>
                  <a:gd name="T6" fmla="*/ 110 w 110"/>
                  <a:gd name="T7" fmla="*/ 55 h 110"/>
                  <a:gd name="T8" fmla="*/ 55 w 110"/>
                  <a:gd name="T9" fmla="*/ 0 h 110"/>
                  <a:gd name="T10" fmla="*/ 55 w 110"/>
                  <a:gd name="T11" fmla="*/ 97 h 110"/>
                  <a:gd name="T12" fmla="*/ 13 w 110"/>
                  <a:gd name="T13" fmla="*/ 55 h 110"/>
                  <a:gd name="T14" fmla="*/ 55 w 110"/>
                  <a:gd name="T15" fmla="*/ 13 h 110"/>
                  <a:gd name="T16" fmla="*/ 97 w 110"/>
                  <a:gd name="T17" fmla="*/ 55 h 110"/>
                  <a:gd name="T18" fmla="*/ 55 w 110"/>
                  <a:gd name="T19" fmla="*/ 97 h 110"/>
                  <a:gd name="T20" fmla="*/ 55 w 110"/>
                  <a:gd name="T21" fmla="*/ 97 h 110"/>
                  <a:gd name="T22" fmla="*/ 55 w 110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0" h="110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86"/>
                      <a:pt x="24" y="110"/>
                      <a:pt x="55" y="110"/>
                    </a:cubicBezTo>
                    <a:cubicBezTo>
                      <a:pt x="86" y="110"/>
                      <a:pt x="110" y="86"/>
                      <a:pt x="110" y="55"/>
                    </a:cubicBezTo>
                    <a:cubicBezTo>
                      <a:pt x="110" y="24"/>
                      <a:pt x="86" y="0"/>
                      <a:pt x="55" y="0"/>
                    </a:cubicBezTo>
                    <a:close/>
                    <a:moveTo>
                      <a:pt x="55" y="97"/>
                    </a:moveTo>
                    <a:cubicBezTo>
                      <a:pt x="32" y="97"/>
                      <a:pt x="13" y="78"/>
                      <a:pt x="13" y="55"/>
                    </a:cubicBezTo>
                    <a:cubicBezTo>
                      <a:pt x="13" y="32"/>
                      <a:pt x="32" y="13"/>
                      <a:pt x="55" y="13"/>
                    </a:cubicBezTo>
                    <a:cubicBezTo>
                      <a:pt x="78" y="13"/>
                      <a:pt x="97" y="32"/>
                      <a:pt x="97" y="55"/>
                    </a:cubicBezTo>
                    <a:cubicBezTo>
                      <a:pt x="97" y="78"/>
                      <a:pt x="78" y="97"/>
                      <a:pt x="55" y="97"/>
                    </a:cubicBezTo>
                    <a:close/>
                    <a:moveTo>
                      <a:pt x="55" y="97"/>
                    </a:moveTo>
                    <a:cubicBezTo>
                      <a:pt x="55" y="97"/>
                      <a:pt x="55" y="97"/>
                      <a:pt x="55" y="9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50">
                <a:extLst>
                  <a:ext uri="{FF2B5EF4-FFF2-40B4-BE49-F238E27FC236}">
                    <a16:creationId xmlns:a16="http://schemas.microsoft.com/office/drawing/2014/main" id="{C9073176-BAE7-0646-AD8B-1EBFF16F4B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1" y="1399"/>
                <a:ext cx="440" cy="440"/>
              </a:xfrm>
              <a:custGeom>
                <a:avLst/>
                <a:gdLst>
                  <a:gd name="T0" fmla="*/ 209 w 232"/>
                  <a:gd name="T1" fmla="*/ 86 h 232"/>
                  <a:gd name="T2" fmla="*/ 213 w 232"/>
                  <a:gd name="T3" fmla="*/ 57 h 232"/>
                  <a:gd name="T4" fmla="*/ 184 w 232"/>
                  <a:gd name="T5" fmla="*/ 20 h 232"/>
                  <a:gd name="T6" fmla="*/ 160 w 232"/>
                  <a:gd name="T7" fmla="*/ 29 h 232"/>
                  <a:gd name="T8" fmla="*/ 142 w 232"/>
                  <a:gd name="T9" fmla="*/ 5 h 232"/>
                  <a:gd name="T10" fmla="*/ 96 w 232"/>
                  <a:gd name="T11" fmla="*/ 0 h 232"/>
                  <a:gd name="T12" fmla="*/ 86 w 232"/>
                  <a:gd name="T13" fmla="*/ 23 h 232"/>
                  <a:gd name="T14" fmla="*/ 57 w 232"/>
                  <a:gd name="T15" fmla="*/ 19 h 232"/>
                  <a:gd name="T16" fmla="*/ 20 w 232"/>
                  <a:gd name="T17" fmla="*/ 48 h 232"/>
                  <a:gd name="T18" fmla="*/ 29 w 232"/>
                  <a:gd name="T19" fmla="*/ 72 h 232"/>
                  <a:gd name="T20" fmla="*/ 5 w 232"/>
                  <a:gd name="T21" fmla="*/ 90 h 232"/>
                  <a:gd name="T22" fmla="*/ 0 w 232"/>
                  <a:gd name="T23" fmla="*/ 136 h 232"/>
                  <a:gd name="T24" fmla="*/ 23 w 232"/>
                  <a:gd name="T25" fmla="*/ 146 h 232"/>
                  <a:gd name="T26" fmla="*/ 19 w 232"/>
                  <a:gd name="T27" fmla="*/ 175 h 232"/>
                  <a:gd name="T28" fmla="*/ 48 w 232"/>
                  <a:gd name="T29" fmla="*/ 212 h 232"/>
                  <a:gd name="T30" fmla="*/ 72 w 232"/>
                  <a:gd name="T31" fmla="*/ 203 h 232"/>
                  <a:gd name="T32" fmla="*/ 90 w 232"/>
                  <a:gd name="T33" fmla="*/ 227 h 232"/>
                  <a:gd name="T34" fmla="*/ 136 w 232"/>
                  <a:gd name="T35" fmla="*/ 232 h 232"/>
                  <a:gd name="T36" fmla="*/ 146 w 232"/>
                  <a:gd name="T37" fmla="*/ 209 h 232"/>
                  <a:gd name="T38" fmla="*/ 175 w 232"/>
                  <a:gd name="T39" fmla="*/ 213 h 232"/>
                  <a:gd name="T40" fmla="*/ 212 w 232"/>
                  <a:gd name="T41" fmla="*/ 184 h 232"/>
                  <a:gd name="T42" fmla="*/ 203 w 232"/>
                  <a:gd name="T43" fmla="*/ 160 h 232"/>
                  <a:gd name="T44" fmla="*/ 227 w 232"/>
                  <a:gd name="T45" fmla="*/ 142 h 232"/>
                  <a:gd name="T46" fmla="*/ 232 w 232"/>
                  <a:gd name="T47" fmla="*/ 96 h 232"/>
                  <a:gd name="T48" fmla="*/ 218 w 232"/>
                  <a:gd name="T49" fmla="*/ 130 h 232"/>
                  <a:gd name="T50" fmla="*/ 197 w 232"/>
                  <a:gd name="T51" fmla="*/ 139 h 232"/>
                  <a:gd name="T52" fmla="*/ 189 w 232"/>
                  <a:gd name="T53" fmla="*/ 164 h 232"/>
                  <a:gd name="T54" fmla="*/ 178 w 232"/>
                  <a:gd name="T55" fmla="*/ 198 h 232"/>
                  <a:gd name="T56" fmla="*/ 157 w 232"/>
                  <a:gd name="T57" fmla="*/ 189 h 232"/>
                  <a:gd name="T58" fmla="*/ 134 w 232"/>
                  <a:gd name="T59" fmla="*/ 202 h 232"/>
                  <a:gd name="T60" fmla="*/ 102 w 232"/>
                  <a:gd name="T61" fmla="*/ 218 h 232"/>
                  <a:gd name="T62" fmla="*/ 93 w 232"/>
                  <a:gd name="T63" fmla="*/ 197 h 232"/>
                  <a:gd name="T64" fmla="*/ 68 w 232"/>
                  <a:gd name="T65" fmla="*/ 189 h 232"/>
                  <a:gd name="T66" fmla="*/ 34 w 232"/>
                  <a:gd name="T67" fmla="*/ 178 h 232"/>
                  <a:gd name="T68" fmla="*/ 43 w 232"/>
                  <a:gd name="T69" fmla="*/ 157 h 232"/>
                  <a:gd name="T70" fmla="*/ 30 w 232"/>
                  <a:gd name="T71" fmla="*/ 134 h 232"/>
                  <a:gd name="T72" fmla="*/ 14 w 232"/>
                  <a:gd name="T73" fmla="*/ 102 h 232"/>
                  <a:gd name="T74" fmla="*/ 35 w 232"/>
                  <a:gd name="T75" fmla="*/ 93 h 232"/>
                  <a:gd name="T76" fmla="*/ 43 w 232"/>
                  <a:gd name="T77" fmla="*/ 68 h 232"/>
                  <a:gd name="T78" fmla="*/ 54 w 232"/>
                  <a:gd name="T79" fmla="*/ 34 h 232"/>
                  <a:gd name="T80" fmla="*/ 75 w 232"/>
                  <a:gd name="T81" fmla="*/ 43 h 232"/>
                  <a:gd name="T82" fmla="*/ 98 w 232"/>
                  <a:gd name="T83" fmla="*/ 30 h 232"/>
                  <a:gd name="T84" fmla="*/ 130 w 232"/>
                  <a:gd name="T85" fmla="*/ 14 h 232"/>
                  <a:gd name="T86" fmla="*/ 139 w 232"/>
                  <a:gd name="T87" fmla="*/ 35 h 232"/>
                  <a:gd name="T88" fmla="*/ 164 w 232"/>
                  <a:gd name="T89" fmla="*/ 43 h 232"/>
                  <a:gd name="T90" fmla="*/ 198 w 232"/>
                  <a:gd name="T91" fmla="*/ 54 h 232"/>
                  <a:gd name="T92" fmla="*/ 189 w 232"/>
                  <a:gd name="T93" fmla="*/ 75 h 232"/>
                  <a:gd name="T94" fmla="*/ 202 w 232"/>
                  <a:gd name="T95" fmla="*/ 98 h 232"/>
                  <a:gd name="T96" fmla="*/ 218 w 232"/>
                  <a:gd name="T97" fmla="*/ 130 h 232"/>
                  <a:gd name="T98" fmla="*/ 218 w 232"/>
                  <a:gd name="T99" fmla="*/ 13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232">
                    <a:moveTo>
                      <a:pt x="227" y="90"/>
                    </a:moveTo>
                    <a:cubicBezTo>
                      <a:pt x="209" y="86"/>
                      <a:pt x="209" y="86"/>
                      <a:pt x="209" y="86"/>
                    </a:cubicBezTo>
                    <a:cubicBezTo>
                      <a:pt x="207" y="81"/>
                      <a:pt x="205" y="76"/>
                      <a:pt x="203" y="72"/>
                    </a:cubicBezTo>
                    <a:cubicBezTo>
                      <a:pt x="213" y="57"/>
                      <a:pt x="213" y="57"/>
                      <a:pt x="213" y="57"/>
                    </a:cubicBezTo>
                    <a:cubicBezTo>
                      <a:pt x="215" y="54"/>
                      <a:pt x="214" y="50"/>
                      <a:pt x="212" y="48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82" y="18"/>
                      <a:pt x="178" y="17"/>
                      <a:pt x="175" y="19"/>
                    </a:cubicBezTo>
                    <a:cubicBezTo>
                      <a:pt x="160" y="29"/>
                      <a:pt x="160" y="29"/>
                      <a:pt x="160" y="29"/>
                    </a:cubicBezTo>
                    <a:cubicBezTo>
                      <a:pt x="156" y="27"/>
                      <a:pt x="151" y="25"/>
                      <a:pt x="146" y="23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2"/>
                      <a:pt x="139" y="0"/>
                      <a:pt x="13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0" y="2"/>
                      <a:pt x="90" y="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25"/>
                      <a:pt x="76" y="27"/>
                      <a:pt x="72" y="2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17"/>
                      <a:pt x="50" y="18"/>
                      <a:pt x="48" y="20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8" y="50"/>
                      <a:pt x="17" y="54"/>
                      <a:pt x="19" y="57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7" y="76"/>
                      <a:pt x="25" y="81"/>
                      <a:pt x="23" y="86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2" y="90"/>
                      <a:pt x="0" y="93"/>
                      <a:pt x="0" y="9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9"/>
                      <a:pt x="2" y="142"/>
                      <a:pt x="5" y="142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51"/>
                      <a:pt x="27" y="156"/>
                      <a:pt x="29" y="160"/>
                    </a:cubicBezTo>
                    <a:cubicBezTo>
                      <a:pt x="19" y="175"/>
                      <a:pt x="19" y="175"/>
                      <a:pt x="19" y="175"/>
                    </a:cubicBezTo>
                    <a:cubicBezTo>
                      <a:pt x="17" y="178"/>
                      <a:pt x="18" y="182"/>
                      <a:pt x="20" y="184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50" y="214"/>
                      <a:pt x="54" y="215"/>
                      <a:pt x="57" y="21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6" y="205"/>
                      <a:pt x="81" y="207"/>
                      <a:pt x="86" y="209"/>
                    </a:cubicBezTo>
                    <a:cubicBezTo>
                      <a:pt x="90" y="227"/>
                      <a:pt x="90" y="227"/>
                      <a:pt x="90" y="227"/>
                    </a:cubicBezTo>
                    <a:cubicBezTo>
                      <a:pt x="90" y="230"/>
                      <a:pt x="93" y="232"/>
                      <a:pt x="96" y="232"/>
                    </a:cubicBezTo>
                    <a:cubicBezTo>
                      <a:pt x="136" y="232"/>
                      <a:pt x="136" y="232"/>
                      <a:pt x="136" y="232"/>
                    </a:cubicBezTo>
                    <a:cubicBezTo>
                      <a:pt x="139" y="232"/>
                      <a:pt x="142" y="230"/>
                      <a:pt x="142" y="227"/>
                    </a:cubicBezTo>
                    <a:cubicBezTo>
                      <a:pt x="146" y="209"/>
                      <a:pt x="146" y="209"/>
                      <a:pt x="146" y="209"/>
                    </a:cubicBezTo>
                    <a:cubicBezTo>
                      <a:pt x="151" y="207"/>
                      <a:pt x="156" y="205"/>
                      <a:pt x="160" y="203"/>
                    </a:cubicBezTo>
                    <a:cubicBezTo>
                      <a:pt x="175" y="213"/>
                      <a:pt x="175" y="213"/>
                      <a:pt x="175" y="213"/>
                    </a:cubicBezTo>
                    <a:cubicBezTo>
                      <a:pt x="178" y="215"/>
                      <a:pt x="182" y="214"/>
                      <a:pt x="184" y="212"/>
                    </a:cubicBezTo>
                    <a:cubicBezTo>
                      <a:pt x="212" y="184"/>
                      <a:pt x="212" y="184"/>
                      <a:pt x="212" y="184"/>
                    </a:cubicBezTo>
                    <a:cubicBezTo>
                      <a:pt x="214" y="182"/>
                      <a:pt x="215" y="178"/>
                      <a:pt x="213" y="175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5" y="156"/>
                      <a:pt x="207" y="151"/>
                      <a:pt x="209" y="146"/>
                    </a:cubicBez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30" y="142"/>
                      <a:pt x="232" y="139"/>
                      <a:pt x="232" y="136"/>
                    </a:cubicBezTo>
                    <a:cubicBezTo>
                      <a:pt x="232" y="96"/>
                      <a:pt x="232" y="96"/>
                      <a:pt x="232" y="96"/>
                    </a:cubicBezTo>
                    <a:cubicBezTo>
                      <a:pt x="232" y="93"/>
                      <a:pt x="230" y="90"/>
                      <a:pt x="227" y="90"/>
                    </a:cubicBezTo>
                    <a:close/>
                    <a:moveTo>
                      <a:pt x="218" y="130"/>
                    </a:moveTo>
                    <a:cubicBezTo>
                      <a:pt x="202" y="134"/>
                      <a:pt x="202" y="134"/>
                      <a:pt x="202" y="134"/>
                    </a:cubicBezTo>
                    <a:cubicBezTo>
                      <a:pt x="199" y="134"/>
                      <a:pt x="197" y="136"/>
                      <a:pt x="197" y="139"/>
                    </a:cubicBezTo>
                    <a:cubicBezTo>
                      <a:pt x="195" y="145"/>
                      <a:pt x="192" y="151"/>
                      <a:pt x="189" y="157"/>
                    </a:cubicBezTo>
                    <a:cubicBezTo>
                      <a:pt x="188" y="159"/>
                      <a:pt x="188" y="162"/>
                      <a:pt x="189" y="164"/>
                    </a:cubicBezTo>
                    <a:cubicBezTo>
                      <a:pt x="198" y="178"/>
                      <a:pt x="198" y="178"/>
                      <a:pt x="198" y="178"/>
                    </a:cubicBezTo>
                    <a:cubicBezTo>
                      <a:pt x="178" y="198"/>
                      <a:pt x="178" y="198"/>
                      <a:pt x="178" y="198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2" y="188"/>
                      <a:pt x="159" y="188"/>
                      <a:pt x="157" y="189"/>
                    </a:cubicBezTo>
                    <a:cubicBezTo>
                      <a:pt x="151" y="192"/>
                      <a:pt x="145" y="195"/>
                      <a:pt x="139" y="197"/>
                    </a:cubicBezTo>
                    <a:cubicBezTo>
                      <a:pt x="136" y="197"/>
                      <a:pt x="134" y="199"/>
                      <a:pt x="134" y="202"/>
                    </a:cubicBezTo>
                    <a:cubicBezTo>
                      <a:pt x="130" y="218"/>
                      <a:pt x="130" y="218"/>
                      <a:pt x="130" y="218"/>
                    </a:cubicBezTo>
                    <a:cubicBezTo>
                      <a:pt x="102" y="218"/>
                      <a:pt x="102" y="218"/>
                      <a:pt x="102" y="218"/>
                    </a:cubicBezTo>
                    <a:cubicBezTo>
                      <a:pt x="98" y="202"/>
                      <a:pt x="98" y="202"/>
                      <a:pt x="98" y="202"/>
                    </a:cubicBezTo>
                    <a:cubicBezTo>
                      <a:pt x="98" y="199"/>
                      <a:pt x="96" y="197"/>
                      <a:pt x="93" y="197"/>
                    </a:cubicBezTo>
                    <a:cubicBezTo>
                      <a:pt x="87" y="195"/>
                      <a:pt x="81" y="192"/>
                      <a:pt x="75" y="189"/>
                    </a:cubicBezTo>
                    <a:cubicBezTo>
                      <a:pt x="73" y="188"/>
                      <a:pt x="70" y="188"/>
                      <a:pt x="68" y="189"/>
                    </a:cubicBezTo>
                    <a:cubicBezTo>
                      <a:pt x="54" y="198"/>
                      <a:pt x="54" y="198"/>
                      <a:pt x="54" y="198"/>
                    </a:cubicBezTo>
                    <a:cubicBezTo>
                      <a:pt x="34" y="178"/>
                      <a:pt x="34" y="178"/>
                      <a:pt x="34" y="17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2"/>
                      <a:pt x="44" y="159"/>
                      <a:pt x="43" y="157"/>
                    </a:cubicBezTo>
                    <a:cubicBezTo>
                      <a:pt x="40" y="151"/>
                      <a:pt x="37" y="145"/>
                      <a:pt x="35" y="139"/>
                    </a:cubicBezTo>
                    <a:cubicBezTo>
                      <a:pt x="35" y="136"/>
                      <a:pt x="33" y="134"/>
                      <a:pt x="30" y="134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33" y="98"/>
                      <a:pt x="35" y="96"/>
                      <a:pt x="35" y="93"/>
                    </a:cubicBezTo>
                    <a:cubicBezTo>
                      <a:pt x="37" y="87"/>
                      <a:pt x="40" y="81"/>
                      <a:pt x="43" y="75"/>
                    </a:cubicBezTo>
                    <a:cubicBezTo>
                      <a:pt x="44" y="73"/>
                      <a:pt x="44" y="70"/>
                      <a:pt x="43" y="68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0" y="44"/>
                      <a:pt x="73" y="44"/>
                      <a:pt x="75" y="43"/>
                    </a:cubicBezTo>
                    <a:cubicBezTo>
                      <a:pt x="81" y="40"/>
                      <a:pt x="87" y="37"/>
                      <a:pt x="93" y="35"/>
                    </a:cubicBezTo>
                    <a:cubicBezTo>
                      <a:pt x="96" y="35"/>
                      <a:pt x="98" y="33"/>
                      <a:pt x="98" y="30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3"/>
                      <a:pt x="136" y="35"/>
                      <a:pt x="139" y="35"/>
                    </a:cubicBezTo>
                    <a:cubicBezTo>
                      <a:pt x="145" y="37"/>
                      <a:pt x="151" y="40"/>
                      <a:pt x="157" y="43"/>
                    </a:cubicBezTo>
                    <a:cubicBezTo>
                      <a:pt x="159" y="44"/>
                      <a:pt x="162" y="44"/>
                      <a:pt x="164" y="43"/>
                    </a:cubicBezTo>
                    <a:cubicBezTo>
                      <a:pt x="178" y="34"/>
                      <a:pt x="178" y="34"/>
                      <a:pt x="178" y="34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8" y="70"/>
                      <a:pt x="188" y="73"/>
                      <a:pt x="189" y="75"/>
                    </a:cubicBezTo>
                    <a:cubicBezTo>
                      <a:pt x="192" y="81"/>
                      <a:pt x="195" y="87"/>
                      <a:pt x="197" y="93"/>
                    </a:cubicBezTo>
                    <a:cubicBezTo>
                      <a:pt x="197" y="96"/>
                      <a:pt x="199" y="98"/>
                      <a:pt x="202" y="98"/>
                    </a:cubicBezTo>
                    <a:cubicBezTo>
                      <a:pt x="218" y="102"/>
                      <a:pt x="218" y="102"/>
                      <a:pt x="218" y="102"/>
                    </a:cubicBezTo>
                    <a:lnTo>
                      <a:pt x="218" y="130"/>
                    </a:lnTo>
                    <a:close/>
                    <a:moveTo>
                      <a:pt x="218" y="130"/>
                    </a:moveTo>
                    <a:cubicBezTo>
                      <a:pt x="218" y="130"/>
                      <a:pt x="218" y="130"/>
                      <a:pt x="218" y="1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43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171144" y="842802"/>
            <a:ext cx="11868456" cy="17196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</a:rPr>
              <a:t>UpShift</a:t>
            </a:r>
            <a:r>
              <a:rPr lang="en-US" sz="1600" dirty="0">
                <a:solidFill>
                  <a:srgbClr val="000000"/>
                </a:solidFill>
              </a:rPr>
              <a:t> platform allows feature extensions through plugins. </a:t>
            </a:r>
          </a:p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The platform capabilities such as blueprint orchestration and dashboard can be leveraged to ship a feature to the end user very quickly. </a:t>
            </a:r>
          </a:p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Plugins can be registered and run as a blueprint workflow within </a:t>
            </a:r>
            <a:r>
              <a:rPr lang="en-US" sz="1600" dirty="0" err="1">
                <a:solidFill>
                  <a:srgbClr val="000000"/>
                </a:solidFill>
              </a:rPr>
              <a:t>UpShift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2864" y="52689"/>
            <a:ext cx="11180064" cy="552060"/>
          </a:xfrm>
        </p:spPr>
        <p:txBody>
          <a:bodyPr>
            <a:normAutofit/>
          </a:bodyPr>
          <a:lstStyle/>
          <a:p>
            <a:r>
              <a:rPr lang="en-US" dirty="0"/>
              <a:t>Plugin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15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853" y="101068"/>
            <a:ext cx="402336" cy="40233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C37BE-4687-3B43-9E7F-8B3240B99212}"/>
              </a:ext>
            </a:extLst>
          </p:cNvPr>
          <p:cNvSpPr txBox="1"/>
          <p:nvPr/>
        </p:nvSpPr>
        <p:spPr>
          <a:xfrm>
            <a:off x="1397727" y="3270901"/>
            <a:ext cx="3918857" cy="2329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6000" tIns="96000" rIns="96000" bIns="96000" rtlCol="0" anchor="ctr">
            <a:noAutofit/>
          </a:bodyPr>
          <a:lstStyle/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Register and upload a new plugin</a:t>
            </a: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Start </a:t>
            </a:r>
            <a:r>
              <a:rPr lang="en-US" sz="1600" dirty="0" err="1">
                <a:solidFill>
                  <a:srgbClr val="000000"/>
                </a:solidFill>
              </a:rPr>
              <a:t>UpShift</a:t>
            </a:r>
            <a:r>
              <a:rPr lang="en-US" sz="1600" dirty="0">
                <a:solidFill>
                  <a:srgbClr val="000000"/>
                </a:solidFill>
              </a:rPr>
              <a:t> with all registered Plugins</a:t>
            </a: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Start and execute a blueprint process instance </a:t>
            </a: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Delete a Plugin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EC59B-CE21-7044-B245-8C330A070356}"/>
              </a:ext>
            </a:extLst>
          </p:cNvPr>
          <p:cNvSpPr txBox="1"/>
          <p:nvPr/>
        </p:nvSpPr>
        <p:spPr>
          <a:xfrm>
            <a:off x="1397728" y="2762765"/>
            <a:ext cx="3918856" cy="4400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55"/>
            <a:r>
              <a:rPr lang="en-US" sz="1600" b="1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BDDB4-B8BE-384B-9A02-FAE40FD898A0}"/>
              </a:ext>
            </a:extLst>
          </p:cNvPr>
          <p:cNvSpPr txBox="1"/>
          <p:nvPr/>
        </p:nvSpPr>
        <p:spPr>
          <a:xfrm>
            <a:off x="6282149" y="3291654"/>
            <a:ext cx="3918857" cy="2308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6000" tIns="96000" rIns="96000" bIns="96000" rtlCol="0" anchor="ctr">
            <a:noAutofit/>
          </a:bodyPr>
          <a:lstStyle/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.Net to .Net Core migration</a:t>
            </a: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Docker file analyzer</a:t>
            </a: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 defTabSz="60955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Option to transform applications from multiple source code repos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7A568-D02B-D146-B09C-322DA5053CF9}"/>
              </a:ext>
            </a:extLst>
          </p:cNvPr>
          <p:cNvSpPr txBox="1"/>
          <p:nvPr/>
        </p:nvSpPr>
        <p:spPr>
          <a:xfrm>
            <a:off x="6282149" y="2762765"/>
            <a:ext cx="3918857" cy="440096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55"/>
            <a:r>
              <a:rPr lang="en-US" sz="1600" b="1" dirty="0">
                <a:solidFill>
                  <a:srgbClr val="FFFFFF"/>
                </a:solidFill>
              </a:rPr>
              <a:t>Plugins being developed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3BDC21-34B5-5649-8BDE-009B97BF53F2}"/>
              </a:ext>
            </a:extLst>
          </p:cNvPr>
          <p:cNvGrpSpPr/>
          <p:nvPr/>
        </p:nvGrpSpPr>
        <p:grpSpPr>
          <a:xfrm>
            <a:off x="11633925" y="0"/>
            <a:ext cx="558075" cy="565852"/>
            <a:chOff x="6692130" y="4189002"/>
            <a:chExt cx="558075" cy="5658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024932-161D-9D4F-874C-3B50B2CBECCD}"/>
                </a:ext>
              </a:extLst>
            </p:cNvPr>
            <p:cNvSpPr/>
            <p:nvPr/>
          </p:nvSpPr>
          <p:spPr>
            <a:xfrm>
              <a:off x="6692130" y="4189002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FAB63F9-6956-074D-9A12-6865DE34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3958" y="4251286"/>
              <a:ext cx="404705" cy="40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56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D8A8A-FDA0-3C42-9F40-7CC2B239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2" y="1"/>
            <a:ext cx="11180064" cy="55206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UpShift</a:t>
            </a:r>
            <a:r>
              <a:rPr lang="en-US" dirty="0"/>
              <a:t> will not address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98884-4947-084E-B8B5-619839F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40F5-A3DC-5842-A35B-D3EC4B3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16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1E37D-5BF7-8443-9909-C723FC709915}"/>
              </a:ext>
            </a:extLst>
          </p:cNvPr>
          <p:cNvSpPr/>
          <p:nvPr/>
        </p:nvSpPr>
        <p:spPr>
          <a:xfrm>
            <a:off x="512065" y="552060"/>
            <a:ext cx="10034359" cy="560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6000" tIns="96000" rIns="96000" bIns="96000" anchor="ctr">
            <a:noAutofit/>
          </a:bodyPr>
          <a:lstStyle/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Cloud assessment coverage does not include the Databases, Infrastructure &amp; System DLL/JAR’s details. 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Cloud assessment does not assess the security vulnerabilities. 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Cloud assessment does not support war files.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Cloud assessment on the application specific DLL/JAR’s does not roll up to its final Migration Complexity Points or Recommendations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Cloud assessment can be done for Java and .NET COTS products as long as the source code is available. </a:t>
            </a: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does not support Transformation of COTS products as it is the vendor’s responsibility and they are in a better place to perform the transformation.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platform will not provide recommendations on the target Infrastructure.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platform supports framework level changes to run the application in cloud. Example: Struts to Springboot transformation. 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Some of the identified antipatterns can be fixed using Remediation templates configured by user. </a:t>
            </a: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does remediate all of the identified antipatterns. 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does not support database migration and data migration.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currently provides a set of recipes for framework level changes. To address problem areas for which support is not available, new recipes can be created in shorter release cycles.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With respect to CI/CD tools, only Jenkins service is supported currently. Customization effort would be involved to integrate other CI/CD tools.</a:t>
            </a: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  <a:p>
            <a:pPr marL="228589" indent="-228589" defTabSz="609570">
              <a:buFont typeface="Wingdings" panose="05000000000000000000" pitchFamily="2" charset="2"/>
              <a:buChar char="§"/>
            </a:pPr>
            <a:r>
              <a:rPr lang="en-IN" sz="120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 platform currently only supports transformation of:</a:t>
            </a:r>
          </a:p>
          <a:p>
            <a:pPr marL="685789" lvl="1" indent="-228589" defTabSz="60957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Java applications with Maven / Gradle as build tool and packaged as jar / war</a:t>
            </a:r>
          </a:p>
          <a:p>
            <a:pPr marL="685789" lvl="1" indent="-228589" defTabSz="60957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Arial" panose="020B0604020202020204"/>
              </a:rPr>
              <a:t>.NET applications </a:t>
            </a:r>
            <a:r>
              <a:rPr lang="en-IN" sz="1200" dirty="0">
                <a:solidFill>
                  <a:srgbClr val="000000"/>
                </a:solidFill>
              </a:rPr>
              <a:t>of type ASP.NET 2.0, 3.5, 4.5 &amp; Classic ASP </a:t>
            </a:r>
            <a:endParaRPr lang="en-IN" sz="1200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227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6" y="-28823"/>
            <a:ext cx="11180064" cy="552060"/>
          </a:xfrm>
        </p:spPr>
        <p:txBody>
          <a:bodyPr/>
          <a:lstStyle/>
          <a:p>
            <a:r>
              <a:rPr lang="en-US" dirty="0"/>
              <a:t>Cloud Transformation Approach with </a:t>
            </a:r>
            <a:r>
              <a:rPr lang="en-US" dirty="0" err="1"/>
              <a:t>UpShift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AE72-89B7-4089-9531-387A1DF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FE16A-7538-4630-BC73-FD6E703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17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157352-2074-9542-B6CA-286F3C8DFDAB}"/>
              </a:ext>
            </a:extLst>
          </p:cNvPr>
          <p:cNvSpPr>
            <a:spLocks noChangeAspect="1"/>
          </p:cNvSpPr>
          <p:nvPr/>
        </p:nvSpPr>
        <p:spPr>
          <a:xfrm>
            <a:off x="3606056" y="2237590"/>
            <a:ext cx="1173907" cy="1178005"/>
          </a:xfrm>
          <a:prstGeom prst="ellipse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333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6D48A-49C1-3445-88D6-452CEEF5EDFD}"/>
              </a:ext>
            </a:extLst>
          </p:cNvPr>
          <p:cNvSpPr/>
          <p:nvPr/>
        </p:nvSpPr>
        <p:spPr>
          <a:xfrm>
            <a:off x="2549049" y="2434965"/>
            <a:ext cx="1321104" cy="76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333" b="1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VSM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3D4FB-D618-AA43-B4A1-AB391763A6E3}"/>
              </a:ext>
            </a:extLst>
          </p:cNvPr>
          <p:cNvSpPr/>
          <p:nvPr/>
        </p:nvSpPr>
        <p:spPr>
          <a:xfrm>
            <a:off x="1753603" y="3550633"/>
            <a:ext cx="1522020" cy="79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Identify tech stack suitability, migration complexity and Migration Strategy Recommendation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8B0BB-A932-5A4E-97D1-DAAC7EA3194B}"/>
              </a:ext>
            </a:extLst>
          </p:cNvPr>
          <p:cNvSpPr/>
          <p:nvPr/>
        </p:nvSpPr>
        <p:spPr>
          <a:xfrm>
            <a:off x="3342559" y="3676763"/>
            <a:ext cx="1686461" cy="544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933" kern="0" dirty="0">
                <a:solidFill>
                  <a:srgbClr val="000000"/>
                </a:solidFill>
                <a:latin typeface="Arial"/>
              </a:rPr>
              <a:t>Identify required remediation templates, transformation recipes, service templates, CI/CD templates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4F9A2-3402-334E-AF65-E0F6813659EE}"/>
              </a:ext>
            </a:extLst>
          </p:cNvPr>
          <p:cNvSpPr/>
          <p:nvPr/>
        </p:nvSpPr>
        <p:spPr>
          <a:xfrm>
            <a:off x="5117810" y="3709676"/>
            <a:ext cx="1805828" cy="1081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 panose="020B0604020202020204"/>
                <a:sym typeface="Arial"/>
              </a:rPr>
              <a:t>Establish Application Migration cookbook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 panose="020B0604020202020204"/>
                <a:sym typeface="Arial"/>
              </a:rPr>
              <a:t>Modify existing recipes to customer context, if required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 panose="020B0604020202020204"/>
                <a:sym typeface="Arial"/>
              </a:rPr>
              <a:t>Create new recipes, remediation template actions, transformation recipes, service template types, CI/CD templates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F4B364-679C-754C-A074-7D57B1B2C4F4}"/>
              </a:ext>
            </a:extLst>
          </p:cNvPr>
          <p:cNvSpPr>
            <a:spLocks noChangeAspect="1"/>
          </p:cNvSpPr>
          <p:nvPr/>
        </p:nvSpPr>
        <p:spPr>
          <a:xfrm>
            <a:off x="148451" y="2224042"/>
            <a:ext cx="1200908" cy="1205101"/>
          </a:xfrm>
          <a:prstGeom prst="ellipse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333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4908D88-428C-4D4A-9CFC-EDBD01B02405}"/>
              </a:ext>
            </a:extLst>
          </p:cNvPr>
          <p:cNvSpPr/>
          <p:nvPr/>
        </p:nvSpPr>
        <p:spPr>
          <a:xfrm>
            <a:off x="2981655" y="2568478"/>
            <a:ext cx="626299" cy="6423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F24493-C107-8445-A185-AE1199BF7EA7}"/>
              </a:ext>
            </a:extLst>
          </p:cNvPr>
          <p:cNvSpPr/>
          <p:nvPr/>
        </p:nvSpPr>
        <p:spPr>
          <a:xfrm>
            <a:off x="4815344" y="2581047"/>
            <a:ext cx="626299" cy="6423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DDB04-6432-0F4A-AE17-DFC453E65E41}"/>
              </a:ext>
            </a:extLst>
          </p:cNvPr>
          <p:cNvSpPr/>
          <p:nvPr/>
        </p:nvSpPr>
        <p:spPr>
          <a:xfrm>
            <a:off x="1741243" y="1602161"/>
            <a:ext cx="8669716" cy="3363753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53E35A-933B-E842-92D7-B49E82FE0C81}"/>
              </a:ext>
            </a:extLst>
          </p:cNvPr>
          <p:cNvSpPr/>
          <p:nvPr/>
        </p:nvSpPr>
        <p:spPr>
          <a:xfrm>
            <a:off x="3120111" y="1430082"/>
            <a:ext cx="5836528" cy="35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400" b="1" i="1" kern="0" dirty="0">
                <a:solidFill>
                  <a:srgbClr val="000000"/>
                </a:solidFill>
                <a:latin typeface="Arial"/>
                <a:sym typeface="Arial"/>
              </a:rPr>
              <a:t>Assessment and Transformation of Application using </a:t>
            </a:r>
            <a:r>
              <a:rPr lang="en-US" sz="1400" b="1" i="1" kern="0" dirty="0" err="1">
                <a:solidFill>
                  <a:srgbClr val="000000"/>
                </a:solidFill>
                <a:latin typeface="Arial"/>
                <a:sym typeface="Arial"/>
              </a:rPr>
              <a:t>UpShift</a:t>
            </a:r>
            <a:endParaRPr lang="en-US" sz="1400" b="1" i="1" kern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1" name="Isosceles Triangle 48">
            <a:extLst>
              <a:ext uri="{FF2B5EF4-FFF2-40B4-BE49-F238E27FC236}">
                <a16:creationId xmlns:a16="http://schemas.microsoft.com/office/drawing/2014/main" id="{9F75C8B3-A78E-9C4B-BBDF-02C134176649}"/>
              </a:ext>
            </a:extLst>
          </p:cNvPr>
          <p:cNvSpPr/>
          <p:nvPr/>
        </p:nvSpPr>
        <p:spPr>
          <a:xfrm rot="5400000">
            <a:off x="39669" y="2941084"/>
            <a:ext cx="3040775" cy="356811"/>
          </a:xfrm>
          <a:prstGeom prst="triangle">
            <a:avLst>
              <a:gd name="adj" fmla="val 450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Isosceles Triangle 48">
            <a:extLst>
              <a:ext uri="{FF2B5EF4-FFF2-40B4-BE49-F238E27FC236}">
                <a16:creationId xmlns:a16="http://schemas.microsoft.com/office/drawing/2014/main" id="{34B4B54D-3717-6F4D-9CB2-AD2F8840CDC6}"/>
              </a:ext>
            </a:extLst>
          </p:cNvPr>
          <p:cNvSpPr/>
          <p:nvPr/>
        </p:nvSpPr>
        <p:spPr>
          <a:xfrm rot="5400000">
            <a:off x="9109245" y="2872556"/>
            <a:ext cx="3040775" cy="3568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1DBBED-6C95-484B-8652-690D2986E957}"/>
              </a:ext>
            </a:extLst>
          </p:cNvPr>
          <p:cNvSpPr>
            <a:spLocks noChangeAspect="1"/>
          </p:cNvSpPr>
          <p:nvPr/>
        </p:nvSpPr>
        <p:spPr>
          <a:xfrm>
            <a:off x="1790820" y="2237590"/>
            <a:ext cx="1173907" cy="117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067" b="1" kern="0" dirty="0">
                <a:solidFill>
                  <a:srgbClr val="FFFFFF"/>
                </a:solidFill>
                <a:latin typeface="Arial"/>
                <a:sym typeface="Arial"/>
              </a:rPr>
              <a:t>Run Automated Assessment in </a:t>
            </a:r>
            <a:r>
              <a:rPr lang="en-US" sz="1067" b="1" kern="0" dirty="0" err="1">
                <a:solidFill>
                  <a:srgbClr val="FFFFFF"/>
                </a:solidFill>
                <a:latin typeface="Arial"/>
                <a:sym typeface="Arial"/>
              </a:rPr>
              <a:t>UpShift</a:t>
            </a:r>
            <a:endParaRPr lang="en-US" sz="1067" b="1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B2AF0-A02F-224A-ADBB-1D9C2B167E35}"/>
              </a:ext>
            </a:extLst>
          </p:cNvPr>
          <p:cNvSpPr/>
          <p:nvPr/>
        </p:nvSpPr>
        <p:spPr>
          <a:xfrm>
            <a:off x="3560409" y="2463273"/>
            <a:ext cx="1253911" cy="76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067" b="1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Review and strategize transformation approach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E9ECC0-A66E-5A43-B512-F0957FFF389B}"/>
              </a:ext>
            </a:extLst>
          </p:cNvPr>
          <p:cNvSpPr>
            <a:spLocks noChangeAspect="1"/>
          </p:cNvSpPr>
          <p:nvPr/>
        </p:nvSpPr>
        <p:spPr>
          <a:xfrm>
            <a:off x="5433771" y="2237590"/>
            <a:ext cx="1173907" cy="1178005"/>
          </a:xfrm>
          <a:prstGeom prst="ellipse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333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7187F-DB6E-DB40-BF6E-A8039648E7FA}"/>
              </a:ext>
            </a:extLst>
          </p:cNvPr>
          <p:cNvSpPr/>
          <p:nvPr/>
        </p:nvSpPr>
        <p:spPr>
          <a:xfrm>
            <a:off x="5461746" y="2522051"/>
            <a:ext cx="1079669" cy="6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067" b="1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Establish Cookbook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BB91C94-1C1E-4945-A7B5-38C986DC8A7F}"/>
              </a:ext>
            </a:extLst>
          </p:cNvPr>
          <p:cNvSpPr/>
          <p:nvPr/>
        </p:nvSpPr>
        <p:spPr>
          <a:xfrm>
            <a:off x="6645276" y="2522051"/>
            <a:ext cx="626299" cy="6423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1FC671-59AF-A744-938A-965BB78AC0A1}"/>
              </a:ext>
            </a:extLst>
          </p:cNvPr>
          <p:cNvSpPr>
            <a:spLocks noChangeAspect="1"/>
          </p:cNvSpPr>
          <p:nvPr/>
        </p:nvSpPr>
        <p:spPr>
          <a:xfrm>
            <a:off x="9112151" y="2237590"/>
            <a:ext cx="1173907" cy="1178005"/>
          </a:xfrm>
          <a:prstGeom prst="ellipse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067" kern="0" dirty="0">
                <a:solidFill>
                  <a:srgbClr val="FFFFFF"/>
                </a:solidFill>
                <a:latin typeface="Arial"/>
                <a:sym typeface="Arial"/>
              </a:rPr>
              <a:t>Further Iterations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6A5A9-C32D-B94B-9992-D11707D1D10D}"/>
              </a:ext>
            </a:extLst>
          </p:cNvPr>
          <p:cNvSpPr/>
          <p:nvPr/>
        </p:nvSpPr>
        <p:spPr>
          <a:xfrm>
            <a:off x="9170020" y="2475090"/>
            <a:ext cx="1079669" cy="6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067" b="1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1D5D7-1067-534D-8F8F-A3612CD9B957}"/>
              </a:ext>
            </a:extLst>
          </p:cNvPr>
          <p:cNvSpPr/>
          <p:nvPr/>
        </p:nvSpPr>
        <p:spPr>
          <a:xfrm>
            <a:off x="10604366" y="3699273"/>
            <a:ext cx="1444385" cy="109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Modified source code will be available on a new Git branch (or in the local file system in case of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sym typeface="Arial"/>
              </a:rPr>
              <a:t>UpShift</a:t>
            </a: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 Local)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Updated cookbook as a reference for future migrations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49310F-F9D5-D94E-BC10-A3C99EA7B823}"/>
              </a:ext>
            </a:extLst>
          </p:cNvPr>
          <p:cNvSpPr>
            <a:spLocks noChangeAspect="1"/>
          </p:cNvSpPr>
          <p:nvPr/>
        </p:nvSpPr>
        <p:spPr>
          <a:xfrm>
            <a:off x="7272600" y="2237590"/>
            <a:ext cx="1173907" cy="117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333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4E9810-5E41-024D-B96A-A265304FE460}"/>
              </a:ext>
            </a:extLst>
          </p:cNvPr>
          <p:cNvSpPr/>
          <p:nvPr/>
        </p:nvSpPr>
        <p:spPr>
          <a:xfrm>
            <a:off x="7241388" y="2505923"/>
            <a:ext cx="1249483" cy="6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067" b="1" kern="0" dirty="0">
                <a:solidFill>
                  <a:srgbClr val="FFFFFF"/>
                </a:solidFill>
                <a:latin typeface="Arial"/>
                <a:sym typeface="Arial"/>
              </a:rPr>
              <a:t>Run Automated Transformation in </a:t>
            </a:r>
            <a:r>
              <a:rPr lang="en-US" sz="1067" b="1" kern="0" dirty="0" err="1">
                <a:solidFill>
                  <a:srgbClr val="FFFFFF"/>
                </a:solidFill>
                <a:latin typeface="Arial"/>
                <a:sym typeface="Arial"/>
              </a:rPr>
              <a:t>UpShift</a:t>
            </a:r>
            <a:endParaRPr lang="en-US" sz="1067" b="1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85D0E73-61A4-4642-AAA4-81CC7B23E7FD}"/>
              </a:ext>
            </a:extLst>
          </p:cNvPr>
          <p:cNvSpPr/>
          <p:nvPr/>
        </p:nvSpPr>
        <p:spPr>
          <a:xfrm>
            <a:off x="8489804" y="2552952"/>
            <a:ext cx="626299" cy="6423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C91565-3028-E84E-846B-493240513D24}"/>
              </a:ext>
            </a:extLst>
          </p:cNvPr>
          <p:cNvSpPr/>
          <p:nvPr/>
        </p:nvSpPr>
        <p:spPr>
          <a:xfrm>
            <a:off x="6912651" y="4040145"/>
            <a:ext cx="1998220" cy="50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933" kern="0" dirty="0">
                <a:solidFill>
                  <a:srgbClr val="000000"/>
                </a:solidFill>
                <a:latin typeface="Arial"/>
              </a:rPr>
              <a:t>Run </a:t>
            </a:r>
            <a:r>
              <a:rPr lang="en-IN" sz="933" kern="0" dirty="0" err="1">
                <a:solidFill>
                  <a:srgbClr val="000000"/>
                </a:solidFill>
                <a:latin typeface="Arial"/>
              </a:rPr>
              <a:t>UpShift</a:t>
            </a:r>
            <a:r>
              <a:rPr lang="en-IN" sz="933" kern="0" dirty="0">
                <a:solidFill>
                  <a:srgbClr val="000000"/>
                </a:solidFill>
                <a:latin typeface="Arial"/>
              </a:rPr>
              <a:t> and apply remediation templates, transformation recipes, and/or service templates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933" kern="0" dirty="0">
                <a:solidFill>
                  <a:srgbClr val="000000"/>
                </a:solidFill>
                <a:latin typeface="Arial"/>
              </a:rPr>
              <a:t>Application, if cloud ready, will be deployed to target cloud platform using the CI/CD template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933" kern="0" dirty="0">
              <a:solidFill>
                <a:srgbClr val="000000"/>
              </a:solidFill>
              <a:latin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93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9BDF080-1BC1-BD40-AFB0-3547477A3E35}"/>
              </a:ext>
            </a:extLst>
          </p:cNvPr>
          <p:cNvSpPr/>
          <p:nvPr/>
        </p:nvSpPr>
        <p:spPr>
          <a:xfrm>
            <a:off x="10872510" y="2477170"/>
            <a:ext cx="1128257" cy="881801"/>
          </a:xfrm>
          <a:prstGeom prst="roundRect">
            <a:avLst/>
          </a:prstGeom>
          <a:solidFill>
            <a:srgbClr val="00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067" b="1" kern="0" dirty="0">
                <a:solidFill>
                  <a:srgbClr val="FFFFFF"/>
                </a:solidFill>
                <a:latin typeface="Arial"/>
                <a:sym typeface="Arial"/>
              </a:rPr>
              <a:t>Deployment Successful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762347-C6B8-9448-BC4C-D2E069148689}"/>
              </a:ext>
            </a:extLst>
          </p:cNvPr>
          <p:cNvSpPr/>
          <p:nvPr/>
        </p:nvSpPr>
        <p:spPr>
          <a:xfrm>
            <a:off x="15239" y="2451256"/>
            <a:ext cx="1436464" cy="76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067" b="1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Collect Transformation Requirements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A756-4D98-EA4E-9F61-37A54C420933}"/>
              </a:ext>
            </a:extLst>
          </p:cNvPr>
          <p:cNvSpPr/>
          <p:nvPr/>
        </p:nvSpPr>
        <p:spPr>
          <a:xfrm>
            <a:off x="1" y="3669648"/>
            <a:ext cx="1637692" cy="139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Collect Transformation Requirements on shortlisted applications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sym typeface="Arial"/>
              </a:rPr>
              <a:t>Set up series of discussions to understand the  transformation requirements and preferences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D022C5-243B-E743-85C8-ABEE5B33B2E1}"/>
              </a:ext>
            </a:extLst>
          </p:cNvPr>
          <p:cNvSpPr/>
          <p:nvPr/>
        </p:nvSpPr>
        <p:spPr>
          <a:xfrm>
            <a:off x="8910872" y="3489451"/>
            <a:ext cx="1436153" cy="1240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933" kern="0" dirty="0">
                <a:solidFill>
                  <a:srgbClr val="000000"/>
                </a:solidFill>
                <a:latin typeface="Arial" panose="020B0604020202020204"/>
              </a:rPr>
              <a:t>Further manual changes may be required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933" kern="0" dirty="0">
                <a:solidFill>
                  <a:srgbClr val="000000"/>
                </a:solidFill>
                <a:latin typeface="Arial" panose="020B0604020202020204"/>
              </a:rPr>
              <a:t>The CI/CD pipelines created by </a:t>
            </a:r>
            <a:r>
              <a:rPr lang="en-IN" sz="933" kern="0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IN" sz="933" kern="0" dirty="0">
                <a:solidFill>
                  <a:srgbClr val="000000"/>
                </a:solidFill>
                <a:latin typeface="Arial" panose="020B0604020202020204"/>
              </a:rPr>
              <a:t> can be reused for further iterations</a:t>
            </a:r>
          </a:p>
        </p:txBody>
      </p:sp>
    </p:spTree>
    <p:extLst>
      <p:ext uri="{BB962C8B-B14F-4D97-AF65-F5344CB8AC3E}">
        <p14:creationId xmlns:p14="http://schemas.microsoft.com/office/powerpoint/2010/main" val="262440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UpShift</a:t>
            </a:r>
            <a:r>
              <a:rPr lang="en-US" dirty="0"/>
              <a:t> Installation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18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39A501-B2B2-3C4D-A66E-EBF5247418E6}"/>
              </a:ext>
            </a:extLst>
          </p:cNvPr>
          <p:cNvSpPr/>
          <p:nvPr/>
        </p:nvSpPr>
        <p:spPr>
          <a:xfrm>
            <a:off x="603989" y="1048641"/>
            <a:ext cx="10714736" cy="396983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defTabSz="609570"/>
            <a:r>
              <a:rPr lang="en-US" sz="1467" dirty="0" err="1">
                <a:solidFill>
                  <a:srgbClr val="FFFFFF"/>
                </a:solidFill>
                <a:latin typeface="Arial" panose="020B0604020202020204"/>
              </a:rPr>
              <a:t>UpShift</a:t>
            </a:r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 can be set up on Desktop / VM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EBDF55-888C-604D-9EF8-44B4ED555ABF}"/>
              </a:ext>
            </a:extLst>
          </p:cNvPr>
          <p:cNvSpPr/>
          <p:nvPr/>
        </p:nvSpPr>
        <p:spPr>
          <a:xfrm>
            <a:off x="603989" y="1552571"/>
            <a:ext cx="10714736" cy="2642212"/>
          </a:xfrm>
          <a:prstGeom prst="roundRect">
            <a:avLst>
              <a:gd name="adj" fmla="val 12698"/>
            </a:avLst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 defTabSz="609585"/>
            <a:r>
              <a:rPr lang="en-GB" sz="1867" b="1" dirty="0" err="1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UpShift</a:t>
            </a:r>
            <a:r>
              <a:rPr lang="en-GB" sz="1867" b="1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  Pre-requisites</a:t>
            </a:r>
          </a:p>
          <a:p>
            <a:pPr defTabSz="609585"/>
            <a:endParaRPr lang="en-GB" sz="1600" dirty="0">
              <a:solidFill>
                <a:srgbClr val="FFFFFF"/>
              </a:solidFill>
              <a:latin typeface="Arial" panose="020B0604020202020204" pitchFamily="34" charset="0"/>
              <a:ea typeface="Calibri" charset="0"/>
            </a:endParaRPr>
          </a:p>
          <a:p>
            <a:pPr defTabSz="609585"/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OS &amp; Memory : Windows 10 &amp; above with 16 GB RAM</a:t>
            </a:r>
          </a:p>
          <a:p>
            <a:pPr defTabSz="609585"/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Software : Java 1.8 Update 161 &amp; above. It is not certified with Java 1.9 &amp; above. </a:t>
            </a:r>
          </a:p>
          <a:p>
            <a:pPr defTabSz="609585"/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Google Chrome browser</a:t>
            </a:r>
          </a:p>
          <a:p>
            <a:pPr defTabSz="609585"/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Internal Ports used : 8088, 8001, 5672, 8080 – No need to open them publicly.</a:t>
            </a:r>
          </a:p>
          <a:p>
            <a:pPr defTabSz="609585"/>
            <a:endParaRPr lang="en-GB" sz="1467" dirty="0">
              <a:solidFill>
                <a:srgbClr val="FFFFFF"/>
              </a:solidFill>
              <a:latin typeface="Arial" panose="020B0604020202020204" pitchFamily="34" charset="0"/>
              <a:ea typeface="Calibri" charset="0"/>
            </a:endParaRPr>
          </a:p>
          <a:p>
            <a:pPr defTabSz="609585"/>
            <a:endParaRPr lang="en-GB" sz="1467" dirty="0">
              <a:solidFill>
                <a:srgbClr val="FFFFFF"/>
              </a:solidFill>
              <a:latin typeface="Arial" panose="020B0604020202020204" pitchFamily="34" charset="0"/>
              <a:ea typeface="Calibri" charset="0"/>
            </a:endParaRPr>
          </a:p>
          <a:p>
            <a:pPr defTabSz="609585"/>
            <a:r>
              <a:rPr lang="en-GB" sz="1467" dirty="0" err="1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UpShift</a:t>
            </a:r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 as a standalone application can be installed locally on the desktop. </a:t>
            </a:r>
            <a:r>
              <a:rPr lang="en-GB" sz="1467" dirty="0" err="1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UpShift</a:t>
            </a:r>
            <a:r>
              <a:rPr lang="en-GB" sz="1467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 installer is a Zip file. README.md file has the instructions for the installation</a:t>
            </a: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ea typeface="Calibri" charset="0"/>
              </a:rPr>
              <a:t>. </a:t>
            </a:r>
            <a:endParaRPr lang="en-GB" sz="1867" dirty="0">
              <a:solidFill>
                <a:srgbClr val="FFFFFF"/>
              </a:solidFill>
              <a:latin typeface="Arial" panose="020B0604020202020204" pitchFamily="34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>
            <a:extLst>
              <a:ext uri="{FF2B5EF4-FFF2-40B4-BE49-F238E27FC236}">
                <a16:creationId xmlns:a16="http://schemas.microsoft.com/office/drawing/2014/main" id="{FE8CE2EB-6799-5443-8276-D7CEF9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>
              <a:defRPr/>
            </a:pPr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55">
              <a:defRPr/>
            </a:pPr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55">
                <a:defRPr/>
              </a:pPr>
              <a:t>2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41D187A0-4F99-6F4F-89C6-D4687B6451AF}"/>
              </a:ext>
            </a:extLst>
          </p:cNvPr>
          <p:cNvSpPr txBox="1">
            <a:spLocks/>
          </p:cNvSpPr>
          <p:nvPr/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>
              <a:defRPr/>
            </a:pPr>
            <a:fld id="{2EFEF571-C9B4-4D92-A7F7-315B894862A8}" type="slidenum">
              <a:rPr lang="en-US" sz="1200">
                <a:solidFill>
                  <a:srgbClr val="00B140"/>
                </a:solidFill>
                <a:latin typeface="Arial" panose="020B0604020202020204"/>
              </a:rPr>
              <a:pPr defTabSz="609555">
                <a:defRPr/>
              </a:pPr>
              <a:t>2</a:t>
            </a:fld>
            <a:endParaRPr lang="en-US" sz="1200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19E52C1-1BF3-DE4C-BEF2-BB394C68AE17}"/>
              </a:ext>
            </a:extLst>
          </p:cNvPr>
          <p:cNvSpPr/>
          <p:nvPr/>
        </p:nvSpPr>
        <p:spPr>
          <a:xfrm>
            <a:off x="508000" y="141111"/>
            <a:ext cx="11176000" cy="6096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/>
          <a:lstStyle/>
          <a:p>
            <a:pPr marL="101597" marR="0" lvl="0" indent="0" defTabSz="609585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446666-2939-C148-894D-0A710F51C68A}"/>
              </a:ext>
            </a:extLst>
          </p:cNvPr>
          <p:cNvSpPr/>
          <p:nvPr/>
        </p:nvSpPr>
        <p:spPr>
          <a:xfrm>
            <a:off x="2423869" y="1284473"/>
            <a:ext cx="4252616" cy="65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15000"/>
              </a:lnSpc>
              <a:buSzPts val="800"/>
            </a:pPr>
            <a:r>
              <a:rPr lang="en-US" sz="1467" b="1" dirty="0">
                <a:solidFill>
                  <a:srgbClr val="0033A0"/>
                </a:solidFill>
                <a:ea typeface="Proxima Nova"/>
                <a:cs typeface="Proxima Nova"/>
                <a:sym typeface="Proxima Nova"/>
              </a:rPr>
              <a:t>Automated Cloud Readiness Assessment</a:t>
            </a:r>
          </a:p>
          <a:p>
            <a:pPr marL="171450" indent="-171450" defTabSz="609585">
              <a:lnSpc>
                <a:spcPct val="115000"/>
              </a:lnSpc>
              <a:buSzPts val="800"/>
              <a:buFont typeface="Wingdings" pitchFamily="2" charset="2"/>
              <a:buChar char="ü"/>
            </a:pPr>
            <a:r>
              <a:rPr lang="en-US" sz="900" b="1" dirty="0">
                <a:solidFill>
                  <a:srgbClr val="0033A0"/>
                </a:solidFill>
                <a:ea typeface="Proxima Nova"/>
                <a:cs typeface="Proxima Nova"/>
                <a:sym typeface="Proxima Nova"/>
              </a:rPr>
              <a:t>From On-prem to target cloud</a:t>
            </a:r>
          </a:p>
          <a:p>
            <a:pPr marL="171450" indent="-171450" defTabSz="609585">
              <a:lnSpc>
                <a:spcPct val="115000"/>
              </a:lnSpc>
              <a:buSzPts val="800"/>
              <a:buFont typeface="Wingdings" pitchFamily="2" charset="2"/>
              <a:buChar char="ü"/>
            </a:pPr>
            <a:r>
              <a:rPr lang="en-US" sz="900" b="1" dirty="0">
                <a:solidFill>
                  <a:srgbClr val="0033A0"/>
                </a:solidFill>
                <a:ea typeface="Proxima Nova"/>
                <a:cs typeface="Proxima Nova"/>
                <a:sym typeface="Proxima Nova"/>
              </a:rPr>
              <a:t>From one cloud platform to other cloud platform (PCF to OpenShift)</a:t>
            </a:r>
            <a:endParaRPr lang="en-US" sz="900" dirty="0">
              <a:solidFill>
                <a:srgbClr val="0033A0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ECCAD-CFBF-2E4B-970A-2C493C663CE2}"/>
              </a:ext>
            </a:extLst>
          </p:cNvPr>
          <p:cNvSpPr/>
          <p:nvPr/>
        </p:nvSpPr>
        <p:spPr>
          <a:xfrm>
            <a:off x="2423869" y="3850210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Transformation Recipes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69E2AAF-A203-FF4F-ABD0-E9103DF3C25F}"/>
              </a:ext>
            </a:extLst>
          </p:cNvPr>
          <p:cNvSpPr/>
          <p:nvPr/>
        </p:nvSpPr>
        <p:spPr>
          <a:xfrm>
            <a:off x="2423869" y="3100952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Remediation Templates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66B958E-E5A1-9C48-BCC0-438B3A889961}"/>
              </a:ext>
            </a:extLst>
          </p:cNvPr>
          <p:cNvSpPr/>
          <p:nvPr/>
        </p:nvSpPr>
        <p:spPr>
          <a:xfrm>
            <a:off x="7290108" y="1450990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Service Templates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D0A958-EB0D-C142-AB90-FA928F98C63D}"/>
              </a:ext>
            </a:extLst>
          </p:cNvPr>
          <p:cNvSpPr/>
          <p:nvPr/>
        </p:nvSpPr>
        <p:spPr>
          <a:xfrm>
            <a:off x="7290108" y="2283712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CI/CD Pipelines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3C935B5-E357-1D4C-ADCC-CF56DC95D9D2}"/>
              </a:ext>
            </a:extLst>
          </p:cNvPr>
          <p:cNvSpPr/>
          <p:nvPr/>
        </p:nvSpPr>
        <p:spPr>
          <a:xfrm>
            <a:off x="7290108" y="3089878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Configurable Migration Settings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5AA91A9-FCCA-3D4E-AEAA-FCFE98A2EB29}"/>
              </a:ext>
            </a:extLst>
          </p:cNvPr>
          <p:cNvSpPr/>
          <p:nvPr/>
        </p:nvSpPr>
        <p:spPr>
          <a:xfrm>
            <a:off x="561775" y="4447098"/>
            <a:ext cx="10531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28594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rPr>
              <a:t>UpShift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rPr>
              <a:t> is an Intelligent Acceleration Platform for Application Cloud Transformation and Greenfield Application Development. It provides one click automation of cloud readiness assessment. It automates steps for transformation and deployment.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182E52C-D960-6D47-B4FD-62984C6B7C6A}"/>
              </a:ext>
            </a:extLst>
          </p:cNvPr>
          <p:cNvSpPr/>
          <p:nvPr/>
        </p:nvSpPr>
        <p:spPr>
          <a:xfrm>
            <a:off x="351318" y="671201"/>
            <a:ext cx="9737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228594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rPr>
              <a:t>Automate and Scale application cloud transformation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391BDE-F0ED-2145-9984-E12812ED55DC}"/>
              </a:ext>
            </a:extLst>
          </p:cNvPr>
          <p:cNvSpPr/>
          <p:nvPr/>
        </p:nvSpPr>
        <p:spPr>
          <a:xfrm>
            <a:off x="632413" y="5138947"/>
            <a:ext cx="10460915" cy="351378"/>
          </a:xfrm>
          <a:prstGeom prst="rect">
            <a:avLst/>
          </a:prstGeom>
          <a:ln>
            <a:solidFill>
              <a:srgbClr val="000063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Proxima Nova"/>
                <a:cs typeface="Proxima Nova"/>
                <a:sym typeface="Proxima Nova"/>
              </a:rPr>
              <a:t>CUSTOMER ADOPTION: 100+ Customers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85CCFB2-8FC3-8543-A516-B9A1D81DB85B}"/>
              </a:ext>
            </a:extLst>
          </p:cNvPr>
          <p:cNvSpPr/>
          <p:nvPr/>
        </p:nvSpPr>
        <p:spPr>
          <a:xfrm>
            <a:off x="7290108" y="3817852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Plugin integration 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5DCAE3F-2B5C-AC41-A5F9-C6DF931B0B60}"/>
              </a:ext>
            </a:extLst>
          </p:cNvPr>
          <p:cNvSpPr/>
          <p:nvPr/>
        </p:nvSpPr>
        <p:spPr>
          <a:xfrm>
            <a:off x="2423869" y="2346535"/>
            <a:ext cx="3638887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800"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Accelerate Microservice </a:t>
            </a:r>
            <a:r>
              <a:rPr lang="en-US" sz="1467" b="1" kern="0" dirty="0">
                <a:solidFill>
                  <a:srgbClr val="0033A0"/>
                </a:solidFill>
                <a:sym typeface="Proxima Nova"/>
              </a:rPr>
              <a:t>D</a:t>
            </a: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sym typeface="Proxima Nova"/>
              </a:rPr>
              <a:t>evelopment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14EF5E-A61A-5448-8209-3DC62857CE86}"/>
              </a:ext>
            </a:extLst>
          </p:cNvPr>
          <p:cNvGrpSpPr/>
          <p:nvPr/>
        </p:nvGrpSpPr>
        <p:grpSpPr>
          <a:xfrm>
            <a:off x="1775741" y="1335954"/>
            <a:ext cx="558075" cy="565852"/>
            <a:chOff x="1809195" y="1804305"/>
            <a:chExt cx="558075" cy="5658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682E51-BB32-E04B-B447-52D52772E2FC}"/>
                </a:ext>
              </a:extLst>
            </p:cNvPr>
            <p:cNvSpPr/>
            <p:nvPr/>
          </p:nvSpPr>
          <p:spPr>
            <a:xfrm>
              <a:off x="1809195" y="1804305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B7C41AE-69C5-F64C-80E8-50DDED9D9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752" y="1910215"/>
              <a:ext cx="368963" cy="277437"/>
            </a:xfrm>
            <a:custGeom>
              <a:avLst/>
              <a:gdLst>
                <a:gd name="T0" fmla="*/ 127 w 156"/>
                <a:gd name="T1" fmla="*/ 38 h 116"/>
                <a:gd name="T2" fmla="*/ 113 w 156"/>
                <a:gd name="T3" fmla="*/ 12 h 116"/>
                <a:gd name="T4" fmla="*/ 82 w 156"/>
                <a:gd name="T5" fmla="*/ 0 h 116"/>
                <a:gd name="T6" fmla="*/ 58 w 156"/>
                <a:gd name="T7" fmla="*/ 7 h 116"/>
                <a:gd name="T8" fmla="*/ 43 w 156"/>
                <a:gd name="T9" fmla="*/ 23 h 116"/>
                <a:gd name="T10" fmla="*/ 39 w 156"/>
                <a:gd name="T11" fmla="*/ 22 h 116"/>
                <a:gd name="T12" fmla="*/ 14 w 156"/>
                <a:gd name="T13" fmla="*/ 47 h 116"/>
                <a:gd name="T14" fmla="*/ 14 w 156"/>
                <a:gd name="T15" fmla="*/ 52 h 116"/>
                <a:gd name="T16" fmla="*/ 0 w 156"/>
                <a:gd name="T17" fmla="*/ 80 h 116"/>
                <a:gd name="T18" fmla="*/ 9 w 156"/>
                <a:gd name="T19" fmla="*/ 104 h 116"/>
                <a:gd name="T20" fmla="*/ 33 w 156"/>
                <a:gd name="T21" fmla="*/ 116 h 116"/>
                <a:gd name="T22" fmla="*/ 60 w 156"/>
                <a:gd name="T23" fmla="*/ 116 h 116"/>
                <a:gd name="T24" fmla="*/ 65 w 156"/>
                <a:gd name="T25" fmla="*/ 112 h 116"/>
                <a:gd name="T26" fmla="*/ 60 w 156"/>
                <a:gd name="T27" fmla="*/ 107 h 116"/>
                <a:gd name="T28" fmla="*/ 33 w 156"/>
                <a:gd name="T29" fmla="*/ 107 h 116"/>
                <a:gd name="T30" fmla="*/ 9 w 156"/>
                <a:gd name="T31" fmla="*/ 80 h 116"/>
                <a:gd name="T32" fmla="*/ 22 w 156"/>
                <a:gd name="T33" fmla="*/ 58 h 116"/>
                <a:gd name="T34" fmla="*/ 23 w 156"/>
                <a:gd name="T35" fmla="*/ 53 h 116"/>
                <a:gd name="T36" fmla="*/ 22 w 156"/>
                <a:gd name="T37" fmla="*/ 47 h 116"/>
                <a:gd name="T38" fmla="*/ 39 w 156"/>
                <a:gd name="T39" fmla="*/ 31 h 116"/>
                <a:gd name="T40" fmla="*/ 44 w 156"/>
                <a:gd name="T41" fmla="*/ 32 h 116"/>
                <a:gd name="T42" fmla="*/ 49 w 156"/>
                <a:gd name="T43" fmla="*/ 30 h 116"/>
                <a:gd name="T44" fmla="*/ 82 w 156"/>
                <a:gd name="T45" fmla="*/ 9 h 116"/>
                <a:gd name="T46" fmla="*/ 119 w 156"/>
                <a:gd name="T47" fmla="*/ 42 h 116"/>
                <a:gd name="T48" fmla="*/ 122 w 156"/>
                <a:gd name="T49" fmla="*/ 46 h 116"/>
                <a:gd name="T50" fmla="*/ 147 w 156"/>
                <a:gd name="T51" fmla="*/ 76 h 116"/>
                <a:gd name="T52" fmla="*/ 119 w 156"/>
                <a:gd name="T53" fmla="*/ 107 h 116"/>
                <a:gd name="T54" fmla="*/ 96 w 156"/>
                <a:gd name="T55" fmla="*/ 107 h 116"/>
                <a:gd name="T56" fmla="*/ 91 w 156"/>
                <a:gd name="T57" fmla="*/ 111 h 116"/>
                <a:gd name="T58" fmla="*/ 96 w 156"/>
                <a:gd name="T59" fmla="*/ 116 h 116"/>
                <a:gd name="T60" fmla="*/ 120 w 156"/>
                <a:gd name="T61" fmla="*/ 116 h 116"/>
                <a:gd name="T62" fmla="*/ 146 w 156"/>
                <a:gd name="T63" fmla="*/ 103 h 116"/>
                <a:gd name="T64" fmla="*/ 156 w 156"/>
                <a:gd name="T65" fmla="*/ 76 h 116"/>
                <a:gd name="T66" fmla="*/ 127 w 156"/>
                <a:gd name="T67" fmla="*/ 38 h 116"/>
                <a:gd name="T68" fmla="*/ 127 w 156"/>
                <a:gd name="T69" fmla="*/ 38 h 116"/>
                <a:gd name="T70" fmla="*/ 127 w 156"/>
                <a:gd name="T71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16">
                  <a:moveTo>
                    <a:pt x="127" y="38"/>
                  </a:moveTo>
                  <a:cubicBezTo>
                    <a:pt x="125" y="28"/>
                    <a:pt x="120" y="19"/>
                    <a:pt x="113" y="12"/>
                  </a:cubicBezTo>
                  <a:cubicBezTo>
                    <a:pt x="105" y="4"/>
                    <a:pt x="94" y="0"/>
                    <a:pt x="82" y="0"/>
                  </a:cubicBezTo>
                  <a:cubicBezTo>
                    <a:pt x="74" y="0"/>
                    <a:pt x="65" y="3"/>
                    <a:pt x="58" y="7"/>
                  </a:cubicBezTo>
                  <a:cubicBezTo>
                    <a:pt x="52" y="11"/>
                    <a:pt x="47" y="17"/>
                    <a:pt x="43" y="23"/>
                  </a:cubicBezTo>
                  <a:cubicBezTo>
                    <a:pt x="42" y="23"/>
                    <a:pt x="40" y="22"/>
                    <a:pt x="39" y="22"/>
                  </a:cubicBezTo>
                  <a:cubicBezTo>
                    <a:pt x="25" y="22"/>
                    <a:pt x="14" y="33"/>
                    <a:pt x="14" y="47"/>
                  </a:cubicBezTo>
                  <a:cubicBezTo>
                    <a:pt x="14" y="49"/>
                    <a:pt x="14" y="51"/>
                    <a:pt x="14" y="52"/>
                  </a:cubicBezTo>
                  <a:cubicBezTo>
                    <a:pt x="6" y="59"/>
                    <a:pt x="0" y="69"/>
                    <a:pt x="0" y="80"/>
                  </a:cubicBezTo>
                  <a:cubicBezTo>
                    <a:pt x="0" y="89"/>
                    <a:pt x="3" y="97"/>
                    <a:pt x="9" y="104"/>
                  </a:cubicBezTo>
                  <a:cubicBezTo>
                    <a:pt x="16" y="111"/>
                    <a:pt x="24" y="115"/>
                    <a:pt x="33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3" y="116"/>
                    <a:pt x="65" y="114"/>
                    <a:pt x="65" y="112"/>
                  </a:cubicBezTo>
                  <a:cubicBezTo>
                    <a:pt x="65" y="109"/>
                    <a:pt x="63" y="107"/>
                    <a:pt x="60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20" y="106"/>
                    <a:pt x="9" y="94"/>
                    <a:pt x="9" y="80"/>
                  </a:cubicBezTo>
                  <a:cubicBezTo>
                    <a:pt x="9" y="71"/>
                    <a:pt x="14" y="62"/>
                    <a:pt x="22" y="58"/>
                  </a:cubicBezTo>
                  <a:cubicBezTo>
                    <a:pt x="23" y="57"/>
                    <a:pt x="24" y="54"/>
                    <a:pt x="23" y="53"/>
                  </a:cubicBezTo>
                  <a:cubicBezTo>
                    <a:pt x="23" y="51"/>
                    <a:pt x="22" y="49"/>
                    <a:pt x="22" y="47"/>
                  </a:cubicBezTo>
                  <a:cubicBezTo>
                    <a:pt x="22" y="38"/>
                    <a:pt x="30" y="31"/>
                    <a:pt x="39" y="31"/>
                  </a:cubicBezTo>
                  <a:cubicBezTo>
                    <a:pt x="40" y="31"/>
                    <a:pt x="42" y="31"/>
                    <a:pt x="44" y="32"/>
                  </a:cubicBezTo>
                  <a:cubicBezTo>
                    <a:pt x="46" y="33"/>
                    <a:pt x="48" y="32"/>
                    <a:pt x="49" y="30"/>
                  </a:cubicBezTo>
                  <a:cubicBezTo>
                    <a:pt x="55" y="17"/>
                    <a:pt x="68" y="9"/>
                    <a:pt x="82" y="9"/>
                  </a:cubicBezTo>
                  <a:cubicBezTo>
                    <a:pt x="101" y="9"/>
                    <a:pt x="117" y="23"/>
                    <a:pt x="119" y="42"/>
                  </a:cubicBezTo>
                  <a:cubicBezTo>
                    <a:pt x="119" y="44"/>
                    <a:pt x="120" y="45"/>
                    <a:pt x="122" y="46"/>
                  </a:cubicBezTo>
                  <a:cubicBezTo>
                    <a:pt x="137" y="48"/>
                    <a:pt x="147" y="61"/>
                    <a:pt x="147" y="76"/>
                  </a:cubicBezTo>
                  <a:cubicBezTo>
                    <a:pt x="147" y="92"/>
                    <a:pt x="135" y="106"/>
                    <a:pt x="119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3" y="107"/>
                    <a:pt x="91" y="109"/>
                    <a:pt x="91" y="111"/>
                  </a:cubicBezTo>
                  <a:cubicBezTo>
                    <a:pt x="91" y="114"/>
                    <a:pt x="93" y="116"/>
                    <a:pt x="96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30" y="115"/>
                    <a:pt x="139" y="111"/>
                    <a:pt x="146" y="103"/>
                  </a:cubicBezTo>
                  <a:cubicBezTo>
                    <a:pt x="152" y="96"/>
                    <a:pt x="156" y="86"/>
                    <a:pt x="156" y="76"/>
                  </a:cubicBezTo>
                  <a:cubicBezTo>
                    <a:pt x="156" y="58"/>
                    <a:pt x="144" y="42"/>
                    <a:pt x="127" y="38"/>
                  </a:cubicBez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D980D21-C48D-E04C-B6D5-ECCC52C7F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2612" y="2039519"/>
              <a:ext cx="132480" cy="214669"/>
            </a:xfrm>
            <a:custGeom>
              <a:avLst/>
              <a:gdLst>
                <a:gd name="T0" fmla="*/ 54 w 56"/>
                <a:gd name="T1" fmla="*/ 30 h 90"/>
                <a:gd name="T2" fmla="*/ 54 w 56"/>
                <a:gd name="T3" fmla="*/ 24 h 90"/>
                <a:gd name="T4" fmla="*/ 31 w 56"/>
                <a:gd name="T5" fmla="*/ 1 h 90"/>
                <a:gd name="T6" fmla="*/ 28 w 56"/>
                <a:gd name="T7" fmla="*/ 0 h 90"/>
                <a:gd name="T8" fmla="*/ 25 w 56"/>
                <a:gd name="T9" fmla="*/ 1 h 90"/>
                <a:gd name="T10" fmla="*/ 2 w 56"/>
                <a:gd name="T11" fmla="*/ 24 h 90"/>
                <a:gd name="T12" fmla="*/ 2 w 56"/>
                <a:gd name="T13" fmla="*/ 30 h 90"/>
                <a:gd name="T14" fmla="*/ 5 w 56"/>
                <a:gd name="T15" fmla="*/ 31 h 90"/>
                <a:gd name="T16" fmla="*/ 8 w 56"/>
                <a:gd name="T17" fmla="*/ 30 h 90"/>
                <a:gd name="T18" fmla="*/ 24 w 56"/>
                <a:gd name="T19" fmla="*/ 14 h 90"/>
                <a:gd name="T20" fmla="*/ 24 w 56"/>
                <a:gd name="T21" fmla="*/ 86 h 90"/>
                <a:gd name="T22" fmla="*/ 28 w 56"/>
                <a:gd name="T23" fmla="*/ 90 h 90"/>
                <a:gd name="T24" fmla="*/ 32 w 56"/>
                <a:gd name="T25" fmla="*/ 86 h 90"/>
                <a:gd name="T26" fmla="*/ 32 w 56"/>
                <a:gd name="T27" fmla="*/ 14 h 90"/>
                <a:gd name="T28" fmla="*/ 48 w 56"/>
                <a:gd name="T29" fmla="*/ 30 h 90"/>
                <a:gd name="T30" fmla="*/ 54 w 56"/>
                <a:gd name="T31" fmla="*/ 30 h 90"/>
                <a:gd name="T32" fmla="*/ 54 w 56"/>
                <a:gd name="T33" fmla="*/ 30 h 90"/>
                <a:gd name="T34" fmla="*/ 54 w 56"/>
                <a:gd name="T3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0">
                  <a:moveTo>
                    <a:pt x="54" y="30"/>
                  </a:moveTo>
                  <a:cubicBezTo>
                    <a:pt x="56" y="28"/>
                    <a:pt x="56" y="26"/>
                    <a:pt x="54" y="2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6"/>
                    <a:pt x="0" y="28"/>
                    <a:pt x="2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6" y="31"/>
                    <a:pt x="7" y="31"/>
                    <a:pt x="8" y="3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8"/>
                    <a:pt x="26" y="90"/>
                    <a:pt x="28" y="90"/>
                  </a:cubicBezTo>
                  <a:cubicBezTo>
                    <a:pt x="30" y="90"/>
                    <a:pt x="32" y="88"/>
                    <a:pt x="32" y="8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2"/>
                    <a:pt x="52" y="32"/>
                    <a:pt x="54" y="30"/>
                  </a:cubicBezTo>
                  <a:close/>
                  <a:moveTo>
                    <a:pt x="54" y="30"/>
                  </a:moveTo>
                  <a:cubicBezTo>
                    <a:pt x="54" y="30"/>
                    <a:pt x="54" y="30"/>
                    <a:pt x="54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AF8603-A9B7-2245-B4B0-9006F4BCD213}"/>
              </a:ext>
            </a:extLst>
          </p:cNvPr>
          <p:cNvGrpSpPr/>
          <p:nvPr/>
        </p:nvGrpSpPr>
        <p:grpSpPr>
          <a:xfrm>
            <a:off x="1792739" y="3750703"/>
            <a:ext cx="558075" cy="565852"/>
            <a:chOff x="1826193" y="3450429"/>
            <a:chExt cx="558075" cy="56585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17B702-8286-DA4F-80E1-5AA6A5FCBA22}"/>
                </a:ext>
              </a:extLst>
            </p:cNvPr>
            <p:cNvSpPr/>
            <p:nvPr/>
          </p:nvSpPr>
          <p:spPr>
            <a:xfrm>
              <a:off x="1826193" y="3450429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E6BD8B-52EE-4440-BB40-C6E1ADC34D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315" y="3512083"/>
              <a:ext cx="373831" cy="379041"/>
              <a:chOff x="3249" y="18"/>
              <a:chExt cx="855" cy="855"/>
            </a:xfrm>
            <a:solidFill>
              <a:srgbClr val="FFFFFF"/>
            </a:solidFill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B748B84-74D2-E742-9351-57286B1B14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7" y="18"/>
                <a:ext cx="278" cy="243"/>
              </a:xfrm>
              <a:custGeom>
                <a:avLst/>
                <a:gdLst>
                  <a:gd name="T0" fmla="*/ 342 w 623"/>
                  <a:gd name="T1" fmla="*/ 19 h 547"/>
                  <a:gd name="T2" fmla="*/ 296 w 623"/>
                  <a:gd name="T3" fmla="*/ 10 h 547"/>
                  <a:gd name="T4" fmla="*/ 286 w 623"/>
                  <a:gd name="T5" fmla="*/ 19 h 547"/>
                  <a:gd name="T6" fmla="*/ 9 w 623"/>
                  <a:gd name="T7" fmla="*/ 499 h 547"/>
                  <a:gd name="T8" fmla="*/ 21 w 623"/>
                  <a:gd name="T9" fmla="*/ 543 h 547"/>
                  <a:gd name="T10" fmla="*/ 37 w 623"/>
                  <a:gd name="T11" fmla="*/ 547 h 547"/>
                  <a:gd name="T12" fmla="*/ 591 w 623"/>
                  <a:gd name="T13" fmla="*/ 547 h 547"/>
                  <a:gd name="T14" fmla="*/ 623 w 623"/>
                  <a:gd name="T15" fmla="*/ 515 h 547"/>
                  <a:gd name="T16" fmla="*/ 619 w 623"/>
                  <a:gd name="T17" fmla="*/ 499 h 547"/>
                  <a:gd name="T18" fmla="*/ 342 w 623"/>
                  <a:gd name="T19" fmla="*/ 19 h 547"/>
                  <a:gd name="T20" fmla="*/ 92 w 623"/>
                  <a:gd name="T21" fmla="*/ 483 h 547"/>
                  <a:gd name="T22" fmla="*/ 314 w 623"/>
                  <a:gd name="T23" fmla="*/ 99 h 547"/>
                  <a:gd name="T24" fmla="*/ 536 w 623"/>
                  <a:gd name="T25" fmla="*/ 483 h 547"/>
                  <a:gd name="T26" fmla="*/ 92 w 623"/>
                  <a:gd name="T27" fmla="*/ 48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3" h="547">
                    <a:moveTo>
                      <a:pt x="342" y="19"/>
                    </a:moveTo>
                    <a:cubicBezTo>
                      <a:pt x="332" y="4"/>
                      <a:pt x="311" y="0"/>
                      <a:pt x="296" y="10"/>
                    </a:cubicBezTo>
                    <a:cubicBezTo>
                      <a:pt x="292" y="12"/>
                      <a:pt x="289" y="15"/>
                      <a:pt x="286" y="19"/>
                    </a:cubicBezTo>
                    <a:cubicBezTo>
                      <a:pt x="9" y="499"/>
                      <a:pt x="9" y="499"/>
                      <a:pt x="9" y="499"/>
                    </a:cubicBezTo>
                    <a:cubicBezTo>
                      <a:pt x="0" y="514"/>
                      <a:pt x="6" y="534"/>
                      <a:pt x="21" y="543"/>
                    </a:cubicBezTo>
                    <a:cubicBezTo>
                      <a:pt x="26" y="546"/>
                      <a:pt x="31" y="547"/>
                      <a:pt x="37" y="547"/>
                    </a:cubicBezTo>
                    <a:cubicBezTo>
                      <a:pt x="591" y="547"/>
                      <a:pt x="591" y="547"/>
                      <a:pt x="591" y="547"/>
                    </a:cubicBezTo>
                    <a:cubicBezTo>
                      <a:pt x="609" y="547"/>
                      <a:pt x="623" y="533"/>
                      <a:pt x="623" y="515"/>
                    </a:cubicBezTo>
                    <a:cubicBezTo>
                      <a:pt x="623" y="509"/>
                      <a:pt x="622" y="504"/>
                      <a:pt x="619" y="499"/>
                    </a:cubicBezTo>
                    <a:lnTo>
                      <a:pt x="342" y="19"/>
                    </a:lnTo>
                    <a:close/>
                    <a:moveTo>
                      <a:pt x="92" y="483"/>
                    </a:moveTo>
                    <a:cubicBezTo>
                      <a:pt x="314" y="99"/>
                      <a:pt x="314" y="99"/>
                      <a:pt x="314" y="99"/>
                    </a:cubicBezTo>
                    <a:cubicBezTo>
                      <a:pt x="536" y="483"/>
                      <a:pt x="536" y="483"/>
                      <a:pt x="536" y="483"/>
                    </a:cubicBezTo>
                    <a:lnTo>
                      <a:pt x="92" y="483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B109540-EBBE-924F-B2E0-7450794B4D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8" y="617"/>
                <a:ext cx="256" cy="256"/>
              </a:xfrm>
              <a:custGeom>
                <a:avLst/>
                <a:gdLst>
                  <a:gd name="T0" fmla="*/ 544 w 576"/>
                  <a:gd name="T1" fmla="*/ 0 h 576"/>
                  <a:gd name="T2" fmla="*/ 32 w 576"/>
                  <a:gd name="T3" fmla="*/ 0 h 576"/>
                  <a:gd name="T4" fmla="*/ 0 w 576"/>
                  <a:gd name="T5" fmla="*/ 32 h 576"/>
                  <a:gd name="T6" fmla="*/ 0 w 576"/>
                  <a:gd name="T7" fmla="*/ 32 h 576"/>
                  <a:gd name="T8" fmla="*/ 0 w 576"/>
                  <a:gd name="T9" fmla="*/ 544 h 576"/>
                  <a:gd name="T10" fmla="*/ 32 w 576"/>
                  <a:gd name="T11" fmla="*/ 576 h 576"/>
                  <a:gd name="T12" fmla="*/ 32 w 576"/>
                  <a:gd name="T13" fmla="*/ 576 h 576"/>
                  <a:gd name="T14" fmla="*/ 544 w 576"/>
                  <a:gd name="T15" fmla="*/ 576 h 576"/>
                  <a:gd name="T16" fmla="*/ 576 w 576"/>
                  <a:gd name="T17" fmla="*/ 544 h 576"/>
                  <a:gd name="T18" fmla="*/ 576 w 576"/>
                  <a:gd name="T19" fmla="*/ 544 h 576"/>
                  <a:gd name="T20" fmla="*/ 576 w 576"/>
                  <a:gd name="T21" fmla="*/ 32 h 576"/>
                  <a:gd name="T22" fmla="*/ 544 w 576"/>
                  <a:gd name="T23" fmla="*/ 0 h 576"/>
                  <a:gd name="T24" fmla="*/ 544 w 576"/>
                  <a:gd name="T25" fmla="*/ 0 h 576"/>
                  <a:gd name="T26" fmla="*/ 512 w 576"/>
                  <a:gd name="T27" fmla="*/ 512 h 576"/>
                  <a:gd name="T28" fmla="*/ 64 w 576"/>
                  <a:gd name="T29" fmla="*/ 512 h 576"/>
                  <a:gd name="T30" fmla="*/ 64 w 576"/>
                  <a:gd name="T31" fmla="*/ 64 h 576"/>
                  <a:gd name="T32" fmla="*/ 512 w 576"/>
                  <a:gd name="T33" fmla="*/ 64 h 576"/>
                  <a:gd name="T34" fmla="*/ 512 w 576"/>
                  <a:gd name="T35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6" h="576">
                    <a:moveTo>
                      <a:pt x="5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62"/>
                      <a:pt x="14" y="576"/>
                      <a:pt x="32" y="576"/>
                    </a:cubicBezTo>
                    <a:cubicBezTo>
                      <a:pt x="32" y="576"/>
                      <a:pt x="32" y="576"/>
                      <a:pt x="32" y="576"/>
                    </a:cubicBezTo>
                    <a:cubicBezTo>
                      <a:pt x="544" y="576"/>
                      <a:pt x="544" y="576"/>
                      <a:pt x="544" y="576"/>
                    </a:cubicBezTo>
                    <a:cubicBezTo>
                      <a:pt x="562" y="576"/>
                      <a:pt x="576" y="562"/>
                      <a:pt x="576" y="544"/>
                    </a:cubicBezTo>
                    <a:cubicBezTo>
                      <a:pt x="576" y="544"/>
                      <a:pt x="576" y="544"/>
                      <a:pt x="576" y="544"/>
                    </a:cubicBezTo>
                    <a:cubicBezTo>
                      <a:pt x="576" y="32"/>
                      <a:pt x="576" y="32"/>
                      <a:pt x="576" y="32"/>
                    </a:cubicBezTo>
                    <a:cubicBezTo>
                      <a:pt x="576" y="14"/>
                      <a:pt x="562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close/>
                    <a:moveTo>
                      <a:pt x="512" y="512"/>
                    </a:moveTo>
                    <a:cubicBezTo>
                      <a:pt x="64" y="512"/>
                      <a:pt x="64" y="512"/>
                      <a:pt x="64" y="512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512" y="64"/>
                      <a:pt x="512" y="64"/>
                      <a:pt x="512" y="64"/>
                    </a:cubicBezTo>
                    <a:lnTo>
                      <a:pt x="512" y="512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C81195-2272-704E-9135-F819B48F0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" y="617"/>
                <a:ext cx="257" cy="25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  <a:gd name="T10" fmla="*/ 288 w 576"/>
                  <a:gd name="T11" fmla="*/ 512 h 576"/>
                  <a:gd name="T12" fmla="*/ 64 w 576"/>
                  <a:gd name="T13" fmla="*/ 288 h 576"/>
                  <a:gd name="T14" fmla="*/ 288 w 576"/>
                  <a:gd name="T15" fmla="*/ 64 h 576"/>
                  <a:gd name="T16" fmla="*/ 512 w 576"/>
                  <a:gd name="T17" fmla="*/ 288 h 576"/>
                  <a:gd name="T18" fmla="*/ 288 w 576"/>
                  <a:gd name="T19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cubicBezTo>
                      <a:pt x="129" y="0"/>
                      <a:pt x="0" y="129"/>
                      <a:pt x="0" y="288"/>
                    </a:cubicBezTo>
                    <a:cubicBezTo>
                      <a:pt x="0" y="447"/>
                      <a:pt x="129" y="576"/>
                      <a:pt x="288" y="576"/>
                    </a:cubicBezTo>
                    <a:cubicBezTo>
                      <a:pt x="447" y="576"/>
                      <a:pt x="576" y="447"/>
                      <a:pt x="576" y="288"/>
                    </a:cubicBezTo>
                    <a:cubicBezTo>
                      <a:pt x="576" y="129"/>
                      <a:pt x="447" y="0"/>
                      <a:pt x="288" y="0"/>
                    </a:cubicBezTo>
                    <a:close/>
                    <a:moveTo>
                      <a:pt x="288" y="512"/>
                    </a:moveTo>
                    <a:cubicBezTo>
                      <a:pt x="164" y="512"/>
                      <a:pt x="64" y="412"/>
                      <a:pt x="64" y="288"/>
                    </a:cubicBezTo>
                    <a:cubicBezTo>
                      <a:pt x="64" y="164"/>
                      <a:pt x="164" y="64"/>
                      <a:pt x="288" y="64"/>
                    </a:cubicBezTo>
                    <a:cubicBezTo>
                      <a:pt x="412" y="64"/>
                      <a:pt x="512" y="164"/>
                      <a:pt x="512" y="288"/>
                    </a:cubicBezTo>
                    <a:cubicBezTo>
                      <a:pt x="512" y="412"/>
                      <a:pt x="412" y="512"/>
                      <a:pt x="288" y="512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06F99EC-5C72-E447-966F-1CD8E30DA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152"/>
                <a:ext cx="260" cy="441"/>
              </a:xfrm>
              <a:custGeom>
                <a:avLst/>
                <a:gdLst>
                  <a:gd name="T0" fmla="*/ 585 w 585"/>
                  <a:gd name="T1" fmla="*/ 58 h 994"/>
                  <a:gd name="T2" fmla="*/ 559 w 585"/>
                  <a:gd name="T3" fmla="*/ 0 h 994"/>
                  <a:gd name="T4" fmla="*/ 138 w 585"/>
                  <a:gd name="T5" fmla="*/ 994 h 994"/>
                  <a:gd name="T6" fmla="*/ 198 w 585"/>
                  <a:gd name="T7" fmla="*/ 972 h 994"/>
                  <a:gd name="T8" fmla="*/ 585 w 585"/>
                  <a:gd name="T9" fmla="*/ 5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994">
                    <a:moveTo>
                      <a:pt x="585" y="58"/>
                    </a:moveTo>
                    <a:cubicBezTo>
                      <a:pt x="559" y="0"/>
                      <a:pt x="559" y="0"/>
                      <a:pt x="559" y="0"/>
                    </a:cubicBezTo>
                    <a:cubicBezTo>
                      <a:pt x="183" y="172"/>
                      <a:pt x="0" y="603"/>
                      <a:pt x="138" y="994"/>
                    </a:cubicBezTo>
                    <a:cubicBezTo>
                      <a:pt x="198" y="972"/>
                      <a:pt x="198" y="972"/>
                      <a:pt x="198" y="972"/>
                    </a:cubicBezTo>
                    <a:cubicBezTo>
                      <a:pt x="71" y="613"/>
                      <a:pt x="239" y="217"/>
                      <a:pt x="585" y="5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F0B228F4-444A-3644-8AD3-1595370D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774"/>
                <a:ext cx="277" cy="66"/>
              </a:xfrm>
              <a:custGeom>
                <a:avLst/>
                <a:gdLst>
                  <a:gd name="T0" fmla="*/ 320 w 620"/>
                  <a:gd name="T1" fmla="*/ 61 h 147"/>
                  <a:gd name="T2" fmla="*/ 25 w 620"/>
                  <a:gd name="T3" fmla="*/ 0 h 147"/>
                  <a:gd name="T4" fmla="*/ 0 w 620"/>
                  <a:gd name="T5" fmla="*/ 58 h 147"/>
                  <a:gd name="T6" fmla="*/ 620 w 620"/>
                  <a:gd name="T7" fmla="*/ 67 h 147"/>
                  <a:gd name="T8" fmla="*/ 596 w 620"/>
                  <a:gd name="T9" fmla="*/ 8 h 147"/>
                  <a:gd name="T10" fmla="*/ 320 w 620"/>
                  <a:gd name="T11" fmla="*/ 6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0" h="147">
                    <a:moveTo>
                      <a:pt x="320" y="61"/>
                    </a:moveTo>
                    <a:cubicBezTo>
                      <a:pt x="219" y="61"/>
                      <a:pt x="118" y="40"/>
                      <a:pt x="25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97" y="144"/>
                      <a:pt x="420" y="147"/>
                      <a:pt x="620" y="67"/>
                    </a:cubicBezTo>
                    <a:cubicBezTo>
                      <a:pt x="596" y="8"/>
                      <a:pt x="596" y="8"/>
                      <a:pt x="596" y="8"/>
                    </a:cubicBezTo>
                    <a:cubicBezTo>
                      <a:pt x="508" y="43"/>
                      <a:pt x="415" y="61"/>
                      <a:pt x="320" y="6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631BD1F-CC61-5243-A56C-5C83258EB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59"/>
                <a:ext cx="240" cy="419"/>
              </a:xfrm>
              <a:custGeom>
                <a:avLst/>
                <a:gdLst>
                  <a:gd name="T0" fmla="*/ 399 w 538"/>
                  <a:gd name="T1" fmla="*/ 711 h 944"/>
                  <a:gd name="T2" fmla="*/ 367 w 538"/>
                  <a:gd name="T3" fmla="*/ 926 h 944"/>
                  <a:gd name="T4" fmla="*/ 428 w 538"/>
                  <a:gd name="T5" fmla="*/ 944 h 944"/>
                  <a:gd name="T6" fmla="*/ 51 w 538"/>
                  <a:gd name="T7" fmla="*/ 11 h 944"/>
                  <a:gd name="T8" fmla="*/ 51 w 538"/>
                  <a:gd name="T9" fmla="*/ 11 h 944"/>
                  <a:gd name="T10" fmla="*/ 30 w 538"/>
                  <a:gd name="T11" fmla="*/ 0 h 944"/>
                  <a:gd name="T12" fmla="*/ 0 w 538"/>
                  <a:gd name="T13" fmla="*/ 57 h 944"/>
                  <a:gd name="T14" fmla="*/ 20 w 538"/>
                  <a:gd name="T15" fmla="*/ 67 h 944"/>
                  <a:gd name="T16" fmla="*/ 35 w 538"/>
                  <a:gd name="T17" fmla="*/ 39 h 944"/>
                  <a:gd name="T18" fmla="*/ 20 w 538"/>
                  <a:gd name="T19" fmla="*/ 67 h 944"/>
                  <a:gd name="T20" fmla="*/ 399 w 538"/>
                  <a:gd name="T21" fmla="*/ 711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8" h="944">
                    <a:moveTo>
                      <a:pt x="399" y="711"/>
                    </a:moveTo>
                    <a:cubicBezTo>
                      <a:pt x="399" y="784"/>
                      <a:pt x="388" y="856"/>
                      <a:pt x="367" y="926"/>
                    </a:cubicBezTo>
                    <a:cubicBezTo>
                      <a:pt x="428" y="944"/>
                      <a:pt x="428" y="944"/>
                      <a:pt x="428" y="944"/>
                    </a:cubicBezTo>
                    <a:cubicBezTo>
                      <a:pt x="538" y="583"/>
                      <a:pt x="381" y="194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7"/>
                      <a:pt x="37" y="3"/>
                      <a:pt x="3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60"/>
                      <a:pt x="13" y="63"/>
                      <a:pt x="20" y="6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54" y="197"/>
                      <a:pt x="399" y="443"/>
                      <a:pt x="399" y="71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DA7F80-130A-C54B-9D82-FB1691BFB871}"/>
              </a:ext>
            </a:extLst>
          </p:cNvPr>
          <p:cNvGrpSpPr/>
          <p:nvPr/>
        </p:nvGrpSpPr>
        <p:grpSpPr>
          <a:xfrm>
            <a:off x="1790937" y="3011655"/>
            <a:ext cx="558075" cy="565852"/>
            <a:chOff x="1824391" y="4195623"/>
            <a:chExt cx="558075" cy="56585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09CB02-8778-E744-B0DD-C522926D6766}"/>
                </a:ext>
              </a:extLst>
            </p:cNvPr>
            <p:cNvSpPr/>
            <p:nvPr/>
          </p:nvSpPr>
          <p:spPr>
            <a:xfrm>
              <a:off x="1824391" y="4195623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7C0791D-32D7-C644-8FC3-2ADFB8F720E9}"/>
                </a:ext>
              </a:extLst>
            </p:cNvPr>
            <p:cNvGrpSpPr/>
            <p:nvPr/>
          </p:nvGrpSpPr>
          <p:grpSpPr>
            <a:xfrm>
              <a:off x="1946809" y="4334566"/>
              <a:ext cx="315785" cy="307488"/>
              <a:chOff x="5068888" y="2427288"/>
              <a:chExt cx="2054226" cy="2000251"/>
            </a:xfrm>
            <a:solidFill>
              <a:srgbClr val="FFFFFF"/>
            </a:solidFill>
          </p:grpSpPr>
          <p:sp>
            <p:nvSpPr>
              <p:cNvPr id="69" name="Freeform 5">
                <a:extLst>
                  <a:ext uri="{FF2B5EF4-FFF2-40B4-BE49-F238E27FC236}">
                    <a16:creationId xmlns:a16="http://schemas.microsoft.com/office/drawing/2014/main" id="{B74E1B9F-B509-FD4F-9BD8-8DB8E1E4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2427288"/>
                <a:ext cx="1014413" cy="987425"/>
              </a:xfrm>
              <a:custGeom>
                <a:avLst/>
                <a:gdLst>
                  <a:gd name="T0" fmla="*/ 65 w 340"/>
                  <a:gd name="T1" fmla="*/ 8 h 331"/>
                  <a:gd name="T2" fmla="*/ 61 w 340"/>
                  <a:gd name="T3" fmla="*/ 17 h 331"/>
                  <a:gd name="T4" fmla="*/ 63 w 340"/>
                  <a:gd name="T5" fmla="*/ 19 h 331"/>
                  <a:gd name="T6" fmla="*/ 108 w 340"/>
                  <a:gd name="T7" fmla="*/ 44 h 331"/>
                  <a:gd name="T8" fmla="*/ 151 w 340"/>
                  <a:gd name="T9" fmla="*/ 69 h 331"/>
                  <a:gd name="T10" fmla="*/ 151 w 340"/>
                  <a:gd name="T11" fmla="*/ 76 h 331"/>
                  <a:gd name="T12" fmla="*/ 147 w 340"/>
                  <a:gd name="T13" fmla="*/ 101 h 331"/>
                  <a:gd name="T14" fmla="*/ 99 w 340"/>
                  <a:gd name="T15" fmla="*/ 165 h 331"/>
                  <a:gd name="T16" fmla="*/ 95 w 340"/>
                  <a:gd name="T17" fmla="*/ 168 h 331"/>
                  <a:gd name="T18" fmla="*/ 52 w 340"/>
                  <a:gd name="T19" fmla="*/ 143 h 331"/>
                  <a:gd name="T20" fmla="*/ 6 w 340"/>
                  <a:gd name="T21" fmla="*/ 117 h 331"/>
                  <a:gd name="T22" fmla="*/ 5 w 340"/>
                  <a:gd name="T23" fmla="*/ 116 h 331"/>
                  <a:gd name="T24" fmla="*/ 2 w 340"/>
                  <a:gd name="T25" fmla="*/ 120 h 331"/>
                  <a:gd name="T26" fmla="*/ 0 w 340"/>
                  <a:gd name="T27" fmla="*/ 125 h 331"/>
                  <a:gd name="T28" fmla="*/ 3 w 340"/>
                  <a:gd name="T29" fmla="*/ 131 h 331"/>
                  <a:gd name="T30" fmla="*/ 42 w 340"/>
                  <a:gd name="T31" fmla="*/ 194 h 331"/>
                  <a:gd name="T32" fmla="*/ 143 w 340"/>
                  <a:gd name="T33" fmla="*/ 232 h 331"/>
                  <a:gd name="T34" fmla="*/ 163 w 340"/>
                  <a:gd name="T35" fmla="*/ 236 h 331"/>
                  <a:gd name="T36" fmla="*/ 215 w 340"/>
                  <a:gd name="T37" fmla="*/ 277 h 331"/>
                  <a:gd name="T38" fmla="*/ 254 w 340"/>
                  <a:gd name="T39" fmla="*/ 314 h 331"/>
                  <a:gd name="T40" fmla="*/ 271 w 340"/>
                  <a:gd name="T41" fmla="*/ 331 h 331"/>
                  <a:gd name="T42" fmla="*/ 306 w 340"/>
                  <a:gd name="T43" fmla="*/ 297 h 331"/>
                  <a:gd name="T44" fmla="*/ 340 w 340"/>
                  <a:gd name="T45" fmla="*/ 262 h 331"/>
                  <a:gd name="T46" fmla="*/ 322 w 340"/>
                  <a:gd name="T47" fmla="*/ 244 h 331"/>
                  <a:gd name="T48" fmla="*/ 232 w 340"/>
                  <a:gd name="T49" fmla="*/ 140 h 331"/>
                  <a:gd name="T50" fmla="*/ 228 w 340"/>
                  <a:gd name="T51" fmla="*/ 119 h 331"/>
                  <a:gd name="T52" fmla="*/ 216 w 340"/>
                  <a:gd name="T53" fmla="*/ 59 h 331"/>
                  <a:gd name="T54" fmla="*/ 182 w 340"/>
                  <a:gd name="T55" fmla="*/ 21 h 331"/>
                  <a:gd name="T56" fmla="*/ 82 w 340"/>
                  <a:gd name="T57" fmla="*/ 0 h 331"/>
                  <a:gd name="T58" fmla="*/ 69 w 340"/>
                  <a:gd name="T59" fmla="*/ 0 h 331"/>
                  <a:gd name="T60" fmla="*/ 65 w 340"/>
                  <a:gd name="T61" fmla="*/ 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0" h="331">
                    <a:moveTo>
                      <a:pt x="65" y="8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5" y="20"/>
                      <a:pt x="85" y="31"/>
                      <a:pt x="108" y="44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0" y="84"/>
                      <a:pt x="149" y="92"/>
                      <a:pt x="147" y="101"/>
                    </a:cubicBezTo>
                    <a:cubicBezTo>
                      <a:pt x="140" y="128"/>
                      <a:pt x="124" y="150"/>
                      <a:pt x="99" y="165"/>
                    </a:cubicBezTo>
                    <a:cubicBezTo>
                      <a:pt x="95" y="168"/>
                      <a:pt x="95" y="168"/>
                      <a:pt x="95" y="168"/>
                    </a:cubicBezTo>
                    <a:cubicBezTo>
                      <a:pt x="52" y="143"/>
                      <a:pt x="52" y="143"/>
                      <a:pt x="52" y="143"/>
                    </a:cubicBezTo>
                    <a:cubicBezTo>
                      <a:pt x="28" y="129"/>
                      <a:pt x="7" y="118"/>
                      <a:pt x="6" y="117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12" y="157"/>
                      <a:pt x="26" y="179"/>
                      <a:pt x="42" y="194"/>
                    </a:cubicBezTo>
                    <a:cubicBezTo>
                      <a:pt x="67" y="218"/>
                      <a:pt x="100" y="231"/>
                      <a:pt x="143" y="232"/>
                    </a:cubicBezTo>
                    <a:cubicBezTo>
                      <a:pt x="154" y="232"/>
                      <a:pt x="157" y="233"/>
                      <a:pt x="163" y="236"/>
                    </a:cubicBezTo>
                    <a:cubicBezTo>
                      <a:pt x="175" y="243"/>
                      <a:pt x="191" y="255"/>
                      <a:pt x="215" y="277"/>
                    </a:cubicBezTo>
                    <a:cubicBezTo>
                      <a:pt x="228" y="288"/>
                      <a:pt x="234" y="294"/>
                      <a:pt x="254" y="314"/>
                    </a:cubicBezTo>
                    <a:cubicBezTo>
                      <a:pt x="271" y="331"/>
                      <a:pt x="271" y="331"/>
                      <a:pt x="271" y="331"/>
                    </a:cubicBezTo>
                    <a:cubicBezTo>
                      <a:pt x="306" y="297"/>
                      <a:pt x="306" y="297"/>
                      <a:pt x="306" y="297"/>
                    </a:cubicBezTo>
                    <a:cubicBezTo>
                      <a:pt x="340" y="262"/>
                      <a:pt x="340" y="262"/>
                      <a:pt x="340" y="262"/>
                    </a:cubicBezTo>
                    <a:cubicBezTo>
                      <a:pt x="322" y="244"/>
                      <a:pt x="322" y="244"/>
                      <a:pt x="322" y="244"/>
                    </a:cubicBezTo>
                    <a:cubicBezTo>
                      <a:pt x="272" y="194"/>
                      <a:pt x="243" y="160"/>
                      <a:pt x="232" y="140"/>
                    </a:cubicBezTo>
                    <a:cubicBezTo>
                      <a:pt x="229" y="134"/>
                      <a:pt x="229" y="132"/>
                      <a:pt x="228" y="119"/>
                    </a:cubicBezTo>
                    <a:cubicBezTo>
                      <a:pt x="227" y="93"/>
                      <a:pt x="224" y="74"/>
                      <a:pt x="216" y="59"/>
                    </a:cubicBezTo>
                    <a:cubicBezTo>
                      <a:pt x="209" y="43"/>
                      <a:pt x="197" y="30"/>
                      <a:pt x="182" y="21"/>
                    </a:cubicBezTo>
                    <a:cubicBezTo>
                      <a:pt x="158" y="8"/>
                      <a:pt x="127" y="1"/>
                      <a:pt x="8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BE1522B1-5F59-A44D-962A-C7042B3EE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8" y="2492376"/>
                <a:ext cx="1941513" cy="1935163"/>
              </a:xfrm>
              <a:custGeom>
                <a:avLst/>
                <a:gdLst>
                  <a:gd name="T0" fmla="*/ 581 w 650"/>
                  <a:gd name="T1" fmla="*/ 29 h 649"/>
                  <a:gd name="T2" fmla="*/ 538 w 650"/>
                  <a:gd name="T3" fmla="*/ 60 h 649"/>
                  <a:gd name="T4" fmla="*/ 533 w 650"/>
                  <a:gd name="T5" fmla="*/ 78 h 649"/>
                  <a:gd name="T6" fmla="*/ 529 w 650"/>
                  <a:gd name="T7" fmla="*/ 94 h 649"/>
                  <a:gd name="T8" fmla="*/ 404 w 650"/>
                  <a:gd name="T9" fmla="*/ 219 h 649"/>
                  <a:gd name="T10" fmla="*/ 280 w 650"/>
                  <a:gd name="T11" fmla="*/ 344 h 649"/>
                  <a:gd name="T12" fmla="*/ 263 w 650"/>
                  <a:gd name="T13" fmla="*/ 333 h 649"/>
                  <a:gd name="T14" fmla="*/ 245 w 650"/>
                  <a:gd name="T15" fmla="*/ 322 h 649"/>
                  <a:gd name="T16" fmla="*/ 237 w 650"/>
                  <a:gd name="T17" fmla="*/ 331 h 649"/>
                  <a:gd name="T18" fmla="*/ 228 w 650"/>
                  <a:gd name="T19" fmla="*/ 342 h 649"/>
                  <a:gd name="T20" fmla="*/ 226 w 650"/>
                  <a:gd name="T21" fmla="*/ 356 h 649"/>
                  <a:gd name="T22" fmla="*/ 182 w 650"/>
                  <a:gd name="T23" fmla="*/ 405 h 649"/>
                  <a:gd name="T24" fmla="*/ 148 w 650"/>
                  <a:gd name="T25" fmla="*/ 416 h 649"/>
                  <a:gd name="T26" fmla="*/ 142 w 650"/>
                  <a:gd name="T27" fmla="*/ 417 h 649"/>
                  <a:gd name="T28" fmla="*/ 71 w 650"/>
                  <a:gd name="T29" fmla="*/ 488 h 649"/>
                  <a:gd name="T30" fmla="*/ 0 w 650"/>
                  <a:gd name="T31" fmla="*/ 559 h 649"/>
                  <a:gd name="T32" fmla="*/ 0 w 650"/>
                  <a:gd name="T33" fmla="*/ 564 h 649"/>
                  <a:gd name="T34" fmla="*/ 31 w 650"/>
                  <a:gd name="T35" fmla="*/ 621 h 649"/>
                  <a:gd name="T36" fmla="*/ 81 w 650"/>
                  <a:gd name="T37" fmla="*/ 648 h 649"/>
                  <a:gd name="T38" fmla="*/ 88 w 650"/>
                  <a:gd name="T39" fmla="*/ 649 h 649"/>
                  <a:gd name="T40" fmla="*/ 91 w 650"/>
                  <a:gd name="T41" fmla="*/ 649 h 649"/>
                  <a:gd name="T42" fmla="*/ 162 w 650"/>
                  <a:gd name="T43" fmla="*/ 578 h 649"/>
                  <a:gd name="T44" fmla="*/ 232 w 650"/>
                  <a:gd name="T45" fmla="*/ 505 h 649"/>
                  <a:gd name="T46" fmla="*/ 239 w 650"/>
                  <a:gd name="T47" fmla="*/ 478 h 649"/>
                  <a:gd name="T48" fmla="*/ 294 w 650"/>
                  <a:gd name="T49" fmla="*/ 423 h 649"/>
                  <a:gd name="T50" fmla="*/ 304 w 650"/>
                  <a:gd name="T51" fmla="*/ 421 h 649"/>
                  <a:gd name="T52" fmla="*/ 310 w 650"/>
                  <a:gd name="T53" fmla="*/ 421 h 649"/>
                  <a:gd name="T54" fmla="*/ 319 w 650"/>
                  <a:gd name="T55" fmla="*/ 412 h 649"/>
                  <a:gd name="T56" fmla="*/ 327 w 650"/>
                  <a:gd name="T57" fmla="*/ 404 h 649"/>
                  <a:gd name="T58" fmla="*/ 316 w 650"/>
                  <a:gd name="T59" fmla="*/ 387 h 649"/>
                  <a:gd name="T60" fmla="*/ 306 w 650"/>
                  <a:gd name="T61" fmla="*/ 369 h 649"/>
                  <a:gd name="T62" fmla="*/ 430 w 650"/>
                  <a:gd name="T63" fmla="*/ 245 h 649"/>
                  <a:gd name="T64" fmla="*/ 555 w 650"/>
                  <a:gd name="T65" fmla="*/ 120 h 649"/>
                  <a:gd name="T66" fmla="*/ 572 w 650"/>
                  <a:gd name="T67" fmla="*/ 116 h 649"/>
                  <a:gd name="T68" fmla="*/ 590 w 650"/>
                  <a:gd name="T69" fmla="*/ 111 h 649"/>
                  <a:gd name="T70" fmla="*/ 620 w 650"/>
                  <a:gd name="T71" fmla="*/ 68 h 649"/>
                  <a:gd name="T72" fmla="*/ 650 w 650"/>
                  <a:gd name="T73" fmla="*/ 25 h 649"/>
                  <a:gd name="T74" fmla="*/ 639 w 650"/>
                  <a:gd name="T75" fmla="*/ 14 h 649"/>
                  <a:gd name="T76" fmla="*/ 626 w 650"/>
                  <a:gd name="T77" fmla="*/ 1 h 649"/>
                  <a:gd name="T78" fmla="*/ 624 w 650"/>
                  <a:gd name="T79" fmla="*/ 0 h 649"/>
                  <a:gd name="T80" fmla="*/ 581 w 650"/>
                  <a:gd name="T81" fmla="*/ 2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0" h="649">
                    <a:moveTo>
                      <a:pt x="581" y="29"/>
                    </a:moveTo>
                    <a:cubicBezTo>
                      <a:pt x="558" y="46"/>
                      <a:pt x="538" y="60"/>
                      <a:pt x="538" y="60"/>
                    </a:cubicBezTo>
                    <a:cubicBezTo>
                      <a:pt x="538" y="61"/>
                      <a:pt x="536" y="69"/>
                      <a:pt x="533" y="78"/>
                    </a:cubicBezTo>
                    <a:cubicBezTo>
                      <a:pt x="529" y="94"/>
                      <a:pt x="529" y="94"/>
                      <a:pt x="529" y="94"/>
                    </a:cubicBezTo>
                    <a:cubicBezTo>
                      <a:pt x="404" y="219"/>
                      <a:pt x="404" y="219"/>
                      <a:pt x="404" y="219"/>
                    </a:cubicBezTo>
                    <a:cubicBezTo>
                      <a:pt x="280" y="344"/>
                      <a:pt x="280" y="344"/>
                      <a:pt x="280" y="344"/>
                    </a:cubicBezTo>
                    <a:cubicBezTo>
                      <a:pt x="263" y="333"/>
                      <a:pt x="263" y="333"/>
                      <a:pt x="263" y="333"/>
                    </a:cubicBezTo>
                    <a:cubicBezTo>
                      <a:pt x="245" y="322"/>
                      <a:pt x="245" y="322"/>
                      <a:pt x="245" y="322"/>
                    </a:cubicBezTo>
                    <a:cubicBezTo>
                      <a:pt x="237" y="331"/>
                      <a:pt x="237" y="331"/>
                      <a:pt x="237" y="331"/>
                    </a:cubicBezTo>
                    <a:cubicBezTo>
                      <a:pt x="228" y="339"/>
                      <a:pt x="228" y="339"/>
                      <a:pt x="228" y="342"/>
                    </a:cubicBezTo>
                    <a:cubicBezTo>
                      <a:pt x="228" y="345"/>
                      <a:pt x="227" y="351"/>
                      <a:pt x="226" y="356"/>
                    </a:cubicBezTo>
                    <a:cubicBezTo>
                      <a:pt x="221" y="375"/>
                      <a:pt x="204" y="394"/>
                      <a:pt x="182" y="405"/>
                    </a:cubicBezTo>
                    <a:cubicBezTo>
                      <a:pt x="170" y="411"/>
                      <a:pt x="158" y="415"/>
                      <a:pt x="148" y="416"/>
                    </a:cubicBezTo>
                    <a:cubicBezTo>
                      <a:pt x="142" y="417"/>
                      <a:pt x="142" y="417"/>
                      <a:pt x="142" y="417"/>
                    </a:cubicBezTo>
                    <a:cubicBezTo>
                      <a:pt x="71" y="488"/>
                      <a:pt x="71" y="488"/>
                      <a:pt x="71" y="488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2" y="583"/>
                      <a:pt x="13" y="604"/>
                      <a:pt x="31" y="621"/>
                    </a:cubicBezTo>
                    <a:cubicBezTo>
                      <a:pt x="46" y="636"/>
                      <a:pt x="63" y="645"/>
                      <a:pt x="81" y="648"/>
                    </a:cubicBezTo>
                    <a:cubicBezTo>
                      <a:pt x="84" y="649"/>
                      <a:pt x="87" y="649"/>
                      <a:pt x="88" y="649"/>
                    </a:cubicBezTo>
                    <a:cubicBezTo>
                      <a:pt x="91" y="649"/>
                      <a:pt x="91" y="649"/>
                      <a:pt x="91" y="649"/>
                    </a:cubicBezTo>
                    <a:cubicBezTo>
                      <a:pt x="162" y="578"/>
                      <a:pt x="162" y="578"/>
                      <a:pt x="162" y="578"/>
                    </a:cubicBezTo>
                    <a:cubicBezTo>
                      <a:pt x="227" y="512"/>
                      <a:pt x="232" y="507"/>
                      <a:pt x="232" y="505"/>
                    </a:cubicBezTo>
                    <a:cubicBezTo>
                      <a:pt x="232" y="500"/>
                      <a:pt x="235" y="487"/>
                      <a:pt x="239" y="478"/>
                    </a:cubicBezTo>
                    <a:cubicBezTo>
                      <a:pt x="250" y="450"/>
                      <a:pt x="271" y="429"/>
                      <a:pt x="294" y="423"/>
                    </a:cubicBezTo>
                    <a:cubicBezTo>
                      <a:pt x="296" y="423"/>
                      <a:pt x="301" y="422"/>
                      <a:pt x="304" y="421"/>
                    </a:cubicBezTo>
                    <a:cubicBezTo>
                      <a:pt x="310" y="421"/>
                      <a:pt x="310" y="421"/>
                      <a:pt x="310" y="421"/>
                    </a:cubicBezTo>
                    <a:cubicBezTo>
                      <a:pt x="319" y="412"/>
                      <a:pt x="319" y="412"/>
                      <a:pt x="319" y="412"/>
                    </a:cubicBezTo>
                    <a:cubicBezTo>
                      <a:pt x="327" y="404"/>
                      <a:pt x="327" y="404"/>
                      <a:pt x="327" y="404"/>
                    </a:cubicBezTo>
                    <a:cubicBezTo>
                      <a:pt x="316" y="387"/>
                      <a:pt x="316" y="387"/>
                      <a:pt x="316" y="387"/>
                    </a:cubicBezTo>
                    <a:cubicBezTo>
                      <a:pt x="306" y="369"/>
                      <a:pt x="306" y="369"/>
                      <a:pt x="306" y="369"/>
                    </a:cubicBezTo>
                    <a:cubicBezTo>
                      <a:pt x="430" y="245"/>
                      <a:pt x="430" y="245"/>
                      <a:pt x="430" y="245"/>
                    </a:cubicBezTo>
                    <a:cubicBezTo>
                      <a:pt x="498" y="177"/>
                      <a:pt x="554" y="121"/>
                      <a:pt x="555" y="120"/>
                    </a:cubicBezTo>
                    <a:cubicBezTo>
                      <a:pt x="555" y="120"/>
                      <a:pt x="563" y="118"/>
                      <a:pt x="572" y="116"/>
                    </a:cubicBezTo>
                    <a:cubicBezTo>
                      <a:pt x="582" y="113"/>
                      <a:pt x="589" y="111"/>
                      <a:pt x="590" y="111"/>
                    </a:cubicBezTo>
                    <a:cubicBezTo>
                      <a:pt x="590" y="110"/>
                      <a:pt x="604" y="91"/>
                      <a:pt x="620" y="68"/>
                    </a:cubicBezTo>
                    <a:cubicBezTo>
                      <a:pt x="650" y="25"/>
                      <a:pt x="650" y="25"/>
                      <a:pt x="650" y="25"/>
                    </a:cubicBezTo>
                    <a:cubicBezTo>
                      <a:pt x="639" y="14"/>
                      <a:pt x="639" y="14"/>
                      <a:pt x="639" y="14"/>
                    </a:cubicBezTo>
                    <a:cubicBezTo>
                      <a:pt x="632" y="8"/>
                      <a:pt x="626" y="2"/>
                      <a:pt x="626" y="1"/>
                    </a:cubicBezTo>
                    <a:cubicBezTo>
                      <a:pt x="624" y="0"/>
                      <a:pt x="624" y="0"/>
                      <a:pt x="624" y="0"/>
                    </a:cubicBezTo>
                    <a:lnTo>
                      <a:pt x="581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768BC8DA-DB7A-F343-B634-317F5EFFB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3363913"/>
                <a:ext cx="1039813" cy="1012825"/>
              </a:xfrm>
              <a:custGeom>
                <a:avLst/>
                <a:gdLst>
                  <a:gd name="T0" fmla="*/ 34 w 348"/>
                  <a:gd name="T1" fmla="*/ 34 h 340"/>
                  <a:gd name="T2" fmla="*/ 0 w 348"/>
                  <a:gd name="T3" fmla="*/ 69 h 340"/>
                  <a:gd name="T4" fmla="*/ 23 w 348"/>
                  <a:gd name="T5" fmla="*/ 92 h 340"/>
                  <a:gd name="T6" fmla="*/ 89 w 348"/>
                  <a:gd name="T7" fmla="*/ 162 h 340"/>
                  <a:gd name="T8" fmla="*/ 120 w 348"/>
                  <a:gd name="T9" fmla="*/ 207 h 340"/>
                  <a:gd name="T10" fmla="*/ 121 w 348"/>
                  <a:gd name="T11" fmla="*/ 221 h 340"/>
                  <a:gd name="T12" fmla="*/ 147 w 348"/>
                  <a:gd name="T13" fmla="*/ 303 h 340"/>
                  <a:gd name="T14" fmla="*/ 173 w 348"/>
                  <a:gd name="T15" fmla="*/ 321 h 340"/>
                  <a:gd name="T16" fmla="*/ 267 w 348"/>
                  <a:gd name="T17" fmla="*/ 340 h 340"/>
                  <a:gd name="T18" fmla="*/ 280 w 348"/>
                  <a:gd name="T19" fmla="*/ 340 h 340"/>
                  <a:gd name="T20" fmla="*/ 284 w 348"/>
                  <a:gd name="T21" fmla="*/ 331 h 340"/>
                  <a:gd name="T22" fmla="*/ 288 w 348"/>
                  <a:gd name="T23" fmla="*/ 323 h 340"/>
                  <a:gd name="T24" fmla="*/ 285 w 348"/>
                  <a:gd name="T25" fmla="*/ 321 h 340"/>
                  <a:gd name="T26" fmla="*/ 240 w 348"/>
                  <a:gd name="T27" fmla="*/ 295 h 340"/>
                  <a:gd name="T28" fmla="*/ 198 w 348"/>
                  <a:gd name="T29" fmla="*/ 271 h 340"/>
                  <a:gd name="T30" fmla="*/ 198 w 348"/>
                  <a:gd name="T31" fmla="*/ 265 h 340"/>
                  <a:gd name="T32" fmla="*/ 249 w 348"/>
                  <a:gd name="T33" fmla="*/ 175 h 340"/>
                  <a:gd name="T34" fmla="*/ 254 w 348"/>
                  <a:gd name="T35" fmla="*/ 172 h 340"/>
                  <a:gd name="T36" fmla="*/ 297 w 348"/>
                  <a:gd name="T37" fmla="*/ 197 h 340"/>
                  <a:gd name="T38" fmla="*/ 342 w 348"/>
                  <a:gd name="T39" fmla="*/ 223 h 340"/>
                  <a:gd name="T40" fmla="*/ 344 w 348"/>
                  <a:gd name="T41" fmla="*/ 224 h 340"/>
                  <a:gd name="T42" fmla="*/ 346 w 348"/>
                  <a:gd name="T43" fmla="*/ 219 h 340"/>
                  <a:gd name="T44" fmla="*/ 348 w 348"/>
                  <a:gd name="T45" fmla="*/ 215 h 340"/>
                  <a:gd name="T46" fmla="*/ 347 w 348"/>
                  <a:gd name="T47" fmla="*/ 211 h 340"/>
                  <a:gd name="T48" fmla="*/ 330 w 348"/>
                  <a:gd name="T49" fmla="*/ 174 h 340"/>
                  <a:gd name="T50" fmla="*/ 229 w 348"/>
                  <a:gd name="T51" fmla="*/ 110 h 340"/>
                  <a:gd name="T52" fmla="*/ 201 w 348"/>
                  <a:gd name="T53" fmla="*/ 108 h 340"/>
                  <a:gd name="T54" fmla="*/ 176 w 348"/>
                  <a:gd name="T55" fmla="*/ 98 h 340"/>
                  <a:gd name="T56" fmla="*/ 91 w 348"/>
                  <a:gd name="T57" fmla="*/ 22 h 340"/>
                  <a:gd name="T58" fmla="*/ 69 w 348"/>
                  <a:gd name="T59" fmla="*/ 0 h 340"/>
                  <a:gd name="T60" fmla="*/ 34 w 348"/>
                  <a:gd name="T61" fmla="*/ 34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340">
                    <a:moveTo>
                      <a:pt x="34" y="34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56" y="126"/>
                      <a:pt x="73" y="143"/>
                      <a:pt x="89" y="162"/>
                    </a:cubicBezTo>
                    <a:cubicBezTo>
                      <a:pt x="107" y="183"/>
                      <a:pt x="118" y="199"/>
                      <a:pt x="120" y="207"/>
                    </a:cubicBezTo>
                    <a:cubicBezTo>
                      <a:pt x="120" y="208"/>
                      <a:pt x="121" y="214"/>
                      <a:pt x="121" y="221"/>
                    </a:cubicBezTo>
                    <a:cubicBezTo>
                      <a:pt x="122" y="260"/>
                      <a:pt x="130" y="284"/>
                      <a:pt x="147" y="303"/>
                    </a:cubicBezTo>
                    <a:cubicBezTo>
                      <a:pt x="155" y="311"/>
                      <a:pt x="162" y="316"/>
                      <a:pt x="173" y="321"/>
                    </a:cubicBezTo>
                    <a:cubicBezTo>
                      <a:pt x="195" y="333"/>
                      <a:pt x="225" y="338"/>
                      <a:pt x="267" y="340"/>
                    </a:cubicBezTo>
                    <a:cubicBezTo>
                      <a:pt x="280" y="340"/>
                      <a:pt x="280" y="340"/>
                      <a:pt x="280" y="340"/>
                    </a:cubicBezTo>
                    <a:cubicBezTo>
                      <a:pt x="284" y="331"/>
                      <a:pt x="284" y="331"/>
                      <a:pt x="284" y="331"/>
                    </a:cubicBezTo>
                    <a:cubicBezTo>
                      <a:pt x="288" y="323"/>
                      <a:pt x="288" y="323"/>
                      <a:pt x="288" y="323"/>
                    </a:cubicBezTo>
                    <a:cubicBezTo>
                      <a:pt x="285" y="321"/>
                      <a:pt x="285" y="321"/>
                      <a:pt x="285" y="321"/>
                    </a:cubicBezTo>
                    <a:cubicBezTo>
                      <a:pt x="284" y="320"/>
                      <a:pt x="264" y="309"/>
                      <a:pt x="240" y="295"/>
                    </a:cubicBezTo>
                    <a:cubicBezTo>
                      <a:pt x="198" y="271"/>
                      <a:pt x="198" y="271"/>
                      <a:pt x="198" y="271"/>
                    </a:cubicBezTo>
                    <a:cubicBezTo>
                      <a:pt x="198" y="265"/>
                      <a:pt x="198" y="265"/>
                      <a:pt x="198" y="265"/>
                    </a:cubicBezTo>
                    <a:cubicBezTo>
                      <a:pt x="199" y="226"/>
                      <a:pt x="217" y="194"/>
                      <a:pt x="249" y="175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97" y="197"/>
                      <a:pt x="297" y="197"/>
                      <a:pt x="297" y="197"/>
                    </a:cubicBezTo>
                    <a:cubicBezTo>
                      <a:pt x="321" y="211"/>
                      <a:pt x="341" y="222"/>
                      <a:pt x="342" y="223"/>
                    </a:cubicBezTo>
                    <a:cubicBezTo>
                      <a:pt x="344" y="224"/>
                      <a:pt x="344" y="224"/>
                      <a:pt x="344" y="224"/>
                    </a:cubicBezTo>
                    <a:cubicBezTo>
                      <a:pt x="346" y="219"/>
                      <a:pt x="346" y="219"/>
                      <a:pt x="346" y="219"/>
                    </a:cubicBezTo>
                    <a:cubicBezTo>
                      <a:pt x="348" y="215"/>
                      <a:pt x="348" y="215"/>
                      <a:pt x="348" y="215"/>
                    </a:cubicBezTo>
                    <a:cubicBezTo>
                      <a:pt x="347" y="211"/>
                      <a:pt x="347" y="211"/>
                      <a:pt x="347" y="211"/>
                    </a:cubicBezTo>
                    <a:cubicBezTo>
                      <a:pt x="343" y="200"/>
                      <a:pt x="336" y="185"/>
                      <a:pt x="330" y="174"/>
                    </a:cubicBezTo>
                    <a:cubicBezTo>
                      <a:pt x="308" y="138"/>
                      <a:pt x="274" y="116"/>
                      <a:pt x="229" y="110"/>
                    </a:cubicBezTo>
                    <a:cubicBezTo>
                      <a:pt x="221" y="108"/>
                      <a:pt x="209" y="108"/>
                      <a:pt x="201" y="108"/>
                    </a:cubicBezTo>
                    <a:cubicBezTo>
                      <a:pt x="193" y="108"/>
                      <a:pt x="187" y="105"/>
                      <a:pt x="176" y="98"/>
                    </a:cubicBezTo>
                    <a:cubicBezTo>
                      <a:pt x="157" y="86"/>
                      <a:pt x="134" y="65"/>
                      <a:pt x="91" y="22"/>
                    </a:cubicBezTo>
                    <a:cubicBezTo>
                      <a:pt x="79" y="10"/>
                      <a:pt x="69" y="0"/>
                      <a:pt x="69" y="0"/>
                    </a:cubicBezTo>
                    <a:cubicBezTo>
                      <a:pt x="69" y="0"/>
                      <a:pt x="53" y="16"/>
                      <a:pt x="3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0BDC4-9620-414D-8AAB-BFF6B92A7AE6}"/>
              </a:ext>
            </a:extLst>
          </p:cNvPr>
          <p:cNvGrpSpPr/>
          <p:nvPr/>
        </p:nvGrpSpPr>
        <p:grpSpPr>
          <a:xfrm>
            <a:off x="1775741" y="2209219"/>
            <a:ext cx="558075" cy="565852"/>
            <a:chOff x="1809195" y="2677570"/>
            <a:chExt cx="558075" cy="5658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38E900-F865-6248-9921-24593B33988B}"/>
                </a:ext>
              </a:extLst>
            </p:cNvPr>
            <p:cNvSpPr/>
            <p:nvPr/>
          </p:nvSpPr>
          <p:spPr>
            <a:xfrm>
              <a:off x="1809195" y="2677570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5FFC481-1636-8E45-96F7-F85331D2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77208" y="2755276"/>
              <a:ext cx="422048" cy="422048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1AD9F0-5A9F-0E49-8315-B8158ACDDBF1}"/>
              </a:ext>
            </a:extLst>
          </p:cNvPr>
          <p:cNvGrpSpPr/>
          <p:nvPr/>
        </p:nvGrpSpPr>
        <p:grpSpPr>
          <a:xfrm>
            <a:off x="6660870" y="2192854"/>
            <a:ext cx="558075" cy="565852"/>
            <a:chOff x="6694324" y="2661205"/>
            <a:chExt cx="558075" cy="56585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2714053-D19E-A744-97A9-8B49AA9EBED4}"/>
                </a:ext>
              </a:extLst>
            </p:cNvPr>
            <p:cNvSpPr/>
            <p:nvPr/>
          </p:nvSpPr>
          <p:spPr>
            <a:xfrm>
              <a:off x="6694324" y="2661205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41">
              <a:extLst>
                <a:ext uri="{FF2B5EF4-FFF2-40B4-BE49-F238E27FC236}">
                  <a16:creationId xmlns:a16="http://schemas.microsoft.com/office/drawing/2014/main" id="{8A5F40F6-5727-E145-A660-84B58B7394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8958" y="2768477"/>
              <a:ext cx="348811" cy="351307"/>
              <a:chOff x="957" y="1780"/>
              <a:chExt cx="299" cy="297"/>
            </a:xfrm>
            <a:solidFill>
              <a:srgbClr val="FFFFFF"/>
            </a:solidFill>
          </p:grpSpPr>
          <p:sp>
            <p:nvSpPr>
              <p:cNvPr id="78" name="Freeform 42">
                <a:extLst>
                  <a:ext uri="{FF2B5EF4-FFF2-40B4-BE49-F238E27FC236}">
                    <a16:creationId xmlns:a16="http://schemas.microsoft.com/office/drawing/2014/main" id="{F1038873-2F23-4F47-96C1-84D1D7A3E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" y="1780"/>
                <a:ext cx="119" cy="118"/>
              </a:xfrm>
              <a:custGeom>
                <a:avLst/>
                <a:gdLst>
                  <a:gd name="T0" fmla="*/ 512 w 813"/>
                  <a:gd name="T1" fmla="*/ 128 h 813"/>
                  <a:gd name="T2" fmla="*/ 512 w 813"/>
                  <a:gd name="T3" fmla="*/ 0 h 813"/>
                  <a:gd name="T4" fmla="*/ 64 w 813"/>
                  <a:gd name="T5" fmla="*/ 0 h 813"/>
                  <a:gd name="T6" fmla="*/ 0 w 813"/>
                  <a:gd name="T7" fmla="*/ 64 h 813"/>
                  <a:gd name="T8" fmla="*/ 0 w 813"/>
                  <a:gd name="T9" fmla="*/ 512 h 813"/>
                  <a:gd name="T10" fmla="*/ 128 w 813"/>
                  <a:gd name="T11" fmla="*/ 512 h 813"/>
                  <a:gd name="T12" fmla="*/ 128 w 813"/>
                  <a:gd name="T13" fmla="*/ 218 h 813"/>
                  <a:gd name="T14" fmla="*/ 723 w 813"/>
                  <a:gd name="T15" fmla="*/ 813 h 813"/>
                  <a:gd name="T16" fmla="*/ 813 w 813"/>
                  <a:gd name="T17" fmla="*/ 723 h 813"/>
                  <a:gd name="T18" fmla="*/ 218 w 813"/>
                  <a:gd name="T19" fmla="*/ 128 h 813"/>
                  <a:gd name="T20" fmla="*/ 512 w 813"/>
                  <a:gd name="T21" fmla="*/ 128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512" y="128"/>
                    </a:moveTo>
                    <a:cubicBezTo>
                      <a:pt x="512" y="0"/>
                      <a:pt x="512" y="0"/>
                      <a:pt x="512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128" y="512"/>
                      <a:pt x="128" y="512"/>
                      <a:pt x="128" y="512"/>
                    </a:cubicBezTo>
                    <a:cubicBezTo>
                      <a:pt x="128" y="218"/>
                      <a:pt x="128" y="218"/>
                      <a:pt x="128" y="218"/>
                    </a:cubicBezTo>
                    <a:cubicBezTo>
                      <a:pt x="723" y="813"/>
                      <a:pt x="723" y="813"/>
                      <a:pt x="723" y="813"/>
                    </a:cubicBezTo>
                    <a:cubicBezTo>
                      <a:pt x="813" y="723"/>
                      <a:pt x="813" y="723"/>
                      <a:pt x="813" y="723"/>
                    </a:cubicBezTo>
                    <a:cubicBezTo>
                      <a:pt x="218" y="128"/>
                      <a:pt x="218" y="128"/>
                      <a:pt x="218" y="128"/>
                    </a:cubicBezTo>
                    <a:lnTo>
                      <a:pt x="51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69AC3EE2-A5FE-3748-9B5B-1B03E8FBC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780"/>
                <a:ext cx="119" cy="118"/>
              </a:xfrm>
              <a:custGeom>
                <a:avLst/>
                <a:gdLst>
                  <a:gd name="T0" fmla="*/ 749 w 813"/>
                  <a:gd name="T1" fmla="*/ 0 h 813"/>
                  <a:gd name="T2" fmla="*/ 301 w 813"/>
                  <a:gd name="T3" fmla="*/ 0 h 813"/>
                  <a:gd name="T4" fmla="*/ 301 w 813"/>
                  <a:gd name="T5" fmla="*/ 128 h 813"/>
                  <a:gd name="T6" fmla="*/ 595 w 813"/>
                  <a:gd name="T7" fmla="*/ 128 h 813"/>
                  <a:gd name="T8" fmla="*/ 0 w 813"/>
                  <a:gd name="T9" fmla="*/ 723 h 813"/>
                  <a:gd name="T10" fmla="*/ 90 w 813"/>
                  <a:gd name="T11" fmla="*/ 813 h 813"/>
                  <a:gd name="T12" fmla="*/ 685 w 813"/>
                  <a:gd name="T13" fmla="*/ 218 h 813"/>
                  <a:gd name="T14" fmla="*/ 685 w 813"/>
                  <a:gd name="T15" fmla="*/ 512 h 813"/>
                  <a:gd name="T16" fmla="*/ 813 w 813"/>
                  <a:gd name="T17" fmla="*/ 512 h 813"/>
                  <a:gd name="T18" fmla="*/ 813 w 813"/>
                  <a:gd name="T19" fmla="*/ 64 h 813"/>
                  <a:gd name="T20" fmla="*/ 749 w 813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749" y="0"/>
                    </a:moveTo>
                    <a:cubicBezTo>
                      <a:pt x="301" y="0"/>
                      <a:pt x="301" y="0"/>
                      <a:pt x="301" y="0"/>
                    </a:cubicBezTo>
                    <a:cubicBezTo>
                      <a:pt x="301" y="128"/>
                      <a:pt x="301" y="128"/>
                      <a:pt x="301" y="128"/>
                    </a:cubicBezTo>
                    <a:cubicBezTo>
                      <a:pt x="595" y="128"/>
                      <a:pt x="595" y="128"/>
                      <a:pt x="595" y="128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90" y="813"/>
                      <a:pt x="90" y="813"/>
                      <a:pt x="90" y="813"/>
                    </a:cubicBezTo>
                    <a:cubicBezTo>
                      <a:pt x="685" y="218"/>
                      <a:pt x="685" y="218"/>
                      <a:pt x="685" y="218"/>
                    </a:cubicBezTo>
                    <a:cubicBezTo>
                      <a:pt x="685" y="512"/>
                      <a:pt x="685" y="512"/>
                      <a:pt x="685" y="512"/>
                    </a:cubicBezTo>
                    <a:cubicBezTo>
                      <a:pt x="813" y="512"/>
                      <a:pt x="813" y="512"/>
                      <a:pt x="813" y="512"/>
                    </a:cubicBezTo>
                    <a:cubicBezTo>
                      <a:pt x="813" y="64"/>
                      <a:pt x="813" y="64"/>
                      <a:pt x="813" y="64"/>
                    </a:cubicBezTo>
                    <a:cubicBezTo>
                      <a:pt x="813" y="29"/>
                      <a:pt x="784" y="0"/>
                      <a:pt x="7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44">
                <a:extLst>
                  <a:ext uri="{FF2B5EF4-FFF2-40B4-BE49-F238E27FC236}">
                    <a16:creationId xmlns:a16="http://schemas.microsoft.com/office/drawing/2014/main" id="{73158C09-9359-354C-A361-2AE506C85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959"/>
                <a:ext cx="119" cy="118"/>
              </a:xfrm>
              <a:custGeom>
                <a:avLst/>
                <a:gdLst>
                  <a:gd name="T0" fmla="*/ 685 w 813"/>
                  <a:gd name="T1" fmla="*/ 595 h 813"/>
                  <a:gd name="T2" fmla="*/ 90 w 813"/>
                  <a:gd name="T3" fmla="*/ 0 h 813"/>
                  <a:gd name="T4" fmla="*/ 0 w 813"/>
                  <a:gd name="T5" fmla="*/ 90 h 813"/>
                  <a:gd name="T6" fmla="*/ 595 w 813"/>
                  <a:gd name="T7" fmla="*/ 685 h 813"/>
                  <a:gd name="T8" fmla="*/ 301 w 813"/>
                  <a:gd name="T9" fmla="*/ 685 h 813"/>
                  <a:gd name="T10" fmla="*/ 301 w 813"/>
                  <a:gd name="T11" fmla="*/ 813 h 813"/>
                  <a:gd name="T12" fmla="*/ 749 w 813"/>
                  <a:gd name="T13" fmla="*/ 813 h 813"/>
                  <a:gd name="T14" fmla="*/ 813 w 813"/>
                  <a:gd name="T15" fmla="*/ 749 h 813"/>
                  <a:gd name="T16" fmla="*/ 813 w 813"/>
                  <a:gd name="T17" fmla="*/ 301 h 813"/>
                  <a:gd name="T18" fmla="*/ 685 w 813"/>
                  <a:gd name="T19" fmla="*/ 301 h 813"/>
                  <a:gd name="T20" fmla="*/ 685 w 813"/>
                  <a:gd name="T21" fmla="*/ 595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685" y="595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595" y="685"/>
                      <a:pt x="595" y="685"/>
                      <a:pt x="595" y="685"/>
                    </a:cubicBezTo>
                    <a:cubicBezTo>
                      <a:pt x="301" y="685"/>
                      <a:pt x="301" y="685"/>
                      <a:pt x="301" y="685"/>
                    </a:cubicBezTo>
                    <a:cubicBezTo>
                      <a:pt x="301" y="813"/>
                      <a:pt x="301" y="813"/>
                      <a:pt x="301" y="813"/>
                    </a:cubicBezTo>
                    <a:cubicBezTo>
                      <a:pt x="749" y="813"/>
                      <a:pt x="749" y="813"/>
                      <a:pt x="749" y="813"/>
                    </a:cubicBezTo>
                    <a:cubicBezTo>
                      <a:pt x="784" y="813"/>
                      <a:pt x="813" y="784"/>
                      <a:pt x="813" y="749"/>
                    </a:cubicBezTo>
                    <a:cubicBezTo>
                      <a:pt x="813" y="301"/>
                      <a:pt x="813" y="301"/>
                      <a:pt x="813" y="301"/>
                    </a:cubicBezTo>
                    <a:cubicBezTo>
                      <a:pt x="685" y="301"/>
                      <a:pt x="685" y="301"/>
                      <a:pt x="685" y="301"/>
                    </a:cubicBezTo>
                    <a:lnTo>
                      <a:pt x="685" y="5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45">
                <a:extLst>
                  <a:ext uri="{FF2B5EF4-FFF2-40B4-BE49-F238E27FC236}">
                    <a16:creationId xmlns:a16="http://schemas.microsoft.com/office/drawing/2014/main" id="{AEBDDB32-DB9B-FA40-9648-7DE62C65A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" y="1959"/>
                <a:ext cx="119" cy="118"/>
              </a:xfrm>
              <a:custGeom>
                <a:avLst/>
                <a:gdLst>
                  <a:gd name="T0" fmla="*/ 723 w 813"/>
                  <a:gd name="T1" fmla="*/ 0 h 813"/>
                  <a:gd name="T2" fmla="*/ 128 w 813"/>
                  <a:gd name="T3" fmla="*/ 595 h 813"/>
                  <a:gd name="T4" fmla="*/ 128 w 813"/>
                  <a:gd name="T5" fmla="*/ 301 h 813"/>
                  <a:gd name="T6" fmla="*/ 0 w 813"/>
                  <a:gd name="T7" fmla="*/ 301 h 813"/>
                  <a:gd name="T8" fmla="*/ 0 w 813"/>
                  <a:gd name="T9" fmla="*/ 749 h 813"/>
                  <a:gd name="T10" fmla="*/ 64 w 813"/>
                  <a:gd name="T11" fmla="*/ 813 h 813"/>
                  <a:gd name="T12" fmla="*/ 512 w 813"/>
                  <a:gd name="T13" fmla="*/ 813 h 813"/>
                  <a:gd name="T14" fmla="*/ 512 w 813"/>
                  <a:gd name="T15" fmla="*/ 685 h 813"/>
                  <a:gd name="T16" fmla="*/ 218 w 813"/>
                  <a:gd name="T17" fmla="*/ 685 h 813"/>
                  <a:gd name="T18" fmla="*/ 813 w 813"/>
                  <a:gd name="T19" fmla="*/ 90 h 813"/>
                  <a:gd name="T20" fmla="*/ 723 w 813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3" h="813">
                    <a:moveTo>
                      <a:pt x="723" y="0"/>
                    </a:moveTo>
                    <a:cubicBezTo>
                      <a:pt x="128" y="595"/>
                      <a:pt x="128" y="595"/>
                      <a:pt x="128" y="595"/>
                    </a:cubicBezTo>
                    <a:cubicBezTo>
                      <a:pt x="128" y="301"/>
                      <a:pt x="128" y="301"/>
                      <a:pt x="128" y="301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749"/>
                      <a:pt x="0" y="749"/>
                      <a:pt x="0" y="749"/>
                    </a:cubicBezTo>
                    <a:cubicBezTo>
                      <a:pt x="0" y="784"/>
                      <a:pt x="29" y="813"/>
                      <a:pt x="64" y="813"/>
                    </a:cubicBezTo>
                    <a:cubicBezTo>
                      <a:pt x="512" y="813"/>
                      <a:pt x="512" y="813"/>
                      <a:pt x="512" y="813"/>
                    </a:cubicBezTo>
                    <a:cubicBezTo>
                      <a:pt x="512" y="685"/>
                      <a:pt x="512" y="685"/>
                      <a:pt x="512" y="685"/>
                    </a:cubicBezTo>
                    <a:cubicBezTo>
                      <a:pt x="218" y="685"/>
                      <a:pt x="218" y="685"/>
                      <a:pt x="218" y="685"/>
                    </a:cubicBezTo>
                    <a:cubicBezTo>
                      <a:pt x="813" y="90"/>
                      <a:pt x="813" y="90"/>
                      <a:pt x="813" y="90"/>
                    </a:cubicBezTo>
                    <a:lnTo>
                      <a:pt x="7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9548662-34A6-7741-B144-B54992DA42BF}"/>
              </a:ext>
            </a:extLst>
          </p:cNvPr>
          <p:cNvGrpSpPr/>
          <p:nvPr/>
        </p:nvGrpSpPr>
        <p:grpSpPr>
          <a:xfrm>
            <a:off x="6676485" y="2946286"/>
            <a:ext cx="558075" cy="565852"/>
            <a:chOff x="8142693" y="437880"/>
            <a:chExt cx="558075" cy="56585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8A6C08-5042-054C-BE43-7286D9921405}"/>
                </a:ext>
              </a:extLst>
            </p:cNvPr>
            <p:cNvSpPr/>
            <p:nvPr/>
          </p:nvSpPr>
          <p:spPr>
            <a:xfrm>
              <a:off x="8142693" y="437880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4" name="Group 48">
              <a:extLst>
                <a:ext uri="{FF2B5EF4-FFF2-40B4-BE49-F238E27FC236}">
                  <a16:creationId xmlns:a16="http://schemas.microsoft.com/office/drawing/2014/main" id="{E488792C-EB58-414E-997F-6E6740A37F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44140" y="540308"/>
              <a:ext cx="373831" cy="379041"/>
              <a:chOff x="2661" y="1399"/>
              <a:chExt cx="440" cy="440"/>
            </a:xfrm>
            <a:solidFill>
              <a:srgbClr val="FFFFFF"/>
            </a:solidFill>
          </p:grpSpPr>
          <p:sp>
            <p:nvSpPr>
              <p:cNvPr id="85" name="Freeform 49">
                <a:extLst>
                  <a:ext uri="{FF2B5EF4-FFF2-40B4-BE49-F238E27FC236}">
                    <a16:creationId xmlns:a16="http://schemas.microsoft.com/office/drawing/2014/main" id="{CCE860DD-4E16-114A-BDA4-F4E8B5D82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7" y="1515"/>
                <a:ext cx="208" cy="208"/>
              </a:xfrm>
              <a:custGeom>
                <a:avLst/>
                <a:gdLst>
                  <a:gd name="T0" fmla="*/ 55 w 110"/>
                  <a:gd name="T1" fmla="*/ 0 h 110"/>
                  <a:gd name="T2" fmla="*/ 0 w 110"/>
                  <a:gd name="T3" fmla="*/ 55 h 110"/>
                  <a:gd name="T4" fmla="*/ 55 w 110"/>
                  <a:gd name="T5" fmla="*/ 110 h 110"/>
                  <a:gd name="T6" fmla="*/ 110 w 110"/>
                  <a:gd name="T7" fmla="*/ 55 h 110"/>
                  <a:gd name="T8" fmla="*/ 55 w 110"/>
                  <a:gd name="T9" fmla="*/ 0 h 110"/>
                  <a:gd name="T10" fmla="*/ 55 w 110"/>
                  <a:gd name="T11" fmla="*/ 97 h 110"/>
                  <a:gd name="T12" fmla="*/ 13 w 110"/>
                  <a:gd name="T13" fmla="*/ 55 h 110"/>
                  <a:gd name="T14" fmla="*/ 55 w 110"/>
                  <a:gd name="T15" fmla="*/ 13 h 110"/>
                  <a:gd name="T16" fmla="*/ 97 w 110"/>
                  <a:gd name="T17" fmla="*/ 55 h 110"/>
                  <a:gd name="T18" fmla="*/ 55 w 110"/>
                  <a:gd name="T19" fmla="*/ 97 h 110"/>
                  <a:gd name="T20" fmla="*/ 55 w 110"/>
                  <a:gd name="T21" fmla="*/ 97 h 110"/>
                  <a:gd name="T22" fmla="*/ 55 w 110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0" h="110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86"/>
                      <a:pt x="24" y="110"/>
                      <a:pt x="55" y="110"/>
                    </a:cubicBezTo>
                    <a:cubicBezTo>
                      <a:pt x="86" y="110"/>
                      <a:pt x="110" y="86"/>
                      <a:pt x="110" y="55"/>
                    </a:cubicBezTo>
                    <a:cubicBezTo>
                      <a:pt x="110" y="24"/>
                      <a:pt x="86" y="0"/>
                      <a:pt x="55" y="0"/>
                    </a:cubicBezTo>
                    <a:close/>
                    <a:moveTo>
                      <a:pt x="55" y="97"/>
                    </a:moveTo>
                    <a:cubicBezTo>
                      <a:pt x="32" y="97"/>
                      <a:pt x="13" y="78"/>
                      <a:pt x="13" y="55"/>
                    </a:cubicBezTo>
                    <a:cubicBezTo>
                      <a:pt x="13" y="32"/>
                      <a:pt x="32" y="13"/>
                      <a:pt x="55" y="13"/>
                    </a:cubicBezTo>
                    <a:cubicBezTo>
                      <a:pt x="78" y="13"/>
                      <a:pt x="97" y="32"/>
                      <a:pt x="97" y="55"/>
                    </a:cubicBezTo>
                    <a:cubicBezTo>
                      <a:pt x="97" y="78"/>
                      <a:pt x="78" y="97"/>
                      <a:pt x="55" y="97"/>
                    </a:cubicBezTo>
                    <a:close/>
                    <a:moveTo>
                      <a:pt x="55" y="97"/>
                    </a:moveTo>
                    <a:cubicBezTo>
                      <a:pt x="55" y="97"/>
                      <a:pt x="55" y="97"/>
                      <a:pt x="55" y="9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50">
                <a:extLst>
                  <a:ext uri="{FF2B5EF4-FFF2-40B4-BE49-F238E27FC236}">
                    <a16:creationId xmlns:a16="http://schemas.microsoft.com/office/drawing/2014/main" id="{3DD0F56C-480C-5C47-805C-46A4C0800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1" y="1399"/>
                <a:ext cx="440" cy="440"/>
              </a:xfrm>
              <a:custGeom>
                <a:avLst/>
                <a:gdLst>
                  <a:gd name="T0" fmla="*/ 209 w 232"/>
                  <a:gd name="T1" fmla="*/ 86 h 232"/>
                  <a:gd name="T2" fmla="*/ 213 w 232"/>
                  <a:gd name="T3" fmla="*/ 57 h 232"/>
                  <a:gd name="T4" fmla="*/ 184 w 232"/>
                  <a:gd name="T5" fmla="*/ 20 h 232"/>
                  <a:gd name="T6" fmla="*/ 160 w 232"/>
                  <a:gd name="T7" fmla="*/ 29 h 232"/>
                  <a:gd name="T8" fmla="*/ 142 w 232"/>
                  <a:gd name="T9" fmla="*/ 5 h 232"/>
                  <a:gd name="T10" fmla="*/ 96 w 232"/>
                  <a:gd name="T11" fmla="*/ 0 h 232"/>
                  <a:gd name="T12" fmla="*/ 86 w 232"/>
                  <a:gd name="T13" fmla="*/ 23 h 232"/>
                  <a:gd name="T14" fmla="*/ 57 w 232"/>
                  <a:gd name="T15" fmla="*/ 19 h 232"/>
                  <a:gd name="T16" fmla="*/ 20 w 232"/>
                  <a:gd name="T17" fmla="*/ 48 h 232"/>
                  <a:gd name="T18" fmla="*/ 29 w 232"/>
                  <a:gd name="T19" fmla="*/ 72 h 232"/>
                  <a:gd name="T20" fmla="*/ 5 w 232"/>
                  <a:gd name="T21" fmla="*/ 90 h 232"/>
                  <a:gd name="T22" fmla="*/ 0 w 232"/>
                  <a:gd name="T23" fmla="*/ 136 h 232"/>
                  <a:gd name="T24" fmla="*/ 23 w 232"/>
                  <a:gd name="T25" fmla="*/ 146 h 232"/>
                  <a:gd name="T26" fmla="*/ 19 w 232"/>
                  <a:gd name="T27" fmla="*/ 175 h 232"/>
                  <a:gd name="T28" fmla="*/ 48 w 232"/>
                  <a:gd name="T29" fmla="*/ 212 h 232"/>
                  <a:gd name="T30" fmla="*/ 72 w 232"/>
                  <a:gd name="T31" fmla="*/ 203 h 232"/>
                  <a:gd name="T32" fmla="*/ 90 w 232"/>
                  <a:gd name="T33" fmla="*/ 227 h 232"/>
                  <a:gd name="T34" fmla="*/ 136 w 232"/>
                  <a:gd name="T35" fmla="*/ 232 h 232"/>
                  <a:gd name="T36" fmla="*/ 146 w 232"/>
                  <a:gd name="T37" fmla="*/ 209 h 232"/>
                  <a:gd name="T38" fmla="*/ 175 w 232"/>
                  <a:gd name="T39" fmla="*/ 213 h 232"/>
                  <a:gd name="T40" fmla="*/ 212 w 232"/>
                  <a:gd name="T41" fmla="*/ 184 h 232"/>
                  <a:gd name="T42" fmla="*/ 203 w 232"/>
                  <a:gd name="T43" fmla="*/ 160 h 232"/>
                  <a:gd name="T44" fmla="*/ 227 w 232"/>
                  <a:gd name="T45" fmla="*/ 142 h 232"/>
                  <a:gd name="T46" fmla="*/ 232 w 232"/>
                  <a:gd name="T47" fmla="*/ 96 h 232"/>
                  <a:gd name="T48" fmla="*/ 218 w 232"/>
                  <a:gd name="T49" fmla="*/ 130 h 232"/>
                  <a:gd name="T50" fmla="*/ 197 w 232"/>
                  <a:gd name="T51" fmla="*/ 139 h 232"/>
                  <a:gd name="T52" fmla="*/ 189 w 232"/>
                  <a:gd name="T53" fmla="*/ 164 h 232"/>
                  <a:gd name="T54" fmla="*/ 178 w 232"/>
                  <a:gd name="T55" fmla="*/ 198 h 232"/>
                  <a:gd name="T56" fmla="*/ 157 w 232"/>
                  <a:gd name="T57" fmla="*/ 189 h 232"/>
                  <a:gd name="T58" fmla="*/ 134 w 232"/>
                  <a:gd name="T59" fmla="*/ 202 h 232"/>
                  <a:gd name="T60" fmla="*/ 102 w 232"/>
                  <a:gd name="T61" fmla="*/ 218 h 232"/>
                  <a:gd name="T62" fmla="*/ 93 w 232"/>
                  <a:gd name="T63" fmla="*/ 197 h 232"/>
                  <a:gd name="T64" fmla="*/ 68 w 232"/>
                  <a:gd name="T65" fmla="*/ 189 h 232"/>
                  <a:gd name="T66" fmla="*/ 34 w 232"/>
                  <a:gd name="T67" fmla="*/ 178 h 232"/>
                  <a:gd name="T68" fmla="*/ 43 w 232"/>
                  <a:gd name="T69" fmla="*/ 157 h 232"/>
                  <a:gd name="T70" fmla="*/ 30 w 232"/>
                  <a:gd name="T71" fmla="*/ 134 h 232"/>
                  <a:gd name="T72" fmla="*/ 14 w 232"/>
                  <a:gd name="T73" fmla="*/ 102 h 232"/>
                  <a:gd name="T74" fmla="*/ 35 w 232"/>
                  <a:gd name="T75" fmla="*/ 93 h 232"/>
                  <a:gd name="T76" fmla="*/ 43 w 232"/>
                  <a:gd name="T77" fmla="*/ 68 h 232"/>
                  <a:gd name="T78" fmla="*/ 54 w 232"/>
                  <a:gd name="T79" fmla="*/ 34 h 232"/>
                  <a:gd name="T80" fmla="*/ 75 w 232"/>
                  <a:gd name="T81" fmla="*/ 43 h 232"/>
                  <a:gd name="T82" fmla="*/ 98 w 232"/>
                  <a:gd name="T83" fmla="*/ 30 h 232"/>
                  <a:gd name="T84" fmla="*/ 130 w 232"/>
                  <a:gd name="T85" fmla="*/ 14 h 232"/>
                  <a:gd name="T86" fmla="*/ 139 w 232"/>
                  <a:gd name="T87" fmla="*/ 35 h 232"/>
                  <a:gd name="T88" fmla="*/ 164 w 232"/>
                  <a:gd name="T89" fmla="*/ 43 h 232"/>
                  <a:gd name="T90" fmla="*/ 198 w 232"/>
                  <a:gd name="T91" fmla="*/ 54 h 232"/>
                  <a:gd name="T92" fmla="*/ 189 w 232"/>
                  <a:gd name="T93" fmla="*/ 75 h 232"/>
                  <a:gd name="T94" fmla="*/ 202 w 232"/>
                  <a:gd name="T95" fmla="*/ 98 h 232"/>
                  <a:gd name="T96" fmla="*/ 218 w 232"/>
                  <a:gd name="T97" fmla="*/ 130 h 232"/>
                  <a:gd name="T98" fmla="*/ 218 w 232"/>
                  <a:gd name="T99" fmla="*/ 13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232">
                    <a:moveTo>
                      <a:pt x="227" y="90"/>
                    </a:moveTo>
                    <a:cubicBezTo>
                      <a:pt x="209" y="86"/>
                      <a:pt x="209" y="86"/>
                      <a:pt x="209" y="86"/>
                    </a:cubicBezTo>
                    <a:cubicBezTo>
                      <a:pt x="207" y="81"/>
                      <a:pt x="205" y="76"/>
                      <a:pt x="203" y="72"/>
                    </a:cubicBezTo>
                    <a:cubicBezTo>
                      <a:pt x="213" y="57"/>
                      <a:pt x="213" y="57"/>
                      <a:pt x="213" y="57"/>
                    </a:cubicBezTo>
                    <a:cubicBezTo>
                      <a:pt x="215" y="54"/>
                      <a:pt x="214" y="50"/>
                      <a:pt x="212" y="48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82" y="18"/>
                      <a:pt x="178" y="17"/>
                      <a:pt x="175" y="19"/>
                    </a:cubicBezTo>
                    <a:cubicBezTo>
                      <a:pt x="160" y="29"/>
                      <a:pt x="160" y="29"/>
                      <a:pt x="160" y="29"/>
                    </a:cubicBezTo>
                    <a:cubicBezTo>
                      <a:pt x="156" y="27"/>
                      <a:pt x="151" y="25"/>
                      <a:pt x="146" y="23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2"/>
                      <a:pt x="139" y="0"/>
                      <a:pt x="13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0" y="2"/>
                      <a:pt x="90" y="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1" y="25"/>
                      <a:pt x="76" y="27"/>
                      <a:pt x="72" y="2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17"/>
                      <a:pt x="50" y="18"/>
                      <a:pt x="48" y="20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8" y="50"/>
                      <a:pt x="17" y="54"/>
                      <a:pt x="19" y="57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7" y="76"/>
                      <a:pt x="25" y="81"/>
                      <a:pt x="23" y="86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2" y="90"/>
                      <a:pt x="0" y="93"/>
                      <a:pt x="0" y="9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9"/>
                      <a:pt x="2" y="142"/>
                      <a:pt x="5" y="142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51"/>
                      <a:pt x="27" y="156"/>
                      <a:pt x="29" y="160"/>
                    </a:cubicBezTo>
                    <a:cubicBezTo>
                      <a:pt x="19" y="175"/>
                      <a:pt x="19" y="175"/>
                      <a:pt x="19" y="175"/>
                    </a:cubicBezTo>
                    <a:cubicBezTo>
                      <a:pt x="17" y="178"/>
                      <a:pt x="18" y="182"/>
                      <a:pt x="20" y="184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50" y="214"/>
                      <a:pt x="54" y="215"/>
                      <a:pt x="57" y="21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6" y="205"/>
                      <a:pt x="81" y="207"/>
                      <a:pt x="86" y="209"/>
                    </a:cubicBezTo>
                    <a:cubicBezTo>
                      <a:pt x="90" y="227"/>
                      <a:pt x="90" y="227"/>
                      <a:pt x="90" y="227"/>
                    </a:cubicBezTo>
                    <a:cubicBezTo>
                      <a:pt x="90" y="230"/>
                      <a:pt x="93" y="232"/>
                      <a:pt x="96" y="232"/>
                    </a:cubicBezTo>
                    <a:cubicBezTo>
                      <a:pt x="136" y="232"/>
                      <a:pt x="136" y="232"/>
                      <a:pt x="136" y="232"/>
                    </a:cubicBezTo>
                    <a:cubicBezTo>
                      <a:pt x="139" y="232"/>
                      <a:pt x="142" y="230"/>
                      <a:pt x="142" y="227"/>
                    </a:cubicBezTo>
                    <a:cubicBezTo>
                      <a:pt x="146" y="209"/>
                      <a:pt x="146" y="209"/>
                      <a:pt x="146" y="209"/>
                    </a:cubicBezTo>
                    <a:cubicBezTo>
                      <a:pt x="151" y="207"/>
                      <a:pt x="156" y="205"/>
                      <a:pt x="160" y="203"/>
                    </a:cubicBezTo>
                    <a:cubicBezTo>
                      <a:pt x="175" y="213"/>
                      <a:pt x="175" y="213"/>
                      <a:pt x="175" y="213"/>
                    </a:cubicBezTo>
                    <a:cubicBezTo>
                      <a:pt x="178" y="215"/>
                      <a:pt x="182" y="214"/>
                      <a:pt x="184" y="212"/>
                    </a:cubicBezTo>
                    <a:cubicBezTo>
                      <a:pt x="212" y="184"/>
                      <a:pt x="212" y="184"/>
                      <a:pt x="212" y="184"/>
                    </a:cubicBezTo>
                    <a:cubicBezTo>
                      <a:pt x="214" y="182"/>
                      <a:pt x="215" y="178"/>
                      <a:pt x="213" y="175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5" y="156"/>
                      <a:pt x="207" y="151"/>
                      <a:pt x="209" y="146"/>
                    </a:cubicBez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30" y="142"/>
                      <a:pt x="232" y="139"/>
                      <a:pt x="232" y="136"/>
                    </a:cubicBezTo>
                    <a:cubicBezTo>
                      <a:pt x="232" y="96"/>
                      <a:pt x="232" y="96"/>
                      <a:pt x="232" y="96"/>
                    </a:cubicBezTo>
                    <a:cubicBezTo>
                      <a:pt x="232" y="93"/>
                      <a:pt x="230" y="90"/>
                      <a:pt x="227" y="90"/>
                    </a:cubicBezTo>
                    <a:close/>
                    <a:moveTo>
                      <a:pt x="218" y="130"/>
                    </a:moveTo>
                    <a:cubicBezTo>
                      <a:pt x="202" y="134"/>
                      <a:pt x="202" y="134"/>
                      <a:pt x="202" y="134"/>
                    </a:cubicBezTo>
                    <a:cubicBezTo>
                      <a:pt x="199" y="134"/>
                      <a:pt x="197" y="136"/>
                      <a:pt x="197" y="139"/>
                    </a:cubicBezTo>
                    <a:cubicBezTo>
                      <a:pt x="195" y="145"/>
                      <a:pt x="192" y="151"/>
                      <a:pt x="189" y="157"/>
                    </a:cubicBezTo>
                    <a:cubicBezTo>
                      <a:pt x="188" y="159"/>
                      <a:pt x="188" y="162"/>
                      <a:pt x="189" y="164"/>
                    </a:cubicBezTo>
                    <a:cubicBezTo>
                      <a:pt x="198" y="178"/>
                      <a:pt x="198" y="178"/>
                      <a:pt x="198" y="178"/>
                    </a:cubicBezTo>
                    <a:cubicBezTo>
                      <a:pt x="178" y="198"/>
                      <a:pt x="178" y="198"/>
                      <a:pt x="178" y="198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2" y="188"/>
                      <a:pt x="159" y="188"/>
                      <a:pt x="157" y="189"/>
                    </a:cubicBezTo>
                    <a:cubicBezTo>
                      <a:pt x="151" y="192"/>
                      <a:pt x="145" y="195"/>
                      <a:pt x="139" y="197"/>
                    </a:cubicBezTo>
                    <a:cubicBezTo>
                      <a:pt x="136" y="197"/>
                      <a:pt x="134" y="199"/>
                      <a:pt x="134" y="202"/>
                    </a:cubicBezTo>
                    <a:cubicBezTo>
                      <a:pt x="130" y="218"/>
                      <a:pt x="130" y="218"/>
                      <a:pt x="130" y="218"/>
                    </a:cubicBezTo>
                    <a:cubicBezTo>
                      <a:pt x="102" y="218"/>
                      <a:pt x="102" y="218"/>
                      <a:pt x="102" y="218"/>
                    </a:cubicBezTo>
                    <a:cubicBezTo>
                      <a:pt x="98" y="202"/>
                      <a:pt x="98" y="202"/>
                      <a:pt x="98" y="202"/>
                    </a:cubicBezTo>
                    <a:cubicBezTo>
                      <a:pt x="98" y="199"/>
                      <a:pt x="96" y="197"/>
                      <a:pt x="93" y="197"/>
                    </a:cubicBezTo>
                    <a:cubicBezTo>
                      <a:pt x="87" y="195"/>
                      <a:pt x="81" y="192"/>
                      <a:pt x="75" y="189"/>
                    </a:cubicBezTo>
                    <a:cubicBezTo>
                      <a:pt x="73" y="188"/>
                      <a:pt x="70" y="188"/>
                      <a:pt x="68" y="189"/>
                    </a:cubicBezTo>
                    <a:cubicBezTo>
                      <a:pt x="54" y="198"/>
                      <a:pt x="54" y="198"/>
                      <a:pt x="54" y="198"/>
                    </a:cubicBezTo>
                    <a:cubicBezTo>
                      <a:pt x="34" y="178"/>
                      <a:pt x="34" y="178"/>
                      <a:pt x="34" y="17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2"/>
                      <a:pt x="44" y="159"/>
                      <a:pt x="43" y="157"/>
                    </a:cubicBezTo>
                    <a:cubicBezTo>
                      <a:pt x="40" y="151"/>
                      <a:pt x="37" y="145"/>
                      <a:pt x="35" y="139"/>
                    </a:cubicBezTo>
                    <a:cubicBezTo>
                      <a:pt x="35" y="136"/>
                      <a:pt x="33" y="134"/>
                      <a:pt x="30" y="134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33" y="98"/>
                      <a:pt x="35" y="96"/>
                      <a:pt x="35" y="93"/>
                    </a:cubicBezTo>
                    <a:cubicBezTo>
                      <a:pt x="37" y="87"/>
                      <a:pt x="40" y="81"/>
                      <a:pt x="43" y="75"/>
                    </a:cubicBezTo>
                    <a:cubicBezTo>
                      <a:pt x="44" y="73"/>
                      <a:pt x="44" y="70"/>
                      <a:pt x="43" y="68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0" y="44"/>
                      <a:pt x="73" y="44"/>
                      <a:pt x="75" y="43"/>
                    </a:cubicBezTo>
                    <a:cubicBezTo>
                      <a:pt x="81" y="40"/>
                      <a:pt x="87" y="37"/>
                      <a:pt x="93" y="35"/>
                    </a:cubicBezTo>
                    <a:cubicBezTo>
                      <a:pt x="96" y="35"/>
                      <a:pt x="98" y="33"/>
                      <a:pt x="98" y="30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3"/>
                      <a:pt x="136" y="35"/>
                      <a:pt x="139" y="35"/>
                    </a:cubicBezTo>
                    <a:cubicBezTo>
                      <a:pt x="145" y="37"/>
                      <a:pt x="151" y="40"/>
                      <a:pt x="157" y="43"/>
                    </a:cubicBezTo>
                    <a:cubicBezTo>
                      <a:pt x="159" y="44"/>
                      <a:pt x="162" y="44"/>
                      <a:pt x="164" y="43"/>
                    </a:cubicBezTo>
                    <a:cubicBezTo>
                      <a:pt x="178" y="34"/>
                      <a:pt x="178" y="34"/>
                      <a:pt x="178" y="34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8" y="70"/>
                      <a:pt x="188" y="73"/>
                      <a:pt x="189" y="75"/>
                    </a:cubicBezTo>
                    <a:cubicBezTo>
                      <a:pt x="192" y="81"/>
                      <a:pt x="195" y="87"/>
                      <a:pt x="197" y="93"/>
                    </a:cubicBezTo>
                    <a:cubicBezTo>
                      <a:pt x="197" y="96"/>
                      <a:pt x="199" y="98"/>
                      <a:pt x="202" y="98"/>
                    </a:cubicBezTo>
                    <a:cubicBezTo>
                      <a:pt x="218" y="102"/>
                      <a:pt x="218" y="102"/>
                      <a:pt x="218" y="102"/>
                    </a:cubicBezTo>
                    <a:lnTo>
                      <a:pt x="218" y="130"/>
                    </a:lnTo>
                    <a:close/>
                    <a:moveTo>
                      <a:pt x="218" y="130"/>
                    </a:moveTo>
                    <a:cubicBezTo>
                      <a:pt x="218" y="130"/>
                      <a:pt x="218" y="130"/>
                      <a:pt x="218" y="1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7D51DE-7FE5-E64A-954F-410A82E500A5}"/>
              </a:ext>
            </a:extLst>
          </p:cNvPr>
          <p:cNvGrpSpPr/>
          <p:nvPr/>
        </p:nvGrpSpPr>
        <p:grpSpPr>
          <a:xfrm>
            <a:off x="6658676" y="1379800"/>
            <a:ext cx="558075" cy="565852"/>
            <a:chOff x="6692130" y="1848151"/>
            <a:chExt cx="558075" cy="56585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5F2CF4-3EC6-C940-90CC-F7364F1A2FCB}"/>
                </a:ext>
              </a:extLst>
            </p:cNvPr>
            <p:cNvSpPr/>
            <p:nvPr/>
          </p:nvSpPr>
          <p:spPr>
            <a:xfrm>
              <a:off x="6692130" y="1848151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955F544-2B29-CD45-90D3-62DD220E8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9609" y="1962093"/>
              <a:ext cx="383121" cy="337967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80CB56-C6C7-704B-BBE9-EBA4972526F4}"/>
              </a:ext>
            </a:extLst>
          </p:cNvPr>
          <p:cNvGrpSpPr/>
          <p:nvPr/>
        </p:nvGrpSpPr>
        <p:grpSpPr>
          <a:xfrm>
            <a:off x="6658676" y="3720651"/>
            <a:ext cx="558075" cy="565852"/>
            <a:chOff x="6692130" y="4189002"/>
            <a:chExt cx="558075" cy="56585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5051BB-F7D0-3E40-9664-CF96BA45EE96}"/>
                </a:ext>
              </a:extLst>
            </p:cNvPr>
            <p:cNvSpPr/>
            <p:nvPr/>
          </p:nvSpPr>
          <p:spPr>
            <a:xfrm>
              <a:off x="6692130" y="4189002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650C03-F883-8341-8F22-15F83DC0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3958" y="4251286"/>
              <a:ext cx="404705" cy="40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36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7" y="20231"/>
            <a:ext cx="11180064" cy="55206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+mn-lt"/>
              </a:rPr>
              <a:t>UpShift</a:t>
            </a:r>
            <a:r>
              <a:rPr lang="en-US" sz="3200" b="1" dirty="0">
                <a:latin typeface="+mn-lt"/>
              </a:rPr>
              <a:t> Digital Engineering Platform</a:t>
            </a:r>
          </a:p>
        </p:txBody>
      </p:sp>
      <p:sp>
        <p:nvSpPr>
          <p:cNvPr id="64" name="Footer Placeholder 3">
            <a:extLst>
              <a:ext uri="{FF2B5EF4-FFF2-40B4-BE49-F238E27FC236}">
                <a16:creationId xmlns:a16="http://schemas.microsoft.com/office/drawing/2014/main" id="{FE8CE2EB-6799-5443-8276-D7CEF9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>
              <a:defRPr/>
            </a:pPr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55">
              <a:defRPr/>
            </a:pPr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55">
                <a:defRPr/>
              </a:pPr>
              <a:t>3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41D187A0-4F99-6F4F-89C6-D4687B6451AF}"/>
              </a:ext>
            </a:extLst>
          </p:cNvPr>
          <p:cNvSpPr txBox="1">
            <a:spLocks/>
          </p:cNvSpPr>
          <p:nvPr/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>
              <a:defRPr/>
            </a:pPr>
            <a:fld id="{2EFEF571-C9B4-4D92-A7F7-315B894862A8}" type="slidenum">
              <a:rPr lang="en-US" sz="1200">
                <a:solidFill>
                  <a:srgbClr val="00B140"/>
                </a:solidFill>
                <a:latin typeface="Arial" panose="020B0604020202020204"/>
              </a:rPr>
              <a:pPr defTabSz="609555">
                <a:defRPr/>
              </a:pPr>
              <a:t>3</a:t>
            </a:fld>
            <a:endParaRPr lang="en-US" sz="1200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D9690-6DD7-A344-B351-B8DC51B56811}"/>
              </a:ext>
            </a:extLst>
          </p:cNvPr>
          <p:cNvSpPr txBox="1"/>
          <p:nvPr/>
        </p:nvSpPr>
        <p:spPr>
          <a:xfrm>
            <a:off x="1093324" y="1104112"/>
            <a:ext cx="1856069" cy="24451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Automated Cloud Readiness Assessment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15A92-B553-744E-BCA1-513343247A4B}"/>
              </a:ext>
            </a:extLst>
          </p:cNvPr>
          <p:cNvSpPr txBox="1"/>
          <p:nvPr/>
        </p:nvSpPr>
        <p:spPr>
          <a:xfrm>
            <a:off x="1093324" y="4496354"/>
            <a:ext cx="2109005" cy="369332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Continuous Integration and Deployment Pipelines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648047-3748-6C44-A85D-3070682AEA0D}"/>
              </a:ext>
            </a:extLst>
          </p:cNvPr>
          <p:cNvSpPr txBox="1"/>
          <p:nvPr/>
        </p:nvSpPr>
        <p:spPr>
          <a:xfrm>
            <a:off x="1093324" y="5154477"/>
            <a:ext cx="2109005" cy="369332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Configurable Migration </a:t>
            </a:r>
          </a:p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Settings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902913-917F-C44D-99D3-2F47959D251A}"/>
              </a:ext>
            </a:extLst>
          </p:cNvPr>
          <p:cNvSpPr/>
          <p:nvPr/>
        </p:nvSpPr>
        <p:spPr>
          <a:xfrm>
            <a:off x="3427208" y="924895"/>
            <a:ext cx="8150413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One click application cloud readiness </a:t>
            </a:r>
            <a:r>
              <a:rPr lang="en-US" sz="1067" dirty="0">
                <a:solidFill>
                  <a:srgbClr val="000000"/>
                </a:solidFill>
              </a:rPr>
              <a:t>assessment (From On-prem to target cloud, From one cloud platform to other cloud platform (PCF to OpenShift) </a:t>
            </a:r>
            <a:endParaRPr lang="en-US" sz="1067" dirty="0">
              <a:solidFill>
                <a:srgbClr val="000000"/>
              </a:solidFill>
              <a:latin typeface="Arial" panose="020B0604020202020204"/>
            </a:endParaRP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Provides Tech stack suitability and migration complexity points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Recommendation on migration approach with remediation comments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467C2D-9ED0-E340-A44D-1209F08B7997}"/>
              </a:ext>
            </a:extLst>
          </p:cNvPr>
          <p:cNvSpPr/>
          <p:nvPr/>
        </p:nvSpPr>
        <p:spPr>
          <a:xfrm>
            <a:off x="3427208" y="4445029"/>
            <a:ext cx="815041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chemeClr val="tx2"/>
                </a:solidFill>
                <a:latin typeface="Arial" panose="020B0604020202020204"/>
              </a:rPr>
              <a:t>Automated CI/CD job creation using pipeline templates uploaded by users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chemeClr val="tx2"/>
                </a:solidFill>
                <a:latin typeface="Arial" panose="020B0604020202020204"/>
              </a:rPr>
              <a:t>Allows to trigger deployment to target platforms such as PCF, AWS and Azure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94ACFC-F5EF-0446-BE2A-C64917A9D28E}"/>
              </a:ext>
            </a:extLst>
          </p:cNvPr>
          <p:cNvSpPr txBox="1"/>
          <p:nvPr/>
        </p:nvSpPr>
        <p:spPr>
          <a:xfrm>
            <a:off x="3427208" y="5092923"/>
            <a:ext cx="8150413" cy="4207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1446" indent="-171446" defTabSz="457189">
              <a:buFont typeface="Arial" charset="0"/>
              <a:buChar char="•"/>
              <a:defRPr sz="900">
                <a:solidFill>
                  <a:schemeClr val="tx2"/>
                </a:solidFill>
              </a:defRPr>
            </a:lvl1pPr>
          </a:lstStyle>
          <a:p>
            <a:pPr marL="228578" indent="-228578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Migration tools and plugins can be configured</a:t>
            </a:r>
          </a:p>
          <a:p>
            <a:pPr marL="228578" indent="-228578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Service templates and CI/CD templates configuration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 txBox="1">
            <a:spLocks/>
          </p:cNvSpPr>
          <p:nvPr/>
        </p:nvSpPr>
        <p:spPr>
          <a:xfrm>
            <a:off x="158466" y="546714"/>
            <a:ext cx="11875495" cy="37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 defTabSz="1219110">
              <a:defRPr/>
            </a:pPr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Platform Offerings</a:t>
            </a:r>
          </a:p>
        </p:txBody>
      </p:sp>
      <p:sp>
        <p:nvSpPr>
          <p:cNvPr id="4" name="Oval 3"/>
          <p:cNvSpPr/>
          <p:nvPr/>
        </p:nvSpPr>
        <p:spPr>
          <a:xfrm>
            <a:off x="493069" y="977904"/>
            <a:ext cx="487680" cy="48768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08B774-CF1D-F64E-B71E-EFC4BD729E99}"/>
              </a:ext>
            </a:extLst>
          </p:cNvPr>
          <p:cNvSpPr txBox="1"/>
          <p:nvPr/>
        </p:nvSpPr>
        <p:spPr>
          <a:xfrm>
            <a:off x="1093324" y="3180981"/>
            <a:ext cx="2109005" cy="184665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Transformation Recipes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ADBD1F-342C-2F4D-A5CA-DB983D3B10A0}"/>
              </a:ext>
            </a:extLst>
          </p:cNvPr>
          <p:cNvSpPr/>
          <p:nvPr/>
        </p:nvSpPr>
        <p:spPr>
          <a:xfrm>
            <a:off x="3427208" y="2932430"/>
            <a:ext cx="8150413" cy="124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Recommends Transformation Recipe based on Cloud suitability Analysis and source code analysis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Applies Recipes and recommends further changes that can be applied manually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Available Recipes include: Bootification of Struts, SpringMVC, and Apache CXF applications; Build tool migration; WebSphere to TomEE Buildpack / TomEE Docker; App Dockerization; EJB 2.x to 3.x; Jersey to Spring Boot; SOAP(JAXWS) to REST(Spring Boot</a:t>
            </a:r>
            <a:r>
              <a:rPr lang="en-US" sz="1067" dirty="0">
                <a:solidFill>
                  <a:srgbClr val="000000"/>
                </a:solidFill>
              </a:rPr>
              <a:t>), Jboss to Tomcat, Dockerize Classic ASP / VB.NET / C# applications and more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endParaRPr lang="en-US" sz="1067" dirty="0">
              <a:solidFill>
                <a:srgbClr val="000000"/>
              </a:solidFill>
            </a:endParaRP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endParaRPr lang="en-US" sz="1067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93069" y="3042271"/>
            <a:ext cx="487680" cy="48768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493069" y="5053958"/>
            <a:ext cx="487680" cy="48768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1EFCD03-3AA4-4F4C-8270-20155C334148}"/>
              </a:ext>
            </a:extLst>
          </p:cNvPr>
          <p:cNvSpPr/>
          <p:nvPr/>
        </p:nvSpPr>
        <p:spPr>
          <a:xfrm>
            <a:off x="493069" y="5684069"/>
            <a:ext cx="487680" cy="48768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8</a:t>
            </a:r>
          </a:p>
        </p:txBody>
      </p:sp>
      <p:sp>
        <p:nvSpPr>
          <p:cNvPr id="69" name="Oval 68"/>
          <p:cNvSpPr/>
          <p:nvPr/>
        </p:nvSpPr>
        <p:spPr>
          <a:xfrm>
            <a:off x="493069" y="2348294"/>
            <a:ext cx="487680" cy="48768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415FB-395B-BC46-8A89-57E21D071570}"/>
              </a:ext>
            </a:extLst>
          </p:cNvPr>
          <p:cNvSpPr txBox="1"/>
          <p:nvPr/>
        </p:nvSpPr>
        <p:spPr>
          <a:xfrm>
            <a:off x="1093324" y="2491627"/>
            <a:ext cx="2109005" cy="184665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Remediation Templates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C1F5C5-FCD7-A447-9332-ECE962F9993B}"/>
              </a:ext>
            </a:extLst>
          </p:cNvPr>
          <p:cNvSpPr txBox="1"/>
          <p:nvPr/>
        </p:nvSpPr>
        <p:spPr>
          <a:xfrm>
            <a:off x="3427208" y="2361854"/>
            <a:ext cx="8150413" cy="5849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1446" indent="-171446" defTabSz="457189">
              <a:buFont typeface="Arial" charset="0"/>
              <a:buChar char="•"/>
              <a:defRPr sz="900">
                <a:solidFill>
                  <a:schemeClr val="tx2"/>
                </a:solidFill>
              </a:defRPr>
            </a:lvl1pPr>
          </a:lstStyle>
          <a:p>
            <a:pPr defTabSz="609539">
              <a:buFont typeface="Wingdings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Allows to define reusable Remediation Templates to fix the antipatterns.</a:t>
            </a:r>
          </a:p>
          <a:p>
            <a:pPr defTabSz="609539">
              <a:buFont typeface="Wingdings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Remediation Actions apply pre-defined parameterized changes to the source code.</a:t>
            </a:r>
          </a:p>
          <a:p>
            <a:pPr defTabSz="609539">
              <a:buFont typeface="Wingdings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The Remediation Actions serve different purposes. For example: 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Find and replace a string, Add / Delete an import statement and so 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3C9788-78CB-A744-870A-25C7CCACF9B5}"/>
              </a:ext>
            </a:extLst>
          </p:cNvPr>
          <p:cNvSpPr txBox="1"/>
          <p:nvPr/>
        </p:nvSpPr>
        <p:spPr>
          <a:xfrm>
            <a:off x="1093324" y="3946535"/>
            <a:ext cx="2109005" cy="184665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Service Templates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0094F0-3DB8-2849-993D-A486AF4A3C1D}"/>
              </a:ext>
            </a:extLst>
          </p:cNvPr>
          <p:cNvSpPr txBox="1"/>
          <p:nvPr/>
        </p:nvSpPr>
        <p:spPr>
          <a:xfrm>
            <a:off x="3427208" y="3885726"/>
            <a:ext cx="7431084" cy="5849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1446" indent="-171446" defTabSz="457189">
              <a:buFont typeface="Arial" charset="0"/>
              <a:buChar char="•"/>
              <a:defRPr sz="900">
                <a:solidFill>
                  <a:schemeClr val="tx2"/>
                </a:solidFill>
              </a:defRPr>
            </a:lvl1pPr>
          </a:lstStyle>
          <a:p>
            <a:pPr marL="228578" indent="-228578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Allows to define reusable service templates that can be set up once and reused to apply code changes.  </a:t>
            </a:r>
          </a:p>
          <a:p>
            <a:pPr marL="228578" indent="-228578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The reusable templates serve different purposes. For example: adding build configurations, Adding a dependency in pom.xml and so on</a:t>
            </a:r>
          </a:p>
        </p:txBody>
      </p:sp>
      <p:sp>
        <p:nvSpPr>
          <p:cNvPr id="70" name="Oval 69"/>
          <p:cNvSpPr/>
          <p:nvPr/>
        </p:nvSpPr>
        <p:spPr>
          <a:xfrm>
            <a:off x="493069" y="3734796"/>
            <a:ext cx="487680" cy="48768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8154D3-CE22-FD41-891B-3E5A8F4C83AB}"/>
              </a:ext>
            </a:extLst>
          </p:cNvPr>
          <p:cNvSpPr/>
          <p:nvPr/>
        </p:nvSpPr>
        <p:spPr>
          <a:xfrm>
            <a:off x="512064" y="1684520"/>
            <a:ext cx="487680" cy="48768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79C1EC-4DD6-9747-975B-B1DE67BC0BEB}"/>
              </a:ext>
            </a:extLst>
          </p:cNvPr>
          <p:cNvSpPr/>
          <p:nvPr/>
        </p:nvSpPr>
        <p:spPr>
          <a:xfrm>
            <a:off x="493069" y="4411143"/>
            <a:ext cx="487680" cy="48768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FFFFFF"/>
                </a:solidFill>
                <a:latin typeface="Arial" panose="020B0604020202020204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E83012-3064-1941-BD27-248A8879F6B7}"/>
              </a:ext>
            </a:extLst>
          </p:cNvPr>
          <p:cNvSpPr txBox="1"/>
          <p:nvPr/>
        </p:nvSpPr>
        <p:spPr>
          <a:xfrm>
            <a:off x="1093324" y="5699902"/>
            <a:ext cx="2109005" cy="427045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Running your own </a:t>
            </a:r>
            <a:r>
              <a:rPr lang="en-US" sz="1200" b="1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/>
              </a:rPr>
              <a:t> Plugin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6DAE9A-5194-A341-839F-44F0C77BAB26}"/>
              </a:ext>
            </a:extLst>
          </p:cNvPr>
          <p:cNvSpPr txBox="1"/>
          <p:nvPr/>
        </p:nvSpPr>
        <p:spPr>
          <a:xfrm>
            <a:off x="1112319" y="1876681"/>
            <a:ext cx="2109005" cy="184665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defTabSz="609539">
              <a:defRPr/>
            </a:pPr>
            <a:r>
              <a:rPr lang="en-US" sz="1200" b="1" dirty="0">
                <a:solidFill>
                  <a:srgbClr val="000000"/>
                </a:solidFill>
              </a:rPr>
              <a:t>Accelerate Microservice development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CF5DDF-1D7C-6B43-993B-AB9DA4D83824}"/>
              </a:ext>
            </a:extLst>
          </p:cNvPr>
          <p:cNvSpPr/>
          <p:nvPr/>
        </p:nvSpPr>
        <p:spPr>
          <a:xfrm>
            <a:off x="3427208" y="5654153"/>
            <a:ext cx="815041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Provides option to extend the features using Plugins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A plugin application created using </a:t>
            </a:r>
            <a:r>
              <a:rPr lang="en-US" sz="1067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067" dirty="0">
                <a:solidFill>
                  <a:srgbClr val="000000"/>
                </a:solidFill>
                <a:latin typeface="Arial" panose="020B0604020202020204"/>
              </a:rPr>
              <a:t> guidelines can be run as a blueprint flow within the platform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endParaRPr lang="en-US" sz="1067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E040B2-43AA-3D43-B786-17FD99BDD301}"/>
              </a:ext>
            </a:extLst>
          </p:cNvPr>
          <p:cNvSpPr/>
          <p:nvPr/>
        </p:nvSpPr>
        <p:spPr>
          <a:xfrm>
            <a:off x="3446203" y="1713185"/>
            <a:ext cx="815041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</a:rPr>
              <a:t>Automated assessment of greenfield microservices code to identify microservices antipatterns</a:t>
            </a:r>
          </a:p>
          <a:p>
            <a:pPr marL="228584" indent="-228584" defTabSz="609539">
              <a:buFont typeface="Wingdings" panose="05000000000000000000" pitchFamily="2" charset="2"/>
              <a:buChar char="§"/>
              <a:defRPr/>
            </a:pPr>
            <a:r>
              <a:rPr lang="en-US" sz="1067" dirty="0">
                <a:solidFill>
                  <a:srgbClr val="000000"/>
                </a:solidFill>
              </a:rPr>
              <a:t>Microservices antipatterns pertaining to Service Discovery, API Decomposition, Reliability, Service Communication, Observability, Fault Tolerance and Distributed Tracing can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28250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79BA876-3C71-934F-A76D-DA8404ABB488}"/>
              </a:ext>
            </a:extLst>
          </p:cNvPr>
          <p:cNvSpPr/>
          <p:nvPr/>
        </p:nvSpPr>
        <p:spPr>
          <a:xfrm>
            <a:off x="273279" y="4676220"/>
            <a:ext cx="2804160" cy="1459667"/>
          </a:xfrm>
          <a:prstGeom prst="round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Highly Secured</a:t>
            </a:r>
            <a:endParaRPr lang="en-US" sz="1333" u="sng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All Source Code and Report remain local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Upload!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Works offline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6194812" y="4676220"/>
            <a:ext cx="2804160" cy="1432717"/>
          </a:xfrm>
          <a:prstGeom prst="round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Easy to Use</a:t>
            </a:r>
            <a:endParaRPr lang="en-US" sz="1467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Run Command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View Report!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Remediation suggested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9155577" y="4676221"/>
            <a:ext cx="2804160" cy="1420137"/>
          </a:xfrm>
          <a:prstGeom prst="roundRect">
            <a:avLst/>
          </a:prstGeom>
          <a:solidFill>
            <a:srgbClr val="00B0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AI Empowered</a:t>
            </a:r>
            <a:endParaRPr lang="en-US" sz="1467" b="1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More coverage of Anti Patterns using ML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User based ML Training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3234045" y="4676222"/>
            <a:ext cx="2804160" cy="1445397"/>
          </a:xfrm>
          <a:prstGeom prst="roundRect">
            <a:avLst/>
          </a:prstGeom>
          <a:solidFill>
            <a:srgbClr val="00B0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Easy to Install</a:t>
            </a:r>
            <a:endParaRPr lang="en-US" sz="1467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infrastructure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custom installation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Just download and run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Cloud Readiness Assessment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46B647A0-683C-DD4E-9DA0-0E5B61E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037ABB1-592A-8B4E-A22A-EE933D7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4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9BA876-3C71-934F-A76D-DA8404ABB488}"/>
              </a:ext>
            </a:extLst>
          </p:cNvPr>
          <p:cNvSpPr/>
          <p:nvPr/>
        </p:nvSpPr>
        <p:spPr>
          <a:xfrm>
            <a:off x="184379" y="4560133"/>
            <a:ext cx="2804160" cy="14596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Highly Secured</a:t>
            </a:r>
            <a:endParaRPr lang="en-US" sz="1333" u="sng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All Source Code and Report remain local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Upload required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Works offline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6105912" y="4560134"/>
            <a:ext cx="2804160" cy="14327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Easy to Use</a:t>
            </a:r>
            <a:endParaRPr lang="en-US" sz="1467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Run Command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View Report!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Remediation suggested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9066677" y="4560134"/>
            <a:ext cx="2804160" cy="1420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AI Empowered</a:t>
            </a:r>
            <a:endParaRPr lang="en-US" sz="1467" b="1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More coverage of Anti Patterns using ML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User based ML Training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4E5CD1-A9B6-4043-AA89-EBFD80ADEC38}"/>
              </a:ext>
            </a:extLst>
          </p:cNvPr>
          <p:cNvSpPr/>
          <p:nvPr/>
        </p:nvSpPr>
        <p:spPr>
          <a:xfrm>
            <a:off x="3145145" y="4560135"/>
            <a:ext cx="2804160" cy="14453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lnSpc>
                <a:spcPct val="120000"/>
              </a:lnSpc>
            </a:pPr>
            <a:r>
              <a:rPr lang="en-US" sz="1467" b="1" i="1" dirty="0">
                <a:solidFill>
                  <a:srgbClr val="000000"/>
                </a:solidFill>
                <a:latin typeface="Arial" panose="020B0604020202020204"/>
              </a:rPr>
              <a:t>Easy to Install</a:t>
            </a:r>
            <a:endParaRPr lang="en-US" sz="1467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additional infrastructure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No custom installation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Just download and run</a:t>
            </a:r>
          </a:p>
        </p:txBody>
      </p:sp>
      <p:sp>
        <p:nvSpPr>
          <p:cNvPr id="22" name="Oval 21"/>
          <p:cNvSpPr/>
          <p:nvPr/>
        </p:nvSpPr>
        <p:spPr>
          <a:xfrm>
            <a:off x="57382" y="117591"/>
            <a:ext cx="407421" cy="39622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2064" y="617450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Platform provides automated Portfolio Assessment to analyze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Cloud Readiness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 for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Java, .NET &amp; PHP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 applications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2064" y="1140791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Assessment can be targeted for specific platforms like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PCF, Azure, AWS Lambda, Containers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Docker, Kubernetes &amp; Generic Cloud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2064" y="1664134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Assessment can be targeted for transformation from one cloud platform to the other e.g.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PCF to OpenShift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2064" y="2187475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1500 pre-configured 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static rules to identify the </a:t>
            </a:r>
            <a:r>
              <a:rPr lang="en-US" sz="1333" dirty="0">
                <a:solidFill>
                  <a:srgbClr val="000000"/>
                </a:solidFill>
              </a:rPr>
              <a:t>anti-patterns; Analyze hundreds of applications in </a:t>
            </a:r>
            <a:r>
              <a:rPr lang="en-US" sz="1333" b="1" dirty="0">
                <a:solidFill>
                  <a:srgbClr val="000000"/>
                </a:solidFill>
              </a:rPr>
              <a:t>Minutes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12064" y="2710818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Provides ability to customize static rules and add new rules using Machine Learning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12064" y="3234158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Provides comprehensive Cloud Readiness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Assessment Report</a:t>
            </a: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 for each 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12064" y="3757502"/>
            <a:ext cx="10790936" cy="34058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267" tIns="19213" rIns="234267" bIns="1921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Also provides capability to determine Cloud suitability based on custom rules and </a:t>
            </a:r>
            <a:r>
              <a:rPr lang="en-US" sz="1333" b="1" dirty="0">
                <a:solidFill>
                  <a:srgbClr val="000000"/>
                </a:solidFill>
                <a:latin typeface="Arial" panose="020B0604020202020204"/>
              </a:rPr>
              <a:t>Machine Learning</a:t>
            </a: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F4FD7D-5205-A94B-BAB1-664B7E26BEC1}"/>
              </a:ext>
            </a:extLst>
          </p:cNvPr>
          <p:cNvGrpSpPr/>
          <p:nvPr/>
        </p:nvGrpSpPr>
        <p:grpSpPr>
          <a:xfrm>
            <a:off x="11633925" y="-17527"/>
            <a:ext cx="558075" cy="565852"/>
            <a:chOff x="1809195" y="1804305"/>
            <a:chExt cx="558075" cy="5658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63E9E7-D72A-644F-9F36-0F14A86320B9}"/>
                </a:ext>
              </a:extLst>
            </p:cNvPr>
            <p:cNvSpPr/>
            <p:nvPr/>
          </p:nvSpPr>
          <p:spPr>
            <a:xfrm>
              <a:off x="1809195" y="1804305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6F7EC36-AF57-6D4F-9CCF-E4EBCF1D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752" y="1910215"/>
              <a:ext cx="368963" cy="277437"/>
            </a:xfrm>
            <a:custGeom>
              <a:avLst/>
              <a:gdLst>
                <a:gd name="T0" fmla="*/ 127 w 156"/>
                <a:gd name="T1" fmla="*/ 38 h 116"/>
                <a:gd name="T2" fmla="*/ 113 w 156"/>
                <a:gd name="T3" fmla="*/ 12 h 116"/>
                <a:gd name="T4" fmla="*/ 82 w 156"/>
                <a:gd name="T5" fmla="*/ 0 h 116"/>
                <a:gd name="T6" fmla="*/ 58 w 156"/>
                <a:gd name="T7" fmla="*/ 7 h 116"/>
                <a:gd name="T8" fmla="*/ 43 w 156"/>
                <a:gd name="T9" fmla="*/ 23 h 116"/>
                <a:gd name="T10" fmla="*/ 39 w 156"/>
                <a:gd name="T11" fmla="*/ 22 h 116"/>
                <a:gd name="T12" fmla="*/ 14 w 156"/>
                <a:gd name="T13" fmla="*/ 47 h 116"/>
                <a:gd name="T14" fmla="*/ 14 w 156"/>
                <a:gd name="T15" fmla="*/ 52 h 116"/>
                <a:gd name="T16" fmla="*/ 0 w 156"/>
                <a:gd name="T17" fmla="*/ 80 h 116"/>
                <a:gd name="T18" fmla="*/ 9 w 156"/>
                <a:gd name="T19" fmla="*/ 104 h 116"/>
                <a:gd name="T20" fmla="*/ 33 w 156"/>
                <a:gd name="T21" fmla="*/ 116 h 116"/>
                <a:gd name="T22" fmla="*/ 60 w 156"/>
                <a:gd name="T23" fmla="*/ 116 h 116"/>
                <a:gd name="T24" fmla="*/ 65 w 156"/>
                <a:gd name="T25" fmla="*/ 112 h 116"/>
                <a:gd name="T26" fmla="*/ 60 w 156"/>
                <a:gd name="T27" fmla="*/ 107 h 116"/>
                <a:gd name="T28" fmla="*/ 33 w 156"/>
                <a:gd name="T29" fmla="*/ 107 h 116"/>
                <a:gd name="T30" fmla="*/ 9 w 156"/>
                <a:gd name="T31" fmla="*/ 80 h 116"/>
                <a:gd name="T32" fmla="*/ 22 w 156"/>
                <a:gd name="T33" fmla="*/ 58 h 116"/>
                <a:gd name="T34" fmla="*/ 23 w 156"/>
                <a:gd name="T35" fmla="*/ 53 h 116"/>
                <a:gd name="T36" fmla="*/ 22 w 156"/>
                <a:gd name="T37" fmla="*/ 47 h 116"/>
                <a:gd name="T38" fmla="*/ 39 w 156"/>
                <a:gd name="T39" fmla="*/ 31 h 116"/>
                <a:gd name="T40" fmla="*/ 44 w 156"/>
                <a:gd name="T41" fmla="*/ 32 h 116"/>
                <a:gd name="T42" fmla="*/ 49 w 156"/>
                <a:gd name="T43" fmla="*/ 30 h 116"/>
                <a:gd name="T44" fmla="*/ 82 w 156"/>
                <a:gd name="T45" fmla="*/ 9 h 116"/>
                <a:gd name="T46" fmla="*/ 119 w 156"/>
                <a:gd name="T47" fmla="*/ 42 h 116"/>
                <a:gd name="T48" fmla="*/ 122 w 156"/>
                <a:gd name="T49" fmla="*/ 46 h 116"/>
                <a:gd name="T50" fmla="*/ 147 w 156"/>
                <a:gd name="T51" fmla="*/ 76 h 116"/>
                <a:gd name="T52" fmla="*/ 119 w 156"/>
                <a:gd name="T53" fmla="*/ 107 h 116"/>
                <a:gd name="T54" fmla="*/ 96 w 156"/>
                <a:gd name="T55" fmla="*/ 107 h 116"/>
                <a:gd name="T56" fmla="*/ 91 w 156"/>
                <a:gd name="T57" fmla="*/ 111 h 116"/>
                <a:gd name="T58" fmla="*/ 96 w 156"/>
                <a:gd name="T59" fmla="*/ 116 h 116"/>
                <a:gd name="T60" fmla="*/ 120 w 156"/>
                <a:gd name="T61" fmla="*/ 116 h 116"/>
                <a:gd name="T62" fmla="*/ 146 w 156"/>
                <a:gd name="T63" fmla="*/ 103 h 116"/>
                <a:gd name="T64" fmla="*/ 156 w 156"/>
                <a:gd name="T65" fmla="*/ 76 h 116"/>
                <a:gd name="T66" fmla="*/ 127 w 156"/>
                <a:gd name="T67" fmla="*/ 38 h 116"/>
                <a:gd name="T68" fmla="*/ 127 w 156"/>
                <a:gd name="T69" fmla="*/ 38 h 116"/>
                <a:gd name="T70" fmla="*/ 127 w 156"/>
                <a:gd name="T71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16">
                  <a:moveTo>
                    <a:pt x="127" y="38"/>
                  </a:moveTo>
                  <a:cubicBezTo>
                    <a:pt x="125" y="28"/>
                    <a:pt x="120" y="19"/>
                    <a:pt x="113" y="12"/>
                  </a:cubicBezTo>
                  <a:cubicBezTo>
                    <a:pt x="105" y="4"/>
                    <a:pt x="94" y="0"/>
                    <a:pt x="82" y="0"/>
                  </a:cubicBezTo>
                  <a:cubicBezTo>
                    <a:pt x="74" y="0"/>
                    <a:pt x="65" y="3"/>
                    <a:pt x="58" y="7"/>
                  </a:cubicBezTo>
                  <a:cubicBezTo>
                    <a:pt x="52" y="11"/>
                    <a:pt x="47" y="17"/>
                    <a:pt x="43" y="23"/>
                  </a:cubicBezTo>
                  <a:cubicBezTo>
                    <a:pt x="42" y="23"/>
                    <a:pt x="40" y="22"/>
                    <a:pt x="39" y="22"/>
                  </a:cubicBezTo>
                  <a:cubicBezTo>
                    <a:pt x="25" y="22"/>
                    <a:pt x="14" y="33"/>
                    <a:pt x="14" y="47"/>
                  </a:cubicBezTo>
                  <a:cubicBezTo>
                    <a:pt x="14" y="49"/>
                    <a:pt x="14" y="51"/>
                    <a:pt x="14" y="52"/>
                  </a:cubicBezTo>
                  <a:cubicBezTo>
                    <a:pt x="6" y="59"/>
                    <a:pt x="0" y="69"/>
                    <a:pt x="0" y="80"/>
                  </a:cubicBezTo>
                  <a:cubicBezTo>
                    <a:pt x="0" y="89"/>
                    <a:pt x="3" y="97"/>
                    <a:pt x="9" y="104"/>
                  </a:cubicBezTo>
                  <a:cubicBezTo>
                    <a:pt x="16" y="111"/>
                    <a:pt x="24" y="115"/>
                    <a:pt x="33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3" y="116"/>
                    <a:pt x="65" y="114"/>
                    <a:pt x="65" y="112"/>
                  </a:cubicBezTo>
                  <a:cubicBezTo>
                    <a:pt x="65" y="109"/>
                    <a:pt x="63" y="107"/>
                    <a:pt x="60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20" y="106"/>
                    <a:pt x="9" y="94"/>
                    <a:pt x="9" y="80"/>
                  </a:cubicBezTo>
                  <a:cubicBezTo>
                    <a:pt x="9" y="71"/>
                    <a:pt x="14" y="62"/>
                    <a:pt x="22" y="58"/>
                  </a:cubicBezTo>
                  <a:cubicBezTo>
                    <a:pt x="23" y="57"/>
                    <a:pt x="24" y="54"/>
                    <a:pt x="23" y="53"/>
                  </a:cubicBezTo>
                  <a:cubicBezTo>
                    <a:pt x="23" y="51"/>
                    <a:pt x="22" y="49"/>
                    <a:pt x="22" y="47"/>
                  </a:cubicBezTo>
                  <a:cubicBezTo>
                    <a:pt x="22" y="38"/>
                    <a:pt x="30" y="31"/>
                    <a:pt x="39" y="31"/>
                  </a:cubicBezTo>
                  <a:cubicBezTo>
                    <a:pt x="40" y="31"/>
                    <a:pt x="42" y="31"/>
                    <a:pt x="44" y="32"/>
                  </a:cubicBezTo>
                  <a:cubicBezTo>
                    <a:pt x="46" y="33"/>
                    <a:pt x="48" y="32"/>
                    <a:pt x="49" y="30"/>
                  </a:cubicBezTo>
                  <a:cubicBezTo>
                    <a:pt x="55" y="17"/>
                    <a:pt x="68" y="9"/>
                    <a:pt x="82" y="9"/>
                  </a:cubicBezTo>
                  <a:cubicBezTo>
                    <a:pt x="101" y="9"/>
                    <a:pt x="117" y="23"/>
                    <a:pt x="119" y="42"/>
                  </a:cubicBezTo>
                  <a:cubicBezTo>
                    <a:pt x="119" y="44"/>
                    <a:pt x="120" y="45"/>
                    <a:pt x="122" y="46"/>
                  </a:cubicBezTo>
                  <a:cubicBezTo>
                    <a:pt x="137" y="48"/>
                    <a:pt x="147" y="61"/>
                    <a:pt x="147" y="76"/>
                  </a:cubicBezTo>
                  <a:cubicBezTo>
                    <a:pt x="147" y="92"/>
                    <a:pt x="135" y="106"/>
                    <a:pt x="119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3" y="107"/>
                    <a:pt x="91" y="109"/>
                    <a:pt x="91" y="111"/>
                  </a:cubicBezTo>
                  <a:cubicBezTo>
                    <a:pt x="91" y="114"/>
                    <a:pt x="93" y="116"/>
                    <a:pt x="96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30" y="115"/>
                    <a:pt x="139" y="111"/>
                    <a:pt x="146" y="103"/>
                  </a:cubicBezTo>
                  <a:cubicBezTo>
                    <a:pt x="152" y="96"/>
                    <a:pt x="156" y="86"/>
                    <a:pt x="156" y="76"/>
                  </a:cubicBezTo>
                  <a:cubicBezTo>
                    <a:pt x="156" y="58"/>
                    <a:pt x="144" y="42"/>
                    <a:pt x="127" y="38"/>
                  </a:cubicBez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0056BA0-D1FF-4F46-87EE-D5E68C787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2612" y="2039519"/>
              <a:ext cx="132480" cy="214669"/>
            </a:xfrm>
            <a:custGeom>
              <a:avLst/>
              <a:gdLst>
                <a:gd name="T0" fmla="*/ 54 w 56"/>
                <a:gd name="T1" fmla="*/ 30 h 90"/>
                <a:gd name="T2" fmla="*/ 54 w 56"/>
                <a:gd name="T3" fmla="*/ 24 h 90"/>
                <a:gd name="T4" fmla="*/ 31 w 56"/>
                <a:gd name="T5" fmla="*/ 1 h 90"/>
                <a:gd name="T6" fmla="*/ 28 w 56"/>
                <a:gd name="T7" fmla="*/ 0 h 90"/>
                <a:gd name="T8" fmla="*/ 25 w 56"/>
                <a:gd name="T9" fmla="*/ 1 h 90"/>
                <a:gd name="T10" fmla="*/ 2 w 56"/>
                <a:gd name="T11" fmla="*/ 24 h 90"/>
                <a:gd name="T12" fmla="*/ 2 w 56"/>
                <a:gd name="T13" fmla="*/ 30 h 90"/>
                <a:gd name="T14" fmla="*/ 5 w 56"/>
                <a:gd name="T15" fmla="*/ 31 h 90"/>
                <a:gd name="T16" fmla="*/ 8 w 56"/>
                <a:gd name="T17" fmla="*/ 30 h 90"/>
                <a:gd name="T18" fmla="*/ 24 w 56"/>
                <a:gd name="T19" fmla="*/ 14 h 90"/>
                <a:gd name="T20" fmla="*/ 24 w 56"/>
                <a:gd name="T21" fmla="*/ 86 h 90"/>
                <a:gd name="T22" fmla="*/ 28 w 56"/>
                <a:gd name="T23" fmla="*/ 90 h 90"/>
                <a:gd name="T24" fmla="*/ 32 w 56"/>
                <a:gd name="T25" fmla="*/ 86 h 90"/>
                <a:gd name="T26" fmla="*/ 32 w 56"/>
                <a:gd name="T27" fmla="*/ 14 h 90"/>
                <a:gd name="T28" fmla="*/ 48 w 56"/>
                <a:gd name="T29" fmla="*/ 30 h 90"/>
                <a:gd name="T30" fmla="*/ 54 w 56"/>
                <a:gd name="T31" fmla="*/ 30 h 90"/>
                <a:gd name="T32" fmla="*/ 54 w 56"/>
                <a:gd name="T33" fmla="*/ 30 h 90"/>
                <a:gd name="T34" fmla="*/ 54 w 56"/>
                <a:gd name="T3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0">
                  <a:moveTo>
                    <a:pt x="54" y="30"/>
                  </a:moveTo>
                  <a:cubicBezTo>
                    <a:pt x="56" y="28"/>
                    <a:pt x="56" y="26"/>
                    <a:pt x="54" y="2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6"/>
                    <a:pt x="0" y="28"/>
                    <a:pt x="2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6" y="31"/>
                    <a:pt x="7" y="31"/>
                    <a:pt x="8" y="3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8"/>
                    <a:pt x="26" y="90"/>
                    <a:pt x="28" y="90"/>
                  </a:cubicBezTo>
                  <a:cubicBezTo>
                    <a:pt x="30" y="90"/>
                    <a:pt x="32" y="88"/>
                    <a:pt x="32" y="8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2"/>
                    <a:pt x="52" y="32"/>
                    <a:pt x="54" y="30"/>
                  </a:cubicBezTo>
                  <a:close/>
                  <a:moveTo>
                    <a:pt x="54" y="30"/>
                  </a:moveTo>
                  <a:cubicBezTo>
                    <a:pt x="54" y="30"/>
                    <a:pt x="54" y="30"/>
                    <a:pt x="54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4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Assessment Report - Application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AE72-89B7-4089-9531-387A1DF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FE16A-7538-4630-BC73-FD6E703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5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5633" y="1587035"/>
            <a:ext cx="8575040" cy="3024477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3234ED8-81A8-E046-AD1D-B70A5F6BC3D1}"/>
              </a:ext>
            </a:extLst>
          </p:cNvPr>
          <p:cNvSpPr txBox="1"/>
          <p:nvPr/>
        </p:nvSpPr>
        <p:spPr>
          <a:xfrm>
            <a:off x="2796419" y="58057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2380" y="676142"/>
            <a:ext cx="6065665" cy="70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09585"/>
            <a:r>
              <a:rPr lang="en-US" sz="1333" b="1" dirty="0">
                <a:solidFill>
                  <a:srgbClr val="4F4F4F"/>
                </a:solidFill>
                <a:latin typeface="Arial" panose="020B0604020202020204"/>
              </a:rPr>
              <a:t>Migration Complexity</a:t>
            </a:r>
          </a:p>
          <a:p>
            <a:pPr defTabSz="609585"/>
            <a:r>
              <a:rPr lang="en-US" sz="1333" dirty="0">
                <a:solidFill>
                  <a:srgbClr val="4F4F4F"/>
                </a:solidFill>
                <a:latin typeface="Arial" panose="020B0604020202020204"/>
              </a:rPr>
              <a:t>- The complexity level in migrating the application to cloud and the total complexity points to consider for application migration to Cloud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38647" y="4757299"/>
            <a:ext cx="7680131" cy="1323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4F4F4F"/>
                </a:solidFill>
              </a:defRPr>
            </a:lvl1pPr>
          </a:lstStyle>
          <a:p>
            <a:pPr defTabSz="609585"/>
            <a:r>
              <a:rPr lang="en-US" sz="1333" dirty="0">
                <a:latin typeface="Arial" panose="020B0604020202020204"/>
              </a:rPr>
              <a:t>Migration Strategy</a:t>
            </a:r>
          </a:p>
          <a:p>
            <a:pPr marL="228594" indent="-228594" defTabSz="609585">
              <a:buFontTx/>
              <a:buChar char="-"/>
            </a:pPr>
            <a:r>
              <a:rPr lang="en-US" sz="1333" b="0" dirty="0">
                <a:latin typeface="Arial" panose="020B0604020202020204"/>
              </a:rPr>
              <a:t>Provides the migration strategy for the application based on entire analysis.</a:t>
            </a:r>
          </a:p>
          <a:p>
            <a:pPr defTabSz="609585"/>
            <a:r>
              <a:rPr lang="en-US" sz="1333" dirty="0">
                <a:latin typeface="Arial" panose="020B0604020202020204"/>
              </a:rPr>
              <a:t>	Rehost </a:t>
            </a:r>
            <a:r>
              <a:rPr lang="en-US" sz="1333" b="0" dirty="0">
                <a:latin typeface="Arial" panose="020B0604020202020204"/>
              </a:rPr>
              <a:t>- Lift And Shift Strategy</a:t>
            </a:r>
          </a:p>
          <a:p>
            <a:pPr defTabSz="60958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	Replatform </a:t>
            </a:r>
            <a:r>
              <a:rPr lang="en-US" sz="1333" b="0" dirty="0">
                <a:latin typeface="Arial" panose="020B0604020202020204"/>
              </a:rPr>
              <a:t>- Changes to be done at platform/framework level before migrating to cloud</a:t>
            </a:r>
          </a:p>
          <a:p>
            <a:pPr defTabSz="609585"/>
            <a:r>
              <a:rPr lang="en-US" sz="1333" dirty="0">
                <a:latin typeface="Arial" panose="020B0604020202020204"/>
              </a:rPr>
              <a:t>	Refactor </a:t>
            </a:r>
            <a:r>
              <a:rPr lang="en-US" sz="1333" b="0" dirty="0">
                <a:latin typeface="Arial" panose="020B0604020202020204"/>
              </a:rPr>
              <a:t>- Refactoring to be done in the code to migrate the application to cloud</a:t>
            </a:r>
          </a:p>
          <a:p>
            <a:pPr defTabSz="609585"/>
            <a:r>
              <a:rPr lang="en-US" sz="1333" dirty="0">
                <a:latin typeface="Arial" panose="020B0604020202020204"/>
              </a:rPr>
              <a:t>	Rebuild - </a:t>
            </a:r>
            <a:r>
              <a:rPr lang="en-US" sz="1333" b="0" dirty="0">
                <a:latin typeface="Arial" panose="020B0604020202020204"/>
              </a:rPr>
              <a:t>Rebuild the entire application as the existing code base will not fit in cloud.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2064" y="887251"/>
            <a:ext cx="3084019" cy="502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09585"/>
            <a:r>
              <a:rPr lang="en-US" sz="1333" b="1" dirty="0">
                <a:solidFill>
                  <a:srgbClr val="4F4F4F"/>
                </a:solidFill>
                <a:latin typeface="Arial" panose="020B0604020202020204"/>
              </a:rPr>
              <a:t>Assessment Details</a:t>
            </a:r>
          </a:p>
          <a:p>
            <a:pPr defTabSz="609585"/>
            <a:r>
              <a:rPr lang="en-US" sz="1333" dirty="0">
                <a:solidFill>
                  <a:srgbClr val="4F4F4F"/>
                </a:solidFill>
                <a:latin typeface="Arial" panose="020B0604020202020204"/>
              </a:rPr>
              <a:t>- App name and the target platform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065" y="4824956"/>
            <a:ext cx="2841776" cy="70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09585"/>
            <a:r>
              <a:rPr lang="en-US" sz="1333" b="1" dirty="0">
                <a:solidFill>
                  <a:srgbClr val="4F4F4F"/>
                </a:solidFill>
                <a:latin typeface="Arial" panose="020B0604020202020204"/>
              </a:rPr>
              <a:t>Antipatterns</a:t>
            </a:r>
          </a:p>
          <a:p>
            <a:pPr defTabSz="609585"/>
            <a:r>
              <a:rPr lang="en-US" sz="1333" dirty="0">
                <a:solidFill>
                  <a:srgbClr val="4F4F4F"/>
                </a:solidFill>
                <a:latin typeface="Arial" panose="020B0604020202020204"/>
              </a:rPr>
              <a:t>- A summary on the anti patterns detected in the application.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800" y="2274808"/>
            <a:ext cx="2028133" cy="912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09585"/>
            <a:r>
              <a:rPr lang="en-US" sz="1333" b="1" dirty="0">
                <a:solidFill>
                  <a:srgbClr val="4F4F4F"/>
                </a:solidFill>
                <a:latin typeface="Arial" panose="020B0604020202020204"/>
              </a:rPr>
              <a:t>Tech Stack Suitability</a:t>
            </a:r>
          </a:p>
          <a:p>
            <a:pPr defTabSz="609585"/>
            <a:r>
              <a:rPr lang="en-US" sz="1333" dirty="0">
                <a:solidFill>
                  <a:srgbClr val="4F4F4F"/>
                </a:solidFill>
                <a:latin typeface="Arial" panose="020B0604020202020204"/>
              </a:rPr>
              <a:t>- Suitability of the application tech stack to fit into a target cloud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038626" y="2848746"/>
            <a:ext cx="1388393" cy="5395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02413" y="1324212"/>
            <a:ext cx="322648" cy="1097056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663738" y="4200807"/>
            <a:ext cx="1455623" cy="68294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15633" y="3942368"/>
            <a:ext cx="2484315" cy="1096992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3840" y="1103229"/>
            <a:ext cx="2244528" cy="953179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A7A34-934A-B44C-A4FD-30451639E86D}"/>
              </a:ext>
            </a:extLst>
          </p:cNvPr>
          <p:cNvGrpSpPr/>
          <p:nvPr/>
        </p:nvGrpSpPr>
        <p:grpSpPr>
          <a:xfrm>
            <a:off x="11633925" y="-17527"/>
            <a:ext cx="558075" cy="565852"/>
            <a:chOff x="1809195" y="1804305"/>
            <a:chExt cx="558075" cy="5658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ADDFB-A8BF-154D-BA61-DA2182A8A177}"/>
                </a:ext>
              </a:extLst>
            </p:cNvPr>
            <p:cNvSpPr/>
            <p:nvPr/>
          </p:nvSpPr>
          <p:spPr>
            <a:xfrm>
              <a:off x="1809195" y="1804305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0D2B635-9629-E741-A68C-70E4DDF62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752" y="1910215"/>
              <a:ext cx="368963" cy="277437"/>
            </a:xfrm>
            <a:custGeom>
              <a:avLst/>
              <a:gdLst>
                <a:gd name="T0" fmla="*/ 127 w 156"/>
                <a:gd name="T1" fmla="*/ 38 h 116"/>
                <a:gd name="T2" fmla="*/ 113 w 156"/>
                <a:gd name="T3" fmla="*/ 12 h 116"/>
                <a:gd name="T4" fmla="*/ 82 w 156"/>
                <a:gd name="T5" fmla="*/ 0 h 116"/>
                <a:gd name="T6" fmla="*/ 58 w 156"/>
                <a:gd name="T7" fmla="*/ 7 h 116"/>
                <a:gd name="T8" fmla="*/ 43 w 156"/>
                <a:gd name="T9" fmla="*/ 23 h 116"/>
                <a:gd name="T10" fmla="*/ 39 w 156"/>
                <a:gd name="T11" fmla="*/ 22 h 116"/>
                <a:gd name="T12" fmla="*/ 14 w 156"/>
                <a:gd name="T13" fmla="*/ 47 h 116"/>
                <a:gd name="T14" fmla="*/ 14 w 156"/>
                <a:gd name="T15" fmla="*/ 52 h 116"/>
                <a:gd name="T16" fmla="*/ 0 w 156"/>
                <a:gd name="T17" fmla="*/ 80 h 116"/>
                <a:gd name="T18" fmla="*/ 9 w 156"/>
                <a:gd name="T19" fmla="*/ 104 h 116"/>
                <a:gd name="T20" fmla="*/ 33 w 156"/>
                <a:gd name="T21" fmla="*/ 116 h 116"/>
                <a:gd name="T22" fmla="*/ 60 w 156"/>
                <a:gd name="T23" fmla="*/ 116 h 116"/>
                <a:gd name="T24" fmla="*/ 65 w 156"/>
                <a:gd name="T25" fmla="*/ 112 h 116"/>
                <a:gd name="T26" fmla="*/ 60 w 156"/>
                <a:gd name="T27" fmla="*/ 107 h 116"/>
                <a:gd name="T28" fmla="*/ 33 w 156"/>
                <a:gd name="T29" fmla="*/ 107 h 116"/>
                <a:gd name="T30" fmla="*/ 9 w 156"/>
                <a:gd name="T31" fmla="*/ 80 h 116"/>
                <a:gd name="T32" fmla="*/ 22 w 156"/>
                <a:gd name="T33" fmla="*/ 58 h 116"/>
                <a:gd name="T34" fmla="*/ 23 w 156"/>
                <a:gd name="T35" fmla="*/ 53 h 116"/>
                <a:gd name="T36" fmla="*/ 22 w 156"/>
                <a:gd name="T37" fmla="*/ 47 h 116"/>
                <a:gd name="T38" fmla="*/ 39 w 156"/>
                <a:gd name="T39" fmla="*/ 31 h 116"/>
                <a:gd name="T40" fmla="*/ 44 w 156"/>
                <a:gd name="T41" fmla="*/ 32 h 116"/>
                <a:gd name="T42" fmla="*/ 49 w 156"/>
                <a:gd name="T43" fmla="*/ 30 h 116"/>
                <a:gd name="T44" fmla="*/ 82 w 156"/>
                <a:gd name="T45" fmla="*/ 9 h 116"/>
                <a:gd name="T46" fmla="*/ 119 w 156"/>
                <a:gd name="T47" fmla="*/ 42 h 116"/>
                <a:gd name="T48" fmla="*/ 122 w 156"/>
                <a:gd name="T49" fmla="*/ 46 h 116"/>
                <a:gd name="T50" fmla="*/ 147 w 156"/>
                <a:gd name="T51" fmla="*/ 76 h 116"/>
                <a:gd name="T52" fmla="*/ 119 w 156"/>
                <a:gd name="T53" fmla="*/ 107 h 116"/>
                <a:gd name="T54" fmla="*/ 96 w 156"/>
                <a:gd name="T55" fmla="*/ 107 h 116"/>
                <a:gd name="T56" fmla="*/ 91 w 156"/>
                <a:gd name="T57" fmla="*/ 111 h 116"/>
                <a:gd name="T58" fmla="*/ 96 w 156"/>
                <a:gd name="T59" fmla="*/ 116 h 116"/>
                <a:gd name="T60" fmla="*/ 120 w 156"/>
                <a:gd name="T61" fmla="*/ 116 h 116"/>
                <a:gd name="T62" fmla="*/ 146 w 156"/>
                <a:gd name="T63" fmla="*/ 103 h 116"/>
                <a:gd name="T64" fmla="*/ 156 w 156"/>
                <a:gd name="T65" fmla="*/ 76 h 116"/>
                <a:gd name="T66" fmla="*/ 127 w 156"/>
                <a:gd name="T67" fmla="*/ 38 h 116"/>
                <a:gd name="T68" fmla="*/ 127 w 156"/>
                <a:gd name="T69" fmla="*/ 38 h 116"/>
                <a:gd name="T70" fmla="*/ 127 w 156"/>
                <a:gd name="T71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16">
                  <a:moveTo>
                    <a:pt x="127" y="38"/>
                  </a:moveTo>
                  <a:cubicBezTo>
                    <a:pt x="125" y="28"/>
                    <a:pt x="120" y="19"/>
                    <a:pt x="113" y="12"/>
                  </a:cubicBezTo>
                  <a:cubicBezTo>
                    <a:pt x="105" y="4"/>
                    <a:pt x="94" y="0"/>
                    <a:pt x="82" y="0"/>
                  </a:cubicBezTo>
                  <a:cubicBezTo>
                    <a:pt x="74" y="0"/>
                    <a:pt x="65" y="3"/>
                    <a:pt x="58" y="7"/>
                  </a:cubicBezTo>
                  <a:cubicBezTo>
                    <a:pt x="52" y="11"/>
                    <a:pt x="47" y="17"/>
                    <a:pt x="43" y="23"/>
                  </a:cubicBezTo>
                  <a:cubicBezTo>
                    <a:pt x="42" y="23"/>
                    <a:pt x="40" y="22"/>
                    <a:pt x="39" y="22"/>
                  </a:cubicBezTo>
                  <a:cubicBezTo>
                    <a:pt x="25" y="22"/>
                    <a:pt x="14" y="33"/>
                    <a:pt x="14" y="47"/>
                  </a:cubicBezTo>
                  <a:cubicBezTo>
                    <a:pt x="14" y="49"/>
                    <a:pt x="14" y="51"/>
                    <a:pt x="14" y="52"/>
                  </a:cubicBezTo>
                  <a:cubicBezTo>
                    <a:pt x="6" y="59"/>
                    <a:pt x="0" y="69"/>
                    <a:pt x="0" y="80"/>
                  </a:cubicBezTo>
                  <a:cubicBezTo>
                    <a:pt x="0" y="89"/>
                    <a:pt x="3" y="97"/>
                    <a:pt x="9" y="104"/>
                  </a:cubicBezTo>
                  <a:cubicBezTo>
                    <a:pt x="16" y="111"/>
                    <a:pt x="24" y="115"/>
                    <a:pt x="33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3" y="116"/>
                    <a:pt x="65" y="114"/>
                    <a:pt x="65" y="112"/>
                  </a:cubicBezTo>
                  <a:cubicBezTo>
                    <a:pt x="65" y="109"/>
                    <a:pt x="63" y="107"/>
                    <a:pt x="60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20" y="106"/>
                    <a:pt x="9" y="94"/>
                    <a:pt x="9" y="80"/>
                  </a:cubicBezTo>
                  <a:cubicBezTo>
                    <a:pt x="9" y="71"/>
                    <a:pt x="14" y="62"/>
                    <a:pt x="22" y="58"/>
                  </a:cubicBezTo>
                  <a:cubicBezTo>
                    <a:pt x="23" y="57"/>
                    <a:pt x="24" y="54"/>
                    <a:pt x="23" y="53"/>
                  </a:cubicBezTo>
                  <a:cubicBezTo>
                    <a:pt x="23" y="51"/>
                    <a:pt x="22" y="49"/>
                    <a:pt x="22" y="47"/>
                  </a:cubicBezTo>
                  <a:cubicBezTo>
                    <a:pt x="22" y="38"/>
                    <a:pt x="30" y="31"/>
                    <a:pt x="39" y="31"/>
                  </a:cubicBezTo>
                  <a:cubicBezTo>
                    <a:pt x="40" y="31"/>
                    <a:pt x="42" y="31"/>
                    <a:pt x="44" y="32"/>
                  </a:cubicBezTo>
                  <a:cubicBezTo>
                    <a:pt x="46" y="33"/>
                    <a:pt x="48" y="32"/>
                    <a:pt x="49" y="30"/>
                  </a:cubicBezTo>
                  <a:cubicBezTo>
                    <a:pt x="55" y="17"/>
                    <a:pt x="68" y="9"/>
                    <a:pt x="82" y="9"/>
                  </a:cubicBezTo>
                  <a:cubicBezTo>
                    <a:pt x="101" y="9"/>
                    <a:pt x="117" y="23"/>
                    <a:pt x="119" y="42"/>
                  </a:cubicBezTo>
                  <a:cubicBezTo>
                    <a:pt x="119" y="44"/>
                    <a:pt x="120" y="45"/>
                    <a:pt x="122" y="46"/>
                  </a:cubicBezTo>
                  <a:cubicBezTo>
                    <a:pt x="137" y="48"/>
                    <a:pt x="147" y="61"/>
                    <a:pt x="147" y="76"/>
                  </a:cubicBezTo>
                  <a:cubicBezTo>
                    <a:pt x="147" y="92"/>
                    <a:pt x="135" y="106"/>
                    <a:pt x="119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3" y="107"/>
                    <a:pt x="91" y="109"/>
                    <a:pt x="91" y="111"/>
                  </a:cubicBezTo>
                  <a:cubicBezTo>
                    <a:pt x="91" y="114"/>
                    <a:pt x="93" y="116"/>
                    <a:pt x="96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30" y="115"/>
                    <a:pt x="139" y="111"/>
                    <a:pt x="146" y="103"/>
                  </a:cubicBezTo>
                  <a:cubicBezTo>
                    <a:pt x="152" y="96"/>
                    <a:pt x="156" y="86"/>
                    <a:pt x="156" y="76"/>
                  </a:cubicBezTo>
                  <a:cubicBezTo>
                    <a:pt x="156" y="58"/>
                    <a:pt x="144" y="42"/>
                    <a:pt x="127" y="38"/>
                  </a:cubicBez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58CD2A3-7D7D-2E43-97B9-CF18B5CC5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2612" y="2039519"/>
              <a:ext cx="132480" cy="214669"/>
            </a:xfrm>
            <a:custGeom>
              <a:avLst/>
              <a:gdLst>
                <a:gd name="T0" fmla="*/ 54 w 56"/>
                <a:gd name="T1" fmla="*/ 30 h 90"/>
                <a:gd name="T2" fmla="*/ 54 w 56"/>
                <a:gd name="T3" fmla="*/ 24 h 90"/>
                <a:gd name="T4" fmla="*/ 31 w 56"/>
                <a:gd name="T5" fmla="*/ 1 h 90"/>
                <a:gd name="T6" fmla="*/ 28 w 56"/>
                <a:gd name="T7" fmla="*/ 0 h 90"/>
                <a:gd name="T8" fmla="*/ 25 w 56"/>
                <a:gd name="T9" fmla="*/ 1 h 90"/>
                <a:gd name="T10" fmla="*/ 2 w 56"/>
                <a:gd name="T11" fmla="*/ 24 h 90"/>
                <a:gd name="T12" fmla="*/ 2 w 56"/>
                <a:gd name="T13" fmla="*/ 30 h 90"/>
                <a:gd name="T14" fmla="*/ 5 w 56"/>
                <a:gd name="T15" fmla="*/ 31 h 90"/>
                <a:gd name="T16" fmla="*/ 8 w 56"/>
                <a:gd name="T17" fmla="*/ 30 h 90"/>
                <a:gd name="T18" fmla="*/ 24 w 56"/>
                <a:gd name="T19" fmla="*/ 14 h 90"/>
                <a:gd name="T20" fmla="*/ 24 w 56"/>
                <a:gd name="T21" fmla="*/ 86 h 90"/>
                <a:gd name="T22" fmla="*/ 28 w 56"/>
                <a:gd name="T23" fmla="*/ 90 h 90"/>
                <a:gd name="T24" fmla="*/ 32 w 56"/>
                <a:gd name="T25" fmla="*/ 86 h 90"/>
                <a:gd name="T26" fmla="*/ 32 w 56"/>
                <a:gd name="T27" fmla="*/ 14 h 90"/>
                <a:gd name="T28" fmla="*/ 48 w 56"/>
                <a:gd name="T29" fmla="*/ 30 h 90"/>
                <a:gd name="T30" fmla="*/ 54 w 56"/>
                <a:gd name="T31" fmla="*/ 30 h 90"/>
                <a:gd name="T32" fmla="*/ 54 w 56"/>
                <a:gd name="T33" fmla="*/ 30 h 90"/>
                <a:gd name="T34" fmla="*/ 54 w 56"/>
                <a:gd name="T3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0">
                  <a:moveTo>
                    <a:pt x="54" y="30"/>
                  </a:moveTo>
                  <a:cubicBezTo>
                    <a:pt x="56" y="28"/>
                    <a:pt x="56" y="26"/>
                    <a:pt x="54" y="2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6"/>
                    <a:pt x="0" y="28"/>
                    <a:pt x="2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6" y="31"/>
                    <a:pt x="7" y="31"/>
                    <a:pt x="8" y="3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8"/>
                    <a:pt x="26" y="90"/>
                    <a:pt x="28" y="90"/>
                  </a:cubicBezTo>
                  <a:cubicBezTo>
                    <a:pt x="30" y="90"/>
                    <a:pt x="32" y="88"/>
                    <a:pt x="32" y="8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2"/>
                    <a:pt x="52" y="32"/>
                    <a:pt x="54" y="30"/>
                  </a:cubicBezTo>
                  <a:close/>
                  <a:moveTo>
                    <a:pt x="54" y="30"/>
                  </a:moveTo>
                  <a:cubicBezTo>
                    <a:pt x="54" y="30"/>
                    <a:pt x="54" y="30"/>
                    <a:pt x="54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8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Assessment Report - Anti Patterns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AE72-89B7-4089-9531-387A1DF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FE16A-7538-4630-BC73-FD6E703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6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2758" y="633060"/>
            <a:ext cx="7471204" cy="5318381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255" y="1043428"/>
            <a:ext cx="1506092" cy="152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4F4F4F"/>
                </a:solidFill>
              </a:defRPr>
            </a:lvl1pPr>
          </a:lstStyle>
          <a:p>
            <a:pPr defTabSz="609585"/>
            <a:r>
              <a:rPr lang="en-US" sz="1333" dirty="0">
                <a:latin typeface="Arial" panose="020B0604020202020204"/>
              </a:rPr>
              <a:t>Anti-Patterns Detail</a:t>
            </a:r>
          </a:p>
          <a:p>
            <a:pPr defTabSz="609585"/>
            <a:r>
              <a:rPr lang="en-US" sz="1333" b="0" dirty="0">
                <a:latin typeface="Arial" panose="020B0604020202020204"/>
              </a:rPr>
              <a:t>- Provides the details of each anti-pattern encountered in the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0923" y="633061"/>
            <a:ext cx="2101735" cy="2348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4F4F4F"/>
                </a:solidFill>
              </a:defRPr>
            </a:lvl1pPr>
          </a:lstStyle>
          <a:p>
            <a:pPr defTabSz="609585"/>
            <a:r>
              <a:rPr lang="en-US" sz="1333" dirty="0">
                <a:latin typeface="Arial" panose="020B0604020202020204"/>
              </a:rPr>
              <a:t>Recommendation</a:t>
            </a:r>
          </a:p>
          <a:p>
            <a:pPr marL="228594" indent="-228594" defTabSz="609585">
              <a:buFontTx/>
              <a:buChar char="-"/>
            </a:pPr>
            <a:r>
              <a:rPr lang="en-US" sz="1333" b="0" dirty="0">
                <a:latin typeface="Arial" panose="020B0604020202020204"/>
              </a:rPr>
              <a:t>High-level recommendation is available here.</a:t>
            </a:r>
          </a:p>
          <a:p>
            <a:pPr marL="228594" indent="-228594" defTabSz="609585">
              <a:buFontTx/>
              <a:buChar char="-"/>
            </a:pPr>
            <a:r>
              <a:rPr lang="en-US" sz="1333" b="0" dirty="0">
                <a:latin typeface="Arial" panose="020B0604020202020204"/>
              </a:rPr>
              <a:t>Detailed recommendation for each anti-pattern can be viewed by clicking on ’View Detailed Recommendation’ link.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447" y="3350237"/>
            <a:ext cx="1270616" cy="2143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4F4F4F"/>
                </a:solidFill>
              </a:defRPr>
            </a:lvl1pPr>
          </a:lstStyle>
          <a:p>
            <a:pPr defTabSz="609585"/>
            <a:r>
              <a:rPr lang="en-US" sz="1333" dirty="0">
                <a:latin typeface="Arial" panose="020B0604020202020204"/>
              </a:rPr>
              <a:t>Filter</a:t>
            </a:r>
          </a:p>
          <a:p>
            <a:pPr defTabSz="609585"/>
            <a:r>
              <a:rPr lang="en-US" sz="1333" b="0" dirty="0">
                <a:latin typeface="Arial" panose="020B0604020202020204"/>
              </a:rPr>
              <a:t>- Provides an option to filter the anti-patterns based on severity, 15 factor, action  and any text entered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0924" y="3812502"/>
            <a:ext cx="1957281" cy="1323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4F4F4F"/>
                </a:solidFill>
              </a:defRPr>
            </a:lvl1pPr>
          </a:lstStyle>
          <a:p>
            <a:pPr defTabSz="609585"/>
            <a:r>
              <a:rPr lang="en-US" sz="1333" dirty="0">
                <a:latin typeface="Arial" panose="020B0604020202020204"/>
              </a:rPr>
              <a:t>AI Assessment</a:t>
            </a:r>
          </a:p>
          <a:p>
            <a:pPr defTabSz="609585"/>
            <a:r>
              <a:rPr lang="en-US" sz="1333" b="0" dirty="0">
                <a:latin typeface="Arial" panose="020B0604020202020204"/>
              </a:rPr>
              <a:t>- Highlight indicates that the anti-patterns are identified through machine learning module of VSM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05063" y="827513"/>
            <a:ext cx="726783" cy="437619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924801" y="925369"/>
            <a:ext cx="1869143" cy="1897225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410440" y="1790835"/>
            <a:ext cx="915992" cy="1709092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372485" y="4059241"/>
            <a:ext cx="418439" cy="112047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8281B-1BE2-0346-B21B-8E36922C412F}"/>
              </a:ext>
            </a:extLst>
          </p:cNvPr>
          <p:cNvGrpSpPr/>
          <p:nvPr/>
        </p:nvGrpSpPr>
        <p:grpSpPr>
          <a:xfrm>
            <a:off x="11633925" y="-17527"/>
            <a:ext cx="558075" cy="565852"/>
            <a:chOff x="1809195" y="1804305"/>
            <a:chExt cx="558075" cy="5658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7C91C0-6234-654D-BB04-E53C0C0060EA}"/>
                </a:ext>
              </a:extLst>
            </p:cNvPr>
            <p:cNvSpPr/>
            <p:nvPr/>
          </p:nvSpPr>
          <p:spPr>
            <a:xfrm>
              <a:off x="1809195" y="1804305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D812F6D-6E3F-2841-83B3-4FB65615E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752" y="1910215"/>
              <a:ext cx="368963" cy="277437"/>
            </a:xfrm>
            <a:custGeom>
              <a:avLst/>
              <a:gdLst>
                <a:gd name="T0" fmla="*/ 127 w 156"/>
                <a:gd name="T1" fmla="*/ 38 h 116"/>
                <a:gd name="T2" fmla="*/ 113 w 156"/>
                <a:gd name="T3" fmla="*/ 12 h 116"/>
                <a:gd name="T4" fmla="*/ 82 w 156"/>
                <a:gd name="T5" fmla="*/ 0 h 116"/>
                <a:gd name="T6" fmla="*/ 58 w 156"/>
                <a:gd name="T7" fmla="*/ 7 h 116"/>
                <a:gd name="T8" fmla="*/ 43 w 156"/>
                <a:gd name="T9" fmla="*/ 23 h 116"/>
                <a:gd name="T10" fmla="*/ 39 w 156"/>
                <a:gd name="T11" fmla="*/ 22 h 116"/>
                <a:gd name="T12" fmla="*/ 14 w 156"/>
                <a:gd name="T13" fmla="*/ 47 h 116"/>
                <a:gd name="T14" fmla="*/ 14 w 156"/>
                <a:gd name="T15" fmla="*/ 52 h 116"/>
                <a:gd name="T16" fmla="*/ 0 w 156"/>
                <a:gd name="T17" fmla="*/ 80 h 116"/>
                <a:gd name="T18" fmla="*/ 9 w 156"/>
                <a:gd name="T19" fmla="*/ 104 h 116"/>
                <a:gd name="T20" fmla="*/ 33 w 156"/>
                <a:gd name="T21" fmla="*/ 116 h 116"/>
                <a:gd name="T22" fmla="*/ 60 w 156"/>
                <a:gd name="T23" fmla="*/ 116 h 116"/>
                <a:gd name="T24" fmla="*/ 65 w 156"/>
                <a:gd name="T25" fmla="*/ 112 h 116"/>
                <a:gd name="T26" fmla="*/ 60 w 156"/>
                <a:gd name="T27" fmla="*/ 107 h 116"/>
                <a:gd name="T28" fmla="*/ 33 w 156"/>
                <a:gd name="T29" fmla="*/ 107 h 116"/>
                <a:gd name="T30" fmla="*/ 9 w 156"/>
                <a:gd name="T31" fmla="*/ 80 h 116"/>
                <a:gd name="T32" fmla="*/ 22 w 156"/>
                <a:gd name="T33" fmla="*/ 58 h 116"/>
                <a:gd name="T34" fmla="*/ 23 w 156"/>
                <a:gd name="T35" fmla="*/ 53 h 116"/>
                <a:gd name="T36" fmla="*/ 22 w 156"/>
                <a:gd name="T37" fmla="*/ 47 h 116"/>
                <a:gd name="T38" fmla="*/ 39 w 156"/>
                <a:gd name="T39" fmla="*/ 31 h 116"/>
                <a:gd name="T40" fmla="*/ 44 w 156"/>
                <a:gd name="T41" fmla="*/ 32 h 116"/>
                <a:gd name="T42" fmla="*/ 49 w 156"/>
                <a:gd name="T43" fmla="*/ 30 h 116"/>
                <a:gd name="T44" fmla="*/ 82 w 156"/>
                <a:gd name="T45" fmla="*/ 9 h 116"/>
                <a:gd name="T46" fmla="*/ 119 w 156"/>
                <a:gd name="T47" fmla="*/ 42 h 116"/>
                <a:gd name="T48" fmla="*/ 122 w 156"/>
                <a:gd name="T49" fmla="*/ 46 h 116"/>
                <a:gd name="T50" fmla="*/ 147 w 156"/>
                <a:gd name="T51" fmla="*/ 76 h 116"/>
                <a:gd name="T52" fmla="*/ 119 w 156"/>
                <a:gd name="T53" fmla="*/ 107 h 116"/>
                <a:gd name="T54" fmla="*/ 96 w 156"/>
                <a:gd name="T55" fmla="*/ 107 h 116"/>
                <a:gd name="T56" fmla="*/ 91 w 156"/>
                <a:gd name="T57" fmla="*/ 111 h 116"/>
                <a:gd name="T58" fmla="*/ 96 w 156"/>
                <a:gd name="T59" fmla="*/ 116 h 116"/>
                <a:gd name="T60" fmla="*/ 120 w 156"/>
                <a:gd name="T61" fmla="*/ 116 h 116"/>
                <a:gd name="T62" fmla="*/ 146 w 156"/>
                <a:gd name="T63" fmla="*/ 103 h 116"/>
                <a:gd name="T64" fmla="*/ 156 w 156"/>
                <a:gd name="T65" fmla="*/ 76 h 116"/>
                <a:gd name="T66" fmla="*/ 127 w 156"/>
                <a:gd name="T67" fmla="*/ 38 h 116"/>
                <a:gd name="T68" fmla="*/ 127 w 156"/>
                <a:gd name="T69" fmla="*/ 38 h 116"/>
                <a:gd name="T70" fmla="*/ 127 w 156"/>
                <a:gd name="T71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16">
                  <a:moveTo>
                    <a:pt x="127" y="38"/>
                  </a:moveTo>
                  <a:cubicBezTo>
                    <a:pt x="125" y="28"/>
                    <a:pt x="120" y="19"/>
                    <a:pt x="113" y="12"/>
                  </a:cubicBezTo>
                  <a:cubicBezTo>
                    <a:pt x="105" y="4"/>
                    <a:pt x="94" y="0"/>
                    <a:pt x="82" y="0"/>
                  </a:cubicBezTo>
                  <a:cubicBezTo>
                    <a:pt x="74" y="0"/>
                    <a:pt x="65" y="3"/>
                    <a:pt x="58" y="7"/>
                  </a:cubicBezTo>
                  <a:cubicBezTo>
                    <a:pt x="52" y="11"/>
                    <a:pt x="47" y="17"/>
                    <a:pt x="43" y="23"/>
                  </a:cubicBezTo>
                  <a:cubicBezTo>
                    <a:pt x="42" y="23"/>
                    <a:pt x="40" y="22"/>
                    <a:pt x="39" y="22"/>
                  </a:cubicBezTo>
                  <a:cubicBezTo>
                    <a:pt x="25" y="22"/>
                    <a:pt x="14" y="33"/>
                    <a:pt x="14" y="47"/>
                  </a:cubicBezTo>
                  <a:cubicBezTo>
                    <a:pt x="14" y="49"/>
                    <a:pt x="14" y="51"/>
                    <a:pt x="14" y="52"/>
                  </a:cubicBezTo>
                  <a:cubicBezTo>
                    <a:pt x="6" y="59"/>
                    <a:pt x="0" y="69"/>
                    <a:pt x="0" y="80"/>
                  </a:cubicBezTo>
                  <a:cubicBezTo>
                    <a:pt x="0" y="89"/>
                    <a:pt x="3" y="97"/>
                    <a:pt x="9" y="104"/>
                  </a:cubicBezTo>
                  <a:cubicBezTo>
                    <a:pt x="16" y="111"/>
                    <a:pt x="24" y="115"/>
                    <a:pt x="33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3" y="116"/>
                    <a:pt x="65" y="114"/>
                    <a:pt x="65" y="112"/>
                  </a:cubicBezTo>
                  <a:cubicBezTo>
                    <a:pt x="65" y="109"/>
                    <a:pt x="63" y="107"/>
                    <a:pt x="60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20" y="106"/>
                    <a:pt x="9" y="94"/>
                    <a:pt x="9" y="80"/>
                  </a:cubicBezTo>
                  <a:cubicBezTo>
                    <a:pt x="9" y="71"/>
                    <a:pt x="14" y="62"/>
                    <a:pt x="22" y="58"/>
                  </a:cubicBezTo>
                  <a:cubicBezTo>
                    <a:pt x="23" y="57"/>
                    <a:pt x="24" y="54"/>
                    <a:pt x="23" y="53"/>
                  </a:cubicBezTo>
                  <a:cubicBezTo>
                    <a:pt x="23" y="51"/>
                    <a:pt x="22" y="49"/>
                    <a:pt x="22" y="47"/>
                  </a:cubicBezTo>
                  <a:cubicBezTo>
                    <a:pt x="22" y="38"/>
                    <a:pt x="30" y="31"/>
                    <a:pt x="39" y="31"/>
                  </a:cubicBezTo>
                  <a:cubicBezTo>
                    <a:pt x="40" y="31"/>
                    <a:pt x="42" y="31"/>
                    <a:pt x="44" y="32"/>
                  </a:cubicBezTo>
                  <a:cubicBezTo>
                    <a:pt x="46" y="33"/>
                    <a:pt x="48" y="32"/>
                    <a:pt x="49" y="30"/>
                  </a:cubicBezTo>
                  <a:cubicBezTo>
                    <a:pt x="55" y="17"/>
                    <a:pt x="68" y="9"/>
                    <a:pt x="82" y="9"/>
                  </a:cubicBezTo>
                  <a:cubicBezTo>
                    <a:pt x="101" y="9"/>
                    <a:pt x="117" y="23"/>
                    <a:pt x="119" y="42"/>
                  </a:cubicBezTo>
                  <a:cubicBezTo>
                    <a:pt x="119" y="44"/>
                    <a:pt x="120" y="45"/>
                    <a:pt x="122" y="46"/>
                  </a:cubicBezTo>
                  <a:cubicBezTo>
                    <a:pt x="137" y="48"/>
                    <a:pt x="147" y="61"/>
                    <a:pt x="147" y="76"/>
                  </a:cubicBezTo>
                  <a:cubicBezTo>
                    <a:pt x="147" y="92"/>
                    <a:pt x="135" y="106"/>
                    <a:pt x="119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3" y="107"/>
                    <a:pt x="91" y="109"/>
                    <a:pt x="91" y="111"/>
                  </a:cubicBezTo>
                  <a:cubicBezTo>
                    <a:pt x="91" y="114"/>
                    <a:pt x="93" y="116"/>
                    <a:pt x="96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30" y="115"/>
                    <a:pt x="139" y="111"/>
                    <a:pt x="146" y="103"/>
                  </a:cubicBezTo>
                  <a:cubicBezTo>
                    <a:pt x="152" y="96"/>
                    <a:pt x="156" y="86"/>
                    <a:pt x="156" y="76"/>
                  </a:cubicBezTo>
                  <a:cubicBezTo>
                    <a:pt x="156" y="58"/>
                    <a:pt x="144" y="42"/>
                    <a:pt x="127" y="38"/>
                  </a:cubicBez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A788F09-3FF0-2641-92B1-6912A749C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2612" y="2039519"/>
              <a:ext cx="132480" cy="214669"/>
            </a:xfrm>
            <a:custGeom>
              <a:avLst/>
              <a:gdLst>
                <a:gd name="T0" fmla="*/ 54 w 56"/>
                <a:gd name="T1" fmla="*/ 30 h 90"/>
                <a:gd name="T2" fmla="*/ 54 w 56"/>
                <a:gd name="T3" fmla="*/ 24 h 90"/>
                <a:gd name="T4" fmla="*/ 31 w 56"/>
                <a:gd name="T5" fmla="*/ 1 h 90"/>
                <a:gd name="T6" fmla="*/ 28 w 56"/>
                <a:gd name="T7" fmla="*/ 0 h 90"/>
                <a:gd name="T8" fmla="*/ 25 w 56"/>
                <a:gd name="T9" fmla="*/ 1 h 90"/>
                <a:gd name="T10" fmla="*/ 2 w 56"/>
                <a:gd name="T11" fmla="*/ 24 h 90"/>
                <a:gd name="T12" fmla="*/ 2 w 56"/>
                <a:gd name="T13" fmla="*/ 30 h 90"/>
                <a:gd name="T14" fmla="*/ 5 w 56"/>
                <a:gd name="T15" fmla="*/ 31 h 90"/>
                <a:gd name="T16" fmla="*/ 8 w 56"/>
                <a:gd name="T17" fmla="*/ 30 h 90"/>
                <a:gd name="T18" fmla="*/ 24 w 56"/>
                <a:gd name="T19" fmla="*/ 14 h 90"/>
                <a:gd name="T20" fmla="*/ 24 w 56"/>
                <a:gd name="T21" fmla="*/ 86 h 90"/>
                <a:gd name="T22" fmla="*/ 28 w 56"/>
                <a:gd name="T23" fmla="*/ 90 h 90"/>
                <a:gd name="T24" fmla="*/ 32 w 56"/>
                <a:gd name="T25" fmla="*/ 86 h 90"/>
                <a:gd name="T26" fmla="*/ 32 w 56"/>
                <a:gd name="T27" fmla="*/ 14 h 90"/>
                <a:gd name="T28" fmla="*/ 48 w 56"/>
                <a:gd name="T29" fmla="*/ 30 h 90"/>
                <a:gd name="T30" fmla="*/ 54 w 56"/>
                <a:gd name="T31" fmla="*/ 30 h 90"/>
                <a:gd name="T32" fmla="*/ 54 w 56"/>
                <a:gd name="T33" fmla="*/ 30 h 90"/>
                <a:gd name="T34" fmla="*/ 54 w 56"/>
                <a:gd name="T3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0">
                  <a:moveTo>
                    <a:pt x="54" y="30"/>
                  </a:moveTo>
                  <a:cubicBezTo>
                    <a:pt x="56" y="28"/>
                    <a:pt x="56" y="26"/>
                    <a:pt x="54" y="2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6"/>
                    <a:pt x="0" y="28"/>
                    <a:pt x="2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6" y="31"/>
                    <a:pt x="7" y="31"/>
                    <a:pt x="8" y="3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8"/>
                    <a:pt x="26" y="90"/>
                    <a:pt x="28" y="90"/>
                  </a:cubicBezTo>
                  <a:cubicBezTo>
                    <a:pt x="30" y="90"/>
                    <a:pt x="32" y="88"/>
                    <a:pt x="32" y="8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2"/>
                    <a:pt x="52" y="32"/>
                    <a:pt x="54" y="30"/>
                  </a:cubicBezTo>
                  <a:close/>
                  <a:moveTo>
                    <a:pt x="54" y="30"/>
                  </a:moveTo>
                  <a:cubicBezTo>
                    <a:pt x="54" y="30"/>
                    <a:pt x="54" y="30"/>
                    <a:pt x="54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6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171144" y="659491"/>
            <a:ext cx="11868456" cy="19443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Automated assessment of greenfield microservices code to identify microservices antipatterns</a:t>
            </a:r>
          </a:p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Assess the code generated from the below Tools</a:t>
            </a:r>
          </a:p>
          <a:p>
            <a:pPr marL="685794" lvl="1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Spring Initializr</a:t>
            </a:r>
          </a:p>
          <a:p>
            <a:pPr marL="685794" lvl="1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Micronaut</a:t>
            </a:r>
          </a:p>
          <a:p>
            <a:pPr marL="285750" indent="-285750" defTabSz="609585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Assess microservices antipatterns pertaining to Service Discovery, API Decomposition, Reliability, Service Communication, Observability, Fault Tolerance and Distributed Tracing can be identified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2864" y="52689"/>
            <a:ext cx="11180064" cy="552060"/>
          </a:xfrm>
        </p:spPr>
        <p:txBody>
          <a:bodyPr>
            <a:normAutofit/>
          </a:bodyPr>
          <a:lstStyle/>
          <a:p>
            <a:r>
              <a:rPr lang="en-US" dirty="0"/>
              <a:t>Accelerate Microservice development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7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853" y="101068"/>
            <a:ext cx="402336" cy="40233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826850-B116-2C4E-B9CA-3283005C6EC4}"/>
              </a:ext>
            </a:extLst>
          </p:cNvPr>
          <p:cNvSpPr txBox="1"/>
          <p:nvPr/>
        </p:nvSpPr>
        <p:spPr>
          <a:xfrm>
            <a:off x="171144" y="2630038"/>
            <a:ext cx="3301288" cy="287323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09570"/>
            <a:r>
              <a:rPr lang="en-US" sz="1867" b="1" dirty="0">
                <a:solidFill>
                  <a:srgbClr val="000000"/>
                </a:solidFill>
                <a:latin typeface="Arial" panose="020B0604020202020204"/>
              </a:rPr>
              <a:t>Sample Assessment Report: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383F5-FA89-5C46-9D0F-C570B2F2A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02"/>
          <a:stretch/>
        </p:blipFill>
        <p:spPr>
          <a:xfrm>
            <a:off x="5197895" y="3130251"/>
            <a:ext cx="4805945" cy="2988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8B8D3-B428-FC4D-AAF0-853A0DF6A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3773276"/>
            <a:ext cx="3278139" cy="17019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00E7B-CD1B-B14B-A582-B3BCA8B9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" y="3515870"/>
            <a:ext cx="1410000" cy="252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B9148-EC01-C544-851F-8B1105C501CD}"/>
              </a:ext>
            </a:extLst>
          </p:cNvPr>
          <p:cNvGrpSpPr/>
          <p:nvPr/>
        </p:nvGrpSpPr>
        <p:grpSpPr>
          <a:xfrm>
            <a:off x="11633925" y="0"/>
            <a:ext cx="558075" cy="565852"/>
            <a:chOff x="1809195" y="2677570"/>
            <a:chExt cx="558075" cy="5658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CEB655-B5E7-7240-A2E4-8EA79605F1D8}"/>
                </a:ext>
              </a:extLst>
            </p:cNvPr>
            <p:cNvSpPr/>
            <p:nvPr/>
          </p:nvSpPr>
          <p:spPr>
            <a:xfrm>
              <a:off x="1809195" y="2677570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C42D9B-B936-3743-8FE9-1187D314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77208" y="2755276"/>
              <a:ext cx="422048" cy="422048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061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ABAD-929B-3B46-AD51-321AA03A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39989"/>
            <a:ext cx="11180064" cy="552060"/>
          </a:xfrm>
        </p:spPr>
        <p:txBody>
          <a:bodyPr/>
          <a:lstStyle/>
          <a:p>
            <a:r>
              <a:rPr lang="en-US" dirty="0"/>
              <a:t>Remediation Templates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B877D-DE47-5046-A5D1-C300C8B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54B0-5A0B-424E-BEF5-6A548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8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467A30-C784-4C4D-B12E-E12DC492D42A}"/>
              </a:ext>
            </a:extLst>
          </p:cNvPr>
          <p:cNvSpPr/>
          <p:nvPr/>
        </p:nvSpPr>
        <p:spPr>
          <a:xfrm>
            <a:off x="104643" y="88900"/>
            <a:ext cx="407421" cy="39622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7DCC64-76BB-F74D-9B62-717BAE58B255}"/>
              </a:ext>
            </a:extLst>
          </p:cNvPr>
          <p:cNvSpPr/>
          <p:nvPr/>
        </p:nvSpPr>
        <p:spPr>
          <a:xfrm>
            <a:off x="293181" y="565853"/>
            <a:ext cx="11340744" cy="1420236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 platform allows to define reusable Remediation Templates to fix the antipatterns in the source code for .Net and Java applications.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A Remediation template can be defined by adding one or more actions and can be associated to a selected antipattern. Each action applies pre-defined parameterized changes to the source code serving different purposes. </a:t>
            </a:r>
          </a:p>
          <a:p>
            <a:pPr defTabSz="609585">
              <a:lnSpc>
                <a:spcPct val="120000"/>
              </a:lnSpc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	For example: Find and replace a string, Add / Delete an import statement and so 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904F-8976-D448-B151-CFD65F16EFE3}"/>
              </a:ext>
            </a:extLst>
          </p:cNvPr>
          <p:cNvSpPr txBox="1"/>
          <p:nvPr/>
        </p:nvSpPr>
        <p:spPr>
          <a:xfrm>
            <a:off x="293182" y="2050385"/>
            <a:ext cx="6788269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en-US" sz="1600" b="1" dirty="0">
                <a:solidFill>
                  <a:srgbClr val="000000"/>
                </a:solidFill>
                <a:latin typeface="Arial" panose="020B0604020202020204"/>
              </a:rPr>
              <a:t>Example: Remediation Template Actions to replace an existing logger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5A7786-6AC2-2D47-9D4B-1957EB5A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26" y="2633060"/>
            <a:ext cx="4648823" cy="13183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23A9DD-E8E0-0547-A60A-41B62669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525" y="4192430"/>
            <a:ext cx="4642572" cy="1316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35A8EDD6-D5FA-9345-B68A-40CEBEF1F908}"/>
              </a:ext>
            </a:extLst>
          </p:cNvPr>
          <p:cNvSpPr/>
          <p:nvPr/>
        </p:nvSpPr>
        <p:spPr>
          <a:xfrm>
            <a:off x="6122091" y="2791105"/>
            <a:ext cx="4971124" cy="7946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79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User can configure the action to add or remove dependencies in build configuration file. </a:t>
            </a:r>
          </a:p>
        </p:txBody>
      </p:sp>
      <p:sp>
        <p:nvSpPr>
          <p:cNvPr id="23" name="Left Arrow Callout 22">
            <a:extLst>
              <a:ext uri="{FF2B5EF4-FFF2-40B4-BE49-F238E27FC236}">
                <a16:creationId xmlns:a16="http://schemas.microsoft.com/office/drawing/2014/main" id="{F52FD682-6D53-9C4D-B79A-EE178280635F}"/>
              </a:ext>
            </a:extLst>
          </p:cNvPr>
          <p:cNvSpPr/>
          <p:nvPr/>
        </p:nvSpPr>
        <p:spPr>
          <a:xfrm>
            <a:off x="6122091" y="4453384"/>
            <a:ext cx="4971124" cy="7946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79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User can configure the action to find and replace text. </a:t>
            </a:r>
          </a:p>
          <a:p>
            <a:pPr algn="ctr" defTabSz="609570"/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Example: search text - org.slf4j.LoggerFactory replace text: org.apache.logging.log4j.LogManager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51AC3F-8C04-114B-8D4A-D3983E319A00}"/>
              </a:ext>
            </a:extLst>
          </p:cNvPr>
          <p:cNvGrpSpPr/>
          <p:nvPr/>
        </p:nvGrpSpPr>
        <p:grpSpPr>
          <a:xfrm>
            <a:off x="11633925" y="0"/>
            <a:ext cx="558075" cy="565852"/>
            <a:chOff x="1824391" y="4195623"/>
            <a:chExt cx="558075" cy="5658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87CE5A-E242-B64B-8D1B-38473C2D14C5}"/>
                </a:ext>
              </a:extLst>
            </p:cNvPr>
            <p:cNvSpPr/>
            <p:nvPr/>
          </p:nvSpPr>
          <p:spPr>
            <a:xfrm>
              <a:off x="1824391" y="4195623"/>
              <a:ext cx="558075" cy="565852"/>
            </a:xfrm>
            <a:prstGeom prst="rect">
              <a:avLst/>
            </a:prstGeom>
            <a:solidFill>
              <a:srgbClr val="328DFF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B99374E-469C-1C42-986A-841D4CA43C5A}"/>
                </a:ext>
              </a:extLst>
            </p:cNvPr>
            <p:cNvGrpSpPr/>
            <p:nvPr/>
          </p:nvGrpSpPr>
          <p:grpSpPr>
            <a:xfrm>
              <a:off x="1946809" y="4334566"/>
              <a:ext cx="315785" cy="307488"/>
              <a:chOff x="5068888" y="2427288"/>
              <a:chExt cx="2054226" cy="2000251"/>
            </a:xfrm>
            <a:solidFill>
              <a:srgbClr val="FFFFFF"/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6ED68AE1-D8AF-B541-8160-E98FCDAB3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2427288"/>
                <a:ext cx="1014413" cy="987425"/>
              </a:xfrm>
              <a:custGeom>
                <a:avLst/>
                <a:gdLst>
                  <a:gd name="T0" fmla="*/ 65 w 340"/>
                  <a:gd name="T1" fmla="*/ 8 h 331"/>
                  <a:gd name="T2" fmla="*/ 61 w 340"/>
                  <a:gd name="T3" fmla="*/ 17 h 331"/>
                  <a:gd name="T4" fmla="*/ 63 w 340"/>
                  <a:gd name="T5" fmla="*/ 19 h 331"/>
                  <a:gd name="T6" fmla="*/ 108 w 340"/>
                  <a:gd name="T7" fmla="*/ 44 h 331"/>
                  <a:gd name="T8" fmla="*/ 151 w 340"/>
                  <a:gd name="T9" fmla="*/ 69 h 331"/>
                  <a:gd name="T10" fmla="*/ 151 w 340"/>
                  <a:gd name="T11" fmla="*/ 76 h 331"/>
                  <a:gd name="T12" fmla="*/ 147 w 340"/>
                  <a:gd name="T13" fmla="*/ 101 h 331"/>
                  <a:gd name="T14" fmla="*/ 99 w 340"/>
                  <a:gd name="T15" fmla="*/ 165 h 331"/>
                  <a:gd name="T16" fmla="*/ 95 w 340"/>
                  <a:gd name="T17" fmla="*/ 168 h 331"/>
                  <a:gd name="T18" fmla="*/ 52 w 340"/>
                  <a:gd name="T19" fmla="*/ 143 h 331"/>
                  <a:gd name="T20" fmla="*/ 6 w 340"/>
                  <a:gd name="T21" fmla="*/ 117 h 331"/>
                  <a:gd name="T22" fmla="*/ 5 w 340"/>
                  <a:gd name="T23" fmla="*/ 116 h 331"/>
                  <a:gd name="T24" fmla="*/ 2 w 340"/>
                  <a:gd name="T25" fmla="*/ 120 h 331"/>
                  <a:gd name="T26" fmla="*/ 0 w 340"/>
                  <a:gd name="T27" fmla="*/ 125 h 331"/>
                  <a:gd name="T28" fmla="*/ 3 w 340"/>
                  <a:gd name="T29" fmla="*/ 131 h 331"/>
                  <a:gd name="T30" fmla="*/ 42 w 340"/>
                  <a:gd name="T31" fmla="*/ 194 h 331"/>
                  <a:gd name="T32" fmla="*/ 143 w 340"/>
                  <a:gd name="T33" fmla="*/ 232 h 331"/>
                  <a:gd name="T34" fmla="*/ 163 w 340"/>
                  <a:gd name="T35" fmla="*/ 236 h 331"/>
                  <a:gd name="T36" fmla="*/ 215 w 340"/>
                  <a:gd name="T37" fmla="*/ 277 h 331"/>
                  <a:gd name="T38" fmla="*/ 254 w 340"/>
                  <a:gd name="T39" fmla="*/ 314 h 331"/>
                  <a:gd name="T40" fmla="*/ 271 w 340"/>
                  <a:gd name="T41" fmla="*/ 331 h 331"/>
                  <a:gd name="T42" fmla="*/ 306 w 340"/>
                  <a:gd name="T43" fmla="*/ 297 h 331"/>
                  <a:gd name="T44" fmla="*/ 340 w 340"/>
                  <a:gd name="T45" fmla="*/ 262 h 331"/>
                  <a:gd name="T46" fmla="*/ 322 w 340"/>
                  <a:gd name="T47" fmla="*/ 244 h 331"/>
                  <a:gd name="T48" fmla="*/ 232 w 340"/>
                  <a:gd name="T49" fmla="*/ 140 h 331"/>
                  <a:gd name="T50" fmla="*/ 228 w 340"/>
                  <a:gd name="T51" fmla="*/ 119 h 331"/>
                  <a:gd name="T52" fmla="*/ 216 w 340"/>
                  <a:gd name="T53" fmla="*/ 59 h 331"/>
                  <a:gd name="T54" fmla="*/ 182 w 340"/>
                  <a:gd name="T55" fmla="*/ 21 h 331"/>
                  <a:gd name="T56" fmla="*/ 82 w 340"/>
                  <a:gd name="T57" fmla="*/ 0 h 331"/>
                  <a:gd name="T58" fmla="*/ 69 w 340"/>
                  <a:gd name="T59" fmla="*/ 0 h 331"/>
                  <a:gd name="T60" fmla="*/ 65 w 340"/>
                  <a:gd name="T61" fmla="*/ 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0" h="331">
                    <a:moveTo>
                      <a:pt x="65" y="8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5" y="20"/>
                      <a:pt x="85" y="31"/>
                      <a:pt x="108" y="44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0" y="84"/>
                      <a:pt x="149" y="92"/>
                      <a:pt x="147" y="101"/>
                    </a:cubicBezTo>
                    <a:cubicBezTo>
                      <a:pt x="140" y="128"/>
                      <a:pt x="124" y="150"/>
                      <a:pt x="99" y="165"/>
                    </a:cubicBezTo>
                    <a:cubicBezTo>
                      <a:pt x="95" y="168"/>
                      <a:pt x="95" y="168"/>
                      <a:pt x="95" y="168"/>
                    </a:cubicBezTo>
                    <a:cubicBezTo>
                      <a:pt x="52" y="143"/>
                      <a:pt x="52" y="143"/>
                      <a:pt x="52" y="143"/>
                    </a:cubicBezTo>
                    <a:cubicBezTo>
                      <a:pt x="28" y="129"/>
                      <a:pt x="7" y="118"/>
                      <a:pt x="6" y="117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12" y="157"/>
                      <a:pt x="26" y="179"/>
                      <a:pt x="42" y="194"/>
                    </a:cubicBezTo>
                    <a:cubicBezTo>
                      <a:pt x="67" y="218"/>
                      <a:pt x="100" y="231"/>
                      <a:pt x="143" y="232"/>
                    </a:cubicBezTo>
                    <a:cubicBezTo>
                      <a:pt x="154" y="232"/>
                      <a:pt x="157" y="233"/>
                      <a:pt x="163" y="236"/>
                    </a:cubicBezTo>
                    <a:cubicBezTo>
                      <a:pt x="175" y="243"/>
                      <a:pt x="191" y="255"/>
                      <a:pt x="215" y="277"/>
                    </a:cubicBezTo>
                    <a:cubicBezTo>
                      <a:pt x="228" y="288"/>
                      <a:pt x="234" y="294"/>
                      <a:pt x="254" y="314"/>
                    </a:cubicBezTo>
                    <a:cubicBezTo>
                      <a:pt x="271" y="331"/>
                      <a:pt x="271" y="331"/>
                      <a:pt x="271" y="331"/>
                    </a:cubicBezTo>
                    <a:cubicBezTo>
                      <a:pt x="306" y="297"/>
                      <a:pt x="306" y="297"/>
                      <a:pt x="306" y="297"/>
                    </a:cubicBezTo>
                    <a:cubicBezTo>
                      <a:pt x="340" y="262"/>
                      <a:pt x="340" y="262"/>
                      <a:pt x="340" y="262"/>
                    </a:cubicBezTo>
                    <a:cubicBezTo>
                      <a:pt x="322" y="244"/>
                      <a:pt x="322" y="244"/>
                      <a:pt x="322" y="244"/>
                    </a:cubicBezTo>
                    <a:cubicBezTo>
                      <a:pt x="272" y="194"/>
                      <a:pt x="243" y="160"/>
                      <a:pt x="232" y="140"/>
                    </a:cubicBezTo>
                    <a:cubicBezTo>
                      <a:pt x="229" y="134"/>
                      <a:pt x="229" y="132"/>
                      <a:pt x="228" y="119"/>
                    </a:cubicBezTo>
                    <a:cubicBezTo>
                      <a:pt x="227" y="93"/>
                      <a:pt x="224" y="74"/>
                      <a:pt x="216" y="59"/>
                    </a:cubicBezTo>
                    <a:cubicBezTo>
                      <a:pt x="209" y="43"/>
                      <a:pt x="197" y="30"/>
                      <a:pt x="182" y="21"/>
                    </a:cubicBezTo>
                    <a:cubicBezTo>
                      <a:pt x="158" y="8"/>
                      <a:pt x="127" y="1"/>
                      <a:pt x="82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6F7260F-25BC-4F48-8198-76BCDBF5B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8" y="2492376"/>
                <a:ext cx="1941513" cy="1935163"/>
              </a:xfrm>
              <a:custGeom>
                <a:avLst/>
                <a:gdLst>
                  <a:gd name="T0" fmla="*/ 581 w 650"/>
                  <a:gd name="T1" fmla="*/ 29 h 649"/>
                  <a:gd name="T2" fmla="*/ 538 w 650"/>
                  <a:gd name="T3" fmla="*/ 60 h 649"/>
                  <a:gd name="T4" fmla="*/ 533 w 650"/>
                  <a:gd name="T5" fmla="*/ 78 h 649"/>
                  <a:gd name="T6" fmla="*/ 529 w 650"/>
                  <a:gd name="T7" fmla="*/ 94 h 649"/>
                  <a:gd name="T8" fmla="*/ 404 w 650"/>
                  <a:gd name="T9" fmla="*/ 219 h 649"/>
                  <a:gd name="T10" fmla="*/ 280 w 650"/>
                  <a:gd name="T11" fmla="*/ 344 h 649"/>
                  <a:gd name="T12" fmla="*/ 263 w 650"/>
                  <a:gd name="T13" fmla="*/ 333 h 649"/>
                  <a:gd name="T14" fmla="*/ 245 w 650"/>
                  <a:gd name="T15" fmla="*/ 322 h 649"/>
                  <a:gd name="T16" fmla="*/ 237 w 650"/>
                  <a:gd name="T17" fmla="*/ 331 h 649"/>
                  <a:gd name="T18" fmla="*/ 228 w 650"/>
                  <a:gd name="T19" fmla="*/ 342 h 649"/>
                  <a:gd name="T20" fmla="*/ 226 w 650"/>
                  <a:gd name="T21" fmla="*/ 356 h 649"/>
                  <a:gd name="T22" fmla="*/ 182 w 650"/>
                  <a:gd name="T23" fmla="*/ 405 h 649"/>
                  <a:gd name="T24" fmla="*/ 148 w 650"/>
                  <a:gd name="T25" fmla="*/ 416 h 649"/>
                  <a:gd name="T26" fmla="*/ 142 w 650"/>
                  <a:gd name="T27" fmla="*/ 417 h 649"/>
                  <a:gd name="T28" fmla="*/ 71 w 650"/>
                  <a:gd name="T29" fmla="*/ 488 h 649"/>
                  <a:gd name="T30" fmla="*/ 0 w 650"/>
                  <a:gd name="T31" fmla="*/ 559 h 649"/>
                  <a:gd name="T32" fmla="*/ 0 w 650"/>
                  <a:gd name="T33" fmla="*/ 564 h 649"/>
                  <a:gd name="T34" fmla="*/ 31 w 650"/>
                  <a:gd name="T35" fmla="*/ 621 h 649"/>
                  <a:gd name="T36" fmla="*/ 81 w 650"/>
                  <a:gd name="T37" fmla="*/ 648 h 649"/>
                  <a:gd name="T38" fmla="*/ 88 w 650"/>
                  <a:gd name="T39" fmla="*/ 649 h 649"/>
                  <a:gd name="T40" fmla="*/ 91 w 650"/>
                  <a:gd name="T41" fmla="*/ 649 h 649"/>
                  <a:gd name="T42" fmla="*/ 162 w 650"/>
                  <a:gd name="T43" fmla="*/ 578 h 649"/>
                  <a:gd name="T44" fmla="*/ 232 w 650"/>
                  <a:gd name="T45" fmla="*/ 505 h 649"/>
                  <a:gd name="T46" fmla="*/ 239 w 650"/>
                  <a:gd name="T47" fmla="*/ 478 h 649"/>
                  <a:gd name="T48" fmla="*/ 294 w 650"/>
                  <a:gd name="T49" fmla="*/ 423 h 649"/>
                  <a:gd name="T50" fmla="*/ 304 w 650"/>
                  <a:gd name="T51" fmla="*/ 421 h 649"/>
                  <a:gd name="T52" fmla="*/ 310 w 650"/>
                  <a:gd name="T53" fmla="*/ 421 h 649"/>
                  <a:gd name="T54" fmla="*/ 319 w 650"/>
                  <a:gd name="T55" fmla="*/ 412 h 649"/>
                  <a:gd name="T56" fmla="*/ 327 w 650"/>
                  <a:gd name="T57" fmla="*/ 404 h 649"/>
                  <a:gd name="T58" fmla="*/ 316 w 650"/>
                  <a:gd name="T59" fmla="*/ 387 h 649"/>
                  <a:gd name="T60" fmla="*/ 306 w 650"/>
                  <a:gd name="T61" fmla="*/ 369 h 649"/>
                  <a:gd name="T62" fmla="*/ 430 w 650"/>
                  <a:gd name="T63" fmla="*/ 245 h 649"/>
                  <a:gd name="T64" fmla="*/ 555 w 650"/>
                  <a:gd name="T65" fmla="*/ 120 h 649"/>
                  <a:gd name="T66" fmla="*/ 572 w 650"/>
                  <a:gd name="T67" fmla="*/ 116 h 649"/>
                  <a:gd name="T68" fmla="*/ 590 w 650"/>
                  <a:gd name="T69" fmla="*/ 111 h 649"/>
                  <a:gd name="T70" fmla="*/ 620 w 650"/>
                  <a:gd name="T71" fmla="*/ 68 h 649"/>
                  <a:gd name="T72" fmla="*/ 650 w 650"/>
                  <a:gd name="T73" fmla="*/ 25 h 649"/>
                  <a:gd name="T74" fmla="*/ 639 w 650"/>
                  <a:gd name="T75" fmla="*/ 14 h 649"/>
                  <a:gd name="T76" fmla="*/ 626 w 650"/>
                  <a:gd name="T77" fmla="*/ 1 h 649"/>
                  <a:gd name="T78" fmla="*/ 624 w 650"/>
                  <a:gd name="T79" fmla="*/ 0 h 649"/>
                  <a:gd name="T80" fmla="*/ 581 w 650"/>
                  <a:gd name="T81" fmla="*/ 2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0" h="649">
                    <a:moveTo>
                      <a:pt x="581" y="29"/>
                    </a:moveTo>
                    <a:cubicBezTo>
                      <a:pt x="558" y="46"/>
                      <a:pt x="538" y="60"/>
                      <a:pt x="538" y="60"/>
                    </a:cubicBezTo>
                    <a:cubicBezTo>
                      <a:pt x="538" y="61"/>
                      <a:pt x="536" y="69"/>
                      <a:pt x="533" y="78"/>
                    </a:cubicBezTo>
                    <a:cubicBezTo>
                      <a:pt x="529" y="94"/>
                      <a:pt x="529" y="94"/>
                      <a:pt x="529" y="94"/>
                    </a:cubicBezTo>
                    <a:cubicBezTo>
                      <a:pt x="404" y="219"/>
                      <a:pt x="404" y="219"/>
                      <a:pt x="404" y="219"/>
                    </a:cubicBezTo>
                    <a:cubicBezTo>
                      <a:pt x="280" y="344"/>
                      <a:pt x="280" y="344"/>
                      <a:pt x="280" y="344"/>
                    </a:cubicBezTo>
                    <a:cubicBezTo>
                      <a:pt x="263" y="333"/>
                      <a:pt x="263" y="333"/>
                      <a:pt x="263" y="333"/>
                    </a:cubicBezTo>
                    <a:cubicBezTo>
                      <a:pt x="245" y="322"/>
                      <a:pt x="245" y="322"/>
                      <a:pt x="245" y="322"/>
                    </a:cubicBezTo>
                    <a:cubicBezTo>
                      <a:pt x="237" y="331"/>
                      <a:pt x="237" y="331"/>
                      <a:pt x="237" y="331"/>
                    </a:cubicBezTo>
                    <a:cubicBezTo>
                      <a:pt x="228" y="339"/>
                      <a:pt x="228" y="339"/>
                      <a:pt x="228" y="342"/>
                    </a:cubicBezTo>
                    <a:cubicBezTo>
                      <a:pt x="228" y="345"/>
                      <a:pt x="227" y="351"/>
                      <a:pt x="226" y="356"/>
                    </a:cubicBezTo>
                    <a:cubicBezTo>
                      <a:pt x="221" y="375"/>
                      <a:pt x="204" y="394"/>
                      <a:pt x="182" y="405"/>
                    </a:cubicBezTo>
                    <a:cubicBezTo>
                      <a:pt x="170" y="411"/>
                      <a:pt x="158" y="415"/>
                      <a:pt x="148" y="416"/>
                    </a:cubicBezTo>
                    <a:cubicBezTo>
                      <a:pt x="142" y="417"/>
                      <a:pt x="142" y="417"/>
                      <a:pt x="142" y="417"/>
                    </a:cubicBezTo>
                    <a:cubicBezTo>
                      <a:pt x="71" y="488"/>
                      <a:pt x="71" y="488"/>
                      <a:pt x="71" y="488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2" y="583"/>
                      <a:pt x="13" y="604"/>
                      <a:pt x="31" y="621"/>
                    </a:cubicBezTo>
                    <a:cubicBezTo>
                      <a:pt x="46" y="636"/>
                      <a:pt x="63" y="645"/>
                      <a:pt x="81" y="648"/>
                    </a:cubicBezTo>
                    <a:cubicBezTo>
                      <a:pt x="84" y="649"/>
                      <a:pt x="87" y="649"/>
                      <a:pt x="88" y="649"/>
                    </a:cubicBezTo>
                    <a:cubicBezTo>
                      <a:pt x="91" y="649"/>
                      <a:pt x="91" y="649"/>
                      <a:pt x="91" y="649"/>
                    </a:cubicBezTo>
                    <a:cubicBezTo>
                      <a:pt x="162" y="578"/>
                      <a:pt x="162" y="578"/>
                      <a:pt x="162" y="578"/>
                    </a:cubicBezTo>
                    <a:cubicBezTo>
                      <a:pt x="227" y="512"/>
                      <a:pt x="232" y="507"/>
                      <a:pt x="232" y="505"/>
                    </a:cubicBezTo>
                    <a:cubicBezTo>
                      <a:pt x="232" y="500"/>
                      <a:pt x="235" y="487"/>
                      <a:pt x="239" y="478"/>
                    </a:cubicBezTo>
                    <a:cubicBezTo>
                      <a:pt x="250" y="450"/>
                      <a:pt x="271" y="429"/>
                      <a:pt x="294" y="423"/>
                    </a:cubicBezTo>
                    <a:cubicBezTo>
                      <a:pt x="296" y="423"/>
                      <a:pt x="301" y="422"/>
                      <a:pt x="304" y="421"/>
                    </a:cubicBezTo>
                    <a:cubicBezTo>
                      <a:pt x="310" y="421"/>
                      <a:pt x="310" y="421"/>
                      <a:pt x="310" y="421"/>
                    </a:cubicBezTo>
                    <a:cubicBezTo>
                      <a:pt x="319" y="412"/>
                      <a:pt x="319" y="412"/>
                      <a:pt x="319" y="412"/>
                    </a:cubicBezTo>
                    <a:cubicBezTo>
                      <a:pt x="327" y="404"/>
                      <a:pt x="327" y="404"/>
                      <a:pt x="327" y="404"/>
                    </a:cubicBezTo>
                    <a:cubicBezTo>
                      <a:pt x="316" y="387"/>
                      <a:pt x="316" y="387"/>
                      <a:pt x="316" y="387"/>
                    </a:cubicBezTo>
                    <a:cubicBezTo>
                      <a:pt x="306" y="369"/>
                      <a:pt x="306" y="369"/>
                      <a:pt x="306" y="369"/>
                    </a:cubicBezTo>
                    <a:cubicBezTo>
                      <a:pt x="430" y="245"/>
                      <a:pt x="430" y="245"/>
                      <a:pt x="430" y="245"/>
                    </a:cubicBezTo>
                    <a:cubicBezTo>
                      <a:pt x="498" y="177"/>
                      <a:pt x="554" y="121"/>
                      <a:pt x="555" y="120"/>
                    </a:cubicBezTo>
                    <a:cubicBezTo>
                      <a:pt x="555" y="120"/>
                      <a:pt x="563" y="118"/>
                      <a:pt x="572" y="116"/>
                    </a:cubicBezTo>
                    <a:cubicBezTo>
                      <a:pt x="582" y="113"/>
                      <a:pt x="589" y="111"/>
                      <a:pt x="590" y="111"/>
                    </a:cubicBezTo>
                    <a:cubicBezTo>
                      <a:pt x="590" y="110"/>
                      <a:pt x="604" y="91"/>
                      <a:pt x="620" y="68"/>
                    </a:cubicBezTo>
                    <a:cubicBezTo>
                      <a:pt x="650" y="25"/>
                      <a:pt x="650" y="25"/>
                      <a:pt x="650" y="25"/>
                    </a:cubicBezTo>
                    <a:cubicBezTo>
                      <a:pt x="639" y="14"/>
                      <a:pt x="639" y="14"/>
                      <a:pt x="639" y="14"/>
                    </a:cubicBezTo>
                    <a:cubicBezTo>
                      <a:pt x="632" y="8"/>
                      <a:pt x="626" y="2"/>
                      <a:pt x="626" y="1"/>
                    </a:cubicBezTo>
                    <a:cubicBezTo>
                      <a:pt x="624" y="0"/>
                      <a:pt x="624" y="0"/>
                      <a:pt x="624" y="0"/>
                    </a:cubicBezTo>
                    <a:lnTo>
                      <a:pt x="581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C0CA3B2A-AA93-B743-A8CB-C6FC992EE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301" y="3363913"/>
                <a:ext cx="1039813" cy="1012825"/>
              </a:xfrm>
              <a:custGeom>
                <a:avLst/>
                <a:gdLst>
                  <a:gd name="T0" fmla="*/ 34 w 348"/>
                  <a:gd name="T1" fmla="*/ 34 h 340"/>
                  <a:gd name="T2" fmla="*/ 0 w 348"/>
                  <a:gd name="T3" fmla="*/ 69 h 340"/>
                  <a:gd name="T4" fmla="*/ 23 w 348"/>
                  <a:gd name="T5" fmla="*/ 92 h 340"/>
                  <a:gd name="T6" fmla="*/ 89 w 348"/>
                  <a:gd name="T7" fmla="*/ 162 h 340"/>
                  <a:gd name="T8" fmla="*/ 120 w 348"/>
                  <a:gd name="T9" fmla="*/ 207 h 340"/>
                  <a:gd name="T10" fmla="*/ 121 w 348"/>
                  <a:gd name="T11" fmla="*/ 221 h 340"/>
                  <a:gd name="T12" fmla="*/ 147 w 348"/>
                  <a:gd name="T13" fmla="*/ 303 h 340"/>
                  <a:gd name="T14" fmla="*/ 173 w 348"/>
                  <a:gd name="T15" fmla="*/ 321 h 340"/>
                  <a:gd name="T16" fmla="*/ 267 w 348"/>
                  <a:gd name="T17" fmla="*/ 340 h 340"/>
                  <a:gd name="T18" fmla="*/ 280 w 348"/>
                  <a:gd name="T19" fmla="*/ 340 h 340"/>
                  <a:gd name="T20" fmla="*/ 284 w 348"/>
                  <a:gd name="T21" fmla="*/ 331 h 340"/>
                  <a:gd name="T22" fmla="*/ 288 w 348"/>
                  <a:gd name="T23" fmla="*/ 323 h 340"/>
                  <a:gd name="T24" fmla="*/ 285 w 348"/>
                  <a:gd name="T25" fmla="*/ 321 h 340"/>
                  <a:gd name="T26" fmla="*/ 240 w 348"/>
                  <a:gd name="T27" fmla="*/ 295 h 340"/>
                  <a:gd name="T28" fmla="*/ 198 w 348"/>
                  <a:gd name="T29" fmla="*/ 271 h 340"/>
                  <a:gd name="T30" fmla="*/ 198 w 348"/>
                  <a:gd name="T31" fmla="*/ 265 h 340"/>
                  <a:gd name="T32" fmla="*/ 249 w 348"/>
                  <a:gd name="T33" fmla="*/ 175 h 340"/>
                  <a:gd name="T34" fmla="*/ 254 w 348"/>
                  <a:gd name="T35" fmla="*/ 172 h 340"/>
                  <a:gd name="T36" fmla="*/ 297 w 348"/>
                  <a:gd name="T37" fmla="*/ 197 h 340"/>
                  <a:gd name="T38" fmla="*/ 342 w 348"/>
                  <a:gd name="T39" fmla="*/ 223 h 340"/>
                  <a:gd name="T40" fmla="*/ 344 w 348"/>
                  <a:gd name="T41" fmla="*/ 224 h 340"/>
                  <a:gd name="T42" fmla="*/ 346 w 348"/>
                  <a:gd name="T43" fmla="*/ 219 h 340"/>
                  <a:gd name="T44" fmla="*/ 348 w 348"/>
                  <a:gd name="T45" fmla="*/ 215 h 340"/>
                  <a:gd name="T46" fmla="*/ 347 w 348"/>
                  <a:gd name="T47" fmla="*/ 211 h 340"/>
                  <a:gd name="T48" fmla="*/ 330 w 348"/>
                  <a:gd name="T49" fmla="*/ 174 h 340"/>
                  <a:gd name="T50" fmla="*/ 229 w 348"/>
                  <a:gd name="T51" fmla="*/ 110 h 340"/>
                  <a:gd name="T52" fmla="*/ 201 w 348"/>
                  <a:gd name="T53" fmla="*/ 108 h 340"/>
                  <a:gd name="T54" fmla="*/ 176 w 348"/>
                  <a:gd name="T55" fmla="*/ 98 h 340"/>
                  <a:gd name="T56" fmla="*/ 91 w 348"/>
                  <a:gd name="T57" fmla="*/ 22 h 340"/>
                  <a:gd name="T58" fmla="*/ 69 w 348"/>
                  <a:gd name="T59" fmla="*/ 0 h 340"/>
                  <a:gd name="T60" fmla="*/ 34 w 348"/>
                  <a:gd name="T61" fmla="*/ 34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340">
                    <a:moveTo>
                      <a:pt x="34" y="34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56" y="126"/>
                      <a:pt x="73" y="143"/>
                      <a:pt x="89" y="162"/>
                    </a:cubicBezTo>
                    <a:cubicBezTo>
                      <a:pt x="107" y="183"/>
                      <a:pt x="118" y="199"/>
                      <a:pt x="120" y="207"/>
                    </a:cubicBezTo>
                    <a:cubicBezTo>
                      <a:pt x="120" y="208"/>
                      <a:pt x="121" y="214"/>
                      <a:pt x="121" y="221"/>
                    </a:cubicBezTo>
                    <a:cubicBezTo>
                      <a:pt x="122" y="260"/>
                      <a:pt x="130" y="284"/>
                      <a:pt x="147" y="303"/>
                    </a:cubicBezTo>
                    <a:cubicBezTo>
                      <a:pt x="155" y="311"/>
                      <a:pt x="162" y="316"/>
                      <a:pt x="173" y="321"/>
                    </a:cubicBezTo>
                    <a:cubicBezTo>
                      <a:pt x="195" y="333"/>
                      <a:pt x="225" y="338"/>
                      <a:pt x="267" y="340"/>
                    </a:cubicBezTo>
                    <a:cubicBezTo>
                      <a:pt x="280" y="340"/>
                      <a:pt x="280" y="340"/>
                      <a:pt x="280" y="340"/>
                    </a:cubicBezTo>
                    <a:cubicBezTo>
                      <a:pt x="284" y="331"/>
                      <a:pt x="284" y="331"/>
                      <a:pt x="284" y="331"/>
                    </a:cubicBezTo>
                    <a:cubicBezTo>
                      <a:pt x="288" y="323"/>
                      <a:pt x="288" y="323"/>
                      <a:pt x="288" y="323"/>
                    </a:cubicBezTo>
                    <a:cubicBezTo>
                      <a:pt x="285" y="321"/>
                      <a:pt x="285" y="321"/>
                      <a:pt x="285" y="321"/>
                    </a:cubicBezTo>
                    <a:cubicBezTo>
                      <a:pt x="284" y="320"/>
                      <a:pt x="264" y="309"/>
                      <a:pt x="240" y="295"/>
                    </a:cubicBezTo>
                    <a:cubicBezTo>
                      <a:pt x="198" y="271"/>
                      <a:pt x="198" y="271"/>
                      <a:pt x="198" y="271"/>
                    </a:cubicBezTo>
                    <a:cubicBezTo>
                      <a:pt x="198" y="265"/>
                      <a:pt x="198" y="265"/>
                      <a:pt x="198" y="265"/>
                    </a:cubicBezTo>
                    <a:cubicBezTo>
                      <a:pt x="199" y="226"/>
                      <a:pt x="217" y="194"/>
                      <a:pt x="249" y="175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97" y="197"/>
                      <a:pt x="297" y="197"/>
                      <a:pt x="297" y="197"/>
                    </a:cubicBezTo>
                    <a:cubicBezTo>
                      <a:pt x="321" y="211"/>
                      <a:pt x="341" y="222"/>
                      <a:pt x="342" y="223"/>
                    </a:cubicBezTo>
                    <a:cubicBezTo>
                      <a:pt x="344" y="224"/>
                      <a:pt x="344" y="224"/>
                      <a:pt x="344" y="224"/>
                    </a:cubicBezTo>
                    <a:cubicBezTo>
                      <a:pt x="346" y="219"/>
                      <a:pt x="346" y="219"/>
                      <a:pt x="346" y="219"/>
                    </a:cubicBezTo>
                    <a:cubicBezTo>
                      <a:pt x="348" y="215"/>
                      <a:pt x="348" y="215"/>
                      <a:pt x="348" y="215"/>
                    </a:cubicBezTo>
                    <a:cubicBezTo>
                      <a:pt x="347" y="211"/>
                      <a:pt x="347" y="211"/>
                      <a:pt x="347" y="211"/>
                    </a:cubicBezTo>
                    <a:cubicBezTo>
                      <a:pt x="343" y="200"/>
                      <a:pt x="336" y="185"/>
                      <a:pt x="330" y="174"/>
                    </a:cubicBezTo>
                    <a:cubicBezTo>
                      <a:pt x="308" y="138"/>
                      <a:pt x="274" y="116"/>
                      <a:pt x="229" y="110"/>
                    </a:cubicBezTo>
                    <a:cubicBezTo>
                      <a:pt x="221" y="108"/>
                      <a:pt x="209" y="108"/>
                      <a:pt x="201" y="108"/>
                    </a:cubicBezTo>
                    <a:cubicBezTo>
                      <a:pt x="193" y="108"/>
                      <a:pt x="187" y="105"/>
                      <a:pt x="176" y="98"/>
                    </a:cubicBezTo>
                    <a:cubicBezTo>
                      <a:pt x="157" y="86"/>
                      <a:pt x="134" y="65"/>
                      <a:pt x="91" y="22"/>
                    </a:cubicBezTo>
                    <a:cubicBezTo>
                      <a:pt x="79" y="10"/>
                      <a:pt x="69" y="0"/>
                      <a:pt x="69" y="0"/>
                    </a:cubicBezTo>
                    <a:cubicBezTo>
                      <a:pt x="69" y="0"/>
                      <a:pt x="53" y="16"/>
                      <a:pt x="3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187481" y="576734"/>
            <a:ext cx="11902968" cy="20164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Platform offers out-of-the-box transformation Recipes to transform target application source code into cloud native code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These recipes are available within the ‘Move Application to Cloud’ transformation flow in the </a:t>
            </a:r>
            <a:r>
              <a:rPr lang="en-US" sz="1467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 Platform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Suitable recipes are suggested based on the application analysis </a:t>
            </a:r>
          </a:p>
          <a:p>
            <a:pPr marL="228594" indent="-228594" defTabSz="60958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Recommendations for further manual actions on the transformed code are provided. Example: When applying the ‘Gradlize Maven App’ recipe, the maven plugins will not be migrated to their gradle equivalents. In this case, </a:t>
            </a:r>
            <a:r>
              <a:rPr lang="en-US" sz="1467" dirty="0" err="1">
                <a:solidFill>
                  <a:srgbClr val="000000"/>
                </a:solidFill>
                <a:latin typeface="Arial" panose="020B0604020202020204"/>
              </a:rPr>
              <a:t>UpShift</a:t>
            </a:r>
            <a:r>
              <a:rPr lang="en-US" sz="1467" dirty="0">
                <a:solidFill>
                  <a:srgbClr val="000000"/>
                </a:solidFill>
                <a:latin typeface="Arial" panose="020B0604020202020204"/>
              </a:rPr>
              <a:t> provides the list of maven plugins available and instructs the user to manually identify and add gradle equivalents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92" y="34210"/>
            <a:ext cx="11180064" cy="552060"/>
          </a:xfrm>
        </p:spPr>
        <p:txBody>
          <a:bodyPr/>
          <a:lstStyle/>
          <a:p>
            <a:r>
              <a:rPr lang="en-US" dirty="0"/>
              <a:t>Transformation recipes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2021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9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643" y="88900"/>
            <a:ext cx="407421" cy="39622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600" b="1" dirty="0">
                <a:solidFill>
                  <a:srgbClr val="FFFFFF"/>
                </a:solidFill>
                <a:latin typeface="Arial" panose="020B0604020202020204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CFD44-7A2B-2A4E-9230-BAEE0CF336AB}"/>
              </a:ext>
            </a:extLst>
          </p:cNvPr>
          <p:cNvSpPr/>
          <p:nvPr/>
        </p:nvSpPr>
        <p:spPr>
          <a:xfrm>
            <a:off x="152400" y="2719734"/>
            <a:ext cx="11678387" cy="271345"/>
          </a:xfrm>
          <a:prstGeom prst="roundRect">
            <a:avLst/>
          </a:prstGeom>
          <a:solidFill>
            <a:schemeClr val="bg2">
              <a:alpha val="92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2" rtlCol="0" anchor="ctr"/>
          <a:lstStyle/>
          <a:p>
            <a:pPr defTabSz="609585">
              <a:lnSpc>
                <a:spcPct val="120000"/>
              </a:lnSpc>
            </a:pPr>
            <a:r>
              <a:rPr lang="en-US" sz="1733" b="1" dirty="0">
                <a:solidFill>
                  <a:srgbClr val="000000"/>
                </a:solidFill>
                <a:latin typeface="Arial" panose="020B0604020202020204"/>
              </a:rPr>
              <a:t>Available out-of-the-box transformation recipes: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E8EDB-8BB2-5148-B144-F75CEA053ECA}"/>
              </a:ext>
            </a:extLst>
          </p:cNvPr>
          <p:cNvSpPr txBox="1"/>
          <p:nvPr/>
        </p:nvSpPr>
        <p:spPr>
          <a:xfrm>
            <a:off x="152400" y="3274787"/>
            <a:ext cx="3790048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Bootify Struts App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68B9AD-3091-BF49-90CC-FB000FEBE851}"/>
              </a:ext>
            </a:extLst>
          </p:cNvPr>
          <p:cNvSpPr txBox="1"/>
          <p:nvPr/>
        </p:nvSpPr>
        <p:spPr>
          <a:xfrm>
            <a:off x="4219034" y="3274787"/>
            <a:ext cx="3797260" cy="419642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Gradlize Maven App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F9EAF-8560-B44C-AC42-9F7AA4B1BB1E}"/>
              </a:ext>
            </a:extLst>
          </p:cNvPr>
          <p:cNvSpPr txBox="1"/>
          <p:nvPr/>
        </p:nvSpPr>
        <p:spPr>
          <a:xfrm>
            <a:off x="152400" y="3690875"/>
            <a:ext cx="3782296" cy="677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/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Wraps struts application with Spring Boot framework </a:t>
            </a: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marL="380981" indent="-380981" defTabSz="609570">
              <a:buFont typeface="Arial" charset="0"/>
              <a:buChar char="•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CC0369-0EB0-3146-8168-BAF03FFD195D}"/>
              </a:ext>
            </a:extLst>
          </p:cNvPr>
          <p:cNvSpPr txBox="1"/>
          <p:nvPr/>
        </p:nvSpPr>
        <p:spPr>
          <a:xfrm>
            <a:off x="4219033" y="3690875"/>
            <a:ext cx="3782296" cy="6771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Creates Gradle related files and folders based on Maven configuration</a:t>
            </a:r>
          </a:p>
          <a:p>
            <a:pPr defTabSz="609570"/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099D29-6C21-EB42-B800-DD2DD68F5F65}"/>
              </a:ext>
            </a:extLst>
          </p:cNvPr>
          <p:cNvSpPr txBox="1"/>
          <p:nvPr/>
        </p:nvSpPr>
        <p:spPr>
          <a:xfrm>
            <a:off x="8247355" y="3274787"/>
            <a:ext cx="3782296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Spring MVC to Springboot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781637-0C44-694F-B5AC-63358623F426}"/>
              </a:ext>
            </a:extLst>
          </p:cNvPr>
          <p:cNvSpPr txBox="1"/>
          <p:nvPr/>
        </p:nvSpPr>
        <p:spPr>
          <a:xfrm>
            <a:off x="8247356" y="3690875"/>
            <a:ext cx="3777281" cy="677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/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Bootification of Spring MVC application</a:t>
            </a: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079EE7-77C2-4946-8D96-F1D70F419109}"/>
              </a:ext>
            </a:extLst>
          </p:cNvPr>
          <p:cNvSpPr txBox="1"/>
          <p:nvPr/>
        </p:nvSpPr>
        <p:spPr>
          <a:xfrm>
            <a:off x="152400" y="4608187"/>
            <a:ext cx="3790048" cy="419642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Websphere to TomEE Buildpack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4A6C5D-3FA8-1C4F-89DD-5ECC47DDB413}"/>
              </a:ext>
            </a:extLst>
          </p:cNvPr>
          <p:cNvSpPr txBox="1"/>
          <p:nvPr/>
        </p:nvSpPr>
        <p:spPr>
          <a:xfrm>
            <a:off x="160152" y="5034334"/>
            <a:ext cx="3782296" cy="728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/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Migration of Websphere Applications to PCF using TomEE Buildpack</a:t>
            </a:r>
          </a:p>
          <a:p>
            <a:pPr marL="228589" lvl="1" indent="-228589" defTabSz="609570">
              <a:buFont typeface="Arial" charset="0"/>
              <a:buChar char="•"/>
            </a:pPr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EF3378-A045-CA4F-9C72-4ACD537A6C89}"/>
              </a:ext>
            </a:extLst>
          </p:cNvPr>
          <p:cNvSpPr txBox="1"/>
          <p:nvPr/>
        </p:nvSpPr>
        <p:spPr>
          <a:xfrm>
            <a:off x="4219033" y="4608187"/>
            <a:ext cx="3782296" cy="419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Websphere to TomEE Docker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28BBE-9DCF-394A-9441-9B7F1A6518C6}"/>
              </a:ext>
            </a:extLst>
          </p:cNvPr>
          <p:cNvSpPr txBox="1"/>
          <p:nvPr/>
        </p:nvSpPr>
        <p:spPr>
          <a:xfrm>
            <a:off x="4219033" y="5034333"/>
            <a:ext cx="3782296" cy="734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6000" tIns="96000" rIns="96000" bIns="96000" rtlCol="0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defTabSz="609570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Migration of Websphere Applications to PCF using TomEE Docker image</a:t>
            </a:r>
          </a:p>
          <a:p>
            <a:pPr defTabSz="609570"/>
            <a:endParaRPr lang="en-US" sz="1333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AAA668-CE80-1248-9C1E-63FA4F40037C}"/>
              </a:ext>
            </a:extLst>
          </p:cNvPr>
          <p:cNvSpPr txBox="1"/>
          <p:nvPr/>
        </p:nvSpPr>
        <p:spPr>
          <a:xfrm>
            <a:off x="8247357" y="4608187"/>
            <a:ext cx="3777281" cy="419642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wrap="square" lIns="96000" tIns="96000" rIns="96000" bIns="9600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  <a:lvl2pPr marL="742950" lvl="1" indent="-285750">
              <a:buFont typeface="Arial" charset="0"/>
              <a:buChar char="•"/>
              <a:defRPr sz="1200">
                <a:solidFill>
                  <a:schemeClr val="tx2"/>
                </a:solidFill>
              </a:defRPr>
            </a:lvl2pPr>
          </a:lstStyle>
          <a:p>
            <a:pPr algn="ctr" defTabSz="609570"/>
            <a:r>
              <a:rPr lang="en-US" sz="1467" dirty="0">
                <a:solidFill>
                  <a:srgbClr val="FFFFFF"/>
                </a:solidFill>
                <a:latin typeface="Arial" panose="020B0604020202020204"/>
              </a:rPr>
              <a:t>Apache CXF to Spring Boot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942F80-A733-8D4A-B678-1DD44EE7579C}"/>
              </a:ext>
            </a:extLst>
          </p:cNvPr>
          <p:cNvSpPr txBox="1"/>
          <p:nvPr/>
        </p:nvSpPr>
        <p:spPr>
          <a:xfrm>
            <a:off x="8247357" y="5034334"/>
            <a:ext cx="3777281" cy="7123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6000" tIns="96000" rIns="96000" bIns="96000" rtlCol="0">
            <a:noAutofit/>
          </a:bodyPr>
          <a:lstStyle/>
          <a:p>
            <a:pPr defTabSz="609585"/>
            <a:r>
              <a:rPr lang="en-US" sz="1333" dirty="0">
                <a:solidFill>
                  <a:srgbClr val="000000"/>
                </a:solidFill>
                <a:latin typeface="Arial" panose="020B0604020202020204"/>
              </a:rPr>
              <a:t>Automates Bootification of Apache CXF application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CB4A6D-A629-CC48-AAFB-025773F15BD6}"/>
              </a:ext>
            </a:extLst>
          </p:cNvPr>
          <p:cNvGrpSpPr/>
          <p:nvPr/>
        </p:nvGrpSpPr>
        <p:grpSpPr>
          <a:xfrm>
            <a:off x="11633925" y="4377"/>
            <a:ext cx="558075" cy="565852"/>
            <a:chOff x="1826193" y="3450429"/>
            <a:chExt cx="558075" cy="56585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25818B-9ADB-3544-B749-6BA7CB3E37ED}"/>
                </a:ext>
              </a:extLst>
            </p:cNvPr>
            <p:cNvSpPr/>
            <p:nvPr/>
          </p:nvSpPr>
          <p:spPr>
            <a:xfrm>
              <a:off x="1826193" y="3450429"/>
              <a:ext cx="558075" cy="565852"/>
            </a:xfrm>
            <a:prstGeom prst="rect">
              <a:avLst/>
            </a:prstGeom>
            <a:solidFill>
              <a:srgbClr val="000063"/>
            </a:solidFill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363FA0-F3A5-6F49-ADB6-E023648047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8315" y="3512083"/>
              <a:ext cx="373831" cy="379041"/>
              <a:chOff x="3249" y="18"/>
              <a:chExt cx="855" cy="855"/>
            </a:xfrm>
            <a:solidFill>
              <a:srgbClr val="FFFFFF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203EC79-AD65-504F-8DC0-F67E6C9D0F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7" y="18"/>
                <a:ext cx="278" cy="243"/>
              </a:xfrm>
              <a:custGeom>
                <a:avLst/>
                <a:gdLst>
                  <a:gd name="T0" fmla="*/ 342 w 623"/>
                  <a:gd name="T1" fmla="*/ 19 h 547"/>
                  <a:gd name="T2" fmla="*/ 296 w 623"/>
                  <a:gd name="T3" fmla="*/ 10 h 547"/>
                  <a:gd name="T4" fmla="*/ 286 w 623"/>
                  <a:gd name="T5" fmla="*/ 19 h 547"/>
                  <a:gd name="T6" fmla="*/ 9 w 623"/>
                  <a:gd name="T7" fmla="*/ 499 h 547"/>
                  <a:gd name="T8" fmla="*/ 21 w 623"/>
                  <a:gd name="T9" fmla="*/ 543 h 547"/>
                  <a:gd name="T10" fmla="*/ 37 w 623"/>
                  <a:gd name="T11" fmla="*/ 547 h 547"/>
                  <a:gd name="T12" fmla="*/ 591 w 623"/>
                  <a:gd name="T13" fmla="*/ 547 h 547"/>
                  <a:gd name="T14" fmla="*/ 623 w 623"/>
                  <a:gd name="T15" fmla="*/ 515 h 547"/>
                  <a:gd name="T16" fmla="*/ 619 w 623"/>
                  <a:gd name="T17" fmla="*/ 499 h 547"/>
                  <a:gd name="T18" fmla="*/ 342 w 623"/>
                  <a:gd name="T19" fmla="*/ 19 h 547"/>
                  <a:gd name="T20" fmla="*/ 92 w 623"/>
                  <a:gd name="T21" fmla="*/ 483 h 547"/>
                  <a:gd name="T22" fmla="*/ 314 w 623"/>
                  <a:gd name="T23" fmla="*/ 99 h 547"/>
                  <a:gd name="T24" fmla="*/ 536 w 623"/>
                  <a:gd name="T25" fmla="*/ 483 h 547"/>
                  <a:gd name="T26" fmla="*/ 92 w 623"/>
                  <a:gd name="T27" fmla="*/ 48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3" h="547">
                    <a:moveTo>
                      <a:pt x="342" y="19"/>
                    </a:moveTo>
                    <a:cubicBezTo>
                      <a:pt x="332" y="4"/>
                      <a:pt x="311" y="0"/>
                      <a:pt x="296" y="10"/>
                    </a:cubicBezTo>
                    <a:cubicBezTo>
                      <a:pt x="292" y="12"/>
                      <a:pt x="289" y="15"/>
                      <a:pt x="286" y="19"/>
                    </a:cubicBezTo>
                    <a:cubicBezTo>
                      <a:pt x="9" y="499"/>
                      <a:pt x="9" y="499"/>
                      <a:pt x="9" y="499"/>
                    </a:cubicBezTo>
                    <a:cubicBezTo>
                      <a:pt x="0" y="514"/>
                      <a:pt x="6" y="534"/>
                      <a:pt x="21" y="543"/>
                    </a:cubicBezTo>
                    <a:cubicBezTo>
                      <a:pt x="26" y="546"/>
                      <a:pt x="31" y="547"/>
                      <a:pt x="37" y="547"/>
                    </a:cubicBezTo>
                    <a:cubicBezTo>
                      <a:pt x="591" y="547"/>
                      <a:pt x="591" y="547"/>
                      <a:pt x="591" y="547"/>
                    </a:cubicBezTo>
                    <a:cubicBezTo>
                      <a:pt x="609" y="547"/>
                      <a:pt x="623" y="533"/>
                      <a:pt x="623" y="515"/>
                    </a:cubicBezTo>
                    <a:cubicBezTo>
                      <a:pt x="623" y="509"/>
                      <a:pt x="622" y="504"/>
                      <a:pt x="619" y="499"/>
                    </a:cubicBezTo>
                    <a:lnTo>
                      <a:pt x="342" y="19"/>
                    </a:lnTo>
                    <a:close/>
                    <a:moveTo>
                      <a:pt x="92" y="483"/>
                    </a:moveTo>
                    <a:cubicBezTo>
                      <a:pt x="314" y="99"/>
                      <a:pt x="314" y="99"/>
                      <a:pt x="314" y="99"/>
                    </a:cubicBezTo>
                    <a:cubicBezTo>
                      <a:pt x="536" y="483"/>
                      <a:pt x="536" y="483"/>
                      <a:pt x="536" y="483"/>
                    </a:cubicBezTo>
                    <a:lnTo>
                      <a:pt x="92" y="483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DCDD539-942C-6841-8A01-D541C01D7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8" y="617"/>
                <a:ext cx="256" cy="256"/>
              </a:xfrm>
              <a:custGeom>
                <a:avLst/>
                <a:gdLst>
                  <a:gd name="T0" fmla="*/ 544 w 576"/>
                  <a:gd name="T1" fmla="*/ 0 h 576"/>
                  <a:gd name="T2" fmla="*/ 32 w 576"/>
                  <a:gd name="T3" fmla="*/ 0 h 576"/>
                  <a:gd name="T4" fmla="*/ 0 w 576"/>
                  <a:gd name="T5" fmla="*/ 32 h 576"/>
                  <a:gd name="T6" fmla="*/ 0 w 576"/>
                  <a:gd name="T7" fmla="*/ 32 h 576"/>
                  <a:gd name="T8" fmla="*/ 0 w 576"/>
                  <a:gd name="T9" fmla="*/ 544 h 576"/>
                  <a:gd name="T10" fmla="*/ 32 w 576"/>
                  <a:gd name="T11" fmla="*/ 576 h 576"/>
                  <a:gd name="T12" fmla="*/ 32 w 576"/>
                  <a:gd name="T13" fmla="*/ 576 h 576"/>
                  <a:gd name="T14" fmla="*/ 544 w 576"/>
                  <a:gd name="T15" fmla="*/ 576 h 576"/>
                  <a:gd name="T16" fmla="*/ 576 w 576"/>
                  <a:gd name="T17" fmla="*/ 544 h 576"/>
                  <a:gd name="T18" fmla="*/ 576 w 576"/>
                  <a:gd name="T19" fmla="*/ 544 h 576"/>
                  <a:gd name="T20" fmla="*/ 576 w 576"/>
                  <a:gd name="T21" fmla="*/ 32 h 576"/>
                  <a:gd name="T22" fmla="*/ 544 w 576"/>
                  <a:gd name="T23" fmla="*/ 0 h 576"/>
                  <a:gd name="T24" fmla="*/ 544 w 576"/>
                  <a:gd name="T25" fmla="*/ 0 h 576"/>
                  <a:gd name="T26" fmla="*/ 512 w 576"/>
                  <a:gd name="T27" fmla="*/ 512 h 576"/>
                  <a:gd name="T28" fmla="*/ 64 w 576"/>
                  <a:gd name="T29" fmla="*/ 512 h 576"/>
                  <a:gd name="T30" fmla="*/ 64 w 576"/>
                  <a:gd name="T31" fmla="*/ 64 h 576"/>
                  <a:gd name="T32" fmla="*/ 512 w 576"/>
                  <a:gd name="T33" fmla="*/ 64 h 576"/>
                  <a:gd name="T34" fmla="*/ 512 w 576"/>
                  <a:gd name="T35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6" h="576">
                    <a:moveTo>
                      <a:pt x="5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62"/>
                      <a:pt x="14" y="576"/>
                      <a:pt x="32" y="576"/>
                    </a:cubicBezTo>
                    <a:cubicBezTo>
                      <a:pt x="32" y="576"/>
                      <a:pt x="32" y="576"/>
                      <a:pt x="32" y="576"/>
                    </a:cubicBezTo>
                    <a:cubicBezTo>
                      <a:pt x="544" y="576"/>
                      <a:pt x="544" y="576"/>
                      <a:pt x="544" y="576"/>
                    </a:cubicBezTo>
                    <a:cubicBezTo>
                      <a:pt x="562" y="576"/>
                      <a:pt x="576" y="562"/>
                      <a:pt x="576" y="544"/>
                    </a:cubicBezTo>
                    <a:cubicBezTo>
                      <a:pt x="576" y="544"/>
                      <a:pt x="576" y="544"/>
                      <a:pt x="576" y="544"/>
                    </a:cubicBezTo>
                    <a:cubicBezTo>
                      <a:pt x="576" y="32"/>
                      <a:pt x="576" y="32"/>
                      <a:pt x="576" y="32"/>
                    </a:cubicBezTo>
                    <a:cubicBezTo>
                      <a:pt x="576" y="14"/>
                      <a:pt x="562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close/>
                    <a:moveTo>
                      <a:pt x="512" y="512"/>
                    </a:moveTo>
                    <a:cubicBezTo>
                      <a:pt x="64" y="512"/>
                      <a:pt x="64" y="512"/>
                      <a:pt x="64" y="512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512" y="64"/>
                      <a:pt x="512" y="64"/>
                      <a:pt x="512" y="64"/>
                    </a:cubicBezTo>
                    <a:lnTo>
                      <a:pt x="512" y="512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DA53174-0702-0D4F-8F20-084C3E1521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9" y="617"/>
                <a:ext cx="257" cy="256"/>
              </a:xfrm>
              <a:custGeom>
                <a:avLst/>
                <a:gdLst>
                  <a:gd name="T0" fmla="*/ 288 w 576"/>
                  <a:gd name="T1" fmla="*/ 0 h 576"/>
                  <a:gd name="T2" fmla="*/ 0 w 576"/>
                  <a:gd name="T3" fmla="*/ 288 h 576"/>
                  <a:gd name="T4" fmla="*/ 288 w 576"/>
                  <a:gd name="T5" fmla="*/ 576 h 576"/>
                  <a:gd name="T6" fmla="*/ 576 w 576"/>
                  <a:gd name="T7" fmla="*/ 288 h 576"/>
                  <a:gd name="T8" fmla="*/ 288 w 576"/>
                  <a:gd name="T9" fmla="*/ 0 h 576"/>
                  <a:gd name="T10" fmla="*/ 288 w 576"/>
                  <a:gd name="T11" fmla="*/ 512 h 576"/>
                  <a:gd name="T12" fmla="*/ 64 w 576"/>
                  <a:gd name="T13" fmla="*/ 288 h 576"/>
                  <a:gd name="T14" fmla="*/ 288 w 576"/>
                  <a:gd name="T15" fmla="*/ 64 h 576"/>
                  <a:gd name="T16" fmla="*/ 512 w 576"/>
                  <a:gd name="T17" fmla="*/ 288 h 576"/>
                  <a:gd name="T18" fmla="*/ 288 w 576"/>
                  <a:gd name="T19" fmla="*/ 51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" h="576">
                    <a:moveTo>
                      <a:pt x="288" y="0"/>
                    </a:moveTo>
                    <a:cubicBezTo>
                      <a:pt x="129" y="0"/>
                      <a:pt x="0" y="129"/>
                      <a:pt x="0" y="288"/>
                    </a:cubicBezTo>
                    <a:cubicBezTo>
                      <a:pt x="0" y="447"/>
                      <a:pt x="129" y="576"/>
                      <a:pt x="288" y="576"/>
                    </a:cubicBezTo>
                    <a:cubicBezTo>
                      <a:pt x="447" y="576"/>
                      <a:pt x="576" y="447"/>
                      <a:pt x="576" y="288"/>
                    </a:cubicBezTo>
                    <a:cubicBezTo>
                      <a:pt x="576" y="129"/>
                      <a:pt x="447" y="0"/>
                      <a:pt x="288" y="0"/>
                    </a:cubicBezTo>
                    <a:close/>
                    <a:moveTo>
                      <a:pt x="288" y="512"/>
                    </a:moveTo>
                    <a:cubicBezTo>
                      <a:pt x="164" y="512"/>
                      <a:pt x="64" y="412"/>
                      <a:pt x="64" y="288"/>
                    </a:cubicBezTo>
                    <a:cubicBezTo>
                      <a:pt x="64" y="164"/>
                      <a:pt x="164" y="64"/>
                      <a:pt x="288" y="64"/>
                    </a:cubicBezTo>
                    <a:cubicBezTo>
                      <a:pt x="412" y="64"/>
                      <a:pt x="512" y="164"/>
                      <a:pt x="512" y="288"/>
                    </a:cubicBezTo>
                    <a:cubicBezTo>
                      <a:pt x="512" y="412"/>
                      <a:pt x="412" y="512"/>
                      <a:pt x="288" y="512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A2779DF4-2922-8C47-A91C-BA0D3CC0E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152"/>
                <a:ext cx="260" cy="441"/>
              </a:xfrm>
              <a:custGeom>
                <a:avLst/>
                <a:gdLst>
                  <a:gd name="T0" fmla="*/ 585 w 585"/>
                  <a:gd name="T1" fmla="*/ 58 h 994"/>
                  <a:gd name="T2" fmla="*/ 559 w 585"/>
                  <a:gd name="T3" fmla="*/ 0 h 994"/>
                  <a:gd name="T4" fmla="*/ 138 w 585"/>
                  <a:gd name="T5" fmla="*/ 994 h 994"/>
                  <a:gd name="T6" fmla="*/ 198 w 585"/>
                  <a:gd name="T7" fmla="*/ 972 h 994"/>
                  <a:gd name="T8" fmla="*/ 585 w 585"/>
                  <a:gd name="T9" fmla="*/ 58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994">
                    <a:moveTo>
                      <a:pt x="585" y="58"/>
                    </a:moveTo>
                    <a:cubicBezTo>
                      <a:pt x="559" y="0"/>
                      <a:pt x="559" y="0"/>
                      <a:pt x="559" y="0"/>
                    </a:cubicBezTo>
                    <a:cubicBezTo>
                      <a:pt x="183" y="172"/>
                      <a:pt x="0" y="603"/>
                      <a:pt x="138" y="994"/>
                    </a:cubicBezTo>
                    <a:cubicBezTo>
                      <a:pt x="198" y="972"/>
                      <a:pt x="198" y="972"/>
                      <a:pt x="198" y="972"/>
                    </a:cubicBezTo>
                    <a:cubicBezTo>
                      <a:pt x="71" y="613"/>
                      <a:pt x="239" y="217"/>
                      <a:pt x="585" y="5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AC2A83F-3215-0744-AFDC-D9A0238F6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774"/>
                <a:ext cx="277" cy="66"/>
              </a:xfrm>
              <a:custGeom>
                <a:avLst/>
                <a:gdLst>
                  <a:gd name="T0" fmla="*/ 320 w 620"/>
                  <a:gd name="T1" fmla="*/ 61 h 147"/>
                  <a:gd name="T2" fmla="*/ 25 w 620"/>
                  <a:gd name="T3" fmla="*/ 0 h 147"/>
                  <a:gd name="T4" fmla="*/ 0 w 620"/>
                  <a:gd name="T5" fmla="*/ 58 h 147"/>
                  <a:gd name="T6" fmla="*/ 620 w 620"/>
                  <a:gd name="T7" fmla="*/ 67 h 147"/>
                  <a:gd name="T8" fmla="*/ 596 w 620"/>
                  <a:gd name="T9" fmla="*/ 8 h 147"/>
                  <a:gd name="T10" fmla="*/ 320 w 620"/>
                  <a:gd name="T11" fmla="*/ 6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0" h="147">
                    <a:moveTo>
                      <a:pt x="320" y="61"/>
                    </a:moveTo>
                    <a:cubicBezTo>
                      <a:pt x="219" y="61"/>
                      <a:pt x="118" y="40"/>
                      <a:pt x="25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97" y="144"/>
                      <a:pt x="420" y="147"/>
                      <a:pt x="620" y="67"/>
                    </a:cubicBezTo>
                    <a:cubicBezTo>
                      <a:pt x="596" y="8"/>
                      <a:pt x="596" y="8"/>
                      <a:pt x="596" y="8"/>
                    </a:cubicBezTo>
                    <a:cubicBezTo>
                      <a:pt x="508" y="43"/>
                      <a:pt x="415" y="61"/>
                      <a:pt x="320" y="6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6737828B-7150-894D-9829-467A06CC9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159"/>
                <a:ext cx="240" cy="419"/>
              </a:xfrm>
              <a:custGeom>
                <a:avLst/>
                <a:gdLst>
                  <a:gd name="T0" fmla="*/ 399 w 538"/>
                  <a:gd name="T1" fmla="*/ 711 h 944"/>
                  <a:gd name="T2" fmla="*/ 367 w 538"/>
                  <a:gd name="T3" fmla="*/ 926 h 944"/>
                  <a:gd name="T4" fmla="*/ 428 w 538"/>
                  <a:gd name="T5" fmla="*/ 944 h 944"/>
                  <a:gd name="T6" fmla="*/ 51 w 538"/>
                  <a:gd name="T7" fmla="*/ 11 h 944"/>
                  <a:gd name="T8" fmla="*/ 51 w 538"/>
                  <a:gd name="T9" fmla="*/ 11 h 944"/>
                  <a:gd name="T10" fmla="*/ 30 w 538"/>
                  <a:gd name="T11" fmla="*/ 0 h 944"/>
                  <a:gd name="T12" fmla="*/ 0 w 538"/>
                  <a:gd name="T13" fmla="*/ 57 h 944"/>
                  <a:gd name="T14" fmla="*/ 20 w 538"/>
                  <a:gd name="T15" fmla="*/ 67 h 944"/>
                  <a:gd name="T16" fmla="*/ 35 w 538"/>
                  <a:gd name="T17" fmla="*/ 39 h 944"/>
                  <a:gd name="T18" fmla="*/ 20 w 538"/>
                  <a:gd name="T19" fmla="*/ 67 h 944"/>
                  <a:gd name="T20" fmla="*/ 399 w 538"/>
                  <a:gd name="T21" fmla="*/ 711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8" h="944">
                    <a:moveTo>
                      <a:pt x="399" y="711"/>
                    </a:moveTo>
                    <a:cubicBezTo>
                      <a:pt x="399" y="784"/>
                      <a:pt x="388" y="856"/>
                      <a:pt x="367" y="926"/>
                    </a:cubicBezTo>
                    <a:cubicBezTo>
                      <a:pt x="428" y="944"/>
                      <a:pt x="428" y="944"/>
                      <a:pt x="428" y="944"/>
                    </a:cubicBezTo>
                    <a:cubicBezTo>
                      <a:pt x="538" y="583"/>
                      <a:pt x="381" y="194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7"/>
                      <a:pt x="37" y="3"/>
                      <a:pt x="3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60"/>
                      <a:pt x="13" y="63"/>
                      <a:pt x="20" y="6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54" y="197"/>
                      <a:pt x="399" y="443"/>
                      <a:pt x="399" y="711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2585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2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17380</TotalTime>
  <Words>2785</Words>
  <Application>Microsoft Macintosh PowerPoint</Application>
  <PresentationFormat>Widescreen</PresentationFormat>
  <Paragraphs>370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Cognizantnewbrand</vt:lpstr>
      <vt:lpstr>2_Cognizant</vt:lpstr>
      <vt:lpstr>UpShift Digital Engineering Platform</vt:lpstr>
      <vt:lpstr>PowerPoint Presentation</vt:lpstr>
      <vt:lpstr>UpShift Digital Engineering Platform</vt:lpstr>
      <vt:lpstr>Automated Cloud Readiness Assessment</vt:lpstr>
      <vt:lpstr>Sample Assessment Report - Application Details</vt:lpstr>
      <vt:lpstr>Sample Assessment Report - Anti Patterns Details</vt:lpstr>
      <vt:lpstr>Accelerate Microservice development </vt:lpstr>
      <vt:lpstr>Remediation Templates</vt:lpstr>
      <vt:lpstr>Transformation recipes </vt:lpstr>
      <vt:lpstr>PowerPoint Presentation</vt:lpstr>
      <vt:lpstr>Example: SpringMVC to Spring boot Recipe</vt:lpstr>
      <vt:lpstr>Service Templates </vt:lpstr>
      <vt:lpstr>Automated CI/CD Pipelines Creation</vt:lpstr>
      <vt:lpstr>Application Migration Settings</vt:lpstr>
      <vt:lpstr>Plugin integration</vt:lpstr>
      <vt:lpstr>What UpShift will not address  </vt:lpstr>
      <vt:lpstr>Cloud Transformation Approach with UpShift</vt:lpstr>
      <vt:lpstr>UpShift Installation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FEGO Digital Engineering Platform</dc:title>
  <dc:creator>Microsoft Office User</dc:creator>
  <cp:lastModifiedBy>Patel, Parth (Cognizant)</cp:lastModifiedBy>
  <cp:revision>79</cp:revision>
  <cp:lastPrinted>2020-08-06T12:55:49Z</cp:lastPrinted>
  <dcterms:created xsi:type="dcterms:W3CDTF">2020-04-24T05:07:45Z</dcterms:created>
  <dcterms:modified xsi:type="dcterms:W3CDTF">2021-03-19T18:42:02Z</dcterms:modified>
</cp:coreProperties>
</file>