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986" r:id="rId1"/>
  </p:sldMasterIdLst>
  <p:notesMasterIdLst>
    <p:notesMasterId r:id="rId11"/>
  </p:notesMasterIdLst>
  <p:sldIdLst>
    <p:sldId id="279" r:id="rId2"/>
    <p:sldId id="283" r:id="rId3"/>
    <p:sldId id="291" r:id="rId4"/>
    <p:sldId id="292" r:id="rId5"/>
    <p:sldId id="293" r:id="rId6"/>
    <p:sldId id="296" r:id="rId7"/>
    <p:sldId id="285" r:id="rId8"/>
    <p:sldId id="289" r:id="rId9"/>
    <p:sldId id="290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6D92D1F-00E3-4DB9-A462-BFD30E8501EF}">
          <p14:sldIdLst>
            <p14:sldId id="279"/>
            <p14:sldId id="283"/>
            <p14:sldId id="291"/>
            <p14:sldId id="292"/>
            <p14:sldId id="293"/>
            <p14:sldId id="296"/>
            <p14:sldId id="285"/>
            <p14:sldId id="289"/>
            <p14:sldId id="290"/>
          </p14:sldIdLst>
        </p14:section>
        <p14:section name="Untitled Section" id="{25DAE9E3-6001-436B-8C0A-94D31AB72AE6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ah Friedman" initials="MF" lastIdx="1" clrIdx="0"/>
  <p:cmAuthor id="2" name="Menon, Deepak Chandrakumar (Cognizant)" initials="MDC(" lastIdx="2" clrIdx="1">
    <p:extLst>
      <p:ext uri="{19B8F6BF-5375-455C-9EA6-DF929625EA0E}">
        <p15:presenceInfo xmlns:p15="http://schemas.microsoft.com/office/powerpoint/2012/main" userId="S-1-5-21-1178368992-402679808-390482200-27634" providerId="AD"/>
      </p:ext>
    </p:extLst>
  </p:cmAuthor>
  <p:cmAuthor id="3" name="N, Subramanian (Cognizant)" initials="NS(" lastIdx="7" clrIdx="2">
    <p:extLst>
      <p:ext uri="{19B8F6BF-5375-455C-9EA6-DF929625EA0E}">
        <p15:presenceInfo xmlns:p15="http://schemas.microsoft.com/office/powerpoint/2012/main" userId="S-1-5-21-1178368992-402679808-390482200-44741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23"/>
    <a:srgbClr val="000000"/>
    <a:srgbClr val="75C1BF"/>
    <a:srgbClr val="0094BC"/>
    <a:srgbClr val="5EB487"/>
    <a:srgbClr val="F27339"/>
    <a:srgbClr val="ED7D31"/>
    <a:srgbClr val="FEBE4C"/>
    <a:srgbClr val="9BCFB4"/>
    <a:srgbClr val="93CD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92" autoAdjust="0"/>
    <p:restoredTop sz="94474" autoAdjust="0"/>
  </p:normalViewPr>
  <p:slideViewPr>
    <p:cSldViewPr snapToGrid="0">
      <p:cViewPr varScale="1">
        <p:scale>
          <a:sx n="165" d="100"/>
          <a:sy n="165" d="100"/>
        </p:scale>
        <p:origin x="544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7BF6C-2793-4212-A28A-042D40F39081}" type="datetimeFigureOut">
              <a:rPr lang="en-US" smtClean="0"/>
              <a:t>7/30/20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2F388-179B-4E77-9A99-2A1FB76AB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5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2F388-179B-4E77-9A99-2A1FB76ABF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81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2F388-179B-4E77-9A99-2A1FB76ABF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53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178064"/>
            <a:ext cx="8385048" cy="7955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65DC66A-BAB7-4355-9ED4-0CA743C6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3AFD-B6CA-4F33-ACD6-C69C5C94EB4E}" type="datetime1">
              <a:rPr lang="en-US" smtClean="0"/>
              <a:t>7/30/20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92D58F-27A5-440B-BDDC-757CC6F1E323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E5CE040-C0D3-40BD-8063-A2DF101E8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92D58F-27A5-440B-BDDC-757CC6F1E323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E5CE040-C0D3-40BD-8063-A2DF101E8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70325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261872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17B5ED4-B674-4C32-9514-6C6A986BC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86400" y="4800600"/>
            <a:ext cx="9144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E87A3AFD-B6CA-4F33-ACD6-C69C5C94EB4E}" type="datetime1">
              <a:rPr lang="en-US" smtClean="0"/>
              <a:t>7/30/20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5908" y="4775742"/>
            <a:ext cx="179770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0" cap="none" spc="0" normalizeH="0" baseline="0" noProof="0" dirty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+mn-lt"/>
                <a:cs typeface="Arial"/>
              </a:rPr>
              <a:t>© 2019 Cognizant </a:t>
            </a:r>
          </a:p>
        </p:txBody>
      </p:sp>
    </p:spTree>
    <p:extLst>
      <p:ext uri="{BB962C8B-B14F-4D97-AF65-F5344CB8AC3E}">
        <p14:creationId xmlns:p14="http://schemas.microsoft.com/office/powerpoint/2010/main" val="484704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28600" indent="-228600" algn="l" defTabSz="914400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572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6858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144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30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6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2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3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microsoft.com/office/2007/relationships/hdphoto" Target="../media/hdphoto1.wdp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9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emf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8856" y="685290"/>
            <a:ext cx="8920716" cy="418379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+mj-lt"/>
              </a:rPr>
              <a:t>Walgreens</a:t>
            </a:r>
            <a:br>
              <a:rPr lang="en-US" sz="2000" b="1" dirty="0">
                <a:latin typeface="+mj-lt"/>
              </a:rPr>
            </a:br>
            <a:br>
              <a:rPr lang="en-US" sz="2000" dirty="0">
                <a:latin typeface="+mj-lt"/>
              </a:rPr>
            </a:b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1422587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 txBox="1">
            <a:spLocks/>
          </p:cNvSpPr>
          <p:nvPr/>
        </p:nvSpPr>
        <p:spPr>
          <a:xfrm>
            <a:off x="802842" y="274320"/>
            <a:ext cx="7546544" cy="79552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6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82" name="Shape 544"/>
          <p:cNvSpPr/>
          <p:nvPr/>
        </p:nvSpPr>
        <p:spPr>
          <a:xfrm>
            <a:off x="-4777" y="1140991"/>
            <a:ext cx="4721156" cy="3485623"/>
          </a:xfrm>
          <a:prstGeom prst="rect">
            <a:avLst/>
          </a:prstGeom>
          <a:solidFill>
            <a:srgbClr val="000000">
              <a:alpha val="70000"/>
            </a:srgbClr>
          </a:solidFill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anchor="ctr" anchorCtr="0">
            <a:noAutofit/>
          </a:bodyPr>
          <a:lstStyle/>
          <a:p>
            <a:pPr marL="608013" indent="-439738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Omni channel partner since 2010 - Implemented E-commerce, Omni-channel, Mobile, Loyalty, Digital Marketing &amp; Analytics solutions</a:t>
            </a:r>
          </a:p>
          <a:p>
            <a:pPr marL="608013" indent="-439738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Human-centered design to deliver seamless experience across Web-site, Mobile and smart-watch channels</a:t>
            </a:r>
          </a:p>
          <a:p>
            <a:pPr marL="608013" indent="-439738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Agile/DevOps led engineering transformation - architecture standardization, tool rationalization, engineering principles</a:t>
            </a:r>
          </a:p>
          <a:p>
            <a:pPr marL="608013" indent="-439738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Powering the Integration center of excellence (ICC) with API, Micro services, Middleware based architecture</a:t>
            </a:r>
          </a:p>
          <a:p>
            <a:pPr marL="608013" indent="-439738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Enabled newer business models – Rx Refill, BOPIS, </a:t>
            </a:r>
            <a:r>
              <a:rPr lang="en-US" sz="1200" b="1" dirty="0" err="1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QuickPrints</a:t>
            </a:r>
            <a:r>
              <a:rPr lang="en-US" sz="1200" b="1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STEPS etc.</a:t>
            </a:r>
          </a:p>
          <a:p>
            <a:pPr marL="608013" indent="-439738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Hardened existing legacy Apps and migrated silo-</a:t>
            </a:r>
            <a:r>
              <a:rPr lang="en-US" sz="1200" b="1" dirty="0" err="1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</a:t>
            </a:r>
            <a:r>
              <a:rPr lang="en-US" sz="1200" b="1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legacy stores apps to Java-stack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822690" y="3286333"/>
            <a:ext cx="4308658" cy="592464"/>
          </a:xfrm>
          <a:prstGeom prst="rect">
            <a:avLst/>
          </a:prstGeom>
          <a:solidFill>
            <a:sysClr val="windowText" lastClr="000000">
              <a:alpha val="66000"/>
            </a:sysClr>
          </a:solid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60957" tIns="60957" rIns="60957" bIns="60957" numCol="1" spcCol="38100" rtlCol="0" anchor="t">
            <a:spAutoFit/>
          </a:bodyPr>
          <a:lstStyle/>
          <a:p>
            <a:pPr marL="29210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6DB33F"/>
                    </a:gs>
                    <a:gs pos="100000">
                      <a:srgbClr val="00B0F0"/>
                    </a:gs>
                  </a:gsLst>
                  <a:lin ang="10800000" scaled="1"/>
                </a:gradFill>
                <a:effectLst/>
                <a:uLnTx/>
                <a:uFillTx/>
                <a:ea typeface="Times New Roman" charset="0"/>
                <a:cs typeface="Times New Roman" charset="0"/>
                <a:sym typeface="Helvetica"/>
              </a:rPr>
              <a:t>2-weeks</a:t>
            </a:r>
          </a:p>
          <a:p>
            <a:pPr marL="29210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High-velocity release cycles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822690" y="2577370"/>
            <a:ext cx="4308658" cy="592464"/>
          </a:xfrm>
          <a:prstGeom prst="rect">
            <a:avLst/>
          </a:prstGeom>
          <a:solidFill>
            <a:sysClr val="windowText" lastClr="000000">
              <a:alpha val="66000"/>
            </a:sysClr>
          </a:solid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60957" tIns="60957" rIns="60957" bIns="60957" numCol="1" spcCol="38100" rtlCol="0" anchor="t">
            <a:spAutoFit/>
          </a:bodyPr>
          <a:lstStyle/>
          <a:p>
            <a:pPr marL="29210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6DB33F"/>
                    </a:gs>
                    <a:gs pos="100000">
                      <a:srgbClr val="00B0F0"/>
                    </a:gs>
                  </a:gsLst>
                  <a:lin ang="10800000" scaled="1"/>
                </a:gradFill>
                <a:effectLst/>
                <a:uLnTx/>
                <a:uFillTx/>
                <a:ea typeface="Times New Roman" charset="0"/>
                <a:cs typeface="Times New Roman" charset="0"/>
                <a:sym typeface="Helvetica"/>
              </a:rPr>
              <a:t>&gt;60%</a:t>
            </a:r>
          </a:p>
          <a:p>
            <a:pPr marL="29210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sym typeface="Helvetica"/>
              </a:rPr>
              <a:t>Online prescriptions through refill by scan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822689" y="1880618"/>
            <a:ext cx="4308659" cy="592464"/>
          </a:xfrm>
          <a:prstGeom prst="rect">
            <a:avLst/>
          </a:prstGeom>
          <a:solidFill>
            <a:sysClr val="windowText" lastClr="000000">
              <a:alpha val="66000"/>
            </a:sysClr>
          </a:solid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60957" tIns="60957" rIns="60957" bIns="60957" numCol="1" spcCol="38100" rtlCol="0" anchor="t">
            <a:spAutoFit/>
          </a:bodyPr>
          <a:lstStyle/>
          <a:p>
            <a:pPr marL="29210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6DB33F"/>
                    </a:gs>
                    <a:gs pos="100000">
                      <a:srgbClr val="00B0F0"/>
                    </a:gs>
                  </a:gsLst>
                  <a:lin ang="10800000" scaled="1"/>
                </a:gradFill>
                <a:effectLst/>
                <a:uLnTx/>
                <a:uFillTx/>
                <a:ea typeface="Times New Roman" charset="0"/>
                <a:cs typeface="Times New Roman" charset="0"/>
                <a:sym typeface="Helvetica"/>
              </a:rPr>
              <a:t>&gt;29M</a:t>
            </a:r>
          </a:p>
          <a:p>
            <a:pPr marL="29210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sym typeface="Helvetica"/>
              </a:rPr>
              <a:t>No. of visits via digital channels per week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808091" y="1152095"/>
            <a:ext cx="4310079" cy="592464"/>
          </a:xfrm>
          <a:prstGeom prst="rect">
            <a:avLst/>
          </a:prstGeom>
          <a:solidFill>
            <a:sysClr val="windowText" lastClr="000000">
              <a:alpha val="66000"/>
            </a:sysClr>
          </a:solid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60957" tIns="60957" rIns="60957" bIns="60957" numCol="1" spcCol="38100" rtlCol="0" anchor="t">
            <a:spAutoFit/>
          </a:bodyPr>
          <a:lstStyle/>
          <a:p>
            <a:pPr marL="29210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6DB33F"/>
                    </a:gs>
                    <a:gs pos="100000">
                      <a:srgbClr val="00B0F0"/>
                    </a:gs>
                  </a:gsLst>
                  <a:lin ang="10800000" scaled="1"/>
                </a:gradFill>
                <a:effectLst/>
                <a:uLnTx/>
                <a:uFillTx/>
                <a:ea typeface="Times New Roman" charset="0"/>
                <a:cs typeface="Times New Roman" charset="0"/>
                <a:sym typeface="Helvetica"/>
              </a:rPr>
              <a:t>$4B</a:t>
            </a:r>
          </a:p>
          <a:p>
            <a:pPr marL="29210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sym typeface="Helvetica"/>
              </a:rPr>
              <a:t>E-commerce revenue in 2019, up from $300M in 2010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823008" y="3988965"/>
            <a:ext cx="4306919" cy="592464"/>
          </a:xfrm>
          <a:prstGeom prst="rect">
            <a:avLst/>
          </a:prstGeom>
          <a:solidFill>
            <a:sysClr val="windowText" lastClr="000000">
              <a:alpha val="66000"/>
            </a:sysClr>
          </a:solid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60957" tIns="60957" rIns="60957" bIns="60957" numCol="1" spcCol="38100" rtlCol="0" anchor="t">
            <a:spAutoFit/>
          </a:bodyPr>
          <a:lstStyle/>
          <a:p>
            <a:pPr marL="29210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6DB33F"/>
                    </a:gs>
                    <a:gs pos="100000">
                      <a:srgbClr val="00B0F0"/>
                    </a:gs>
                  </a:gsLst>
                  <a:lin ang="10800000" scaled="1"/>
                </a:gradFill>
                <a:effectLst/>
                <a:uLnTx/>
                <a:uFillTx/>
                <a:ea typeface="Times New Roman" charset="0"/>
                <a:cs typeface="Times New Roman" charset="0"/>
                <a:sym typeface="Helvetica"/>
              </a:rPr>
              <a:t>50%</a:t>
            </a:r>
          </a:p>
          <a:p>
            <a:pPr marL="29210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Reduction in delivery time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sym typeface="Helvetica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84048" y="178064"/>
            <a:ext cx="8385048" cy="795528"/>
          </a:xfr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z="2100" dirty="0"/>
              <a:t>Redefining Consumer experience thru Omni channel transformation, High ROI on Investments &amp; Future proof IT with Next-gen Engineering</a:t>
            </a:r>
          </a:p>
        </p:txBody>
      </p:sp>
    </p:spTree>
    <p:extLst>
      <p:ext uri="{BB962C8B-B14F-4D97-AF65-F5344CB8AC3E}">
        <p14:creationId xmlns:p14="http://schemas.microsoft.com/office/powerpoint/2010/main" val="242393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13"/>
          <p:cNvSpPr txBox="1"/>
          <p:nvPr/>
        </p:nvSpPr>
        <p:spPr>
          <a:xfrm>
            <a:off x="285103" y="181031"/>
            <a:ext cx="8642329" cy="58169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10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dirty="0"/>
              <a:t>Omni-Channel Impact and Growth</a:t>
            </a:r>
            <a:r>
              <a:rPr lang="en-US" dirty="0"/>
              <a:t> via innovative products</a:t>
            </a:r>
            <a:endParaRPr dirty="0"/>
          </a:p>
        </p:txBody>
      </p:sp>
      <p:sp>
        <p:nvSpPr>
          <p:cNvPr id="37" name="object 13"/>
          <p:cNvSpPr/>
          <p:nvPr/>
        </p:nvSpPr>
        <p:spPr>
          <a:xfrm>
            <a:off x="6347645" y="635006"/>
            <a:ext cx="1208535" cy="2142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14"/>
          <p:cNvSpPr/>
          <p:nvPr/>
        </p:nvSpPr>
        <p:spPr>
          <a:xfrm>
            <a:off x="7470981" y="630068"/>
            <a:ext cx="1067912" cy="21450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15"/>
          <p:cNvSpPr/>
          <p:nvPr/>
        </p:nvSpPr>
        <p:spPr>
          <a:xfrm>
            <a:off x="8534192" y="630068"/>
            <a:ext cx="599176" cy="21450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11"/>
          <p:cNvSpPr txBox="1"/>
          <p:nvPr/>
        </p:nvSpPr>
        <p:spPr>
          <a:xfrm>
            <a:off x="321200" y="815992"/>
            <a:ext cx="6026445" cy="14952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9850">
              <a:lnSpc>
                <a:spcPts val="1900"/>
              </a:lnSpc>
            </a:pPr>
            <a:r>
              <a:rPr lang="en-US" sz="1400" b="1" spc="-100" dirty="0">
                <a:solidFill>
                  <a:srgbClr val="080808"/>
                </a:solidFill>
                <a:cs typeface="Arial"/>
              </a:rPr>
              <a:t>Client’s </a:t>
            </a:r>
            <a:r>
              <a:rPr lang="en-US" sz="1400" b="1" spc="-40" dirty="0">
                <a:solidFill>
                  <a:srgbClr val="080808"/>
                </a:solidFill>
                <a:cs typeface="Arial"/>
              </a:rPr>
              <a:t>a</a:t>
            </a:r>
            <a:r>
              <a:rPr lang="en-US" sz="1400" b="1" spc="-50" dirty="0">
                <a:solidFill>
                  <a:srgbClr val="080808"/>
                </a:solidFill>
                <a:cs typeface="Arial"/>
              </a:rPr>
              <a:t>w</a:t>
            </a:r>
            <a:r>
              <a:rPr lang="en-US" sz="1400" b="1" spc="-40" dirty="0">
                <a:solidFill>
                  <a:srgbClr val="080808"/>
                </a:solidFill>
                <a:cs typeface="Arial"/>
              </a:rPr>
              <a:t>ar</a:t>
            </a:r>
            <a:r>
              <a:rPr lang="en-US" sz="1400" b="1" spc="-50" dirty="0">
                <a:solidFill>
                  <a:srgbClr val="080808"/>
                </a:solidFill>
                <a:cs typeface="Arial"/>
              </a:rPr>
              <a:t>d</a:t>
            </a:r>
            <a:r>
              <a:rPr lang="en-US" sz="1400" b="1" spc="-45" dirty="0">
                <a:solidFill>
                  <a:srgbClr val="080808"/>
                </a:solidFill>
                <a:cs typeface="Arial"/>
              </a:rPr>
              <a:t>-</a:t>
            </a:r>
            <a:r>
              <a:rPr lang="en-US" sz="1400" b="1" spc="-50" dirty="0">
                <a:solidFill>
                  <a:srgbClr val="080808"/>
                </a:solidFill>
                <a:cs typeface="Arial"/>
              </a:rPr>
              <a:t>winnin</a:t>
            </a:r>
            <a:r>
              <a:rPr lang="en-US" sz="1400" b="1" spc="-5" dirty="0">
                <a:solidFill>
                  <a:srgbClr val="080808"/>
                </a:solidFill>
                <a:cs typeface="Arial"/>
              </a:rPr>
              <a:t>g</a:t>
            </a:r>
            <a:r>
              <a:rPr lang="en-US" sz="1400" b="1" spc="-85" dirty="0">
                <a:solidFill>
                  <a:srgbClr val="080808"/>
                </a:solidFill>
                <a:cs typeface="Arial"/>
              </a:rPr>
              <a:t> </a:t>
            </a:r>
            <a:r>
              <a:rPr lang="en-US" sz="1400" b="1" spc="-40" dirty="0">
                <a:solidFill>
                  <a:srgbClr val="080808"/>
                </a:solidFill>
                <a:cs typeface="Arial"/>
              </a:rPr>
              <a:t>m</a:t>
            </a:r>
            <a:r>
              <a:rPr lang="en-US" sz="1400" b="1" spc="-50" dirty="0">
                <a:solidFill>
                  <a:srgbClr val="080808"/>
                </a:solidFill>
                <a:cs typeface="Arial"/>
              </a:rPr>
              <a:t>obil</a:t>
            </a:r>
            <a:r>
              <a:rPr lang="en-US" sz="1400" b="1" dirty="0">
                <a:solidFill>
                  <a:srgbClr val="080808"/>
                </a:solidFill>
                <a:cs typeface="Arial"/>
              </a:rPr>
              <a:t>e </a:t>
            </a:r>
            <a:r>
              <a:rPr lang="en-US" sz="1400" b="1" spc="-45" dirty="0">
                <a:solidFill>
                  <a:srgbClr val="080808"/>
                </a:solidFill>
                <a:cs typeface="Arial"/>
              </a:rPr>
              <a:t>ap</a:t>
            </a:r>
            <a:r>
              <a:rPr lang="en-US" sz="1400" b="1" dirty="0">
                <a:solidFill>
                  <a:srgbClr val="080808"/>
                </a:solidFill>
                <a:cs typeface="Arial"/>
              </a:rPr>
              <a:t>p</a:t>
            </a:r>
            <a:r>
              <a:rPr lang="en-US" sz="1400" b="1" spc="-80" dirty="0">
                <a:solidFill>
                  <a:srgbClr val="080808"/>
                </a:solidFill>
                <a:cs typeface="Arial"/>
              </a:rPr>
              <a:t> </a:t>
            </a:r>
            <a:r>
              <a:rPr lang="en-US" sz="1400" spc="-40" dirty="0">
                <a:solidFill>
                  <a:srgbClr val="080808"/>
                </a:solidFill>
                <a:cs typeface="Arial"/>
              </a:rPr>
              <a:t>turne</a:t>
            </a:r>
            <a:r>
              <a:rPr lang="en-US" sz="1400" dirty="0">
                <a:solidFill>
                  <a:srgbClr val="080808"/>
                </a:solidFill>
                <a:cs typeface="Arial"/>
              </a:rPr>
              <a:t>d</a:t>
            </a:r>
            <a:r>
              <a:rPr lang="en-US" sz="1400" spc="-80" dirty="0">
                <a:solidFill>
                  <a:srgbClr val="080808"/>
                </a:solidFill>
                <a:cs typeface="Arial"/>
              </a:rPr>
              <a:t> </a:t>
            </a:r>
            <a:r>
              <a:rPr lang="en-US" sz="1400" spc="-40" dirty="0">
                <a:solidFill>
                  <a:srgbClr val="080808"/>
                </a:solidFill>
                <a:cs typeface="Arial"/>
              </a:rPr>
              <a:t>user</a:t>
            </a:r>
            <a:r>
              <a:rPr lang="en-US" sz="1400" dirty="0">
                <a:solidFill>
                  <a:srgbClr val="080808"/>
                </a:solidFill>
                <a:cs typeface="Arial"/>
              </a:rPr>
              <a:t>s</a:t>
            </a:r>
            <a:r>
              <a:rPr lang="en-US" sz="1400" spc="-85" dirty="0">
                <a:solidFill>
                  <a:srgbClr val="080808"/>
                </a:solidFill>
                <a:cs typeface="Arial"/>
              </a:rPr>
              <a:t> </a:t>
            </a:r>
            <a:r>
              <a:rPr lang="en-US" sz="1400" spc="-45" dirty="0">
                <a:solidFill>
                  <a:srgbClr val="080808"/>
                </a:solidFill>
                <a:cs typeface="Arial"/>
              </a:rPr>
              <a:t>phon</a:t>
            </a:r>
            <a:r>
              <a:rPr lang="en-US" sz="1400" spc="-5" dirty="0">
                <a:solidFill>
                  <a:srgbClr val="080808"/>
                </a:solidFill>
                <a:cs typeface="Arial"/>
              </a:rPr>
              <a:t>e</a:t>
            </a:r>
            <a:r>
              <a:rPr lang="en-US" sz="1400" spc="-85" dirty="0">
                <a:solidFill>
                  <a:srgbClr val="080808"/>
                </a:solidFill>
                <a:cs typeface="Arial"/>
              </a:rPr>
              <a:t> </a:t>
            </a:r>
            <a:r>
              <a:rPr lang="en-US" sz="1400" spc="-45" dirty="0">
                <a:solidFill>
                  <a:srgbClr val="080808"/>
                </a:solidFill>
                <a:cs typeface="Arial"/>
              </a:rPr>
              <a:t>int</a:t>
            </a:r>
            <a:r>
              <a:rPr lang="en-US" sz="1400" spc="-5" dirty="0">
                <a:solidFill>
                  <a:srgbClr val="080808"/>
                </a:solidFill>
                <a:cs typeface="Arial"/>
              </a:rPr>
              <a:t>o</a:t>
            </a:r>
            <a:r>
              <a:rPr lang="en-US" sz="1400" spc="-85" dirty="0">
                <a:solidFill>
                  <a:srgbClr val="080808"/>
                </a:solidFill>
                <a:cs typeface="Arial"/>
              </a:rPr>
              <a:t> </a:t>
            </a:r>
            <a:r>
              <a:rPr lang="en-US" sz="1400" dirty="0">
                <a:solidFill>
                  <a:srgbClr val="080808"/>
                </a:solidFill>
                <a:cs typeface="Arial"/>
              </a:rPr>
              <a:t>a </a:t>
            </a:r>
            <a:r>
              <a:rPr lang="en-US" sz="1400" spc="-45" dirty="0">
                <a:solidFill>
                  <a:srgbClr val="080808"/>
                </a:solidFill>
                <a:cs typeface="Arial"/>
              </a:rPr>
              <a:t>mobil</a:t>
            </a:r>
            <a:r>
              <a:rPr lang="en-US" sz="1400" dirty="0">
                <a:solidFill>
                  <a:srgbClr val="080808"/>
                </a:solidFill>
                <a:cs typeface="Arial"/>
              </a:rPr>
              <a:t>e</a:t>
            </a:r>
            <a:r>
              <a:rPr lang="en-US" sz="1400" spc="-80" dirty="0">
                <a:solidFill>
                  <a:srgbClr val="080808"/>
                </a:solidFill>
                <a:cs typeface="Arial"/>
              </a:rPr>
              <a:t> </a:t>
            </a:r>
            <a:r>
              <a:rPr lang="en-US" sz="1400" spc="-40" dirty="0">
                <a:solidFill>
                  <a:srgbClr val="080808"/>
                </a:solidFill>
                <a:cs typeface="Arial"/>
              </a:rPr>
              <a:t>drugstor</a:t>
            </a:r>
            <a:r>
              <a:rPr lang="en-US" sz="1400" dirty="0">
                <a:solidFill>
                  <a:srgbClr val="080808"/>
                </a:solidFill>
                <a:cs typeface="Arial"/>
              </a:rPr>
              <a:t>e</a:t>
            </a:r>
            <a:r>
              <a:rPr lang="en-US" sz="1400" spc="-85" dirty="0">
                <a:solidFill>
                  <a:srgbClr val="080808"/>
                </a:solidFill>
                <a:cs typeface="Arial"/>
              </a:rPr>
              <a:t> </a:t>
            </a:r>
            <a:r>
              <a:rPr lang="en-US" sz="1400" spc="-45" dirty="0">
                <a:solidFill>
                  <a:srgbClr val="080808"/>
                </a:solidFill>
                <a:cs typeface="Arial"/>
              </a:rPr>
              <a:t>helpin</a:t>
            </a:r>
            <a:r>
              <a:rPr lang="en-US" sz="1400" spc="-5" dirty="0">
                <a:solidFill>
                  <a:srgbClr val="080808"/>
                </a:solidFill>
                <a:cs typeface="Arial"/>
              </a:rPr>
              <a:t>g</a:t>
            </a:r>
            <a:r>
              <a:rPr lang="en-US" sz="1400" spc="-85" dirty="0">
                <a:solidFill>
                  <a:srgbClr val="080808"/>
                </a:solidFill>
                <a:cs typeface="Arial"/>
              </a:rPr>
              <a:t> </a:t>
            </a:r>
            <a:r>
              <a:rPr lang="en-US" sz="1400" spc="-40" dirty="0">
                <a:solidFill>
                  <a:srgbClr val="080808"/>
                </a:solidFill>
                <a:cs typeface="Arial"/>
              </a:rPr>
              <a:t>t</a:t>
            </a:r>
            <a:r>
              <a:rPr lang="en-US" sz="1400" spc="-5" dirty="0">
                <a:solidFill>
                  <a:srgbClr val="080808"/>
                </a:solidFill>
                <a:cs typeface="Arial"/>
              </a:rPr>
              <a:t>o</a:t>
            </a:r>
            <a:r>
              <a:rPr lang="en-US" sz="1400" spc="-80" dirty="0">
                <a:solidFill>
                  <a:srgbClr val="080808"/>
                </a:solidFill>
                <a:cs typeface="Arial"/>
              </a:rPr>
              <a:t> </a:t>
            </a:r>
            <a:r>
              <a:rPr lang="en-US" sz="1400" spc="-40" dirty="0">
                <a:solidFill>
                  <a:srgbClr val="080808"/>
                </a:solidFill>
                <a:cs typeface="Arial"/>
              </a:rPr>
              <a:t>bridge th</a:t>
            </a:r>
            <a:r>
              <a:rPr lang="en-US" sz="1400" dirty="0">
                <a:solidFill>
                  <a:srgbClr val="080808"/>
                </a:solidFill>
                <a:cs typeface="Arial"/>
              </a:rPr>
              <a:t>e</a:t>
            </a:r>
            <a:r>
              <a:rPr lang="en-US" sz="1400" spc="-80" dirty="0">
                <a:solidFill>
                  <a:srgbClr val="080808"/>
                </a:solidFill>
                <a:cs typeface="Arial"/>
              </a:rPr>
              <a:t> </a:t>
            </a:r>
            <a:r>
              <a:rPr lang="en-US" sz="1400" spc="-40" dirty="0">
                <a:solidFill>
                  <a:srgbClr val="080808"/>
                </a:solidFill>
                <a:cs typeface="Arial"/>
              </a:rPr>
              <a:t>ga</a:t>
            </a:r>
            <a:r>
              <a:rPr lang="en-US" sz="1400" dirty="0">
                <a:solidFill>
                  <a:srgbClr val="080808"/>
                </a:solidFill>
                <a:cs typeface="Arial"/>
              </a:rPr>
              <a:t>p</a:t>
            </a:r>
            <a:r>
              <a:rPr lang="en-US" sz="1400" spc="-85" dirty="0">
                <a:solidFill>
                  <a:srgbClr val="080808"/>
                </a:solidFill>
                <a:cs typeface="Arial"/>
              </a:rPr>
              <a:t> </a:t>
            </a:r>
            <a:r>
              <a:rPr lang="en-US" sz="1400" spc="-40" dirty="0">
                <a:solidFill>
                  <a:srgbClr val="080808"/>
                </a:solidFill>
                <a:cs typeface="Arial"/>
              </a:rPr>
              <a:t>betwee</a:t>
            </a:r>
            <a:r>
              <a:rPr lang="en-US" sz="1400" dirty="0">
                <a:solidFill>
                  <a:srgbClr val="080808"/>
                </a:solidFill>
                <a:cs typeface="Arial"/>
              </a:rPr>
              <a:t>n</a:t>
            </a:r>
            <a:r>
              <a:rPr lang="en-US" sz="1400" spc="-85" dirty="0">
                <a:solidFill>
                  <a:srgbClr val="080808"/>
                </a:solidFill>
                <a:cs typeface="Arial"/>
              </a:rPr>
              <a:t> </a:t>
            </a:r>
            <a:r>
              <a:rPr lang="en-US" sz="1400" spc="-40" dirty="0">
                <a:solidFill>
                  <a:srgbClr val="080808"/>
                </a:solidFill>
                <a:cs typeface="Arial"/>
              </a:rPr>
              <a:t>th</a:t>
            </a:r>
            <a:r>
              <a:rPr lang="en-US" sz="1400" dirty="0">
                <a:solidFill>
                  <a:srgbClr val="080808"/>
                </a:solidFill>
                <a:cs typeface="Arial"/>
              </a:rPr>
              <a:t>e</a:t>
            </a:r>
            <a:r>
              <a:rPr lang="en-US" sz="1400" spc="-80" dirty="0">
                <a:solidFill>
                  <a:srgbClr val="080808"/>
                </a:solidFill>
                <a:cs typeface="Arial"/>
              </a:rPr>
              <a:t> </a:t>
            </a:r>
            <a:r>
              <a:rPr lang="en-US" sz="1400" spc="-40" dirty="0">
                <a:solidFill>
                  <a:srgbClr val="080808"/>
                </a:solidFill>
                <a:cs typeface="Arial"/>
              </a:rPr>
              <a:t>physica</a:t>
            </a:r>
            <a:r>
              <a:rPr lang="en-US" sz="1400" dirty="0">
                <a:solidFill>
                  <a:srgbClr val="080808"/>
                </a:solidFill>
                <a:cs typeface="Arial"/>
              </a:rPr>
              <a:t>l</a:t>
            </a:r>
            <a:r>
              <a:rPr lang="en-US" sz="1400" spc="-85" dirty="0">
                <a:solidFill>
                  <a:srgbClr val="080808"/>
                </a:solidFill>
                <a:cs typeface="Arial"/>
              </a:rPr>
              <a:t> </a:t>
            </a:r>
            <a:r>
              <a:rPr lang="en-US" sz="1400" spc="-45" dirty="0">
                <a:solidFill>
                  <a:srgbClr val="080808"/>
                </a:solidFill>
                <a:cs typeface="Arial"/>
              </a:rPr>
              <a:t>stores an</a:t>
            </a:r>
            <a:r>
              <a:rPr lang="en-US" sz="1400" dirty="0">
                <a:solidFill>
                  <a:srgbClr val="080808"/>
                </a:solidFill>
                <a:cs typeface="Arial"/>
              </a:rPr>
              <a:t>d</a:t>
            </a:r>
            <a:r>
              <a:rPr lang="en-US" sz="1400" spc="-80" dirty="0">
                <a:solidFill>
                  <a:srgbClr val="080808"/>
                </a:solidFill>
                <a:cs typeface="Arial"/>
              </a:rPr>
              <a:t> </a:t>
            </a:r>
            <a:r>
              <a:rPr lang="en-US" sz="1400" spc="-45" dirty="0">
                <a:solidFill>
                  <a:srgbClr val="080808"/>
                </a:solidFill>
                <a:cs typeface="Arial"/>
              </a:rPr>
              <a:t>digital.</a:t>
            </a:r>
            <a:endParaRPr lang="en-US" sz="1400" dirty="0"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US" sz="1600" dirty="0">
              <a:latin typeface="Times New Roman"/>
              <a:cs typeface="Times New Roman"/>
            </a:endParaRPr>
          </a:p>
          <a:p>
            <a:pPr marL="12700" marR="5080">
              <a:lnSpc>
                <a:spcPts val="1900"/>
              </a:lnSpc>
            </a:pPr>
            <a:r>
              <a:rPr lang="en-US" sz="1400" b="1" spc="-40" dirty="0">
                <a:solidFill>
                  <a:srgbClr val="080808"/>
                </a:solidFill>
                <a:cs typeface="Arial"/>
              </a:rPr>
              <a:t>Geo-fencin</a:t>
            </a:r>
            <a:r>
              <a:rPr lang="en-US" sz="1400" b="1" dirty="0">
                <a:solidFill>
                  <a:srgbClr val="080808"/>
                </a:solidFill>
                <a:cs typeface="Arial"/>
              </a:rPr>
              <a:t>g</a:t>
            </a:r>
            <a:r>
              <a:rPr lang="en-US" sz="1400" b="1" spc="-90" dirty="0">
                <a:solidFill>
                  <a:srgbClr val="080808"/>
                </a:solidFill>
                <a:cs typeface="Arial"/>
              </a:rPr>
              <a:t> </a:t>
            </a:r>
            <a:r>
              <a:rPr lang="en-US" sz="1400" b="1" spc="-45" dirty="0">
                <a:solidFill>
                  <a:srgbClr val="080808"/>
                </a:solidFill>
                <a:cs typeface="Arial"/>
              </a:rPr>
              <a:t>technolog</a:t>
            </a:r>
            <a:r>
              <a:rPr lang="en-US" sz="1400" b="1" dirty="0">
                <a:solidFill>
                  <a:srgbClr val="080808"/>
                </a:solidFill>
                <a:cs typeface="Arial"/>
              </a:rPr>
              <a:t>y</a:t>
            </a:r>
            <a:r>
              <a:rPr lang="en-US" sz="1400" b="1" spc="-80" dirty="0">
                <a:solidFill>
                  <a:srgbClr val="080808"/>
                </a:solidFill>
                <a:cs typeface="Arial"/>
              </a:rPr>
              <a:t> </a:t>
            </a:r>
            <a:r>
              <a:rPr lang="en-US" sz="1400" spc="-45" dirty="0">
                <a:solidFill>
                  <a:srgbClr val="080808"/>
                </a:solidFill>
                <a:cs typeface="Arial"/>
              </a:rPr>
              <a:t>enable</a:t>
            </a:r>
            <a:r>
              <a:rPr lang="en-US" sz="1400" dirty="0">
                <a:solidFill>
                  <a:srgbClr val="080808"/>
                </a:solidFill>
                <a:cs typeface="Arial"/>
              </a:rPr>
              <a:t>s</a:t>
            </a:r>
            <a:r>
              <a:rPr lang="en-US" sz="1400" spc="-80" dirty="0">
                <a:solidFill>
                  <a:srgbClr val="080808"/>
                </a:solidFill>
                <a:cs typeface="Arial"/>
              </a:rPr>
              <a:t> </a:t>
            </a:r>
            <a:r>
              <a:rPr lang="en-US" sz="1400" spc="-45" dirty="0">
                <a:solidFill>
                  <a:srgbClr val="080808"/>
                </a:solidFill>
                <a:cs typeface="Arial"/>
              </a:rPr>
              <a:t>the ap</a:t>
            </a:r>
            <a:r>
              <a:rPr lang="en-US" sz="1400" dirty="0">
                <a:solidFill>
                  <a:srgbClr val="080808"/>
                </a:solidFill>
                <a:cs typeface="Arial"/>
              </a:rPr>
              <a:t>p</a:t>
            </a:r>
            <a:r>
              <a:rPr lang="en-US" sz="1400" spc="-80" dirty="0">
                <a:solidFill>
                  <a:srgbClr val="080808"/>
                </a:solidFill>
                <a:cs typeface="Arial"/>
              </a:rPr>
              <a:t> </a:t>
            </a:r>
            <a:r>
              <a:rPr lang="en-US" sz="1400" spc="-40" dirty="0">
                <a:solidFill>
                  <a:srgbClr val="080808"/>
                </a:solidFill>
                <a:cs typeface="Arial"/>
              </a:rPr>
              <a:t>t</a:t>
            </a:r>
            <a:r>
              <a:rPr lang="en-US" sz="1400" dirty="0">
                <a:solidFill>
                  <a:srgbClr val="080808"/>
                </a:solidFill>
                <a:cs typeface="Arial"/>
              </a:rPr>
              <a:t>o</a:t>
            </a:r>
            <a:r>
              <a:rPr lang="en-US" sz="1400" spc="-80" dirty="0">
                <a:solidFill>
                  <a:srgbClr val="080808"/>
                </a:solidFill>
                <a:cs typeface="Arial"/>
              </a:rPr>
              <a:t> </a:t>
            </a:r>
            <a:r>
              <a:rPr lang="en-US" sz="1400" spc="-45" dirty="0">
                <a:solidFill>
                  <a:srgbClr val="080808"/>
                </a:solidFill>
                <a:cs typeface="Arial"/>
              </a:rPr>
              <a:t>recogniz</a:t>
            </a:r>
            <a:r>
              <a:rPr lang="en-US" sz="1400" dirty="0">
                <a:solidFill>
                  <a:srgbClr val="080808"/>
                </a:solidFill>
                <a:cs typeface="Arial"/>
              </a:rPr>
              <a:t>e</a:t>
            </a:r>
            <a:r>
              <a:rPr lang="en-US" sz="1400" spc="-80" dirty="0">
                <a:solidFill>
                  <a:srgbClr val="080808"/>
                </a:solidFill>
                <a:cs typeface="Arial"/>
              </a:rPr>
              <a:t> </a:t>
            </a:r>
            <a:r>
              <a:rPr lang="en-US" sz="1400" spc="-45" dirty="0">
                <a:solidFill>
                  <a:srgbClr val="080808"/>
                </a:solidFill>
                <a:cs typeface="Arial"/>
              </a:rPr>
              <a:t>whe</a:t>
            </a:r>
            <a:r>
              <a:rPr lang="en-US" sz="1400" dirty="0">
                <a:solidFill>
                  <a:srgbClr val="080808"/>
                </a:solidFill>
                <a:cs typeface="Arial"/>
              </a:rPr>
              <a:t>n</a:t>
            </a:r>
            <a:r>
              <a:rPr lang="en-US" sz="1400" spc="-85" dirty="0">
                <a:solidFill>
                  <a:srgbClr val="080808"/>
                </a:solidFill>
                <a:cs typeface="Arial"/>
              </a:rPr>
              <a:t> </a:t>
            </a:r>
            <a:r>
              <a:rPr lang="en-US" sz="1400" dirty="0">
                <a:solidFill>
                  <a:srgbClr val="080808"/>
                </a:solidFill>
                <a:cs typeface="Arial"/>
              </a:rPr>
              <a:t>a</a:t>
            </a:r>
            <a:r>
              <a:rPr lang="en-US" sz="1400" spc="-80" dirty="0">
                <a:solidFill>
                  <a:srgbClr val="080808"/>
                </a:solidFill>
                <a:cs typeface="Arial"/>
              </a:rPr>
              <a:t> </a:t>
            </a:r>
            <a:r>
              <a:rPr lang="en-US" sz="1400" spc="-40" dirty="0">
                <a:solidFill>
                  <a:srgbClr val="080808"/>
                </a:solidFill>
                <a:cs typeface="Arial"/>
              </a:rPr>
              <a:t>use</a:t>
            </a:r>
            <a:r>
              <a:rPr lang="en-US" sz="1400" dirty="0">
                <a:solidFill>
                  <a:srgbClr val="080808"/>
                </a:solidFill>
                <a:cs typeface="Arial"/>
              </a:rPr>
              <a:t>r</a:t>
            </a:r>
            <a:r>
              <a:rPr lang="en-US" sz="1400" spc="-85" dirty="0">
                <a:solidFill>
                  <a:srgbClr val="080808"/>
                </a:solidFill>
                <a:cs typeface="Arial"/>
              </a:rPr>
              <a:t> </a:t>
            </a:r>
            <a:r>
              <a:rPr lang="en-US" sz="1400" spc="-40" dirty="0">
                <a:solidFill>
                  <a:srgbClr val="080808"/>
                </a:solidFill>
                <a:cs typeface="Arial"/>
              </a:rPr>
              <a:t>i</a:t>
            </a:r>
            <a:r>
              <a:rPr lang="en-US" sz="1400" dirty="0">
                <a:solidFill>
                  <a:srgbClr val="080808"/>
                </a:solidFill>
                <a:cs typeface="Arial"/>
              </a:rPr>
              <a:t>s</a:t>
            </a:r>
            <a:r>
              <a:rPr lang="en-US" sz="1400" spc="-80" dirty="0">
                <a:solidFill>
                  <a:srgbClr val="080808"/>
                </a:solidFill>
                <a:cs typeface="Arial"/>
              </a:rPr>
              <a:t> </a:t>
            </a:r>
            <a:r>
              <a:rPr lang="en-US" sz="1400" spc="-40" dirty="0">
                <a:solidFill>
                  <a:srgbClr val="080808"/>
                </a:solidFill>
                <a:cs typeface="Arial"/>
              </a:rPr>
              <a:t>near </a:t>
            </a:r>
            <a:r>
              <a:rPr lang="en-US" sz="1400" dirty="0">
                <a:solidFill>
                  <a:srgbClr val="080808"/>
                </a:solidFill>
                <a:cs typeface="Arial"/>
              </a:rPr>
              <a:t>a</a:t>
            </a:r>
            <a:r>
              <a:rPr lang="en-US" sz="1400" spc="-80" dirty="0">
                <a:solidFill>
                  <a:srgbClr val="080808"/>
                </a:solidFill>
                <a:cs typeface="Arial"/>
              </a:rPr>
              <a:t> </a:t>
            </a:r>
            <a:r>
              <a:rPr lang="en-US" sz="1400" spc="-110" dirty="0">
                <a:solidFill>
                  <a:srgbClr val="080808"/>
                </a:solidFill>
                <a:cs typeface="Arial"/>
              </a:rPr>
              <a:t>store </a:t>
            </a:r>
            <a:r>
              <a:rPr lang="en-US" sz="1400" spc="-45" dirty="0">
                <a:solidFill>
                  <a:srgbClr val="080808"/>
                </a:solidFill>
                <a:cs typeface="Arial"/>
              </a:rPr>
              <a:t>an</a:t>
            </a:r>
            <a:r>
              <a:rPr lang="en-US" sz="1400" dirty="0">
                <a:solidFill>
                  <a:srgbClr val="080808"/>
                </a:solidFill>
                <a:cs typeface="Arial"/>
              </a:rPr>
              <a:t>d</a:t>
            </a:r>
            <a:r>
              <a:rPr lang="en-US" sz="1400" spc="-80" dirty="0">
                <a:solidFill>
                  <a:srgbClr val="080808"/>
                </a:solidFill>
                <a:cs typeface="Arial"/>
              </a:rPr>
              <a:t> </a:t>
            </a:r>
            <a:r>
              <a:rPr lang="en-US" sz="1400" spc="-40" dirty="0">
                <a:solidFill>
                  <a:srgbClr val="080808"/>
                </a:solidFill>
                <a:cs typeface="Arial"/>
              </a:rPr>
              <a:t>leverage</a:t>
            </a:r>
            <a:r>
              <a:rPr lang="en-US" sz="1400" dirty="0">
                <a:solidFill>
                  <a:srgbClr val="080808"/>
                </a:solidFill>
                <a:cs typeface="Arial"/>
              </a:rPr>
              <a:t>s</a:t>
            </a:r>
            <a:r>
              <a:rPr lang="en-US" sz="1400" spc="-85" dirty="0">
                <a:solidFill>
                  <a:srgbClr val="080808"/>
                </a:solidFill>
                <a:cs typeface="Arial"/>
              </a:rPr>
              <a:t> </a:t>
            </a:r>
            <a:r>
              <a:rPr lang="en-US" sz="1400" spc="-40" dirty="0">
                <a:solidFill>
                  <a:srgbClr val="080808"/>
                </a:solidFill>
                <a:cs typeface="Arial"/>
              </a:rPr>
              <a:t>this </a:t>
            </a:r>
            <a:r>
              <a:rPr lang="en-US" sz="1400" spc="-45" dirty="0">
                <a:solidFill>
                  <a:srgbClr val="080808"/>
                </a:solidFill>
                <a:cs typeface="Arial"/>
              </a:rPr>
              <a:t>opportunit</a:t>
            </a:r>
            <a:r>
              <a:rPr lang="en-US" sz="1400" spc="-5" dirty="0">
                <a:solidFill>
                  <a:srgbClr val="080808"/>
                </a:solidFill>
                <a:cs typeface="Arial"/>
              </a:rPr>
              <a:t>y</a:t>
            </a:r>
            <a:r>
              <a:rPr lang="en-US" sz="1400" spc="-85" dirty="0">
                <a:solidFill>
                  <a:srgbClr val="080808"/>
                </a:solidFill>
                <a:cs typeface="Arial"/>
              </a:rPr>
              <a:t> </a:t>
            </a:r>
            <a:r>
              <a:rPr lang="en-US" sz="1400" spc="-45" dirty="0">
                <a:solidFill>
                  <a:srgbClr val="080808"/>
                </a:solidFill>
                <a:cs typeface="Arial"/>
              </a:rPr>
              <a:t>t</a:t>
            </a:r>
            <a:r>
              <a:rPr lang="en-US" sz="1400" spc="-5" dirty="0">
                <a:solidFill>
                  <a:srgbClr val="080808"/>
                </a:solidFill>
                <a:cs typeface="Arial"/>
              </a:rPr>
              <a:t>o</a:t>
            </a:r>
            <a:r>
              <a:rPr lang="en-US" sz="1400" spc="-85" dirty="0">
                <a:solidFill>
                  <a:srgbClr val="080808"/>
                </a:solidFill>
                <a:cs typeface="Arial"/>
              </a:rPr>
              <a:t> </a:t>
            </a:r>
            <a:r>
              <a:rPr lang="en-US" sz="1400" spc="-45" dirty="0">
                <a:solidFill>
                  <a:srgbClr val="080808"/>
                </a:solidFill>
                <a:cs typeface="Arial"/>
              </a:rPr>
              <a:t>pus</a:t>
            </a:r>
            <a:r>
              <a:rPr lang="en-US" sz="1400" spc="-5" dirty="0">
                <a:solidFill>
                  <a:srgbClr val="080808"/>
                </a:solidFill>
                <a:cs typeface="Arial"/>
              </a:rPr>
              <a:t>h</a:t>
            </a:r>
            <a:r>
              <a:rPr lang="en-US" sz="1400" spc="-85" dirty="0">
                <a:solidFill>
                  <a:srgbClr val="080808"/>
                </a:solidFill>
                <a:cs typeface="Arial"/>
              </a:rPr>
              <a:t> </a:t>
            </a:r>
            <a:r>
              <a:rPr lang="en-US" sz="1400" spc="-40" dirty="0">
                <a:solidFill>
                  <a:srgbClr val="080808"/>
                </a:solidFill>
                <a:cs typeface="Arial"/>
              </a:rPr>
              <a:t>notification</a:t>
            </a:r>
            <a:r>
              <a:rPr lang="en-US" sz="1400" spc="-5" dirty="0">
                <a:solidFill>
                  <a:srgbClr val="080808"/>
                </a:solidFill>
                <a:cs typeface="Arial"/>
              </a:rPr>
              <a:t>s</a:t>
            </a:r>
            <a:r>
              <a:rPr lang="en-US" sz="1400" spc="-90" dirty="0">
                <a:solidFill>
                  <a:srgbClr val="080808"/>
                </a:solidFill>
                <a:cs typeface="Arial"/>
              </a:rPr>
              <a:t> </a:t>
            </a:r>
            <a:r>
              <a:rPr lang="en-US" sz="1400" spc="-45" dirty="0">
                <a:solidFill>
                  <a:srgbClr val="080808"/>
                </a:solidFill>
                <a:cs typeface="Arial"/>
              </a:rPr>
              <a:t>for </a:t>
            </a:r>
            <a:r>
              <a:rPr lang="en-US" sz="1400" spc="-40" dirty="0">
                <a:solidFill>
                  <a:srgbClr val="080808"/>
                </a:solidFill>
                <a:cs typeface="Arial"/>
              </a:rPr>
              <a:t>in-stor</a:t>
            </a:r>
            <a:r>
              <a:rPr lang="en-US" sz="1400" dirty="0">
                <a:solidFill>
                  <a:srgbClr val="080808"/>
                </a:solidFill>
                <a:cs typeface="Arial"/>
              </a:rPr>
              <a:t>e</a:t>
            </a:r>
            <a:r>
              <a:rPr lang="en-US" sz="1400" spc="-85" dirty="0">
                <a:solidFill>
                  <a:srgbClr val="080808"/>
                </a:solidFill>
                <a:cs typeface="Arial"/>
              </a:rPr>
              <a:t> </a:t>
            </a:r>
            <a:r>
              <a:rPr lang="en-US" sz="1400" spc="-40" dirty="0">
                <a:solidFill>
                  <a:srgbClr val="080808"/>
                </a:solidFill>
                <a:cs typeface="Arial"/>
              </a:rPr>
              <a:t>offer</a:t>
            </a:r>
            <a:r>
              <a:rPr lang="en-US" sz="1400" dirty="0">
                <a:solidFill>
                  <a:srgbClr val="080808"/>
                </a:solidFill>
                <a:cs typeface="Arial"/>
              </a:rPr>
              <a:t>s</a:t>
            </a:r>
            <a:r>
              <a:rPr lang="en-US" sz="1400" spc="-85" dirty="0">
                <a:solidFill>
                  <a:srgbClr val="080808"/>
                </a:solidFill>
                <a:cs typeface="Arial"/>
              </a:rPr>
              <a:t> </a:t>
            </a:r>
            <a:r>
              <a:rPr lang="en-US" sz="1400" spc="-45" dirty="0">
                <a:solidFill>
                  <a:srgbClr val="080808"/>
                </a:solidFill>
                <a:cs typeface="Arial"/>
              </a:rPr>
              <a:t>an</a:t>
            </a:r>
            <a:r>
              <a:rPr lang="en-US" sz="1400" dirty="0">
                <a:solidFill>
                  <a:srgbClr val="080808"/>
                </a:solidFill>
                <a:cs typeface="Arial"/>
              </a:rPr>
              <a:t>d</a:t>
            </a:r>
            <a:r>
              <a:rPr lang="en-US" sz="1400" spc="-80" dirty="0">
                <a:solidFill>
                  <a:srgbClr val="080808"/>
                </a:solidFill>
                <a:cs typeface="Arial"/>
              </a:rPr>
              <a:t> </a:t>
            </a:r>
            <a:r>
              <a:rPr lang="en-US" sz="1400" spc="-50" dirty="0">
                <a:solidFill>
                  <a:srgbClr val="080808"/>
                </a:solidFill>
                <a:cs typeface="Arial"/>
              </a:rPr>
              <a:t>coupons.</a:t>
            </a:r>
            <a:endParaRPr lang="en-US" sz="1400" dirty="0">
              <a:cs typeface="Arial"/>
            </a:endParaRPr>
          </a:p>
        </p:txBody>
      </p:sp>
      <p:sp>
        <p:nvSpPr>
          <p:cNvPr id="41" name="object 5"/>
          <p:cNvSpPr/>
          <p:nvPr/>
        </p:nvSpPr>
        <p:spPr>
          <a:xfrm>
            <a:off x="6549666" y="2746637"/>
            <a:ext cx="891026" cy="19627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6"/>
          <p:cNvSpPr/>
          <p:nvPr/>
        </p:nvSpPr>
        <p:spPr>
          <a:xfrm>
            <a:off x="7558784" y="2715801"/>
            <a:ext cx="891025" cy="19627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7"/>
          <p:cNvSpPr/>
          <p:nvPr/>
        </p:nvSpPr>
        <p:spPr>
          <a:xfrm>
            <a:off x="8493426" y="2656503"/>
            <a:ext cx="650573" cy="19627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3"/>
          <p:cNvSpPr txBox="1">
            <a:spLocks noGrp="1"/>
          </p:cNvSpPr>
          <p:nvPr>
            <p:ph type="title"/>
          </p:nvPr>
        </p:nvSpPr>
        <p:spPr>
          <a:xfrm>
            <a:off x="321200" y="2592865"/>
            <a:ext cx="5739358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900"/>
              </a:lnSpc>
            </a:pPr>
            <a:r>
              <a:rPr lang="en-US" sz="1400" spc="-35" dirty="0">
                <a:solidFill>
                  <a:srgbClr val="080808"/>
                </a:solidFill>
                <a:latin typeface="Arial"/>
                <a:cs typeface="Arial"/>
              </a:rPr>
              <a:t>Cognizan</a:t>
            </a:r>
            <a:r>
              <a:rPr lang="en-US" sz="1400" dirty="0">
                <a:solidFill>
                  <a:srgbClr val="080808"/>
                </a:solidFill>
                <a:latin typeface="Arial"/>
                <a:cs typeface="Arial"/>
              </a:rPr>
              <a:t>t</a:t>
            </a:r>
            <a:r>
              <a:rPr lang="en-US" sz="1400" spc="-5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lang="en-US" sz="1400" spc="-35" dirty="0">
                <a:solidFill>
                  <a:srgbClr val="080808"/>
                </a:solidFill>
                <a:latin typeface="Arial"/>
                <a:cs typeface="Arial"/>
              </a:rPr>
              <a:t>extende</a:t>
            </a:r>
            <a:r>
              <a:rPr lang="en-US" sz="1400" dirty="0">
                <a:solidFill>
                  <a:srgbClr val="080808"/>
                </a:solidFill>
                <a:latin typeface="Arial"/>
                <a:cs typeface="Arial"/>
              </a:rPr>
              <a:t>d</a:t>
            </a:r>
            <a:r>
              <a:rPr lang="en-US" sz="1400" spc="-6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lang="en-US" sz="1400" spc="-95" dirty="0">
                <a:solidFill>
                  <a:srgbClr val="080808"/>
                </a:solidFill>
                <a:latin typeface="Arial"/>
                <a:cs typeface="Arial"/>
              </a:rPr>
              <a:t>clients </a:t>
            </a:r>
            <a:r>
              <a:rPr lang="en-US" sz="1400" spc="-35" dirty="0">
                <a:solidFill>
                  <a:srgbClr val="080808"/>
                </a:solidFill>
                <a:latin typeface="Arial"/>
                <a:cs typeface="Arial"/>
              </a:rPr>
              <a:t>Omni</a:t>
            </a:r>
            <a:r>
              <a:rPr lang="en-US" sz="1400" dirty="0">
                <a:solidFill>
                  <a:srgbClr val="080808"/>
                </a:solidFill>
                <a:latin typeface="Arial"/>
                <a:cs typeface="Arial"/>
              </a:rPr>
              <a:t>-</a:t>
            </a:r>
            <a:r>
              <a:rPr lang="en-US" sz="1400" spc="-35" dirty="0">
                <a:solidFill>
                  <a:srgbClr val="080808"/>
                </a:solidFill>
                <a:latin typeface="Arial"/>
                <a:cs typeface="Arial"/>
              </a:rPr>
              <a:t>channe</a:t>
            </a:r>
            <a:r>
              <a:rPr lang="en-US" sz="1400" dirty="0">
                <a:solidFill>
                  <a:srgbClr val="080808"/>
                </a:solidFill>
                <a:latin typeface="Arial"/>
                <a:cs typeface="Arial"/>
              </a:rPr>
              <a:t>l</a:t>
            </a:r>
            <a:r>
              <a:rPr lang="en-US" sz="1400" spc="-6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lang="en-US" sz="1400" spc="-35" dirty="0">
                <a:solidFill>
                  <a:srgbClr val="080808"/>
                </a:solidFill>
                <a:latin typeface="Arial"/>
                <a:cs typeface="Arial"/>
              </a:rPr>
              <a:t>experienc</a:t>
            </a:r>
            <a:r>
              <a:rPr lang="en-US" sz="1400" dirty="0">
                <a:solidFill>
                  <a:srgbClr val="080808"/>
                </a:solidFill>
                <a:latin typeface="Arial"/>
                <a:cs typeface="Arial"/>
              </a:rPr>
              <a:t>e</a:t>
            </a:r>
            <a:r>
              <a:rPr lang="en-US" sz="1400" spc="-6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lang="en-US" sz="1400" spc="-30" dirty="0">
                <a:solidFill>
                  <a:srgbClr val="080808"/>
                </a:solidFill>
                <a:latin typeface="Arial"/>
                <a:cs typeface="Arial"/>
              </a:rPr>
              <a:t>t</a:t>
            </a:r>
            <a:r>
              <a:rPr lang="en-US" sz="1400" spc="-5" dirty="0">
                <a:solidFill>
                  <a:srgbClr val="080808"/>
                </a:solidFill>
                <a:latin typeface="Arial"/>
                <a:cs typeface="Arial"/>
              </a:rPr>
              <a:t>o</a:t>
            </a:r>
            <a:r>
              <a:rPr lang="en-US" sz="1400" spc="-6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lang="en-US" sz="1400" spc="-30" dirty="0">
                <a:solidFill>
                  <a:srgbClr val="080808"/>
                </a:solidFill>
                <a:latin typeface="Arial"/>
                <a:cs typeface="Arial"/>
              </a:rPr>
              <a:t>th</a:t>
            </a:r>
            <a:r>
              <a:rPr lang="en-US" sz="1400" dirty="0">
                <a:solidFill>
                  <a:srgbClr val="080808"/>
                </a:solidFill>
                <a:latin typeface="Arial"/>
                <a:cs typeface="Arial"/>
              </a:rPr>
              <a:t>e</a:t>
            </a:r>
            <a:r>
              <a:rPr lang="en-US" sz="1400" spc="-12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lang="en-US" sz="1400" b="1" spc="-35" dirty="0">
                <a:solidFill>
                  <a:srgbClr val="080808"/>
                </a:solidFill>
                <a:latin typeface="Arial"/>
                <a:cs typeface="Arial"/>
              </a:rPr>
              <a:t>Appl</a:t>
            </a:r>
            <a:r>
              <a:rPr lang="en-US" sz="1400" b="1" dirty="0">
                <a:solidFill>
                  <a:srgbClr val="080808"/>
                </a:solidFill>
                <a:latin typeface="Arial"/>
                <a:cs typeface="Arial"/>
              </a:rPr>
              <a:t>e</a:t>
            </a:r>
            <a:r>
              <a:rPr lang="en-US" sz="1400" b="1" spc="-6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lang="en-US" sz="1400" b="1" spc="-95" dirty="0">
                <a:solidFill>
                  <a:srgbClr val="080808"/>
                </a:solidFill>
                <a:latin typeface="Arial"/>
                <a:cs typeface="Arial"/>
              </a:rPr>
              <a:t>W</a:t>
            </a:r>
            <a:r>
              <a:rPr lang="en-US" sz="1400" b="1" spc="-35" dirty="0">
                <a:solidFill>
                  <a:srgbClr val="080808"/>
                </a:solidFill>
                <a:latin typeface="Arial"/>
                <a:cs typeface="Arial"/>
              </a:rPr>
              <a:t>atch </a:t>
            </a:r>
            <a:r>
              <a:rPr lang="en-US" sz="1400" spc="-35" dirty="0">
                <a:solidFill>
                  <a:srgbClr val="080808"/>
                </a:solidFill>
                <a:latin typeface="Arial"/>
                <a:cs typeface="Arial"/>
              </a:rPr>
              <a:t>vi</a:t>
            </a:r>
            <a:r>
              <a:rPr lang="en-US" sz="1400" dirty="0">
                <a:solidFill>
                  <a:srgbClr val="080808"/>
                </a:solidFill>
                <a:latin typeface="Arial"/>
                <a:cs typeface="Arial"/>
              </a:rPr>
              <a:t>a</a:t>
            </a:r>
            <a:r>
              <a:rPr lang="en-US" sz="1400" spc="-6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lang="en-US" sz="1400" spc="-30" dirty="0">
                <a:solidFill>
                  <a:srgbClr val="080808"/>
                </a:solidFill>
                <a:latin typeface="Arial"/>
                <a:cs typeface="Arial"/>
              </a:rPr>
              <a:t>th</a:t>
            </a:r>
            <a:r>
              <a:rPr lang="en-US" sz="1400" dirty="0">
                <a:solidFill>
                  <a:srgbClr val="080808"/>
                </a:solidFill>
                <a:latin typeface="Arial"/>
                <a:cs typeface="Arial"/>
              </a:rPr>
              <a:t>e</a:t>
            </a:r>
            <a:r>
              <a:rPr lang="en-US" sz="1400" spc="-6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lang="en-US" sz="1400" spc="-30" dirty="0">
                <a:solidFill>
                  <a:srgbClr val="080808"/>
                </a:solidFill>
                <a:latin typeface="Arial"/>
                <a:cs typeface="Arial"/>
              </a:rPr>
              <a:t>firs</a:t>
            </a:r>
            <a:r>
              <a:rPr lang="en-US" sz="1400" dirty="0">
                <a:solidFill>
                  <a:srgbClr val="080808"/>
                </a:solidFill>
                <a:latin typeface="Arial"/>
                <a:cs typeface="Arial"/>
              </a:rPr>
              <a:t>t</a:t>
            </a:r>
            <a:r>
              <a:rPr lang="en-US" sz="1400" spc="-6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lang="en-US" sz="1400" spc="-35" dirty="0">
                <a:solidFill>
                  <a:srgbClr val="080808"/>
                </a:solidFill>
                <a:latin typeface="Arial"/>
                <a:cs typeface="Arial"/>
              </a:rPr>
              <a:t>ap</a:t>
            </a:r>
            <a:r>
              <a:rPr lang="en-US" sz="1400" dirty="0">
                <a:solidFill>
                  <a:srgbClr val="080808"/>
                </a:solidFill>
                <a:latin typeface="Arial"/>
                <a:cs typeface="Arial"/>
              </a:rPr>
              <a:t>p</a:t>
            </a:r>
            <a:r>
              <a:rPr lang="en-US" sz="1400" spc="-6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lang="en-US" sz="1400" spc="-30" dirty="0">
                <a:solidFill>
                  <a:srgbClr val="080808"/>
                </a:solidFill>
                <a:latin typeface="Arial"/>
                <a:cs typeface="Arial"/>
              </a:rPr>
              <a:t>designe</a:t>
            </a:r>
            <a:r>
              <a:rPr lang="en-US" sz="1400" dirty="0">
                <a:solidFill>
                  <a:srgbClr val="080808"/>
                </a:solidFill>
                <a:latin typeface="Arial"/>
                <a:cs typeface="Arial"/>
              </a:rPr>
              <a:t>d</a:t>
            </a:r>
            <a:r>
              <a:rPr lang="en-US" sz="1400" spc="-6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lang="en-US" sz="1400" spc="-30" dirty="0">
                <a:solidFill>
                  <a:srgbClr val="080808"/>
                </a:solidFill>
                <a:latin typeface="Arial"/>
                <a:cs typeface="Arial"/>
              </a:rPr>
              <a:t>t</a:t>
            </a:r>
            <a:r>
              <a:rPr lang="en-US" sz="1400" dirty="0">
                <a:solidFill>
                  <a:srgbClr val="080808"/>
                </a:solidFill>
                <a:latin typeface="Arial"/>
                <a:cs typeface="Arial"/>
              </a:rPr>
              <a:t>o</a:t>
            </a:r>
            <a:r>
              <a:rPr lang="en-US" sz="1400" spc="-6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lang="en-US" sz="1400" spc="-30" dirty="0">
                <a:solidFill>
                  <a:srgbClr val="080808"/>
                </a:solidFill>
                <a:latin typeface="Arial"/>
                <a:cs typeface="Arial"/>
              </a:rPr>
              <a:t>hel</a:t>
            </a:r>
            <a:r>
              <a:rPr lang="en-US" sz="1400" dirty="0">
                <a:solidFill>
                  <a:srgbClr val="080808"/>
                </a:solidFill>
                <a:latin typeface="Arial"/>
                <a:cs typeface="Arial"/>
              </a:rPr>
              <a:t>p</a:t>
            </a:r>
            <a:r>
              <a:rPr lang="en-US" sz="1400" spc="-6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lang="en-US" sz="1400" spc="-30" dirty="0">
                <a:solidFill>
                  <a:srgbClr val="080808"/>
                </a:solidFill>
                <a:latin typeface="Arial"/>
                <a:cs typeface="Arial"/>
              </a:rPr>
              <a:t>users </a:t>
            </a:r>
            <a:r>
              <a:rPr lang="en-US" sz="1400" spc="-35" dirty="0">
                <a:solidFill>
                  <a:srgbClr val="080808"/>
                </a:solidFill>
                <a:latin typeface="Arial"/>
                <a:cs typeface="Arial"/>
              </a:rPr>
              <a:t>adher</a:t>
            </a:r>
            <a:r>
              <a:rPr lang="en-US" sz="1400" dirty="0">
                <a:solidFill>
                  <a:srgbClr val="080808"/>
                </a:solidFill>
                <a:latin typeface="Arial"/>
                <a:cs typeface="Arial"/>
              </a:rPr>
              <a:t>e</a:t>
            </a:r>
            <a:r>
              <a:rPr lang="en-US" sz="1400" spc="-6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lang="en-US" sz="1400" spc="-30" dirty="0">
                <a:solidFill>
                  <a:srgbClr val="080808"/>
                </a:solidFill>
                <a:latin typeface="Arial"/>
                <a:cs typeface="Arial"/>
              </a:rPr>
              <a:t>t</a:t>
            </a:r>
            <a:r>
              <a:rPr lang="en-US" sz="1400" spc="-5" dirty="0">
                <a:solidFill>
                  <a:srgbClr val="080808"/>
                </a:solidFill>
                <a:latin typeface="Arial"/>
                <a:cs typeface="Arial"/>
              </a:rPr>
              <a:t>o</a:t>
            </a:r>
            <a:r>
              <a:rPr lang="en-US" sz="1400" spc="-6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lang="en-US" sz="1400" spc="-30" dirty="0">
                <a:solidFill>
                  <a:srgbClr val="080808"/>
                </a:solidFill>
                <a:latin typeface="Arial"/>
                <a:cs typeface="Arial"/>
              </a:rPr>
              <a:t>thei</a:t>
            </a:r>
            <a:r>
              <a:rPr lang="en-US" sz="1400" dirty="0">
                <a:solidFill>
                  <a:srgbClr val="080808"/>
                </a:solidFill>
                <a:latin typeface="Arial"/>
                <a:cs typeface="Arial"/>
              </a:rPr>
              <a:t>r</a:t>
            </a:r>
            <a:r>
              <a:rPr lang="en-US" sz="1400" spc="-6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lang="en-US" sz="1400" spc="-35" dirty="0">
                <a:solidFill>
                  <a:srgbClr val="080808"/>
                </a:solidFill>
                <a:latin typeface="Arial"/>
                <a:cs typeface="Arial"/>
              </a:rPr>
              <a:t>medicatio</a:t>
            </a:r>
            <a:r>
              <a:rPr lang="en-US" sz="1400" dirty="0">
                <a:solidFill>
                  <a:srgbClr val="080808"/>
                </a:solidFill>
                <a:latin typeface="Arial"/>
                <a:cs typeface="Arial"/>
              </a:rPr>
              <a:t>n</a:t>
            </a:r>
            <a:r>
              <a:rPr lang="en-US" sz="1400" spc="-5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lang="en-US" sz="1400" spc="-35" dirty="0">
                <a:solidFill>
                  <a:srgbClr val="080808"/>
                </a:solidFill>
                <a:latin typeface="Arial"/>
                <a:cs typeface="Arial"/>
              </a:rPr>
              <a:t>regimen. </a:t>
            </a:r>
            <a:r>
              <a:rPr lang="en-US" sz="1400" b="1" spc="-35" dirty="0">
                <a:solidFill>
                  <a:srgbClr val="080808"/>
                </a:solidFill>
                <a:latin typeface="Arial"/>
                <a:cs typeface="Arial"/>
              </a:rPr>
              <a:t>Provided STEPS feature </a:t>
            </a:r>
            <a:r>
              <a:rPr lang="en-US" sz="1400" spc="-35" dirty="0">
                <a:solidFill>
                  <a:srgbClr val="080808"/>
                </a:solidFill>
                <a:latin typeface="Arial"/>
                <a:cs typeface="Arial"/>
              </a:rPr>
              <a:t>as part of Digital Wellness Journey.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5" name="object 4"/>
          <p:cNvSpPr txBox="1"/>
          <p:nvPr/>
        </p:nvSpPr>
        <p:spPr>
          <a:xfrm>
            <a:off x="321200" y="3819338"/>
            <a:ext cx="6110374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0" marR="0" lvl="0">
              <a:spcBef>
                <a:spcPts val="0"/>
              </a:spcBef>
              <a:spcAft>
                <a:spcPts val="0"/>
              </a:spcAft>
            </a:pPr>
            <a:r>
              <a:rPr lang="en-US" sz="1400" b="1" spc="-35" dirty="0">
                <a:solidFill>
                  <a:srgbClr val="080808"/>
                </a:solidFill>
                <a:cs typeface="Arial"/>
              </a:rPr>
              <a:t>Enabled Quick Prints Mobile Public API via APIGEE </a:t>
            </a:r>
            <a:r>
              <a:rPr lang="en-US" sz="1400" spc="-35" dirty="0">
                <a:solidFill>
                  <a:srgbClr val="080808"/>
                </a:solidFill>
                <a:cs typeface="Arial"/>
              </a:rPr>
              <a:t>to help 3rd party developers develop Innovative Mobile apps to invoke Prints at Pharmacy stores and interface with backend AS/400 functionalities at the store.</a:t>
            </a:r>
          </a:p>
        </p:txBody>
      </p:sp>
    </p:spTree>
    <p:extLst>
      <p:ext uri="{BB962C8B-B14F-4D97-AF65-F5344CB8AC3E}">
        <p14:creationId xmlns:p14="http://schemas.microsoft.com/office/powerpoint/2010/main" val="1914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13"/>
          <p:cNvSpPr txBox="1"/>
          <p:nvPr/>
        </p:nvSpPr>
        <p:spPr>
          <a:xfrm>
            <a:off x="321199" y="385571"/>
            <a:ext cx="7429935" cy="58169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10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dirty="0"/>
              <a:t>Omni-Channel Impact and Growth</a:t>
            </a:r>
            <a:r>
              <a:rPr lang="en-US" dirty="0"/>
              <a:t> Return on Investments</a:t>
            </a:r>
            <a:endParaRPr dirty="0"/>
          </a:p>
        </p:txBody>
      </p:sp>
      <p:sp>
        <p:nvSpPr>
          <p:cNvPr id="29" name="object 14"/>
          <p:cNvSpPr txBox="1"/>
          <p:nvPr/>
        </p:nvSpPr>
        <p:spPr>
          <a:xfrm>
            <a:off x="4683231" y="2912662"/>
            <a:ext cx="2000885" cy="1547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spc="-30" dirty="0">
                <a:solidFill>
                  <a:schemeClr val="tx2"/>
                </a:solidFill>
                <a:cs typeface="Arial"/>
              </a:rPr>
              <a:t>Omni-Channe</a:t>
            </a:r>
            <a:r>
              <a:rPr sz="1400" b="1" dirty="0">
                <a:solidFill>
                  <a:schemeClr val="tx2"/>
                </a:solidFill>
                <a:cs typeface="Arial"/>
              </a:rPr>
              <a:t>l</a:t>
            </a:r>
            <a:r>
              <a:rPr sz="1400" b="1" spc="-65" dirty="0">
                <a:solidFill>
                  <a:schemeClr val="tx2"/>
                </a:solidFill>
                <a:cs typeface="Arial"/>
              </a:rPr>
              <a:t> </a:t>
            </a:r>
            <a:r>
              <a:rPr sz="1400" b="1" spc="-35" dirty="0">
                <a:solidFill>
                  <a:schemeClr val="tx2"/>
                </a:solidFill>
                <a:cs typeface="Arial"/>
              </a:rPr>
              <a:t>Payment</a:t>
            </a:r>
            <a:endParaRPr sz="1400">
              <a:solidFill>
                <a:schemeClr val="tx2"/>
              </a:solidFill>
              <a:cs typeface="Arial"/>
            </a:endParaRPr>
          </a:p>
          <a:p>
            <a:pPr marL="177800" marR="59690" indent="-165100">
              <a:lnSpc>
                <a:spcPct val="104200"/>
              </a:lnSpc>
              <a:spcBef>
                <a:spcPts val="459"/>
              </a:spcBef>
              <a:buFont typeface="Courier New"/>
              <a:buChar char="o"/>
              <a:tabLst>
                <a:tab pos="184150" algn="l"/>
              </a:tabLst>
            </a:pPr>
            <a:r>
              <a:rPr sz="1200" spc="-30" dirty="0">
                <a:solidFill>
                  <a:schemeClr val="tx2"/>
                </a:solidFill>
                <a:cs typeface="Arial"/>
              </a:rPr>
              <a:t>Increase</a:t>
            </a:r>
            <a:r>
              <a:rPr sz="1200" dirty="0">
                <a:solidFill>
                  <a:schemeClr val="tx2"/>
                </a:solidFill>
                <a:cs typeface="Arial"/>
              </a:rPr>
              <a:t>d</a:t>
            </a:r>
            <a:r>
              <a:rPr sz="1200" spc="-65" dirty="0">
                <a:solidFill>
                  <a:schemeClr val="tx2"/>
                </a:solidFill>
                <a:cs typeface="Arial"/>
              </a:rPr>
              <a:t> </a:t>
            </a:r>
            <a:r>
              <a:rPr sz="1200" spc="-35" dirty="0">
                <a:solidFill>
                  <a:schemeClr val="tx2"/>
                </a:solidFill>
                <a:cs typeface="Arial"/>
              </a:rPr>
              <a:t>in-stor</a:t>
            </a:r>
            <a:r>
              <a:rPr sz="1200" dirty="0">
                <a:solidFill>
                  <a:schemeClr val="tx2"/>
                </a:solidFill>
                <a:cs typeface="Arial"/>
              </a:rPr>
              <a:t>e</a:t>
            </a:r>
            <a:r>
              <a:rPr sz="1200" spc="-60" dirty="0">
                <a:solidFill>
                  <a:schemeClr val="tx2"/>
                </a:solidFill>
                <a:cs typeface="Arial"/>
              </a:rPr>
              <a:t> </a:t>
            </a:r>
            <a:r>
              <a:rPr sz="1200" spc="-35" dirty="0">
                <a:solidFill>
                  <a:schemeClr val="tx2"/>
                </a:solidFill>
                <a:cs typeface="Arial"/>
              </a:rPr>
              <a:t>order </a:t>
            </a:r>
            <a:r>
              <a:rPr sz="1200" spc="-30" dirty="0">
                <a:solidFill>
                  <a:schemeClr val="tx2"/>
                </a:solidFill>
                <a:cs typeface="Arial"/>
              </a:rPr>
              <a:t>conversio</a:t>
            </a:r>
            <a:r>
              <a:rPr sz="1200" dirty="0">
                <a:solidFill>
                  <a:schemeClr val="tx2"/>
                </a:solidFill>
                <a:cs typeface="Arial"/>
              </a:rPr>
              <a:t>n</a:t>
            </a:r>
            <a:r>
              <a:rPr sz="1200" spc="-65" dirty="0">
                <a:solidFill>
                  <a:schemeClr val="tx2"/>
                </a:solidFill>
                <a:cs typeface="Arial"/>
              </a:rPr>
              <a:t> </a:t>
            </a:r>
            <a:r>
              <a:rPr sz="1200" spc="-35" dirty="0">
                <a:solidFill>
                  <a:schemeClr val="tx2"/>
                </a:solidFill>
                <a:cs typeface="Arial"/>
              </a:rPr>
              <a:t>b</a:t>
            </a:r>
            <a:r>
              <a:rPr sz="1200" dirty="0">
                <a:solidFill>
                  <a:schemeClr val="tx2"/>
                </a:solidFill>
                <a:cs typeface="Arial"/>
              </a:rPr>
              <a:t>y</a:t>
            </a:r>
            <a:r>
              <a:rPr sz="1200" spc="-60" dirty="0">
                <a:solidFill>
                  <a:schemeClr val="tx2"/>
                </a:solidFill>
                <a:cs typeface="Arial"/>
              </a:rPr>
              <a:t> </a:t>
            </a:r>
            <a:r>
              <a:rPr sz="1200" spc="-35" dirty="0">
                <a:solidFill>
                  <a:schemeClr val="tx2"/>
                </a:solidFill>
                <a:cs typeface="Arial"/>
              </a:rPr>
              <a:t>5</a:t>
            </a:r>
            <a:r>
              <a:rPr sz="1200" dirty="0">
                <a:solidFill>
                  <a:schemeClr val="tx2"/>
                </a:solidFill>
                <a:cs typeface="Arial"/>
              </a:rPr>
              <a:t>%</a:t>
            </a:r>
            <a:r>
              <a:rPr sz="1200" spc="-60" dirty="0">
                <a:solidFill>
                  <a:schemeClr val="tx2"/>
                </a:solidFill>
                <a:cs typeface="Arial"/>
              </a:rPr>
              <a:t> </a:t>
            </a:r>
            <a:r>
              <a:rPr sz="1200" spc="-30" dirty="0">
                <a:solidFill>
                  <a:schemeClr val="tx2"/>
                </a:solidFill>
                <a:cs typeface="Arial"/>
              </a:rPr>
              <a:t>(~$500k)</a:t>
            </a:r>
            <a:endParaRPr sz="1200">
              <a:solidFill>
                <a:schemeClr val="tx2"/>
              </a:solidFill>
              <a:cs typeface="Arial"/>
            </a:endParaRPr>
          </a:p>
          <a:p>
            <a:pPr marL="177800" marR="5080" indent="-165100">
              <a:lnSpc>
                <a:spcPct val="104200"/>
              </a:lnSpc>
              <a:spcBef>
                <a:spcPts val="500"/>
              </a:spcBef>
              <a:buFont typeface="Courier New"/>
              <a:buChar char="o"/>
              <a:tabLst>
                <a:tab pos="184150" algn="l"/>
              </a:tabLst>
            </a:pPr>
            <a:r>
              <a:rPr sz="1200" spc="-35" dirty="0">
                <a:solidFill>
                  <a:schemeClr val="tx2"/>
                </a:solidFill>
                <a:cs typeface="Arial"/>
              </a:rPr>
              <a:t>Launche</a:t>
            </a:r>
            <a:r>
              <a:rPr sz="1200" dirty="0">
                <a:solidFill>
                  <a:schemeClr val="tx2"/>
                </a:solidFill>
                <a:cs typeface="Arial"/>
              </a:rPr>
              <a:t>d</a:t>
            </a:r>
            <a:r>
              <a:rPr sz="1200" spc="-60" dirty="0">
                <a:solidFill>
                  <a:schemeClr val="tx2"/>
                </a:solidFill>
                <a:cs typeface="Arial"/>
              </a:rPr>
              <a:t> </a:t>
            </a:r>
            <a:r>
              <a:rPr sz="1200" spc="-35" dirty="0">
                <a:solidFill>
                  <a:schemeClr val="tx2"/>
                </a:solidFill>
                <a:cs typeface="Arial"/>
              </a:rPr>
              <a:t>no-receip</a:t>
            </a:r>
            <a:r>
              <a:rPr sz="1200" dirty="0">
                <a:solidFill>
                  <a:schemeClr val="tx2"/>
                </a:solidFill>
                <a:cs typeface="Arial"/>
              </a:rPr>
              <a:t>t</a:t>
            </a:r>
            <a:r>
              <a:rPr sz="1200" spc="-60" dirty="0">
                <a:solidFill>
                  <a:schemeClr val="tx2"/>
                </a:solidFill>
                <a:cs typeface="Arial"/>
              </a:rPr>
              <a:t> </a:t>
            </a:r>
            <a:r>
              <a:rPr sz="1200" spc="-30" dirty="0">
                <a:solidFill>
                  <a:schemeClr val="tx2"/>
                </a:solidFill>
                <a:cs typeface="Arial"/>
              </a:rPr>
              <a:t>returns </a:t>
            </a:r>
            <a:r>
              <a:rPr sz="1200" spc="-35" dirty="0">
                <a:solidFill>
                  <a:schemeClr val="tx2"/>
                </a:solidFill>
                <a:cs typeface="Arial"/>
              </a:rPr>
              <a:t>i</a:t>
            </a:r>
            <a:r>
              <a:rPr sz="1200" dirty="0">
                <a:solidFill>
                  <a:schemeClr val="tx2"/>
                </a:solidFill>
                <a:cs typeface="Arial"/>
              </a:rPr>
              <a:t>n</a:t>
            </a:r>
            <a:r>
              <a:rPr sz="1200" spc="-60" dirty="0">
                <a:solidFill>
                  <a:schemeClr val="tx2"/>
                </a:solidFill>
                <a:cs typeface="Arial"/>
              </a:rPr>
              <a:t> </a:t>
            </a:r>
            <a:r>
              <a:rPr sz="1200" spc="-35" dirty="0">
                <a:solidFill>
                  <a:schemeClr val="tx2"/>
                </a:solidFill>
                <a:cs typeface="Arial"/>
              </a:rPr>
              <a:t>al</a:t>
            </a:r>
            <a:r>
              <a:rPr sz="1200" dirty="0">
                <a:solidFill>
                  <a:schemeClr val="tx2"/>
                </a:solidFill>
                <a:cs typeface="Arial"/>
              </a:rPr>
              <a:t>l</a:t>
            </a:r>
            <a:r>
              <a:rPr sz="1200" spc="-60" dirty="0">
                <a:solidFill>
                  <a:schemeClr val="tx2"/>
                </a:solidFill>
                <a:cs typeface="Arial"/>
              </a:rPr>
              <a:t> </a:t>
            </a:r>
            <a:r>
              <a:rPr sz="1200" spc="-35" dirty="0">
                <a:solidFill>
                  <a:schemeClr val="tx2"/>
                </a:solidFill>
                <a:cs typeface="Arial"/>
              </a:rPr>
              <a:t>8,800</a:t>
            </a:r>
            <a:r>
              <a:rPr sz="1200" dirty="0">
                <a:solidFill>
                  <a:schemeClr val="tx2"/>
                </a:solidFill>
                <a:cs typeface="Arial"/>
              </a:rPr>
              <a:t>+</a:t>
            </a:r>
            <a:r>
              <a:rPr sz="1200" spc="-60" dirty="0">
                <a:solidFill>
                  <a:schemeClr val="tx2"/>
                </a:solidFill>
                <a:cs typeface="Arial"/>
              </a:rPr>
              <a:t> </a:t>
            </a:r>
            <a:r>
              <a:rPr sz="1200" spc="-30" dirty="0">
                <a:solidFill>
                  <a:schemeClr val="tx2"/>
                </a:solidFill>
                <a:cs typeface="Arial"/>
              </a:rPr>
              <a:t>stores</a:t>
            </a:r>
            <a:endParaRPr sz="1200">
              <a:solidFill>
                <a:schemeClr val="tx2"/>
              </a:solidFill>
              <a:cs typeface="Arial"/>
            </a:endParaRPr>
          </a:p>
          <a:p>
            <a:pPr marL="177800" marR="11430" indent="-165100">
              <a:lnSpc>
                <a:spcPts val="1400"/>
              </a:lnSpc>
              <a:spcBef>
                <a:spcPts val="640"/>
              </a:spcBef>
              <a:buFont typeface="Courier New"/>
              <a:buChar char="o"/>
              <a:tabLst>
                <a:tab pos="184150" algn="l"/>
              </a:tabLst>
            </a:pPr>
            <a:r>
              <a:rPr sz="1200" spc="-30" dirty="0">
                <a:solidFill>
                  <a:schemeClr val="tx2"/>
                </a:solidFill>
                <a:cs typeface="Arial"/>
              </a:rPr>
              <a:t>Enable</a:t>
            </a:r>
            <a:r>
              <a:rPr sz="1200" dirty="0">
                <a:solidFill>
                  <a:schemeClr val="tx2"/>
                </a:solidFill>
                <a:cs typeface="Arial"/>
              </a:rPr>
              <a:t>d</a:t>
            </a:r>
            <a:r>
              <a:rPr sz="1200" spc="-65" dirty="0">
                <a:solidFill>
                  <a:schemeClr val="tx2"/>
                </a:solidFill>
                <a:cs typeface="Arial"/>
              </a:rPr>
              <a:t> </a:t>
            </a:r>
            <a:r>
              <a:rPr sz="1200" spc="-30" dirty="0">
                <a:solidFill>
                  <a:schemeClr val="tx2"/>
                </a:solidFill>
                <a:cs typeface="Arial"/>
              </a:rPr>
              <a:t>visibilit</a:t>
            </a:r>
            <a:r>
              <a:rPr sz="1200" dirty="0">
                <a:solidFill>
                  <a:schemeClr val="tx2"/>
                </a:solidFill>
                <a:cs typeface="Arial"/>
              </a:rPr>
              <a:t>y</a:t>
            </a:r>
            <a:r>
              <a:rPr sz="1200" spc="-65" dirty="0">
                <a:solidFill>
                  <a:schemeClr val="tx2"/>
                </a:solidFill>
                <a:cs typeface="Arial"/>
              </a:rPr>
              <a:t> </a:t>
            </a:r>
            <a:r>
              <a:rPr sz="1200" spc="-30" dirty="0">
                <a:solidFill>
                  <a:schemeClr val="tx2"/>
                </a:solidFill>
                <a:cs typeface="Arial"/>
              </a:rPr>
              <a:t>t</a:t>
            </a:r>
            <a:r>
              <a:rPr sz="1200" dirty="0">
                <a:solidFill>
                  <a:schemeClr val="tx2"/>
                </a:solidFill>
                <a:cs typeface="Arial"/>
              </a:rPr>
              <a:t>o</a:t>
            </a:r>
            <a:r>
              <a:rPr sz="1200" spc="-65" dirty="0">
                <a:solidFill>
                  <a:schemeClr val="tx2"/>
                </a:solidFill>
                <a:cs typeface="Arial"/>
              </a:rPr>
              <a:t> </a:t>
            </a:r>
            <a:r>
              <a:rPr sz="1200" spc="-30" dirty="0">
                <a:solidFill>
                  <a:schemeClr val="tx2"/>
                </a:solidFill>
                <a:cs typeface="Arial"/>
              </a:rPr>
              <a:t>tru</a:t>
            </a:r>
            <a:r>
              <a:rPr sz="1200" dirty="0">
                <a:solidFill>
                  <a:schemeClr val="tx2"/>
                </a:solidFill>
                <a:cs typeface="Arial"/>
              </a:rPr>
              <a:t>e</a:t>
            </a:r>
            <a:r>
              <a:rPr sz="1200" spc="-65" dirty="0">
                <a:solidFill>
                  <a:schemeClr val="tx2"/>
                </a:solidFill>
                <a:cs typeface="Arial"/>
              </a:rPr>
              <a:t> </a:t>
            </a:r>
            <a:r>
              <a:rPr sz="1200" spc="-120" dirty="0">
                <a:solidFill>
                  <a:schemeClr val="tx2"/>
                </a:solidFill>
                <a:cs typeface="Arial"/>
              </a:rPr>
              <a:t>L</a:t>
            </a:r>
            <a:r>
              <a:rPr sz="1200" spc="-35" dirty="0">
                <a:solidFill>
                  <a:schemeClr val="tx2"/>
                </a:solidFill>
                <a:cs typeface="Arial"/>
              </a:rPr>
              <a:t>TV</a:t>
            </a:r>
            <a:r>
              <a:rPr sz="1200" spc="-30" dirty="0">
                <a:solidFill>
                  <a:schemeClr val="tx2"/>
                </a:solidFill>
                <a:cs typeface="Arial"/>
              </a:rPr>
              <a:t> </a:t>
            </a:r>
            <a:r>
              <a:rPr sz="1200" spc="-35" dirty="0">
                <a:solidFill>
                  <a:schemeClr val="tx2"/>
                </a:solidFill>
                <a:cs typeface="Arial"/>
              </a:rPr>
              <a:t>o</a:t>
            </a:r>
            <a:r>
              <a:rPr sz="1200" dirty="0">
                <a:solidFill>
                  <a:schemeClr val="tx2"/>
                </a:solidFill>
                <a:cs typeface="Arial"/>
              </a:rPr>
              <a:t>f</a:t>
            </a:r>
            <a:r>
              <a:rPr sz="1200" spc="-60" dirty="0">
                <a:solidFill>
                  <a:schemeClr val="tx2"/>
                </a:solidFill>
                <a:cs typeface="Arial"/>
              </a:rPr>
              <a:t> </a:t>
            </a:r>
            <a:r>
              <a:rPr sz="1200" spc="-35" dirty="0">
                <a:solidFill>
                  <a:schemeClr val="tx2"/>
                </a:solidFill>
                <a:cs typeface="Arial"/>
              </a:rPr>
              <a:t>eac</a:t>
            </a:r>
            <a:r>
              <a:rPr sz="1200" dirty="0">
                <a:solidFill>
                  <a:schemeClr val="tx2"/>
                </a:solidFill>
                <a:cs typeface="Arial"/>
              </a:rPr>
              <a:t>h</a:t>
            </a:r>
            <a:r>
              <a:rPr sz="1200" spc="-60" dirty="0">
                <a:solidFill>
                  <a:schemeClr val="tx2"/>
                </a:solidFill>
                <a:cs typeface="Arial"/>
              </a:rPr>
              <a:t> </a:t>
            </a:r>
            <a:r>
              <a:rPr sz="1200" spc="-30" dirty="0">
                <a:solidFill>
                  <a:schemeClr val="tx2"/>
                </a:solidFill>
                <a:cs typeface="Arial"/>
              </a:rPr>
              <a:t>customer</a:t>
            </a:r>
            <a:endParaRPr sz="1200">
              <a:solidFill>
                <a:schemeClr val="tx2"/>
              </a:solidFill>
              <a:cs typeface="Arial"/>
            </a:endParaRPr>
          </a:p>
        </p:txBody>
      </p:sp>
      <p:sp>
        <p:nvSpPr>
          <p:cNvPr id="31" name="object 15"/>
          <p:cNvSpPr txBox="1"/>
          <p:nvPr/>
        </p:nvSpPr>
        <p:spPr>
          <a:xfrm>
            <a:off x="412639" y="2912662"/>
            <a:ext cx="1758950" cy="839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spc="-35" dirty="0">
                <a:solidFill>
                  <a:schemeClr val="tx2"/>
                </a:solidFill>
                <a:cs typeface="Arial"/>
              </a:rPr>
              <a:t>Reward</a:t>
            </a:r>
            <a:r>
              <a:rPr sz="1400" b="1" dirty="0">
                <a:solidFill>
                  <a:schemeClr val="tx2"/>
                </a:solidFill>
                <a:cs typeface="Arial"/>
              </a:rPr>
              <a:t>s</a:t>
            </a:r>
            <a:r>
              <a:rPr sz="1400" b="1" spc="-60" dirty="0">
                <a:solidFill>
                  <a:schemeClr val="tx2"/>
                </a:solidFill>
                <a:cs typeface="Arial"/>
              </a:rPr>
              <a:t> </a:t>
            </a:r>
            <a:r>
              <a:rPr sz="1400" b="1" dirty="0">
                <a:solidFill>
                  <a:schemeClr val="tx2"/>
                </a:solidFill>
                <a:cs typeface="Arial"/>
              </a:rPr>
              <a:t>&amp;</a:t>
            </a:r>
            <a:r>
              <a:rPr sz="1400" b="1" spc="-60" dirty="0">
                <a:solidFill>
                  <a:schemeClr val="tx2"/>
                </a:solidFill>
                <a:cs typeface="Arial"/>
              </a:rPr>
              <a:t> </a:t>
            </a:r>
            <a:r>
              <a:rPr sz="1400" b="1" spc="-30" dirty="0">
                <a:solidFill>
                  <a:schemeClr val="tx2"/>
                </a:solidFill>
                <a:cs typeface="Arial"/>
              </a:rPr>
              <a:t>Loyalty</a:t>
            </a:r>
            <a:endParaRPr sz="1400">
              <a:solidFill>
                <a:schemeClr val="tx2"/>
              </a:solidFill>
              <a:cs typeface="Arial"/>
            </a:endParaRPr>
          </a:p>
          <a:p>
            <a:pPr marL="177800" marR="5080" indent="-165100">
              <a:lnSpc>
                <a:spcPct val="100699"/>
              </a:lnSpc>
              <a:spcBef>
                <a:spcPts val="509"/>
              </a:spcBef>
            </a:pPr>
            <a:r>
              <a:rPr sz="1200" dirty="0">
                <a:solidFill>
                  <a:schemeClr val="tx2"/>
                </a:solidFill>
                <a:latin typeface="Courier New"/>
                <a:cs typeface="Courier New"/>
              </a:rPr>
              <a:t>o</a:t>
            </a:r>
            <a:r>
              <a:rPr sz="1200" spc="-95" dirty="0">
                <a:solidFill>
                  <a:schemeClr val="tx2"/>
                </a:solidFill>
                <a:latin typeface="Courier New"/>
                <a:cs typeface="Courier New"/>
              </a:rPr>
              <a:t> </a:t>
            </a:r>
            <a:r>
              <a:rPr sz="1200" spc="-30" dirty="0">
                <a:solidFill>
                  <a:schemeClr val="tx2"/>
                </a:solidFill>
                <a:cs typeface="Arial"/>
              </a:rPr>
              <a:t>Adde</a:t>
            </a:r>
            <a:r>
              <a:rPr sz="1200" dirty="0">
                <a:solidFill>
                  <a:schemeClr val="tx2"/>
                </a:solidFill>
                <a:cs typeface="Arial"/>
              </a:rPr>
              <a:t>d</a:t>
            </a:r>
            <a:r>
              <a:rPr sz="1200" spc="-65" dirty="0">
                <a:solidFill>
                  <a:schemeClr val="tx2"/>
                </a:solidFill>
                <a:cs typeface="Arial"/>
              </a:rPr>
              <a:t> </a:t>
            </a:r>
            <a:r>
              <a:rPr sz="1200" spc="-120" dirty="0">
                <a:solidFill>
                  <a:schemeClr val="tx2"/>
                </a:solidFill>
                <a:cs typeface="Arial"/>
              </a:rPr>
              <a:t>1</a:t>
            </a:r>
            <a:r>
              <a:rPr sz="1200" spc="-35" dirty="0">
                <a:solidFill>
                  <a:schemeClr val="tx2"/>
                </a:solidFill>
                <a:cs typeface="Arial"/>
              </a:rPr>
              <a:t>1</a:t>
            </a:r>
            <a:r>
              <a:rPr sz="1200" dirty="0">
                <a:solidFill>
                  <a:schemeClr val="tx2"/>
                </a:solidFill>
                <a:cs typeface="Arial"/>
              </a:rPr>
              <a:t>0</a:t>
            </a:r>
            <a:r>
              <a:rPr sz="1200" spc="-60" dirty="0">
                <a:solidFill>
                  <a:schemeClr val="tx2"/>
                </a:solidFill>
                <a:cs typeface="Arial"/>
              </a:rPr>
              <a:t> </a:t>
            </a:r>
            <a:r>
              <a:rPr sz="1200" spc="-30" dirty="0">
                <a:solidFill>
                  <a:schemeClr val="tx2"/>
                </a:solidFill>
                <a:cs typeface="Arial"/>
              </a:rPr>
              <a:t>million member</a:t>
            </a:r>
            <a:r>
              <a:rPr sz="1200" dirty="0">
                <a:solidFill>
                  <a:schemeClr val="tx2"/>
                </a:solidFill>
                <a:cs typeface="Arial"/>
              </a:rPr>
              <a:t>s</a:t>
            </a:r>
            <a:r>
              <a:rPr sz="1200" spc="-65" dirty="0">
                <a:solidFill>
                  <a:schemeClr val="tx2"/>
                </a:solidFill>
                <a:cs typeface="Arial"/>
              </a:rPr>
              <a:t> </a:t>
            </a:r>
            <a:r>
              <a:rPr sz="1200" spc="-30" dirty="0">
                <a:solidFill>
                  <a:schemeClr val="tx2"/>
                </a:solidFill>
                <a:cs typeface="Arial"/>
              </a:rPr>
              <a:t>t</a:t>
            </a:r>
            <a:r>
              <a:rPr sz="1200" dirty="0">
                <a:solidFill>
                  <a:schemeClr val="tx2"/>
                </a:solidFill>
                <a:cs typeface="Arial"/>
              </a:rPr>
              <a:t>o</a:t>
            </a:r>
            <a:r>
              <a:rPr sz="1200" spc="-65" dirty="0">
                <a:solidFill>
                  <a:schemeClr val="tx2"/>
                </a:solidFill>
                <a:cs typeface="Arial"/>
              </a:rPr>
              <a:t> </a:t>
            </a:r>
            <a:r>
              <a:rPr sz="1200" spc="-30" dirty="0">
                <a:solidFill>
                  <a:schemeClr val="tx2"/>
                </a:solidFill>
                <a:cs typeface="Arial"/>
              </a:rPr>
              <a:t>th</a:t>
            </a:r>
            <a:r>
              <a:rPr sz="1200" dirty="0">
                <a:solidFill>
                  <a:schemeClr val="tx2"/>
                </a:solidFill>
                <a:cs typeface="Arial"/>
              </a:rPr>
              <a:t>e</a:t>
            </a:r>
            <a:r>
              <a:rPr sz="1200" spc="-65" dirty="0">
                <a:solidFill>
                  <a:schemeClr val="tx2"/>
                </a:solidFill>
                <a:cs typeface="Arial"/>
              </a:rPr>
              <a:t> </a:t>
            </a:r>
            <a:r>
              <a:rPr sz="1200" spc="-30" dirty="0">
                <a:solidFill>
                  <a:schemeClr val="tx2"/>
                </a:solidFill>
                <a:cs typeface="Arial"/>
              </a:rPr>
              <a:t>Balance </a:t>
            </a:r>
            <a:r>
              <a:rPr sz="1200" spc="-35" dirty="0">
                <a:solidFill>
                  <a:schemeClr val="tx2"/>
                </a:solidFill>
                <a:cs typeface="Arial"/>
              </a:rPr>
              <a:t>Reward</a:t>
            </a:r>
            <a:r>
              <a:rPr sz="1200" dirty="0">
                <a:solidFill>
                  <a:schemeClr val="tx2"/>
                </a:solidFill>
                <a:cs typeface="Arial"/>
              </a:rPr>
              <a:t>s</a:t>
            </a:r>
            <a:r>
              <a:rPr sz="1200" spc="-60" dirty="0">
                <a:solidFill>
                  <a:schemeClr val="tx2"/>
                </a:solidFill>
                <a:cs typeface="Arial"/>
              </a:rPr>
              <a:t> </a:t>
            </a:r>
            <a:r>
              <a:rPr sz="1200" spc="-35" dirty="0">
                <a:solidFill>
                  <a:schemeClr val="tx2"/>
                </a:solidFill>
                <a:cs typeface="Arial"/>
              </a:rPr>
              <a:t>program.</a:t>
            </a:r>
            <a:endParaRPr sz="1200">
              <a:solidFill>
                <a:schemeClr val="tx2"/>
              </a:solidFill>
              <a:cs typeface="Arial"/>
            </a:endParaRPr>
          </a:p>
        </p:txBody>
      </p:sp>
      <p:sp>
        <p:nvSpPr>
          <p:cNvPr id="32" name="object 16"/>
          <p:cNvSpPr txBox="1"/>
          <p:nvPr/>
        </p:nvSpPr>
        <p:spPr>
          <a:xfrm>
            <a:off x="2547936" y="2912662"/>
            <a:ext cx="1718310" cy="1467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spc="-35" dirty="0">
                <a:solidFill>
                  <a:schemeClr val="tx2"/>
                </a:solidFill>
                <a:cs typeface="Arial"/>
              </a:rPr>
              <a:t>Mobil</a:t>
            </a:r>
            <a:r>
              <a:rPr sz="1400" b="1" spc="-5" dirty="0">
                <a:solidFill>
                  <a:schemeClr val="tx2"/>
                </a:solidFill>
                <a:cs typeface="Arial"/>
              </a:rPr>
              <a:t>e</a:t>
            </a:r>
            <a:r>
              <a:rPr sz="1400" b="1" spc="-60" dirty="0">
                <a:solidFill>
                  <a:schemeClr val="tx2"/>
                </a:solidFill>
                <a:cs typeface="Arial"/>
              </a:rPr>
              <a:t> </a:t>
            </a:r>
            <a:r>
              <a:rPr sz="1400" b="1" spc="-90" dirty="0">
                <a:solidFill>
                  <a:schemeClr val="tx2"/>
                </a:solidFill>
                <a:cs typeface="Arial"/>
              </a:rPr>
              <a:t>W</a:t>
            </a:r>
            <a:r>
              <a:rPr sz="1400" b="1" spc="-35" dirty="0">
                <a:solidFill>
                  <a:schemeClr val="tx2"/>
                </a:solidFill>
                <a:cs typeface="Arial"/>
              </a:rPr>
              <a:t>allet</a:t>
            </a:r>
            <a:endParaRPr sz="1400" dirty="0">
              <a:solidFill>
                <a:schemeClr val="tx2"/>
              </a:solidFill>
              <a:cs typeface="Arial"/>
            </a:endParaRPr>
          </a:p>
          <a:p>
            <a:pPr marL="177800" marR="52069" indent="-165100">
              <a:lnSpc>
                <a:spcPct val="100699"/>
              </a:lnSpc>
              <a:spcBef>
                <a:spcPts val="509"/>
              </a:spcBef>
              <a:buFont typeface="Courier New"/>
              <a:buChar char="o"/>
              <a:tabLst>
                <a:tab pos="184150" algn="l"/>
              </a:tabLst>
            </a:pPr>
            <a:r>
              <a:rPr sz="1200" spc="-30" dirty="0">
                <a:solidFill>
                  <a:schemeClr val="tx2"/>
                </a:solidFill>
                <a:cs typeface="Arial"/>
              </a:rPr>
              <a:t>Estimate</a:t>
            </a:r>
            <a:r>
              <a:rPr sz="1200" dirty="0">
                <a:solidFill>
                  <a:schemeClr val="tx2"/>
                </a:solidFill>
                <a:cs typeface="Arial"/>
              </a:rPr>
              <a:t>d</a:t>
            </a:r>
            <a:r>
              <a:rPr sz="1200" spc="-65" dirty="0">
                <a:solidFill>
                  <a:schemeClr val="tx2"/>
                </a:solidFill>
                <a:cs typeface="Arial"/>
              </a:rPr>
              <a:t> </a:t>
            </a:r>
            <a:r>
              <a:rPr sz="1200" spc="-35" dirty="0">
                <a:solidFill>
                  <a:schemeClr val="tx2"/>
                </a:solidFill>
                <a:cs typeface="Arial"/>
              </a:rPr>
              <a:t>$63M</a:t>
            </a:r>
            <a:r>
              <a:rPr sz="1200" dirty="0">
                <a:solidFill>
                  <a:schemeClr val="tx2"/>
                </a:solidFill>
                <a:cs typeface="Arial"/>
              </a:rPr>
              <a:t>M</a:t>
            </a:r>
            <a:r>
              <a:rPr sz="1200" spc="-60" dirty="0">
                <a:solidFill>
                  <a:schemeClr val="tx2"/>
                </a:solidFill>
                <a:cs typeface="Arial"/>
              </a:rPr>
              <a:t> </a:t>
            </a:r>
            <a:r>
              <a:rPr sz="1200" spc="-30" dirty="0">
                <a:solidFill>
                  <a:schemeClr val="tx2"/>
                </a:solidFill>
                <a:cs typeface="Arial"/>
              </a:rPr>
              <a:t>cost saving</a:t>
            </a:r>
            <a:r>
              <a:rPr sz="1200" dirty="0">
                <a:solidFill>
                  <a:schemeClr val="tx2"/>
                </a:solidFill>
                <a:cs typeface="Arial"/>
              </a:rPr>
              <a:t>s</a:t>
            </a:r>
            <a:r>
              <a:rPr sz="1200" spc="-65" dirty="0">
                <a:solidFill>
                  <a:schemeClr val="tx2"/>
                </a:solidFill>
                <a:cs typeface="Arial"/>
              </a:rPr>
              <a:t> </a:t>
            </a:r>
            <a:r>
              <a:rPr sz="1200" dirty="0">
                <a:solidFill>
                  <a:schemeClr val="tx2"/>
                </a:solidFill>
                <a:cs typeface="Arial"/>
              </a:rPr>
              <a:t>&amp;</a:t>
            </a:r>
            <a:r>
              <a:rPr sz="1200" spc="-60" dirty="0">
                <a:solidFill>
                  <a:schemeClr val="tx2"/>
                </a:solidFill>
                <a:cs typeface="Arial"/>
              </a:rPr>
              <a:t> </a:t>
            </a:r>
            <a:r>
              <a:rPr sz="1200" spc="-35" dirty="0">
                <a:solidFill>
                  <a:schemeClr val="tx2"/>
                </a:solidFill>
                <a:cs typeface="Arial"/>
              </a:rPr>
              <a:t>incremental </a:t>
            </a:r>
            <a:r>
              <a:rPr sz="1200" spc="-30" dirty="0">
                <a:solidFill>
                  <a:schemeClr val="tx2"/>
                </a:solidFill>
                <a:cs typeface="Arial"/>
              </a:rPr>
              <a:t>revenu</a:t>
            </a:r>
            <a:r>
              <a:rPr sz="1200" dirty="0">
                <a:solidFill>
                  <a:schemeClr val="tx2"/>
                </a:solidFill>
                <a:cs typeface="Arial"/>
              </a:rPr>
              <a:t>e</a:t>
            </a:r>
            <a:r>
              <a:rPr sz="1200" spc="-65" dirty="0">
                <a:solidFill>
                  <a:schemeClr val="tx2"/>
                </a:solidFill>
                <a:cs typeface="Arial"/>
              </a:rPr>
              <a:t> </a:t>
            </a:r>
            <a:r>
              <a:rPr sz="1200" spc="-35" dirty="0">
                <a:solidFill>
                  <a:schemeClr val="tx2"/>
                </a:solidFill>
                <a:cs typeface="Arial"/>
              </a:rPr>
              <a:t>ove</a:t>
            </a:r>
            <a:r>
              <a:rPr sz="1200" dirty="0">
                <a:solidFill>
                  <a:schemeClr val="tx2"/>
                </a:solidFill>
                <a:cs typeface="Arial"/>
              </a:rPr>
              <a:t>r</a:t>
            </a:r>
            <a:r>
              <a:rPr sz="1200" spc="-60" dirty="0">
                <a:solidFill>
                  <a:schemeClr val="tx2"/>
                </a:solidFill>
                <a:cs typeface="Arial"/>
              </a:rPr>
              <a:t> </a:t>
            </a:r>
            <a:r>
              <a:rPr sz="1200" dirty="0">
                <a:solidFill>
                  <a:schemeClr val="tx2"/>
                </a:solidFill>
                <a:cs typeface="Arial"/>
              </a:rPr>
              <a:t>5</a:t>
            </a:r>
            <a:r>
              <a:rPr sz="1200" spc="-65" dirty="0">
                <a:solidFill>
                  <a:schemeClr val="tx2"/>
                </a:solidFill>
                <a:cs typeface="Arial"/>
              </a:rPr>
              <a:t> </a:t>
            </a:r>
            <a:r>
              <a:rPr sz="1200" spc="-30" dirty="0">
                <a:solidFill>
                  <a:schemeClr val="tx2"/>
                </a:solidFill>
                <a:cs typeface="Arial"/>
              </a:rPr>
              <a:t>years</a:t>
            </a:r>
            <a:endParaRPr sz="1200" dirty="0">
              <a:solidFill>
                <a:schemeClr val="tx2"/>
              </a:solidFill>
              <a:cs typeface="Arial"/>
            </a:endParaRPr>
          </a:p>
          <a:p>
            <a:pPr marL="177800" marR="5080" indent="-165100">
              <a:lnSpc>
                <a:spcPts val="1400"/>
              </a:lnSpc>
              <a:spcBef>
                <a:spcPts val="740"/>
              </a:spcBef>
              <a:buFont typeface="Courier New"/>
              <a:buChar char="o"/>
              <a:tabLst>
                <a:tab pos="184150" algn="l"/>
              </a:tabLst>
            </a:pPr>
            <a:r>
              <a:rPr sz="1200" spc="-35" dirty="0">
                <a:solidFill>
                  <a:schemeClr val="tx2"/>
                </a:solidFill>
                <a:cs typeface="Arial"/>
              </a:rPr>
              <a:t>2.58</a:t>
            </a:r>
            <a:r>
              <a:rPr sz="1200" dirty="0">
                <a:solidFill>
                  <a:schemeClr val="tx2"/>
                </a:solidFill>
                <a:cs typeface="Arial"/>
              </a:rPr>
              <a:t>%</a:t>
            </a:r>
            <a:r>
              <a:rPr sz="1200" spc="-60" dirty="0">
                <a:solidFill>
                  <a:schemeClr val="tx2"/>
                </a:solidFill>
                <a:cs typeface="Arial"/>
              </a:rPr>
              <a:t> </a:t>
            </a:r>
            <a:r>
              <a:rPr sz="1200" spc="-35" dirty="0">
                <a:solidFill>
                  <a:schemeClr val="tx2"/>
                </a:solidFill>
                <a:cs typeface="Arial"/>
              </a:rPr>
              <a:t>highe</a:t>
            </a:r>
            <a:r>
              <a:rPr sz="1200" dirty="0">
                <a:solidFill>
                  <a:schemeClr val="tx2"/>
                </a:solidFill>
                <a:cs typeface="Arial"/>
              </a:rPr>
              <a:t>r</a:t>
            </a:r>
            <a:r>
              <a:rPr sz="1200" spc="-60" dirty="0">
                <a:solidFill>
                  <a:schemeClr val="tx2"/>
                </a:solidFill>
                <a:cs typeface="Arial"/>
              </a:rPr>
              <a:t> </a:t>
            </a:r>
            <a:r>
              <a:rPr sz="1200" spc="-35" dirty="0">
                <a:solidFill>
                  <a:schemeClr val="tx2"/>
                </a:solidFill>
                <a:cs typeface="Arial"/>
              </a:rPr>
              <a:t>average baske</a:t>
            </a:r>
            <a:r>
              <a:rPr sz="1200" dirty="0">
                <a:solidFill>
                  <a:schemeClr val="tx2"/>
                </a:solidFill>
                <a:cs typeface="Arial"/>
              </a:rPr>
              <a:t>t</a:t>
            </a:r>
            <a:r>
              <a:rPr sz="1200" spc="-60" dirty="0">
                <a:solidFill>
                  <a:schemeClr val="tx2"/>
                </a:solidFill>
                <a:cs typeface="Arial"/>
              </a:rPr>
              <a:t> </a:t>
            </a:r>
            <a:r>
              <a:rPr sz="1200" spc="-30" dirty="0">
                <a:solidFill>
                  <a:schemeClr val="tx2"/>
                </a:solidFill>
                <a:cs typeface="Arial"/>
              </a:rPr>
              <a:t>siz</a:t>
            </a:r>
            <a:r>
              <a:rPr sz="1200" dirty="0">
                <a:solidFill>
                  <a:schemeClr val="tx2"/>
                </a:solidFill>
                <a:cs typeface="Arial"/>
              </a:rPr>
              <a:t>e</a:t>
            </a:r>
            <a:r>
              <a:rPr sz="1200" spc="-60" dirty="0">
                <a:solidFill>
                  <a:schemeClr val="tx2"/>
                </a:solidFill>
                <a:cs typeface="Arial"/>
              </a:rPr>
              <a:t> </a:t>
            </a:r>
            <a:r>
              <a:rPr sz="1200" spc="-30" dirty="0">
                <a:solidFill>
                  <a:schemeClr val="tx2"/>
                </a:solidFill>
                <a:cs typeface="Arial"/>
              </a:rPr>
              <a:t>tha</a:t>
            </a:r>
            <a:r>
              <a:rPr sz="1200" dirty="0">
                <a:solidFill>
                  <a:schemeClr val="tx2"/>
                </a:solidFill>
                <a:cs typeface="Arial"/>
              </a:rPr>
              <a:t>n</a:t>
            </a:r>
            <a:r>
              <a:rPr sz="1200" spc="-65" dirty="0">
                <a:solidFill>
                  <a:schemeClr val="tx2"/>
                </a:solidFill>
                <a:cs typeface="Arial"/>
              </a:rPr>
              <a:t> </a:t>
            </a:r>
            <a:r>
              <a:rPr sz="1200" spc="-30" dirty="0">
                <a:solidFill>
                  <a:schemeClr val="tx2"/>
                </a:solidFill>
                <a:cs typeface="Arial"/>
              </a:rPr>
              <a:t>regular </a:t>
            </a:r>
            <a:r>
              <a:rPr sz="1200" spc="-35" dirty="0">
                <a:solidFill>
                  <a:schemeClr val="tx2"/>
                </a:solidFill>
                <a:cs typeface="Arial"/>
              </a:rPr>
              <a:t>users</a:t>
            </a:r>
            <a:endParaRPr sz="1200" dirty="0">
              <a:solidFill>
                <a:schemeClr val="tx2"/>
              </a:solidFill>
              <a:cs typeface="Arial"/>
            </a:endParaRPr>
          </a:p>
        </p:txBody>
      </p:sp>
      <p:sp>
        <p:nvSpPr>
          <p:cNvPr id="33" name="object 17"/>
          <p:cNvSpPr txBox="1"/>
          <p:nvPr/>
        </p:nvSpPr>
        <p:spPr>
          <a:xfrm>
            <a:off x="412639" y="1149384"/>
            <a:ext cx="1798320" cy="12879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spc="-30" dirty="0">
                <a:solidFill>
                  <a:schemeClr val="tx2"/>
                </a:solidFill>
                <a:cs typeface="Arial"/>
              </a:rPr>
              <a:t>Prescriptio</a:t>
            </a:r>
            <a:r>
              <a:rPr sz="1400" b="1" dirty="0">
                <a:solidFill>
                  <a:schemeClr val="tx2"/>
                </a:solidFill>
                <a:cs typeface="Arial"/>
              </a:rPr>
              <a:t>n</a:t>
            </a:r>
            <a:r>
              <a:rPr sz="1400" b="1" spc="-65" dirty="0">
                <a:solidFill>
                  <a:schemeClr val="tx2"/>
                </a:solidFill>
                <a:cs typeface="Arial"/>
              </a:rPr>
              <a:t> </a:t>
            </a:r>
            <a:r>
              <a:rPr sz="1400" b="1" spc="-35" dirty="0">
                <a:solidFill>
                  <a:schemeClr val="tx2"/>
                </a:solidFill>
                <a:cs typeface="Arial"/>
              </a:rPr>
              <a:t>Refill</a:t>
            </a:r>
            <a:endParaRPr sz="1400">
              <a:solidFill>
                <a:schemeClr val="tx2"/>
              </a:solidFill>
              <a:cs typeface="Arial"/>
            </a:endParaRPr>
          </a:p>
          <a:p>
            <a:pPr marL="177800" marR="175260" indent="-165100">
              <a:lnSpc>
                <a:spcPct val="100699"/>
              </a:lnSpc>
              <a:spcBef>
                <a:spcPts val="509"/>
              </a:spcBef>
              <a:buFont typeface="Courier New"/>
              <a:buChar char="o"/>
              <a:tabLst>
                <a:tab pos="184150" algn="l"/>
              </a:tabLst>
            </a:pPr>
            <a:r>
              <a:rPr sz="1200" spc="-35" dirty="0">
                <a:solidFill>
                  <a:schemeClr val="tx2"/>
                </a:solidFill>
                <a:cs typeface="Arial"/>
              </a:rPr>
              <a:t>13</a:t>
            </a:r>
            <a:r>
              <a:rPr sz="1200" dirty="0">
                <a:solidFill>
                  <a:schemeClr val="tx2"/>
                </a:solidFill>
                <a:cs typeface="Arial"/>
              </a:rPr>
              <a:t>%</a:t>
            </a:r>
            <a:r>
              <a:rPr sz="1200" spc="-60" dirty="0">
                <a:solidFill>
                  <a:schemeClr val="tx2"/>
                </a:solidFill>
                <a:cs typeface="Arial"/>
              </a:rPr>
              <a:t> </a:t>
            </a:r>
            <a:r>
              <a:rPr sz="1200" spc="-35" dirty="0">
                <a:solidFill>
                  <a:schemeClr val="tx2"/>
                </a:solidFill>
                <a:cs typeface="Arial"/>
              </a:rPr>
              <a:t>o</a:t>
            </a:r>
            <a:r>
              <a:rPr sz="1200" dirty="0">
                <a:solidFill>
                  <a:schemeClr val="tx2"/>
                </a:solidFill>
                <a:cs typeface="Arial"/>
              </a:rPr>
              <a:t>f</a:t>
            </a:r>
            <a:r>
              <a:rPr sz="1200" spc="-60" dirty="0">
                <a:solidFill>
                  <a:schemeClr val="tx2"/>
                </a:solidFill>
                <a:cs typeface="Arial"/>
              </a:rPr>
              <a:t> </a:t>
            </a:r>
            <a:r>
              <a:rPr sz="1200" spc="-35" dirty="0">
                <a:solidFill>
                  <a:schemeClr val="tx2"/>
                </a:solidFill>
                <a:cs typeface="Arial"/>
              </a:rPr>
              <a:t>in-store prescription</a:t>
            </a:r>
            <a:r>
              <a:rPr sz="1200" dirty="0">
                <a:solidFill>
                  <a:schemeClr val="tx2"/>
                </a:solidFill>
                <a:cs typeface="Arial"/>
              </a:rPr>
              <a:t>s</a:t>
            </a:r>
            <a:r>
              <a:rPr sz="1200" spc="-60" dirty="0">
                <a:solidFill>
                  <a:schemeClr val="tx2"/>
                </a:solidFill>
                <a:cs typeface="Arial"/>
              </a:rPr>
              <a:t> </a:t>
            </a:r>
            <a:r>
              <a:rPr sz="1200" spc="-35" dirty="0">
                <a:solidFill>
                  <a:schemeClr val="tx2"/>
                </a:solidFill>
                <a:cs typeface="Arial"/>
              </a:rPr>
              <a:t>drive</a:t>
            </a:r>
            <a:r>
              <a:rPr sz="1200" dirty="0">
                <a:solidFill>
                  <a:schemeClr val="tx2"/>
                </a:solidFill>
                <a:cs typeface="Arial"/>
              </a:rPr>
              <a:t>n</a:t>
            </a:r>
            <a:r>
              <a:rPr sz="1200" spc="-60" dirty="0">
                <a:solidFill>
                  <a:schemeClr val="tx2"/>
                </a:solidFill>
                <a:cs typeface="Arial"/>
              </a:rPr>
              <a:t> </a:t>
            </a:r>
            <a:r>
              <a:rPr sz="1200" spc="-35" dirty="0">
                <a:solidFill>
                  <a:schemeClr val="tx2"/>
                </a:solidFill>
                <a:cs typeface="Arial"/>
              </a:rPr>
              <a:t>by onlin</a:t>
            </a:r>
            <a:r>
              <a:rPr sz="1200" dirty="0">
                <a:solidFill>
                  <a:schemeClr val="tx2"/>
                </a:solidFill>
                <a:cs typeface="Arial"/>
              </a:rPr>
              <a:t>e</a:t>
            </a:r>
            <a:r>
              <a:rPr sz="1200" spc="-60" dirty="0">
                <a:solidFill>
                  <a:schemeClr val="tx2"/>
                </a:solidFill>
                <a:cs typeface="Arial"/>
              </a:rPr>
              <a:t> </a:t>
            </a:r>
            <a:r>
              <a:rPr sz="1200" spc="-30" dirty="0">
                <a:solidFill>
                  <a:schemeClr val="tx2"/>
                </a:solidFill>
                <a:cs typeface="Arial"/>
              </a:rPr>
              <a:t>transactions</a:t>
            </a:r>
            <a:endParaRPr sz="1200">
              <a:solidFill>
                <a:schemeClr val="tx2"/>
              </a:solidFill>
              <a:cs typeface="Arial"/>
            </a:endParaRPr>
          </a:p>
          <a:p>
            <a:pPr marL="177800" marR="5080" indent="-165100">
              <a:lnSpc>
                <a:spcPts val="1400"/>
              </a:lnSpc>
              <a:spcBef>
                <a:spcPts val="740"/>
              </a:spcBef>
              <a:buFont typeface="Courier New"/>
              <a:buChar char="o"/>
              <a:tabLst>
                <a:tab pos="184150" algn="l"/>
              </a:tabLst>
            </a:pPr>
            <a:r>
              <a:rPr sz="1200" spc="-35" dirty="0">
                <a:solidFill>
                  <a:schemeClr val="tx2"/>
                </a:solidFill>
                <a:cs typeface="Arial"/>
              </a:rPr>
              <a:t>40</a:t>
            </a:r>
            <a:r>
              <a:rPr sz="1200" dirty="0">
                <a:solidFill>
                  <a:schemeClr val="tx2"/>
                </a:solidFill>
                <a:cs typeface="Arial"/>
              </a:rPr>
              <a:t>%</a:t>
            </a:r>
            <a:r>
              <a:rPr sz="1200" spc="-60" dirty="0">
                <a:solidFill>
                  <a:schemeClr val="tx2"/>
                </a:solidFill>
                <a:cs typeface="Arial"/>
              </a:rPr>
              <a:t> </a:t>
            </a:r>
            <a:r>
              <a:rPr sz="1200" spc="-35" dirty="0">
                <a:solidFill>
                  <a:schemeClr val="tx2"/>
                </a:solidFill>
                <a:cs typeface="Arial"/>
              </a:rPr>
              <a:t>o</a:t>
            </a:r>
            <a:r>
              <a:rPr sz="1200" dirty="0">
                <a:solidFill>
                  <a:schemeClr val="tx2"/>
                </a:solidFill>
                <a:cs typeface="Arial"/>
              </a:rPr>
              <a:t>f</a:t>
            </a:r>
            <a:r>
              <a:rPr sz="1200" spc="-60" dirty="0">
                <a:solidFill>
                  <a:schemeClr val="tx2"/>
                </a:solidFill>
                <a:cs typeface="Arial"/>
              </a:rPr>
              <a:t> </a:t>
            </a:r>
            <a:r>
              <a:rPr sz="1200" spc="-35" dirty="0">
                <a:solidFill>
                  <a:schemeClr val="tx2"/>
                </a:solidFill>
                <a:cs typeface="Arial"/>
              </a:rPr>
              <a:t>online prescription</a:t>
            </a:r>
            <a:r>
              <a:rPr sz="1200" dirty="0">
                <a:solidFill>
                  <a:schemeClr val="tx2"/>
                </a:solidFill>
                <a:cs typeface="Arial"/>
              </a:rPr>
              <a:t>s</a:t>
            </a:r>
            <a:r>
              <a:rPr sz="1200" spc="-60" dirty="0">
                <a:solidFill>
                  <a:schemeClr val="tx2"/>
                </a:solidFill>
                <a:cs typeface="Arial"/>
              </a:rPr>
              <a:t> </a:t>
            </a:r>
            <a:r>
              <a:rPr sz="1200" spc="-30" dirty="0">
                <a:solidFill>
                  <a:schemeClr val="tx2"/>
                </a:solidFill>
                <a:cs typeface="Arial"/>
              </a:rPr>
              <a:t>fro</a:t>
            </a:r>
            <a:r>
              <a:rPr sz="1200" dirty="0">
                <a:solidFill>
                  <a:schemeClr val="tx2"/>
                </a:solidFill>
                <a:cs typeface="Arial"/>
              </a:rPr>
              <a:t>m</a:t>
            </a:r>
            <a:r>
              <a:rPr sz="1200" spc="-65" dirty="0">
                <a:solidFill>
                  <a:schemeClr val="tx2"/>
                </a:solidFill>
                <a:cs typeface="Arial"/>
              </a:rPr>
              <a:t> </a:t>
            </a:r>
            <a:r>
              <a:rPr sz="1200" spc="-30" dirty="0">
                <a:solidFill>
                  <a:schemeClr val="tx2"/>
                </a:solidFill>
                <a:cs typeface="Arial"/>
              </a:rPr>
              <a:t>mobile</a:t>
            </a:r>
            <a:endParaRPr sz="1200">
              <a:solidFill>
                <a:schemeClr val="tx2"/>
              </a:solidFill>
              <a:cs typeface="Arial"/>
            </a:endParaRPr>
          </a:p>
        </p:txBody>
      </p:sp>
      <p:sp>
        <p:nvSpPr>
          <p:cNvPr id="34" name="object 18"/>
          <p:cNvSpPr txBox="1"/>
          <p:nvPr/>
        </p:nvSpPr>
        <p:spPr>
          <a:xfrm>
            <a:off x="2547936" y="1149384"/>
            <a:ext cx="1824989" cy="1467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spc="-60" dirty="0">
                <a:solidFill>
                  <a:schemeClr val="tx2"/>
                </a:solidFill>
                <a:cs typeface="Arial"/>
              </a:rPr>
              <a:t>W</a:t>
            </a:r>
            <a:r>
              <a:rPr sz="1400" b="1" spc="-35" dirty="0">
                <a:solidFill>
                  <a:schemeClr val="tx2"/>
                </a:solidFill>
                <a:cs typeface="Arial"/>
              </a:rPr>
              <a:t>e</a:t>
            </a:r>
            <a:r>
              <a:rPr sz="1400" b="1" spc="-5" dirty="0">
                <a:solidFill>
                  <a:schemeClr val="tx2"/>
                </a:solidFill>
                <a:cs typeface="Arial"/>
              </a:rPr>
              <a:t>b</a:t>
            </a:r>
            <a:r>
              <a:rPr sz="1400" b="1" spc="-65" dirty="0">
                <a:solidFill>
                  <a:schemeClr val="tx2"/>
                </a:solidFill>
                <a:cs typeface="Arial"/>
              </a:rPr>
              <a:t> </a:t>
            </a:r>
            <a:r>
              <a:rPr sz="1400" b="1" spc="-35" dirty="0">
                <a:solidFill>
                  <a:schemeClr val="tx2"/>
                </a:solidFill>
                <a:cs typeface="Arial"/>
              </a:rPr>
              <a:t>Picku</a:t>
            </a:r>
            <a:r>
              <a:rPr sz="1400" b="1" spc="-5" dirty="0">
                <a:solidFill>
                  <a:schemeClr val="tx2"/>
                </a:solidFill>
                <a:cs typeface="Arial"/>
              </a:rPr>
              <a:t>p</a:t>
            </a:r>
            <a:endParaRPr sz="1400">
              <a:solidFill>
                <a:schemeClr val="tx2"/>
              </a:solidFill>
              <a:cs typeface="Arial"/>
            </a:endParaRPr>
          </a:p>
          <a:p>
            <a:pPr marL="177800" marR="93345" indent="-165100" algn="just">
              <a:lnSpc>
                <a:spcPct val="100699"/>
              </a:lnSpc>
              <a:spcBef>
                <a:spcPts val="509"/>
              </a:spcBef>
              <a:buFont typeface="Courier New"/>
              <a:buChar char="o"/>
              <a:tabLst>
                <a:tab pos="184150" algn="l"/>
              </a:tabLst>
            </a:pPr>
            <a:r>
              <a:rPr sz="1200" spc="-35" dirty="0">
                <a:solidFill>
                  <a:schemeClr val="tx2"/>
                </a:solidFill>
                <a:cs typeface="Arial"/>
              </a:rPr>
              <a:t>Double</a:t>
            </a:r>
            <a:r>
              <a:rPr sz="1200" dirty="0">
                <a:solidFill>
                  <a:schemeClr val="tx2"/>
                </a:solidFill>
                <a:cs typeface="Arial"/>
              </a:rPr>
              <a:t>d</a:t>
            </a:r>
            <a:r>
              <a:rPr sz="1200" spc="-60" dirty="0">
                <a:solidFill>
                  <a:schemeClr val="tx2"/>
                </a:solidFill>
                <a:cs typeface="Arial"/>
              </a:rPr>
              <a:t> </a:t>
            </a:r>
            <a:r>
              <a:rPr sz="1200" spc="-30" dirty="0">
                <a:solidFill>
                  <a:schemeClr val="tx2"/>
                </a:solidFill>
                <a:cs typeface="Arial"/>
              </a:rPr>
              <a:t>th</a:t>
            </a:r>
            <a:r>
              <a:rPr sz="1200" dirty="0">
                <a:solidFill>
                  <a:schemeClr val="tx2"/>
                </a:solidFill>
                <a:cs typeface="Arial"/>
              </a:rPr>
              <a:t>e</a:t>
            </a:r>
            <a:r>
              <a:rPr sz="1200" spc="-65" dirty="0">
                <a:solidFill>
                  <a:schemeClr val="tx2"/>
                </a:solidFill>
                <a:cs typeface="Arial"/>
              </a:rPr>
              <a:t> </a:t>
            </a:r>
            <a:r>
              <a:rPr sz="1200" spc="-35" dirty="0">
                <a:solidFill>
                  <a:schemeClr val="tx2"/>
                </a:solidFill>
                <a:cs typeface="Arial"/>
              </a:rPr>
              <a:t>averag</a:t>
            </a:r>
            <a:r>
              <a:rPr sz="1200" dirty="0">
                <a:solidFill>
                  <a:schemeClr val="tx2"/>
                </a:solidFill>
                <a:cs typeface="Arial"/>
              </a:rPr>
              <a:t>e</a:t>
            </a:r>
            <a:r>
              <a:rPr sz="1200" spc="-60" dirty="0">
                <a:solidFill>
                  <a:schemeClr val="tx2"/>
                </a:solidFill>
                <a:cs typeface="Arial"/>
              </a:rPr>
              <a:t> </a:t>
            </a:r>
            <a:r>
              <a:rPr sz="1200" spc="-30" dirty="0">
                <a:solidFill>
                  <a:schemeClr val="tx2"/>
                </a:solidFill>
                <a:cs typeface="Arial"/>
              </a:rPr>
              <a:t>in- stor</a:t>
            </a:r>
            <a:r>
              <a:rPr sz="1200" dirty="0">
                <a:solidFill>
                  <a:schemeClr val="tx2"/>
                </a:solidFill>
                <a:cs typeface="Arial"/>
              </a:rPr>
              <a:t>e</a:t>
            </a:r>
            <a:r>
              <a:rPr sz="1200" spc="-65" dirty="0">
                <a:solidFill>
                  <a:schemeClr val="tx2"/>
                </a:solidFill>
                <a:cs typeface="Arial"/>
              </a:rPr>
              <a:t> </a:t>
            </a:r>
            <a:r>
              <a:rPr sz="1200" spc="-30" dirty="0">
                <a:solidFill>
                  <a:schemeClr val="tx2"/>
                </a:solidFill>
                <a:cs typeface="Arial"/>
              </a:rPr>
              <a:t>transactio</a:t>
            </a:r>
            <a:r>
              <a:rPr sz="1200" dirty="0">
                <a:solidFill>
                  <a:schemeClr val="tx2"/>
                </a:solidFill>
                <a:cs typeface="Arial"/>
              </a:rPr>
              <a:t>n</a:t>
            </a:r>
            <a:r>
              <a:rPr sz="1200" spc="-65" dirty="0">
                <a:solidFill>
                  <a:schemeClr val="tx2"/>
                </a:solidFill>
                <a:cs typeface="Arial"/>
              </a:rPr>
              <a:t> </a:t>
            </a:r>
            <a:r>
              <a:rPr sz="1200" spc="-35" dirty="0">
                <a:solidFill>
                  <a:schemeClr val="tx2"/>
                </a:solidFill>
                <a:cs typeface="Arial"/>
              </a:rPr>
              <a:t>basket </a:t>
            </a:r>
            <a:r>
              <a:rPr sz="1200" spc="-30" dirty="0">
                <a:solidFill>
                  <a:schemeClr val="tx2"/>
                </a:solidFill>
                <a:cs typeface="Arial"/>
              </a:rPr>
              <a:t>siz</a:t>
            </a:r>
            <a:r>
              <a:rPr sz="1200" dirty="0">
                <a:solidFill>
                  <a:schemeClr val="tx2"/>
                </a:solidFill>
                <a:cs typeface="Arial"/>
              </a:rPr>
              <a:t>e</a:t>
            </a:r>
            <a:r>
              <a:rPr sz="1200" spc="-65" dirty="0">
                <a:solidFill>
                  <a:schemeClr val="tx2"/>
                </a:solidFill>
                <a:cs typeface="Arial"/>
              </a:rPr>
              <a:t> </a:t>
            </a:r>
            <a:r>
              <a:rPr sz="1200" spc="-30" dirty="0">
                <a:solidFill>
                  <a:schemeClr val="tx2"/>
                </a:solidFill>
                <a:cs typeface="Arial"/>
              </a:rPr>
              <a:t>t</a:t>
            </a:r>
            <a:r>
              <a:rPr sz="1200" dirty="0">
                <a:solidFill>
                  <a:schemeClr val="tx2"/>
                </a:solidFill>
                <a:cs typeface="Arial"/>
              </a:rPr>
              <a:t>o</a:t>
            </a:r>
            <a:r>
              <a:rPr sz="1200" spc="-65" dirty="0">
                <a:solidFill>
                  <a:schemeClr val="tx2"/>
                </a:solidFill>
                <a:cs typeface="Arial"/>
              </a:rPr>
              <a:t> </a:t>
            </a:r>
            <a:r>
              <a:rPr sz="1200" spc="-30" dirty="0">
                <a:solidFill>
                  <a:schemeClr val="tx2"/>
                </a:solidFill>
                <a:cs typeface="Arial"/>
              </a:rPr>
              <a:t>~$25</a:t>
            </a:r>
            <a:endParaRPr sz="1200">
              <a:solidFill>
                <a:schemeClr val="tx2"/>
              </a:solidFill>
              <a:cs typeface="Arial"/>
            </a:endParaRPr>
          </a:p>
          <a:p>
            <a:pPr marL="177800" marR="5080" indent="-165100" algn="just">
              <a:lnSpc>
                <a:spcPts val="1400"/>
              </a:lnSpc>
              <a:spcBef>
                <a:spcPts val="740"/>
              </a:spcBef>
              <a:buFont typeface="Courier New"/>
              <a:buChar char="o"/>
              <a:tabLst>
                <a:tab pos="184150" algn="l"/>
              </a:tabLst>
            </a:pPr>
            <a:r>
              <a:rPr sz="1200" spc="-30" dirty="0">
                <a:solidFill>
                  <a:schemeClr val="tx2"/>
                </a:solidFill>
                <a:cs typeface="Arial"/>
              </a:rPr>
              <a:t>Allowe</a:t>
            </a:r>
            <a:r>
              <a:rPr sz="1200" dirty="0">
                <a:solidFill>
                  <a:schemeClr val="tx2"/>
                </a:solidFill>
                <a:cs typeface="Arial"/>
              </a:rPr>
              <a:t>d</a:t>
            </a:r>
            <a:r>
              <a:rPr sz="1200" spc="-65" dirty="0">
                <a:solidFill>
                  <a:schemeClr val="tx2"/>
                </a:solidFill>
                <a:cs typeface="Arial"/>
              </a:rPr>
              <a:t> </a:t>
            </a:r>
            <a:r>
              <a:rPr sz="1200" spc="-30" dirty="0">
                <a:solidFill>
                  <a:schemeClr val="tx2"/>
                </a:solidFill>
                <a:cs typeface="Arial"/>
              </a:rPr>
              <a:t>custome</a:t>
            </a:r>
            <a:r>
              <a:rPr sz="1200" dirty="0">
                <a:solidFill>
                  <a:schemeClr val="tx2"/>
                </a:solidFill>
                <a:cs typeface="Arial"/>
              </a:rPr>
              <a:t>r</a:t>
            </a:r>
            <a:r>
              <a:rPr sz="1200" spc="-65" dirty="0">
                <a:solidFill>
                  <a:schemeClr val="tx2"/>
                </a:solidFill>
                <a:cs typeface="Arial"/>
              </a:rPr>
              <a:t> </a:t>
            </a:r>
            <a:r>
              <a:rPr sz="1200" spc="-30" dirty="0">
                <a:solidFill>
                  <a:schemeClr val="tx2"/>
                </a:solidFill>
                <a:cs typeface="Arial"/>
              </a:rPr>
              <a:t>t</a:t>
            </a:r>
            <a:r>
              <a:rPr sz="1200" dirty="0">
                <a:solidFill>
                  <a:schemeClr val="tx2"/>
                </a:solidFill>
                <a:cs typeface="Arial"/>
              </a:rPr>
              <a:t>o</a:t>
            </a:r>
            <a:r>
              <a:rPr sz="1200" spc="-65" dirty="0">
                <a:solidFill>
                  <a:schemeClr val="tx2"/>
                </a:solidFill>
                <a:cs typeface="Arial"/>
              </a:rPr>
              <a:t> </a:t>
            </a:r>
            <a:r>
              <a:rPr sz="1200" spc="-30" dirty="0">
                <a:solidFill>
                  <a:schemeClr val="tx2"/>
                </a:solidFill>
                <a:cs typeface="Arial"/>
              </a:rPr>
              <a:t>view stor</a:t>
            </a:r>
            <a:r>
              <a:rPr sz="1200" dirty="0">
                <a:solidFill>
                  <a:schemeClr val="tx2"/>
                </a:solidFill>
                <a:cs typeface="Arial"/>
              </a:rPr>
              <a:t>e</a:t>
            </a:r>
            <a:r>
              <a:rPr sz="1200" spc="-65" dirty="0">
                <a:solidFill>
                  <a:schemeClr val="tx2"/>
                </a:solidFill>
                <a:cs typeface="Arial"/>
              </a:rPr>
              <a:t> </a:t>
            </a:r>
            <a:r>
              <a:rPr sz="1200" spc="-30" dirty="0">
                <a:solidFill>
                  <a:schemeClr val="tx2"/>
                </a:solidFill>
                <a:cs typeface="Arial"/>
              </a:rPr>
              <a:t>specifi</a:t>
            </a:r>
            <a:r>
              <a:rPr sz="1200" dirty="0">
                <a:solidFill>
                  <a:schemeClr val="tx2"/>
                </a:solidFill>
                <a:cs typeface="Arial"/>
              </a:rPr>
              <a:t>c</a:t>
            </a:r>
            <a:r>
              <a:rPr sz="1200" spc="-65" dirty="0">
                <a:solidFill>
                  <a:schemeClr val="tx2"/>
                </a:solidFill>
                <a:cs typeface="Arial"/>
              </a:rPr>
              <a:t> </a:t>
            </a:r>
            <a:r>
              <a:rPr sz="1200" spc="-35" dirty="0">
                <a:solidFill>
                  <a:schemeClr val="tx2"/>
                </a:solidFill>
                <a:cs typeface="Arial"/>
              </a:rPr>
              <a:t>assortment an</a:t>
            </a:r>
            <a:r>
              <a:rPr sz="1200" dirty="0">
                <a:solidFill>
                  <a:schemeClr val="tx2"/>
                </a:solidFill>
                <a:cs typeface="Arial"/>
              </a:rPr>
              <a:t>d</a:t>
            </a:r>
            <a:r>
              <a:rPr sz="1200" spc="-60" dirty="0">
                <a:solidFill>
                  <a:schemeClr val="tx2"/>
                </a:solidFill>
                <a:cs typeface="Arial"/>
              </a:rPr>
              <a:t> </a:t>
            </a:r>
            <a:r>
              <a:rPr sz="1200" spc="-35" dirty="0">
                <a:solidFill>
                  <a:schemeClr val="tx2"/>
                </a:solidFill>
                <a:cs typeface="Arial"/>
              </a:rPr>
              <a:t>inventory</a:t>
            </a:r>
            <a:endParaRPr sz="1200">
              <a:solidFill>
                <a:schemeClr val="tx2"/>
              </a:solidFill>
              <a:cs typeface="Arial"/>
            </a:endParaRPr>
          </a:p>
        </p:txBody>
      </p:sp>
      <p:sp>
        <p:nvSpPr>
          <p:cNvPr id="35" name="object 19"/>
          <p:cNvSpPr txBox="1"/>
          <p:nvPr/>
        </p:nvSpPr>
        <p:spPr>
          <a:xfrm>
            <a:off x="4683231" y="1149384"/>
            <a:ext cx="1689100" cy="1547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spc="-35" dirty="0">
                <a:solidFill>
                  <a:schemeClr val="tx2"/>
                </a:solidFill>
                <a:cs typeface="Arial"/>
              </a:rPr>
              <a:t>2-Da</a:t>
            </a:r>
            <a:r>
              <a:rPr sz="1400" b="1" dirty="0">
                <a:solidFill>
                  <a:schemeClr val="tx2"/>
                </a:solidFill>
                <a:cs typeface="Arial"/>
              </a:rPr>
              <a:t>y</a:t>
            </a:r>
            <a:r>
              <a:rPr sz="1400" b="1" spc="-60" dirty="0">
                <a:solidFill>
                  <a:schemeClr val="tx2"/>
                </a:solidFill>
                <a:cs typeface="Arial"/>
              </a:rPr>
              <a:t> </a:t>
            </a:r>
            <a:r>
              <a:rPr sz="1400" b="1" spc="-35" dirty="0">
                <a:solidFill>
                  <a:schemeClr val="tx2"/>
                </a:solidFill>
                <a:cs typeface="Arial"/>
              </a:rPr>
              <a:t>Delivery</a:t>
            </a:r>
            <a:endParaRPr sz="1400">
              <a:solidFill>
                <a:schemeClr val="tx2"/>
              </a:solidFill>
              <a:cs typeface="Arial"/>
            </a:endParaRPr>
          </a:p>
          <a:p>
            <a:pPr marL="177800" marR="33020" indent="-165100">
              <a:lnSpc>
                <a:spcPct val="104200"/>
              </a:lnSpc>
              <a:spcBef>
                <a:spcPts val="459"/>
              </a:spcBef>
              <a:buFont typeface="Courier New"/>
              <a:buChar char="o"/>
              <a:tabLst>
                <a:tab pos="184150" algn="l"/>
              </a:tabLst>
            </a:pPr>
            <a:r>
              <a:rPr sz="1200" spc="-35" dirty="0">
                <a:solidFill>
                  <a:schemeClr val="tx2"/>
                </a:solidFill>
                <a:cs typeface="Arial"/>
              </a:rPr>
              <a:t>Reduce</a:t>
            </a:r>
            <a:r>
              <a:rPr sz="1200" dirty="0">
                <a:solidFill>
                  <a:schemeClr val="tx2"/>
                </a:solidFill>
                <a:cs typeface="Arial"/>
              </a:rPr>
              <a:t>d</a:t>
            </a:r>
            <a:r>
              <a:rPr sz="1200" spc="-60" dirty="0">
                <a:solidFill>
                  <a:schemeClr val="tx2"/>
                </a:solidFill>
                <a:cs typeface="Arial"/>
              </a:rPr>
              <a:t> </a:t>
            </a:r>
            <a:r>
              <a:rPr sz="1200" spc="-30" dirty="0">
                <a:solidFill>
                  <a:schemeClr val="tx2"/>
                </a:solidFill>
                <a:cs typeface="Arial"/>
              </a:rPr>
              <a:t>th</a:t>
            </a:r>
            <a:r>
              <a:rPr sz="1200" dirty="0">
                <a:solidFill>
                  <a:schemeClr val="tx2"/>
                </a:solidFill>
                <a:cs typeface="Arial"/>
              </a:rPr>
              <a:t>e</a:t>
            </a:r>
            <a:r>
              <a:rPr sz="1200" spc="-65" dirty="0">
                <a:solidFill>
                  <a:schemeClr val="tx2"/>
                </a:solidFill>
                <a:cs typeface="Arial"/>
              </a:rPr>
              <a:t> </a:t>
            </a:r>
            <a:r>
              <a:rPr sz="1200" spc="-30" dirty="0">
                <a:solidFill>
                  <a:schemeClr val="tx2"/>
                </a:solidFill>
                <a:cs typeface="Arial"/>
              </a:rPr>
              <a:t>fulfillment cost/orde</a:t>
            </a:r>
            <a:r>
              <a:rPr sz="1200" dirty="0">
                <a:solidFill>
                  <a:schemeClr val="tx2"/>
                </a:solidFill>
                <a:cs typeface="Arial"/>
              </a:rPr>
              <a:t>r</a:t>
            </a:r>
            <a:r>
              <a:rPr sz="1200" spc="-65" dirty="0">
                <a:solidFill>
                  <a:schemeClr val="tx2"/>
                </a:solidFill>
                <a:cs typeface="Arial"/>
              </a:rPr>
              <a:t> </a:t>
            </a:r>
            <a:r>
              <a:rPr sz="1200" spc="-35" dirty="0">
                <a:solidFill>
                  <a:schemeClr val="tx2"/>
                </a:solidFill>
                <a:cs typeface="Arial"/>
              </a:rPr>
              <a:t>b</a:t>
            </a:r>
            <a:r>
              <a:rPr sz="1200" dirty="0">
                <a:solidFill>
                  <a:schemeClr val="tx2"/>
                </a:solidFill>
                <a:cs typeface="Arial"/>
              </a:rPr>
              <a:t>y</a:t>
            </a:r>
            <a:r>
              <a:rPr sz="1200" spc="-60" dirty="0">
                <a:solidFill>
                  <a:schemeClr val="tx2"/>
                </a:solidFill>
                <a:cs typeface="Arial"/>
              </a:rPr>
              <a:t> </a:t>
            </a:r>
            <a:r>
              <a:rPr sz="1200" spc="-35" dirty="0">
                <a:solidFill>
                  <a:schemeClr val="tx2"/>
                </a:solidFill>
                <a:cs typeface="Arial"/>
              </a:rPr>
              <a:t>15%</a:t>
            </a:r>
            <a:endParaRPr sz="1200">
              <a:solidFill>
                <a:schemeClr val="tx2"/>
              </a:solidFill>
              <a:cs typeface="Arial"/>
            </a:endParaRPr>
          </a:p>
          <a:p>
            <a:pPr marL="177800" marR="5080" indent="-165100">
              <a:lnSpc>
                <a:spcPct val="104200"/>
              </a:lnSpc>
              <a:spcBef>
                <a:spcPts val="500"/>
              </a:spcBef>
              <a:buFont typeface="Courier New"/>
              <a:buChar char="o"/>
              <a:tabLst>
                <a:tab pos="184150" algn="l"/>
              </a:tabLst>
            </a:pPr>
            <a:r>
              <a:rPr sz="1200" spc="-35" dirty="0">
                <a:solidFill>
                  <a:schemeClr val="tx2"/>
                </a:solidFill>
                <a:cs typeface="Arial"/>
              </a:rPr>
              <a:t>Reduce</a:t>
            </a:r>
            <a:r>
              <a:rPr sz="1200" dirty="0">
                <a:solidFill>
                  <a:schemeClr val="tx2"/>
                </a:solidFill>
                <a:cs typeface="Arial"/>
              </a:rPr>
              <a:t>d</a:t>
            </a:r>
            <a:r>
              <a:rPr sz="1200" spc="-60" dirty="0">
                <a:solidFill>
                  <a:schemeClr val="tx2"/>
                </a:solidFill>
                <a:cs typeface="Arial"/>
              </a:rPr>
              <a:t> </a:t>
            </a:r>
            <a:r>
              <a:rPr sz="1200" spc="-35" dirty="0">
                <a:solidFill>
                  <a:schemeClr val="tx2"/>
                </a:solidFill>
                <a:cs typeface="Arial"/>
              </a:rPr>
              <a:t>orde</a:t>
            </a:r>
            <a:r>
              <a:rPr sz="1200" dirty="0">
                <a:solidFill>
                  <a:schemeClr val="tx2"/>
                </a:solidFill>
                <a:cs typeface="Arial"/>
              </a:rPr>
              <a:t>r</a:t>
            </a:r>
            <a:r>
              <a:rPr sz="1200" spc="-60" dirty="0">
                <a:solidFill>
                  <a:schemeClr val="tx2"/>
                </a:solidFill>
                <a:cs typeface="Arial"/>
              </a:rPr>
              <a:t> </a:t>
            </a:r>
            <a:r>
              <a:rPr sz="1200" spc="-35" dirty="0">
                <a:solidFill>
                  <a:schemeClr val="tx2"/>
                </a:solidFill>
                <a:cs typeface="Arial"/>
              </a:rPr>
              <a:t>delivery </a:t>
            </a:r>
            <a:r>
              <a:rPr sz="1200" spc="-30" dirty="0">
                <a:solidFill>
                  <a:schemeClr val="tx2"/>
                </a:solidFill>
                <a:cs typeface="Arial"/>
              </a:rPr>
              <a:t>tim</a:t>
            </a:r>
            <a:r>
              <a:rPr sz="1200" dirty="0">
                <a:solidFill>
                  <a:schemeClr val="tx2"/>
                </a:solidFill>
                <a:cs typeface="Arial"/>
              </a:rPr>
              <a:t>e</a:t>
            </a:r>
            <a:r>
              <a:rPr sz="1200" spc="-65" dirty="0">
                <a:solidFill>
                  <a:schemeClr val="tx2"/>
                </a:solidFill>
                <a:cs typeface="Arial"/>
              </a:rPr>
              <a:t> </a:t>
            </a:r>
            <a:r>
              <a:rPr sz="1200" spc="-35" dirty="0">
                <a:solidFill>
                  <a:schemeClr val="tx2"/>
                </a:solidFill>
                <a:cs typeface="Arial"/>
              </a:rPr>
              <a:t>b</a:t>
            </a:r>
            <a:r>
              <a:rPr sz="1200" dirty="0">
                <a:solidFill>
                  <a:schemeClr val="tx2"/>
                </a:solidFill>
                <a:cs typeface="Arial"/>
              </a:rPr>
              <a:t>y</a:t>
            </a:r>
            <a:r>
              <a:rPr sz="1200" spc="-65" dirty="0">
                <a:solidFill>
                  <a:schemeClr val="tx2"/>
                </a:solidFill>
                <a:cs typeface="Arial"/>
              </a:rPr>
              <a:t> </a:t>
            </a:r>
            <a:r>
              <a:rPr sz="1200" spc="-35" dirty="0">
                <a:solidFill>
                  <a:schemeClr val="tx2"/>
                </a:solidFill>
                <a:cs typeface="Arial"/>
              </a:rPr>
              <a:t>u</a:t>
            </a:r>
            <a:r>
              <a:rPr sz="1200" dirty="0">
                <a:solidFill>
                  <a:schemeClr val="tx2"/>
                </a:solidFill>
                <a:cs typeface="Arial"/>
              </a:rPr>
              <a:t>p</a:t>
            </a:r>
            <a:r>
              <a:rPr sz="1200" spc="-65" dirty="0">
                <a:solidFill>
                  <a:schemeClr val="tx2"/>
                </a:solidFill>
                <a:cs typeface="Arial"/>
              </a:rPr>
              <a:t> </a:t>
            </a:r>
            <a:r>
              <a:rPr sz="1200" spc="-30" dirty="0">
                <a:solidFill>
                  <a:schemeClr val="tx2"/>
                </a:solidFill>
                <a:cs typeface="Arial"/>
              </a:rPr>
              <a:t>t</a:t>
            </a:r>
            <a:r>
              <a:rPr sz="1200" dirty="0">
                <a:solidFill>
                  <a:schemeClr val="tx2"/>
                </a:solidFill>
                <a:cs typeface="Arial"/>
              </a:rPr>
              <a:t>o</a:t>
            </a:r>
            <a:r>
              <a:rPr sz="1200" spc="-65" dirty="0">
                <a:solidFill>
                  <a:schemeClr val="tx2"/>
                </a:solidFill>
                <a:cs typeface="Arial"/>
              </a:rPr>
              <a:t> </a:t>
            </a:r>
            <a:r>
              <a:rPr sz="1200" spc="-35" dirty="0">
                <a:solidFill>
                  <a:schemeClr val="tx2"/>
                </a:solidFill>
                <a:cs typeface="Arial"/>
              </a:rPr>
              <a:t>50%</a:t>
            </a:r>
            <a:endParaRPr sz="1200">
              <a:solidFill>
                <a:schemeClr val="tx2"/>
              </a:solidFill>
              <a:cs typeface="Arial"/>
            </a:endParaRPr>
          </a:p>
          <a:p>
            <a:pPr marL="177800" marR="18415" indent="-165100">
              <a:lnSpc>
                <a:spcPts val="1400"/>
              </a:lnSpc>
              <a:spcBef>
                <a:spcPts val="640"/>
              </a:spcBef>
              <a:buFont typeface="Courier New"/>
              <a:buChar char="o"/>
              <a:tabLst>
                <a:tab pos="184150" algn="l"/>
              </a:tabLst>
            </a:pPr>
            <a:r>
              <a:rPr sz="1200" spc="-35" dirty="0">
                <a:solidFill>
                  <a:schemeClr val="tx2"/>
                </a:solidFill>
                <a:cs typeface="Arial"/>
              </a:rPr>
              <a:t>Delivere</a:t>
            </a:r>
            <a:r>
              <a:rPr sz="1200" dirty="0">
                <a:solidFill>
                  <a:schemeClr val="tx2"/>
                </a:solidFill>
                <a:cs typeface="Arial"/>
              </a:rPr>
              <a:t>d</a:t>
            </a:r>
            <a:r>
              <a:rPr sz="1200" spc="-60" dirty="0">
                <a:solidFill>
                  <a:schemeClr val="tx2"/>
                </a:solidFill>
                <a:cs typeface="Arial"/>
              </a:rPr>
              <a:t> </a:t>
            </a:r>
            <a:r>
              <a:rPr sz="1200" spc="-35" dirty="0">
                <a:solidFill>
                  <a:schemeClr val="tx2"/>
                </a:solidFill>
                <a:cs typeface="Arial"/>
              </a:rPr>
              <a:t>66</a:t>
            </a:r>
            <a:r>
              <a:rPr sz="1200" dirty="0">
                <a:solidFill>
                  <a:schemeClr val="tx2"/>
                </a:solidFill>
                <a:cs typeface="Arial"/>
              </a:rPr>
              <a:t>%</a:t>
            </a:r>
            <a:r>
              <a:rPr sz="1200" spc="-60" dirty="0">
                <a:solidFill>
                  <a:schemeClr val="tx2"/>
                </a:solidFill>
                <a:cs typeface="Arial"/>
              </a:rPr>
              <a:t> </a:t>
            </a:r>
            <a:r>
              <a:rPr sz="1200" spc="-35" dirty="0">
                <a:solidFill>
                  <a:schemeClr val="tx2"/>
                </a:solidFill>
                <a:cs typeface="Arial"/>
              </a:rPr>
              <a:t>o</a:t>
            </a:r>
            <a:r>
              <a:rPr sz="1200" dirty="0">
                <a:solidFill>
                  <a:schemeClr val="tx2"/>
                </a:solidFill>
                <a:cs typeface="Arial"/>
              </a:rPr>
              <a:t>f</a:t>
            </a:r>
            <a:r>
              <a:rPr sz="1200" spc="-60" dirty="0">
                <a:solidFill>
                  <a:schemeClr val="tx2"/>
                </a:solidFill>
                <a:cs typeface="Arial"/>
              </a:rPr>
              <a:t> </a:t>
            </a:r>
            <a:r>
              <a:rPr sz="1200" spc="-35" dirty="0">
                <a:solidFill>
                  <a:schemeClr val="tx2"/>
                </a:solidFill>
                <a:cs typeface="Arial"/>
              </a:rPr>
              <a:t>all onlin</a:t>
            </a:r>
            <a:r>
              <a:rPr sz="1200" dirty="0">
                <a:solidFill>
                  <a:schemeClr val="tx2"/>
                </a:solidFill>
                <a:cs typeface="Arial"/>
              </a:rPr>
              <a:t>e</a:t>
            </a:r>
            <a:r>
              <a:rPr sz="1200" spc="-60" dirty="0">
                <a:solidFill>
                  <a:schemeClr val="tx2"/>
                </a:solidFill>
                <a:cs typeface="Arial"/>
              </a:rPr>
              <a:t> </a:t>
            </a:r>
            <a:r>
              <a:rPr sz="1200" spc="-35" dirty="0">
                <a:solidFill>
                  <a:schemeClr val="tx2"/>
                </a:solidFill>
                <a:cs typeface="Arial"/>
              </a:rPr>
              <a:t>order</a:t>
            </a:r>
            <a:r>
              <a:rPr sz="1200" dirty="0">
                <a:solidFill>
                  <a:schemeClr val="tx2"/>
                </a:solidFill>
                <a:cs typeface="Arial"/>
              </a:rPr>
              <a:t>s</a:t>
            </a:r>
            <a:r>
              <a:rPr sz="1200" spc="-60" dirty="0">
                <a:solidFill>
                  <a:schemeClr val="tx2"/>
                </a:solidFill>
                <a:cs typeface="Arial"/>
              </a:rPr>
              <a:t> </a:t>
            </a:r>
            <a:r>
              <a:rPr sz="1200" spc="-35" dirty="0">
                <a:solidFill>
                  <a:schemeClr val="tx2"/>
                </a:solidFill>
                <a:cs typeface="Arial"/>
              </a:rPr>
              <a:t>i</a:t>
            </a:r>
            <a:r>
              <a:rPr sz="1200" dirty="0">
                <a:solidFill>
                  <a:schemeClr val="tx2"/>
                </a:solidFill>
                <a:cs typeface="Arial"/>
              </a:rPr>
              <a:t>n</a:t>
            </a:r>
            <a:r>
              <a:rPr sz="1200" spc="-60" dirty="0">
                <a:solidFill>
                  <a:schemeClr val="tx2"/>
                </a:solidFill>
                <a:cs typeface="Arial"/>
              </a:rPr>
              <a:t> </a:t>
            </a:r>
            <a:r>
              <a:rPr sz="1200" dirty="0">
                <a:solidFill>
                  <a:schemeClr val="tx2"/>
                </a:solidFill>
                <a:cs typeface="Arial"/>
              </a:rPr>
              <a:t>2</a:t>
            </a:r>
            <a:r>
              <a:rPr sz="1200" spc="-60" dirty="0">
                <a:solidFill>
                  <a:schemeClr val="tx2"/>
                </a:solidFill>
                <a:cs typeface="Arial"/>
              </a:rPr>
              <a:t> </a:t>
            </a:r>
            <a:r>
              <a:rPr sz="1200" spc="-35" dirty="0">
                <a:solidFill>
                  <a:schemeClr val="tx2"/>
                </a:solidFill>
                <a:cs typeface="Arial"/>
              </a:rPr>
              <a:t>days.</a:t>
            </a:r>
            <a:endParaRPr sz="1200">
              <a:solidFill>
                <a:schemeClr val="tx2"/>
              </a:solidFill>
              <a:cs typeface="Arial"/>
            </a:endParaRPr>
          </a:p>
        </p:txBody>
      </p:sp>
      <p:sp>
        <p:nvSpPr>
          <p:cNvPr id="36" name="object 20"/>
          <p:cNvSpPr txBox="1"/>
          <p:nvPr/>
        </p:nvSpPr>
        <p:spPr>
          <a:xfrm>
            <a:off x="6818527" y="1149384"/>
            <a:ext cx="1692275" cy="130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spc="-35" dirty="0">
                <a:solidFill>
                  <a:schemeClr val="tx2"/>
                </a:solidFill>
                <a:cs typeface="Arial"/>
              </a:rPr>
              <a:t>Kios</a:t>
            </a:r>
            <a:r>
              <a:rPr sz="1400" b="1" dirty="0">
                <a:solidFill>
                  <a:schemeClr val="tx2"/>
                </a:solidFill>
                <a:cs typeface="Arial"/>
              </a:rPr>
              <a:t>k</a:t>
            </a:r>
            <a:r>
              <a:rPr sz="1400" b="1" spc="-60" dirty="0">
                <a:solidFill>
                  <a:schemeClr val="tx2"/>
                </a:solidFill>
                <a:cs typeface="Arial"/>
              </a:rPr>
              <a:t> </a:t>
            </a:r>
            <a:r>
              <a:rPr sz="1400" b="1" spc="-30" dirty="0">
                <a:solidFill>
                  <a:schemeClr val="tx2"/>
                </a:solidFill>
                <a:cs typeface="Arial"/>
              </a:rPr>
              <a:t>Ordering</a:t>
            </a:r>
            <a:endParaRPr sz="1400">
              <a:solidFill>
                <a:schemeClr val="tx2"/>
              </a:solidFill>
              <a:cs typeface="Arial"/>
            </a:endParaRPr>
          </a:p>
          <a:p>
            <a:pPr marL="177800" marR="5080" indent="-165100">
              <a:lnSpc>
                <a:spcPct val="104200"/>
              </a:lnSpc>
              <a:spcBef>
                <a:spcPts val="459"/>
              </a:spcBef>
              <a:buFont typeface="Courier New"/>
              <a:buChar char="o"/>
              <a:tabLst>
                <a:tab pos="184150" algn="l"/>
              </a:tabLst>
            </a:pPr>
            <a:r>
              <a:rPr sz="1200" spc="-30" dirty="0">
                <a:solidFill>
                  <a:schemeClr val="tx2"/>
                </a:solidFill>
                <a:cs typeface="Arial"/>
              </a:rPr>
              <a:t>Improve</a:t>
            </a:r>
            <a:r>
              <a:rPr sz="1200" dirty="0">
                <a:solidFill>
                  <a:schemeClr val="tx2"/>
                </a:solidFill>
                <a:cs typeface="Arial"/>
              </a:rPr>
              <a:t>d</a:t>
            </a:r>
            <a:r>
              <a:rPr sz="1200" spc="-65" dirty="0">
                <a:solidFill>
                  <a:schemeClr val="tx2"/>
                </a:solidFill>
                <a:cs typeface="Arial"/>
              </a:rPr>
              <a:t> </a:t>
            </a:r>
            <a:r>
              <a:rPr sz="1200" spc="-35" dirty="0">
                <a:solidFill>
                  <a:schemeClr val="tx2"/>
                </a:solidFill>
                <a:cs typeface="Arial"/>
              </a:rPr>
              <a:t>in-stor</a:t>
            </a:r>
            <a:r>
              <a:rPr sz="1200" dirty="0">
                <a:solidFill>
                  <a:schemeClr val="tx2"/>
                </a:solidFill>
                <a:cs typeface="Arial"/>
              </a:rPr>
              <a:t>e</a:t>
            </a:r>
            <a:r>
              <a:rPr sz="1200" spc="-60" dirty="0">
                <a:solidFill>
                  <a:schemeClr val="tx2"/>
                </a:solidFill>
                <a:cs typeface="Arial"/>
              </a:rPr>
              <a:t> </a:t>
            </a:r>
            <a:r>
              <a:rPr sz="1200" spc="-35" dirty="0">
                <a:solidFill>
                  <a:schemeClr val="tx2"/>
                </a:solidFill>
                <a:cs typeface="Arial"/>
              </a:rPr>
              <a:t>order </a:t>
            </a:r>
            <a:r>
              <a:rPr sz="1200" spc="-30" dirty="0">
                <a:solidFill>
                  <a:schemeClr val="tx2"/>
                </a:solidFill>
                <a:cs typeface="Arial"/>
              </a:rPr>
              <a:t>revenu</a:t>
            </a:r>
            <a:r>
              <a:rPr sz="1200" dirty="0">
                <a:solidFill>
                  <a:schemeClr val="tx2"/>
                </a:solidFill>
                <a:cs typeface="Arial"/>
              </a:rPr>
              <a:t>e</a:t>
            </a:r>
            <a:r>
              <a:rPr sz="1200" spc="-65" dirty="0">
                <a:solidFill>
                  <a:schemeClr val="tx2"/>
                </a:solidFill>
                <a:cs typeface="Arial"/>
              </a:rPr>
              <a:t> </a:t>
            </a:r>
            <a:r>
              <a:rPr sz="1200" spc="-35" dirty="0">
                <a:solidFill>
                  <a:schemeClr val="tx2"/>
                </a:solidFill>
                <a:cs typeface="Arial"/>
              </a:rPr>
              <a:t>b</a:t>
            </a:r>
            <a:r>
              <a:rPr sz="1200" dirty="0">
                <a:solidFill>
                  <a:schemeClr val="tx2"/>
                </a:solidFill>
                <a:cs typeface="Arial"/>
              </a:rPr>
              <a:t>y</a:t>
            </a:r>
            <a:r>
              <a:rPr sz="1200" spc="-60" dirty="0">
                <a:solidFill>
                  <a:schemeClr val="tx2"/>
                </a:solidFill>
                <a:cs typeface="Arial"/>
              </a:rPr>
              <a:t> </a:t>
            </a:r>
            <a:r>
              <a:rPr sz="1200" spc="-35" dirty="0">
                <a:solidFill>
                  <a:schemeClr val="tx2"/>
                </a:solidFill>
                <a:cs typeface="Arial"/>
              </a:rPr>
              <a:t>100</a:t>
            </a:r>
            <a:r>
              <a:rPr sz="1200" dirty="0">
                <a:solidFill>
                  <a:schemeClr val="tx2"/>
                </a:solidFill>
                <a:cs typeface="Arial"/>
              </a:rPr>
              <a:t>%</a:t>
            </a:r>
            <a:r>
              <a:rPr sz="1200" spc="-85" dirty="0">
                <a:solidFill>
                  <a:schemeClr val="tx2"/>
                </a:solidFill>
                <a:cs typeface="Arial"/>
              </a:rPr>
              <a:t> </a:t>
            </a:r>
            <a:r>
              <a:rPr sz="1200" spc="-30" dirty="0">
                <a:solidFill>
                  <a:schemeClr val="tx2"/>
                </a:solidFill>
                <a:cs typeface="Arial"/>
              </a:rPr>
              <a:t>YOY</a:t>
            </a:r>
            <a:endParaRPr sz="1200">
              <a:solidFill>
                <a:schemeClr val="tx2"/>
              </a:solidFill>
              <a:cs typeface="Arial"/>
            </a:endParaRPr>
          </a:p>
          <a:p>
            <a:pPr marL="177800" marR="85725" indent="-165100">
              <a:lnSpc>
                <a:spcPct val="100699"/>
              </a:lnSpc>
              <a:spcBef>
                <a:spcPts val="550"/>
              </a:spcBef>
              <a:buFont typeface="Courier New"/>
              <a:buChar char="o"/>
              <a:tabLst>
                <a:tab pos="184150" algn="l"/>
              </a:tabLst>
            </a:pPr>
            <a:r>
              <a:rPr sz="1200" spc="-30" dirty="0">
                <a:solidFill>
                  <a:schemeClr val="tx2"/>
                </a:solidFill>
                <a:cs typeface="Arial"/>
              </a:rPr>
              <a:t>Improve</a:t>
            </a:r>
            <a:r>
              <a:rPr sz="1200" dirty="0">
                <a:solidFill>
                  <a:schemeClr val="tx2"/>
                </a:solidFill>
                <a:cs typeface="Arial"/>
              </a:rPr>
              <a:t>d</a:t>
            </a:r>
            <a:r>
              <a:rPr sz="1200" spc="-65" dirty="0">
                <a:solidFill>
                  <a:schemeClr val="tx2"/>
                </a:solidFill>
                <a:cs typeface="Arial"/>
              </a:rPr>
              <a:t> </a:t>
            </a:r>
            <a:r>
              <a:rPr sz="1200" spc="-35" dirty="0">
                <a:solidFill>
                  <a:schemeClr val="tx2"/>
                </a:solidFill>
                <a:cs typeface="Arial"/>
              </a:rPr>
              <a:t>participation </a:t>
            </a:r>
            <a:r>
              <a:rPr sz="1200" spc="-30" dirty="0">
                <a:solidFill>
                  <a:schemeClr val="tx2"/>
                </a:solidFill>
                <a:cs typeface="Arial"/>
              </a:rPr>
              <a:t>rat</a:t>
            </a:r>
            <a:r>
              <a:rPr sz="1200" dirty="0">
                <a:solidFill>
                  <a:schemeClr val="tx2"/>
                </a:solidFill>
                <a:cs typeface="Arial"/>
              </a:rPr>
              <a:t>e</a:t>
            </a:r>
            <a:r>
              <a:rPr sz="1200" spc="-65" dirty="0">
                <a:solidFill>
                  <a:schemeClr val="tx2"/>
                </a:solidFill>
                <a:cs typeface="Arial"/>
              </a:rPr>
              <a:t> </a:t>
            </a:r>
            <a:r>
              <a:rPr sz="1200" spc="-35" dirty="0">
                <a:solidFill>
                  <a:schemeClr val="tx2"/>
                </a:solidFill>
                <a:cs typeface="Arial"/>
              </a:rPr>
              <a:t>i</a:t>
            </a:r>
            <a:r>
              <a:rPr sz="1200" dirty="0">
                <a:solidFill>
                  <a:schemeClr val="tx2"/>
                </a:solidFill>
                <a:cs typeface="Arial"/>
              </a:rPr>
              <a:t>n</a:t>
            </a:r>
            <a:r>
              <a:rPr sz="1200" spc="-60" dirty="0">
                <a:solidFill>
                  <a:schemeClr val="tx2"/>
                </a:solidFill>
                <a:cs typeface="Arial"/>
              </a:rPr>
              <a:t> </a:t>
            </a:r>
            <a:r>
              <a:rPr sz="1200" spc="-30" dirty="0">
                <a:solidFill>
                  <a:schemeClr val="tx2"/>
                </a:solidFill>
                <a:cs typeface="Arial"/>
              </a:rPr>
              <a:t>store</a:t>
            </a:r>
            <a:r>
              <a:rPr sz="1200" dirty="0">
                <a:solidFill>
                  <a:schemeClr val="tx2"/>
                </a:solidFill>
                <a:cs typeface="Arial"/>
              </a:rPr>
              <a:t>s</a:t>
            </a:r>
            <a:r>
              <a:rPr sz="1200" spc="-65" dirty="0">
                <a:solidFill>
                  <a:schemeClr val="tx2"/>
                </a:solidFill>
                <a:cs typeface="Arial"/>
              </a:rPr>
              <a:t> </a:t>
            </a:r>
            <a:r>
              <a:rPr sz="1200" spc="-35" dirty="0">
                <a:solidFill>
                  <a:schemeClr val="tx2"/>
                </a:solidFill>
                <a:cs typeface="Arial"/>
              </a:rPr>
              <a:t>b</a:t>
            </a:r>
            <a:r>
              <a:rPr sz="1200" dirty="0">
                <a:solidFill>
                  <a:schemeClr val="tx2"/>
                </a:solidFill>
                <a:cs typeface="Arial"/>
              </a:rPr>
              <a:t>y</a:t>
            </a:r>
            <a:r>
              <a:rPr sz="1200" spc="-60" dirty="0">
                <a:solidFill>
                  <a:schemeClr val="tx2"/>
                </a:solidFill>
                <a:cs typeface="Arial"/>
              </a:rPr>
              <a:t> </a:t>
            </a:r>
            <a:r>
              <a:rPr sz="1200" spc="-35" dirty="0">
                <a:solidFill>
                  <a:schemeClr val="tx2"/>
                </a:solidFill>
                <a:cs typeface="Arial"/>
              </a:rPr>
              <a:t>over 25%</a:t>
            </a:r>
            <a:endParaRPr sz="1200">
              <a:solidFill>
                <a:schemeClr val="tx2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555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13"/>
          <p:cNvSpPr txBox="1"/>
          <p:nvPr/>
        </p:nvSpPr>
        <p:spPr>
          <a:xfrm>
            <a:off x="321199" y="132905"/>
            <a:ext cx="8413727" cy="58169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10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How we transformed the IT delivery </a:t>
            </a:r>
            <a:endParaRPr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30"/>
          <a:stretch/>
        </p:blipFill>
        <p:spPr>
          <a:xfrm>
            <a:off x="1167063" y="621768"/>
            <a:ext cx="6252768" cy="398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06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8856" y="685290"/>
            <a:ext cx="8920716" cy="418379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+mj-lt"/>
              </a:rPr>
              <a:t>Waitrose</a:t>
            </a:r>
            <a:br>
              <a:rPr lang="en-US" sz="2800" b="1" dirty="0">
                <a:latin typeface="+mj-lt"/>
              </a:rPr>
            </a:br>
            <a:br>
              <a:rPr lang="en-US" sz="2800" b="1" dirty="0">
                <a:latin typeface="+mj-lt"/>
              </a:rPr>
            </a:b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9073172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 txBox="1">
            <a:spLocks/>
          </p:cNvSpPr>
          <p:nvPr/>
        </p:nvSpPr>
        <p:spPr>
          <a:xfrm>
            <a:off x="802842" y="274320"/>
            <a:ext cx="7546544" cy="79552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6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140603" y="566141"/>
            <a:ext cx="7985724" cy="1081429"/>
          </a:xfrm>
          <a:prstGeom prst="rect">
            <a:avLst/>
          </a:prstGeom>
          <a:solidFill>
            <a:srgbClr val="F7FBF5"/>
          </a:solidFill>
          <a:ln w="9525" cap="flat" cmpd="sng" algn="ctr">
            <a:noFill/>
            <a:prstDash val="solid"/>
          </a:ln>
          <a:effectLst>
            <a:innerShdw blurRad="63500" dist="50800" dir="5400000">
              <a:prstClr val="black">
                <a:alpha val="12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405" y="3385173"/>
            <a:ext cx="9137595" cy="752038"/>
          </a:xfrm>
          <a:prstGeom prst="rect">
            <a:avLst/>
          </a:prstGeom>
          <a:pattFill prst="dkUpDiag">
            <a:fgClr>
              <a:srgbClr val="2D9F01">
                <a:lumMod val="20000"/>
                <a:lumOff val="80000"/>
              </a:srgbClr>
            </a:fgClr>
            <a:bgClr>
              <a:sysClr val="window" lastClr="FFFFFF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8841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Arial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45090" y="1912606"/>
            <a:ext cx="7987683" cy="295226"/>
          </a:xfrm>
          <a:prstGeom prst="rect">
            <a:avLst/>
          </a:prstGeom>
          <a:solidFill>
            <a:srgbClr val="262626">
              <a:lumMod val="25000"/>
              <a:lumOff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5" name="Freeform 94"/>
          <p:cNvSpPr/>
          <p:nvPr/>
        </p:nvSpPr>
        <p:spPr>
          <a:xfrm flipH="1" flipV="1">
            <a:off x="4767" y="2237739"/>
            <a:ext cx="9137925" cy="237322"/>
          </a:xfrm>
          <a:custGeom>
            <a:avLst/>
            <a:gdLst>
              <a:gd name="connsiteX0" fmla="*/ 317384 w 7452291"/>
              <a:gd name="connsiteY0" fmla="*/ 0 h 317384"/>
              <a:gd name="connsiteX1" fmla="*/ 7452291 w 7452291"/>
              <a:gd name="connsiteY1" fmla="*/ 0 h 317384"/>
              <a:gd name="connsiteX2" fmla="*/ 7268208 w 7452291"/>
              <a:gd name="connsiteY2" fmla="*/ 317384 h 317384"/>
              <a:gd name="connsiteX3" fmla="*/ 0 w 7452291"/>
              <a:gd name="connsiteY3" fmla="*/ 317384 h 317384"/>
              <a:gd name="connsiteX4" fmla="*/ 317384 w 7452291"/>
              <a:gd name="connsiteY4" fmla="*/ 0 h 317384"/>
              <a:gd name="connsiteX0" fmla="*/ 0 w 7134907"/>
              <a:gd name="connsiteY0" fmla="*/ 0 h 317384"/>
              <a:gd name="connsiteX1" fmla="*/ 7134907 w 7134907"/>
              <a:gd name="connsiteY1" fmla="*/ 0 h 317384"/>
              <a:gd name="connsiteX2" fmla="*/ 6950824 w 7134907"/>
              <a:gd name="connsiteY2" fmla="*/ 317384 h 317384"/>
              <a:gd name="connsiteX3" fmla="*/ 231579 w 7134907"/>
              <a:gd name="connsiteY3" fmla="*/ 317384 h 317384"/>
              <a:gd name="connsiteX4" fmla="*/ 0 w 7134907"/>
              <a:gd name="connsiteY4" fmla="*/ 0 h 31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34907" h="317384">
                <a:moveTo>
                  <a:pt x="0" y="0"/>
                </a:moveTo>
                <a:lnTo>
                  <a:pt x="7134907" y="0"/>
                </a:lnTo>
                <a:lnTo>
                  <a:pt x="6950824" y="317384"/>
                </a:lnTo>
                <a:lnTo>
                  <a:pt x="231579" y="317384"/>
                </a:lnTo>
                <a:lnTo>
                  <a:pt x="0" y="0"/>
                </a:lnTo>
                <a:close/>
              </a:path>
            </a:pathLst>
          </a:custGeom>
          <a:solidFill>
            <a:srgbClr val="4097B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 flipV="1">
            <a:off x="8291306" y="2096152"/>
            <a:ext cx="719684" cy="7459"/>
          </a:xfrm>
          <a:prstGeom prst="line">
            <a:avLst/>
          </a:prstGeom>
          <a:noFill/>
          <a:ln w="57150" cap="flat" cmpd="sng" algn="ctr">
            <a:solidFill>
              <a:sysClr val="window" lastClr="FFFFFF">
                <a:lumMod val="65000"/>
              </a:sysClr>
            </a:solidFill>
            <a:prstDash val="sysDot"/>
            <a:tailEnd type="stealth"/>
          </a:ln>
          <a:effectLst/>
        </p:spPr>
      </p:cxnSp>
      <p:sp>
        <p:nvSpPr>
          <p:cNvPr id="97" name="Rectangle 96"/>
          <p:cNvSpPr/>
          <p:nvPr/>
        </p:nvSpPr>
        <p:spPr>
          <a:xfrm>
            <a:off x="4766" y="2501792"/>
            <a:ext cx="9121559" cy="962229"/>
          </a:xfrm>
          <a:prstGeom prst="rect">
            <a:avLst/>
          </a:prstGeom>
          <a:solidFill>
            <a:srgbClr val="F7FBF5"/>
          </a:solidFill>
          <a:ln w="9525" cap="flat" cmpd="sng" algn="ctr">
            <a:noFill/>
            <a:prstDash val="solid"/>
          </a:ln>
          <a:effectLst>
            <a:innerShdw blurRad="63500" dist="50800" dir="5400000">
              <a:prstClr val="black">
                <a:alpha val="12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8" name="Freeform 97"/>
          <p:cNvSpPr/>
          <p:nvPr/>
        </p:nvSpPr>
        <p:spPr>
          <a:xfrm flipH="1">
            <a:off x="4767" y="1644786"/>
            <a:ext cx="9137925" cy="237322"/>
          </a:xfrm>
          <a:custGeom>
            <a:avLst/>
            <a:gdLst>
              <a:gd name="connsiteX0" fmla="*/ 317384 w 7452291"/>
              <a:gd name="connsiteY0" fmla="*/ 0 h 317384"/>
              <a:gd name="connsiteX1" fmla="*/ 7452291 w 7452291"/>
              <a:gd name="connsiteY1" fmla="*/ 0 h 317384"/>
              <a:gd name="connsiteX2" fmla="*/ 7268208 w 7452291"/>
              <a:gd name="connsiteY2" fmla="*/ 317384 h 317384"/>
              <a:gd name="connsiteX3" fmla="*/ 0 w 7452291"/>
              <a:gd name="connsiteY3" fmla="*/ 317384 h 317384"/>
              <a:gd name="connsiteX4" fmla="*/ 317384 w 7452291"/>
              <a:gd name="connsiteY4" fmla="*/ 0 h 317384"/>
              <a:gd name="connsiteX0" fmla="*/ 0 w 7134907"/>
              <a:gd name="connsiteY0" fmla="*/ 0 h 317384"/>
              <a:gd name="connsiteX1" fmla="*/ 7134907 w 7134907"/>
              <a:gd name="connsiteY1" fmla="*/ 0 h 317384"/>
              <a:gd name="connsiteX2" fmla="*/ 6950824 w 7134907"/>
              <a:gd name="connsiteY2" fmla="*/ 317384 h 317384"/>
              <a:gd name="connsiteX3" fmla="*/ 231579 w 7134907"/>
              <a:gd name="connsiteY3" fmla="*/ 317384 h 317384"/>
              <a:gd name="connsiteX4" fmla="*/ 0 w 7134907"/>
              <a:gd name="connsiteY4" fmla="*/ 0 h 31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34907" h="317384">
                <a:moveTo>
                  <a:pt x="0" y="0"/>
                </a:moveTo>
                <a:lnTo>
                  <a:pt x="7134907" y="0"/>
                </a:lnTo>
                <a:lnTo>
                  <a:pt x="6950824" y="317384"/>
                </a:lnTo>
                <a:lnTo>
                  <a:pt x="231579" y="317384"/>
                </a:lnTo>
                <a:lnTo>
                  <a:pt x="0" y="0"/>
                </a:lnTo>
                <a:close/>
              </a:path>
            </a:pathLst>
          </a:custGeom>
          <a:solidFill>
            <a:srgbClr val="EBCB3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077906" y="1633656"/>
            <a:ext cx="2980647" cy="2308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1219140">
              <a:defRPr/>
            </a:pPr>
            <a:r>
              <a:rPr lang="en-US" sz="900" b="1" spc="600" dirty="0">
                <a:solidFill>
                  <a:srgbClr val="ED7D31">
                    <a:lumMod val="75000"/>
                  </a:srgbClr>
                </a:solidFill>
                <a:latin typeface="Calibri"/>
                <a:ea typeface="Segoe UI" panose="020B0502040204020203" pitchFamily="34" charset="0"/>
                <a:cs typeface="Segoe UI" panose="020B0502040204020203" pitchFamily="34" charset="0"/>
              </a:rPr>
              <a:t>BUSINESS / IT JOURNEY</a:t>
            </a:r>
          </a:p>
        </p:txBody>
      </p:sp>
      <p:sp>
        <p:nvSpPr>
          <p:cNvPr id="100" name="Oval 99"/>
          <p:cNvSpPr/>
          <p:nvPr/>
        </p:nvSpPr>
        <p:spPr>
          <a:xfrm>
            <a:off x="7843965" y="1850572"/>
            <a:ext cx="427787" cy="410242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  <a:miter lim="800000"/>
          </a:ln>
          <a:effectLst>
            <a:outerShdw blurRad="254000" dist="114300" dir="5400000" sx="85000" sy="85000" algn="t" rotWithShape="0">
              <a:prstClr val="black">
                <a:alpha val="40000"/>
              </a:prstClr>
            </a:outerShdw>
          </a:effectLst>
        </p:spPr>
        <p:txBody>
          <a:bodyPr spcFirstLastPara="0" vert="horz" wrap="square" lIns="338360" tIns="379052" rIns="338361" bIns="379051" numCol="1" spcCol="1270" anchor="ctr" anchorCtr="0">
            <a:noAutofit/>
          </a:bodyPr>
          <a:lstStyle/>
          <a:p>
            <a:pPr marL="0" marR="0" lvl="0" indent="0" algn="ctr" defTabSz="770427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srgbClr val="00728F">
                  <a:lumMod val="50000"/>
                </a:srgbClr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861934" y="194994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61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b="1" kern="0" dirty="0">
                <a:solidFill>
                  <a:srgbClr val="141414">
                    <a:lumMod val="90000"/>
                    <a:lumOff val="10000"/>
                  </a:srgbClr>
                </a:solidFill>
                <a:latin typeface="Calibri"/>
                <a:ea typeface="Segoe UI" panose="020B0502040204020203" pitchFamily="34" charset="0"/>
                <a:cs typeface="Calibri" panose="020F0502020204030204" pitchFamily="34" charset="0"/>
              </a:rPr>
              <a:t>2017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3952570" y="2238206"/>
            <a:ext cx="1784568" cy="2308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1219140">
              <a:defRPr/>
            </a:pPr>
            <a:r>
              <a:rPr lang="en-US" sz="900" b="1" spc="600" dirty="0">
                <a:solidFill>
                  <a:prstClr val="white"/>
                </a:solidFill>
                <a:latin typeface="Calibri"/>
                <a:ea typeface="Segoe UI" panose="020B0502040204020203" pitchFamily="34" charset="0"/>
                <a:cs typeface="Segoe UI" panose="020B0502040204020203" pitchFamily="34" charset="0"/>
              </a:rPr>
              <a:t>QA JOURNEY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78628" y="2501792"/>
            <a:ext cx="14164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0276" indent="-150276" defTabSz="895782" fontAlgn="base">
              <a:buClr>
                <a:prstClr val="black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800" b="1" kern="0" dirty="0">
                <a:solidFill>
                  <a:prstClr val="black"/>
                </a:solidFill>
                <a:latin typeface="Calibri"/>
                <a:cs typeface="Calibri" pitchFamily="34" charset="0"/>
              </a:rPr>
              <a:t>Selenium CRAFT </a:t>
            </a:r>
            <a:r>
              <a:rPr lang="en-US" sz="800" kern="0" dirty="0">
                <a:solidFill>
                  <a:prstClr val="black"/>
                </a:solidFill>
                <a:latin typeface="Calibri"/>
                <a:cs typeface="Calibri" pitchFamily="34" charset="0"/>
              </a:rPr>
              <a:t>based regression automation</a:t>
            </a:r>
          </a:p>
          <a:p>
            <a:pPr marL="150276" indent="-150276" defTabSz="895782" fontAlgn="base">
              <a:buClr>
                <a:prstClr val="black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800" kern="0" dirty="0">
                <a:solidFill>
                  <a:prstClr val="black"/>
                </a:solidFill>
                <a:latin typeface="Calibri"/>
                <a:cs typeface="Calibri" pitchFamily="34" charset="0"/>
              </a:rPr>
              <a:t>Mobile Automation using mintpro</a:t>
            </a:r>
          </a:p>
          <a:p>
            <a:pPr marL="150276" indent="-150276" defTabSz="895782" fontAlgn="base">
              <a:buClr>
                <a:prstClr val="black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800" kern="0" dirty="0">
                <a:solidFill>
                  <a:prstClr val="black"/>
                </a:solidFill>
                <a:latin typeface="Calibri"/>
                <a:cs typeface="Calibri" pitchFamily="34" charset="0"/>
              </a:rPr>
              <a:t>Automated DSR thru Google Site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1520124" y="2501792"/>
            <a:ext cx="14164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0276" indent="-150276" defTabSz="895782" fontAlgn="base">
              <a:buClr>
                <a:prstClr val="black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800" kern="0" dirty="0">
                <a:solidFill>
                  <a:prstClr val="black"/>
                </a:solidFill>
                <a:latin typeface="Calibri"/>
                <a:cs typeface="Calibri" pitchFamily="34" charset="0"/>
              </a:rPr>
              <a:t>Regression Optimization</a:t>
            </a:r>
          </a:p>
          <a:p>
            <a:pPr marL="150276" indent="-150276" defTabSz="895782" fontAlgn="base">
              <a:buClr>
                <a:prstClr val="black"/>
              </a:buClr>
              <a:buSzPct val="100000"/>
              <a:buFont typeface="Arial" pitchFamily="34" charset="0"/>
              <a:buChar char="•"/>
              <a:defRPr/>
            </a:pPr>
            <a:endParaRPr lang="en-US" sz="800" kern="0" dirty="0">
              <a:solidFill>
                <a:prstClr val="black"/>
              </a:solidFill>
              <a:latin typeface="Calibri"/>
              <a:cs typeface="Calibri" pitchFamily="34" charset="0"/>
            </a:endParaRPr>
          </a:p>
          <a:p>
            <a:pPr marL="150276" indent="-150276" defTabSz="895782" fontAlgn="base">
              <a:buClr>
                <a:prstClr val="black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800" kern="0" dirty="0">
                <a:solidFill>
                  <a:prstClr val="black"/>
                </a:solidFill>
                <a:latin typeface="Calibri"/>
                <a:cs typeface="Calibri" pitchFamily="34" charset="0"/>
              </a:rPr>
              <a:t>OF application Automation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2961621" y="2501792"/>
            <a:ext cx="14164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0276" indent="-150276" defTabSz="895782" fontAlgn="base">
              <a:buClr>
                <a:prstClr val="black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800" b="1" kern="0" dirty="0">
                <a:solidFill>
                  <a:prstClr val="black"/>
                </a:solidFill>
                <a:latin typeface="Calibri"/>
                <a:cs typeface="Calibri" pitchFamily="34" charset="0"/>
              </a:rPr>
              <a:t>Google Online </a:t>
            </a:r>
            <a:r>
              <a:rPr lang="en-US" sz="800" kern="0" dirty="0">
                <a:solidFill>
                  <a:prstClr val="black"/>
                </a:solidFill>
                <a:latin typeface="Calibri"/>
                <a:cs typeface="Calibri" pitchFamily="34" charset="0"/>
              </a:rPr>
              <a:t>Metrics Portal</a:t>
            </a:r>
          </a:p>
          <a:p>
            <a:pPr marL="150276" indent="-150276" defTabSz="895782" fontAlgn="base">
              <a:buClr>
                <a:prstClr val="black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800" kern="0" dirty="0">
                <a:solidFill>
                  <a:prstClr val="black"/>
                </a:solidFill>
                <a:latin typeface="Calibri"/>
                <a:cs typeface="Calibri" pitchFamily="34" charset="0"/>
              </a:rPr>
              <a:t>Shared service model-Mobile &amp; WCS teams</a:t>
            </a:r>
          </a:p>
          <a:p>
            <a:pPr marL="150276" indent="-150276" defTabSz="895782" fontAlgn="base">
              <a:buClr>
                <a:prstClr val="black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800" kern="0" dirty="0">
                <a:solidFill>
                  <a:prstClr val="black"/>
                </a:solidFill>
                <a:latin typeface="Calibri"/>
                <a:cs typeface="Calibri" pitchFamily="34" charset="0"/>
              </a:rPr>
              <a:t>Hand held device testing-DPT</a:t>
            </a:r>
          </a:p>
          <a:p>
            <a:pPr marL="150276" indent="-150276" defTabSz="895782" fontAlgn="base">
              <a:buClr>
                <a:prstClr val="black"/>
              </a:buClr>
              <a:buSzPct val="100000"/>
              <a:buFont typeface="Arial" pitchFamily="34" charset="0"/>
              <a:buChar char="•"/>
              <a:defRPr/>
            </a:pPr>
            <a:endParaRPr lang="en-US" sz="800" b="1" kern="0" dirty="0">
              <a:solidFill>
                <a:prstClr val="black"/>
              </a:solidFill>
              <a:latin typeface="Calibri"/>
              <a:cs typeface="Calibri" pitchFamily="34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403117" y="2501792"/>
            <a:ext cx="15138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0276" indent="-150276" defTabSz="895782" fontAlgn="base">
              <a:buClr>
                <a:prstClr val="black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800" kern="0" dirty="0">
                <a:solidFill>
                  <a:prstClr val="black"/>
                </a:solidFill>
                <a:latin typeface="Calibri"/>
                <a:cs typeface="Calibri" pitchFamily="34" charset="0"/>
              </a:rPr>
              <a:t>BDD Automation</a:t>
            </a:r>
          </a:p>
          <a:p>
            <a:pPr marL="150276" indent="-150276" defTabSz="895782" fontAlgn="base">
              <a:buClr>
                <a:prstClr val="black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800" kern="0" dirty="0">
                <a:solidFill>
                  <a:prstClr val="black"/>
                </a:solidFill>
                <a:latin typeface="Calibri"/>
                <a:cs typeface="Calibri" pitchFamily="34" charset="0"/>
              </a:rPr>
              <a:t>Continuous deployment thru Jenkins Server</a:t>
            </a:r>
          </a:p>
          <a:p>
            <a:pPr marL="150276" indent="-150276" defTabSz="895782" fontAlgn="base">
              <a:buClr>
                <a:prstClr val="black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800" kern="0" dirty="0">
                <a:solidFill>
                  <a:prstClr val="black"/>
                </a:solidFill>
                <a:latin typeface="Calibri"/>
                <a:cs typeface="Calibri" pitchFamily="34" charset="0"/>
              </a:rPr>
              <a:t>Cross skilled team</a:t>
            </a:r>
          </a:p>
          <a:p>
            <a:pPr marL="150276" indent="-150276" defTabSz="895782" fontAlgn="base">
              <a:buClr>
                <a:prstClr val="black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800" kern="0" dirty="0">
                <a:solidFill>
                  <a:prstClr val="black"/>
                </a:solidFill>
                <a:latin typeface="Calibri"/>
                <a:cs typeface="Calibri" pitchFamily="34" charset="0"/>
              </a:rPr>
              <a:t>QA to QE transformation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5942018" y="2501792"/>
            <a:ext cx="14591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0276" indent="-150276" defTabSz="895782" fontAlgn="base">
              <a:buClr>
                <a:prstClr val="black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800" b="1" kern="0" dirty="0">
                <a:solidFill>
                  <a:prstClr val="black"/>
                </a:solidFill>
                <a:latin typeface="Calibri"/>
                <a:cs typeface="Calibri" pitchFamily="34" charset="0"/>
              </a:rPr>
              <a:t>Continuous delivery on the cloud</a:t>
            </a:r>
          </a:p>
          <a:p>
            <a:pPr marL="150276" indent="-150276" defTabSz="895782" fontAlgn="base">
              <a:buClr>
                <a:prstClr val="black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800" kern="0" dirty="0">
                <a:solidFill>
                  <a:prstClr val="black"/>
                </a:solidFill>
                <a:latin typeface="Calibri"/>
                <a:cs typeface="Calibri" pitchFamily="34" charset="0"/>
              </a:rPr>
              <a:t>In sprint automation of multiple segments like </a:t>
            </a:r>
            <a:r>
              <a:rPr lang="en-US" sz="800" b="1" kern="0" dirty="0">
                <a:solidFill>
                  <a:prstClr val="black"/>
                </a:solidFill>
                <a:latin typeface="Calibri"/>
                <a:cs typeface="Calibri" pitchFamily="34" charset="0"/>
              </a:rPr>
              <a:t>API,UI,Performance &amp; Integration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7426267" y="2471627"/>
            <a:ext cx="15566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0276" indent="-150276" defTabSz="895782" fontAlgn="base">
              <a:buClr>
                <a:prstClr val="black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800" kern="0" dirty="0">
                <a:solidFill>
                  <a:prstClr val="black"/>
                </a:solidFill>
                <a:latin typeface="Calibri"/>
                <a:cs typeface="Calibri" pitchFamily="34" charset="0"/>
              </a:rPr>
              <a:t>Parallel execution using </a:t>
            </a:r>
            <a:r>
              <a:rPr lang="en-US" sz="800" b="1" kern="0" dirty="0">
                <a:solidFill>
                  <a:prstClr val="black"/>
                </a:solidFill>
                <a:latin typeface="Calibri"/>
                <a:cs typeface="Calibri" pitchFamily="34" charset="0"/>
              </a:rPr>
              <a:t>selenium grid  </a:t>
            </a:r>
          </a:p>
          <a:p>
            <a:pPr marL="150276" indent="-150276" defTabSz="895782" fontAlgn="base">
              <a:buClr>
                <a:prstClr val="black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800" b="1" kern="0" dirty="0">
                <a:solidFill>
                  <a:prstClr val="black"/>
                </a:solidFill>
                <a:latin typeface="Calibri"/>
                <a:cs typeface="Calibri" pitchFamily="34" charset="0"/>
              </a:rPr>
              <a:t>Cross browser Automation-</a:t>
            </a:r>
            <a:r>
              <a:rPr lang="en-US" sz="800" kern="0" dirty="0">
                <a:solidFill>
                  <a:prstClr val="black"/>
                </a:solidFill>
                <a:latin typeface="Calibri"/>
                <a:cs typeface="Calibri" pitchFamily="34" charset="0"/>
              </a:rPr>
              <a:t>Browser</a:t>
            </a:r>
            <a:r>
              <a:rPr lang="en-US" sz="800" b="1" kern="0" dirty="0">
                <a:solidFill>
                  <a:prstClr val="black"/>
                </a:solidFill>
                <a:latin typeface="Calibri"/>
                <a:cs typeface="Calibri" pitchFamily="34" charset="0"/>
              </a:rPr>
              <a:t> </a:t>
            </a:r>
            <a:r>
              <a:rPr lang="en-US" sz="800" kern="0" dirty="0">
                <a:solidFill>
                  <a:prstClr val="black"/>
                </a:solidFill>
                <a:latin typeface="Calibri"/>
                <a:cs typeface="Calibri" pitchFamily="34" charset="0"/>
              </a:rPr>
              <a:t>stack</a:t>
            </a:r>
          </a:p>
          <a:p>
            <a:pPr marL="150276" indent="-150276" defTabSz="895782" fontAlgn="base">
              <a:buClr>
                <a:prstClr val="black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800" b="1" kern="0" dirty="0">
                <a:solidFill>
                  <a:prstClr val="black"/>
                </a:solidFill>
                <a:latin typeface="Calibri"/>
                <a:cs typeface="Calibri" pitchFamily="34" charset="0"/>
              </a:rPr>
              <a:t>BDD integration </a:t>
            </a:r>
            <a:r>
              <a:rPr lang="en-US" sz="800" kern="0" dirty="0">
                <a:solidFill>
                  <a:prstClr val="black"/>
                </a:solidFill>
                <a:latin typeface="Calibri"/>
                <a:cs typeface="Calibri" pitchFamily="34" charset="0"/>
              </a:rPr>
              <a:t>with galen framework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871" y="3492506"/>
            <a:ext cx="1266661" cy="566227"/>
          </a:xfrm>
          <a:prstGeom prst="rect">
            <a:avLst/>
          </a:prstGeom>
          <a:solidFill>
            <a:srgbClr val="70AD47"/>
          </a:solidFill>
          <a:ln w="12700" cap="flat" cmpd="sng" algn="ctr">
            <a:noFill/>
            <a:prstDash val="solid"/>
            <a:miter lim="800000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 lang="en-US" sz="900" b="1" kern="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63355" y="3603016"/>
            <a:ext cx="75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900" b="1" dirty="0">
                <a:solidFill>
                  <a:prstClr val="white"/>
                </a:solidFill>
                <a:latin typeface="Calibri"/>
                <a:ea typeface="Segoe UI" panose="020B0502040204020203" pitchFamily="34" charset="0"/>
                <a:cs typeface="Segoe UI" panose="020B0502040204020203" pitchFamily="34" charset="0"/>
              </a:rPr>
              <a:t>BUSINESS BENEFITS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583686" y="3430228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200" b="1" dirty="0">
                <a:solidFill>
                  <a:srgbClr val="00B09B"/>
                </a:solidFill>
                <a:latin typeface="Calibri"/>
                <a:ea typeface="Segoe UI" panose="020B0502040204020203" pitchFamily="34" charset="0"/>
                <a:cs typeface="Segoe UI" panose="020B0502040204020203" pitchFamily="34" charset="0"/>
              </a:rPr>
              <a:t>112 </a:t>
            </a:r>
            <a:r>
              <a:rPr lang="en-US" sz="1050" b="1" dirty="0" err="1">
                <a:solidFill>
                  <a:srgbClr val="00B09B"/>
                </a:solidFill>
                <a:latin typeface="Calibri"/>
                <a:ea typeface="Segoe UI" panose="020B0502040204020203" pitchFamily="34" charset="0"/>
                <a:cs typeface="Segoe UI" panose="020B0502040204020203" pitchFamily="34" charset="0"/>
              </a:rPr>
              <a:t>hrs</a:t>
            </a:r>
            <a:endParaRPr lang="en-US" sz="1050" baseline="30000" dirty="0">
              <a:solidFill>
                <a:srgbClr val="00B09B"/>
              </a:solidFill>
              <a:latin typeface="Calibri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218985" y="3746753"/>
            <a:ext cx="1502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5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Reduction in release defect fix turnaround time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528768" y="3409452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B09B"/>
                </a:solidFill>
                <a:latin typeface="Calibri"/>
                <a:ea typeface="Segoe UI" panose="020B0502040204020203" pitchFamily="34" charset="0"/>
                <a:cs typeface="Segoe UI" panose="020B0502040204020203" pitchFamily="34" charset="0"/>
              </a:rPr>
              <a:t>100</a:t>
            </a:r>
            <a:r>
              <a:rPr lang="en-US" sz="1600" b="1" baseline="30000" dirty="0">
                <a:solidFill>
                  <a:srgbClr val="00B09B"/>
                </a:solidFill>
                <a:latin typeface="Calibri"/>
                <a:ea typeface="Segoe UI" panose="020B0502040204020203" pitchFamily="34" charset="0"/>
                <a:cs typeface="Segoe UI" panose="020B0502040204020203" pitchFamily="34" charset="0"/>
              </a:rPr>
              <a:t>%</a:t>
            </a:r>
            <a:endParaRPr lang="en-US" sz="1600" baseline="30000" dirty="0">
              <a:solidFill>
                <a:srgbClr val="00B09B"/>
              </a:solidFill>
              <a:latin typeface="Calibri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4" name="Picture 2" descr="time 5 icon"/>
          <p:cNvPicPr>
            <a:picLocks noChangeAspect="1" noChangeArrowheads="1"/>
          </p:cNvPicPr>
          <p:nvPr/>
        </p:nvPicPr>
        <p:blipFill>
          <a:blip r:embed="rId2" cstate="screen">
            <a:duotone>
              <a:srgbClr val="EEECE1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25542" y="3479615"/>
            <a:ext cx="328836" cy="23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TextBox 114"/>
          <p:cNvSpPr txBox="1"/>
          <p:nvPr/>
        </p:nvSpPr>
        <p:spPr>
          <a:xfrm>
            <a:off x="2668342" y="3746753"/>
            <a:ext cx="195631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ctr">
              <a:defRPr sz="1000" b="1" i="1">
                <a:solidFill>
                  <a:prstClr val="black">
                    <a:lumMod val="65000"/>
                    <a:lumOff val="35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Increase in release volumes-Faster time to market</a:t>
            </a:r>
          </a:p>
        </p:txBody>
      </p:sp>
      <p:pic>
        <p:nvPicPr>
          <p:cNvPr id="116" name="Picture 5" descr="time 11 icon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rgbClr val="1F497D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59061" y="3508123"/>
            <a:ext cx="339395" cy="239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TextBox 116"/>
          <p:cNvSpPr txBox="1"/>
          <p:nvPr/>
        </p:nvSpPr>
        <p:spPr>
          <a:xfrm>
            <a:off x="4571874" y="3786973"/>
            <a:ext cx="174231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ctr">
              <a:defRPr sz="1000" b="1" i="1">
                <a:solidFill>
                  <a:prstClr val="black">
                    <a:lumMod val="65000"/>
                    <a:lumOff val="35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Automation of functional acceptance criteria</a:t>
            </a:r>
          </a:p>
        </p:txBody>
      </p:sp>
      <p:grpSp>
        <p:nvGrpSpPr>
          <p:cNvPr id="118" name="Group 117"/>
          <p:cNvGrpSpPr/>
          <p:nvPr/>
        </p:nvGrpSpPr>
        <p:grpSpPr>
          <a:xfrm>
            <a:off x="4546838" y="3496621"/>
            <a:ext cx="1254160" cy="226682"/>
            <a:chOff x="6681511" y="6354303"/>
            <a:chExt cx="1608469" cy="303154"/>
          </a:xfrm>
        </p:grpSpPr>
        <p:sp>
          <p:nvSpPr>
            <p:cNvPr id="119" name="Rectangle 118"/>
            <p:cNvSpPr/>
            <p:nvPr/>
          </p:nvSpPr>
          <p:spPr>
            <a:xfrm>
              <a:off x="6681511" y="6354303"/>
              <a:ext cx="1608469" cy="2058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" b="1" i="1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Segoe UI" panose="020B0502040204020203" pitchFamily="34" charset="0"/>
                  <a:cs typeface="Segoe UI" panose="020B0502040204020203" pitchFamily="34" charset="0"/>
                </a:rPr>
                <a:t>HOMER FRAMEWORK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" b="1" i="1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Segoe UI" panose="020B0502040204020203" pitchFamily="34" charset="0"/>
                  <a:cs typeface="Segoe UI" panose="020B0502040204020203" pitchFamily="34" charset="0"/>
                </a:rPr>
                <a:t>Migration</a:t>
              </a:r>
            </a:p>
          </p:txBody>
        </p:sp>
        <p:sp>
          <p:nvSpPr>
            <p:cNvPr id="120" name="Shape 119"/>
            <p:cNvSpPr/>
            <p:nvPr/>
          </p:nvSpPr>
          <p:spPr>
            <a:xfrm rot="11249824" flipH="1">
              <a:off x="6845293" y="6382800"/>
              <a:ext cx="356216" cy="274657"/>
            </a:xfrm>
            <a:prstGeom prst="swooshArrow">
              <a:avLst>
                <a:gd name="adj1" fmla="val 16310"/>
                <a:gd name="adj2" fmla="val 31370"/>
              </a:avLst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</p:sp>
      </p:grpSp>
      <p:sp>
        <p:nvSpPr>
          <p:cNvPr id="121" name="TextBox 120"/>
          <p:cNvSpPr txBox="1"/>
          <p:nvPr/>
        </p:nvSpPr>
        <p:spPr>
          <a:xfrm>
            <a:off x="6809222" y="3484240"/>
            <a:ext cx="915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B09B"/>
                </a:solidFill>
                <a:effectLst/>
                <a:uLnTx/>
                <a:uFillTx/>
                <a:latin typeface="Calibri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B09B"/>
                </a:solidFill>
                <a:effectLst/>
                <a:uLnTx/>
                <a:uFillTx/>
                <a:latin typeface="Calibri"/>
                <a:cs typeface="Segoe UI" panose="020B0502040204020203" pitchFamily="34" charset="0"/>
              </a:rPr>
              <a:t>3 hrs-15 min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6261401" y="3746753"/>
            <a:ext cx="15315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ctr">
              <a:defRPr sz="1000" b="1" i="1">
                <a:solidFill>
                  <a:prstClr val="black">
                    <a:lumMod val="65000"/>
                    <a:lumOff val="35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Reduction in overnight release duration for production validations</a:t>
            </a:r>
          </a:p>
        </p:txBody>
      </p:sp>
      <p:pic>
        <p:nvPicPr>
          <p:cNvPr id="123" name="Picture 10" descr="C:\Users\164369\Desktop\HomeDepot\time.png"/>
          <p:cNvPicPr preferRelativeResize="0">
            <a:picLocks noChangeArrowheads="1"/>
          </p:cNvPicPr>
          <p:nvPr/>
        </p:nvPicPr>
        <p:blipFill>
          <a:blip r:embed="rId5" cstate="screen">
            <a:duotone>
              <a:srgbClr val="000000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522694" y="3500130"/>
            <a:ext cx="280834" cy="27154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TextBox 123"/>
          <p:cNvSpPr txBox="1"/>
          <p:nvPr/>
        </p:nvSpPr>
        <p:spPr>
          <a:xfrm>
            <a:off x="8325449" y="3399436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B09B"/>
                </a:solidFill>
                <a:latin typeface="Calibri"/>
                <a:ea typeface="Segoe UI" panose="020B0502040204020203" pitchFamily="34" charset="0"/>
                <a:cs typeface="Segoe UI" panose="020B0502040204020203" pitchFamily="34" charset="0"/>
              </a:rPr>
              <a:t>90</a:t>
            </a:r>
            <a:r>
              <a:rPr lang="en-US" sz="1600" b="1" baseline="30000" dirty="0">
                <a:solidFill>
                  <a:srgbClr val="00B09B"/>
                </a:solidFill>
                <a:latin typeface="Calibri"/>
                <a:ea typeface="Segoe UI" panose="020B0502040204020203" pitchFamily="34" charset="0"/>
                <a:cs typeface="Segoe UI" panose="020B0502040204020203" pitchFamily="34" charset="0"/>
              </a:rPr>
              <a:t>%</a:t>
            </a:r>
            <a:endParaRPr lang="en-US" sz="1600" baseline="30000" dirty="0">
              <a:solidFill>
                <a:srgbClr val="00B09B"/>
              </a:solidFill>
              <a:latin typeface="Calibri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740128" y="3746753"/>
            <a:ext cx="15812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5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Reduction in test execution effort from previous delivery model</a:t>
            </a:r>
          </a:p>
        </p:txBody>
      </p:sp>
      <p:pic>
        <p:nvPicPr>
          <p:cNvPr id="126" name="Picture 7" descr="services icon"/>
          <p:cNvPicPr>
            <a:picLocks noChangeAspect="1" noChangeArrowheads="1"/>
          </p:cNvPicPr>
          <p:nvPr/>
        </p:nvPicPr>
        <p:blipFill>
          <a:blip r:embed="rId6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988872" y="3500228"/>
            <a:ext cx="285206" cy="27350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" name="TextBox 126"/>
          <p:cNvSpPr txBox="1"/>
          <p:nvPr/>
        </p:nvSpPr>
        <p:spPr>
          <a:xfrm>
            <a:off x="7436" y="4150126"/>
            <a:ext cx="1267096" cy="507753"/>
          </a:xfrm>
          <a:prstGeom prst="rect">
            <a:avLst/>
          </a:prstGeom>
          <a:solidFill>
            <a:srgbClr val="F99E1A"/>
          </a:solidFill>
          <a:ln w="12700" cap="flat" cmpd="sng" algn="ctr">
            <a:noFill/>
            <a:prstDash val="solid"/>
            <a:miter lim="800000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 lang="en-US" sz="800" b="1" kern="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18800" y="4208386"/>
            <a:ext cx="1147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900" b="1" dirty="0">
                <a:solidFill>
                  <a:prstClr val="white"/>
                </a:solidFill>
                <a:latin typeface="Calibri"/>
                <a:ea typeface="Segoe UI" panose="020B0502040204020203" pitchFamily="34" charset="0"/>
                <a:cs typeface="Segoe UI" panose="020B0502040204020203" pitchFamily="34" charset="0"/>
              </a:rPr>
              <a:t>KEY TOOLS &amp; FRAMEWORKS</a:t>
            </a:r>
          </a:p>
        </p:txBody>
      </p:sp>
      <p:sp>
        <p:nvSpPr>
          <p:cNvPr id="129" name="Oval 128"/>
          <p:cNvSpPr/>
          <p:nvPr/>
        </p:nvSpPr>
        <p:spPr>
          <a:xfrm>
            <a:off x="5403035" y="1850572"/>
            <a:ext cx="427787" cy="410242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  <a:miter lim="800000"/>
          </a:ln>
          <a:effectLst>
            <a:outerShdw blurRad="254000" dist="114300" dir="5400000" sx="85000" sy="85000" algn="t" rotWithShape="0">
              <a:prstClr val="black">
                <a:alpha val="40000"/>
              </a:prstClr>
            </a:outerShdw>
          </a:effectLst>
        </p:spPr>
        <p:txBody>
          <a:bodyPr spcFirstLastPara="0" vert="horz" wrap="square" lIns="338360" tIns="379052" rIns="338361" bIns="379051" numCol="1" spcCol="1270" anchor="ctr" anchorCtr="0">
            <a:noAutofit/>
          </a:bodyPr>
          <a:lstStyle/>
          <a:p>
            <a:pPr marL="0" marR="0" lvl="0" indent="0" algn="ctr" defTabSz="770427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srgbClr val="00728F">
                  <a:lumMod val="50000"/>
                </a:srgbClr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3476237" y="1850572"/>
            <a:ext cx="427787" cy="410242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  <a:miter lim="800000"/>
          </a:ln>
          <a:effectLst>
            <a:outerShdw blurRad="254000" dist="114300" dir="5400000" sx="85000" sy="85000" algn="t" rotWithShape="0">
              <a:prstClr val="black">
                <a:alpha val="40000"/>
              </a:prstClr>
            </a:outerShdw>
          </a:effectLst>
        </p:spPr>
        <p:txBody>
          <a:bodyPr spcFirstLastPara="0" vert="horz" wrap="square" lIns="338360" tIns="379052" rIns="338361" bIns="379051" numCol="1" spcCol="1270" anchor="ctr" anchorCtr="0">
            <a:noAutofit/>
          </a:bodyPr>
          <a:lstStyle/>
          <a:p>
            <a:pPr marL="0" marR="0" lvl="0" indent="0" algn="ctr" defTabSz="770427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srgbClr val="00728F">
                  <a:lumMod val="50000"/>
                </a:srgbClr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1420645" y="1850572"/>
            <a:ext cx="427787" cy="410242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  <a:miter lim="800000"/>
          </a:ln>
          <a:effectLst>
            <a:outerShdw blurRad="254000" dist="114300" dir="5400000" sx="85000" sy="85000" algn="t" rotWithShape="0">
              <a:prstClr val="black">
                <a:alpha val="40000"/>
              </a:prstClr>
            </a:outerShdw>
          </a:effectLst>
        </p:spPr>
        <p:txBody>
          <a:bodyPr spcFirstLastPara="0" vert="horz" wrap="square" lIns="338360" tIns="379052" rIns="338361" bIns="379051" numCol="1" spcCol="1270" anchor="ctr" anchorCtr="0">
            <a:noAutofit/>
          </a:bodyPr>
          <a:lstStyle/>
          <a:p>
            <a:pPr marL="0" marR="0" lvl="0" indent="0" algn="ctr" defTabSz="770427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srgbClr val="00728F">
                  <a:lumMod val="50000"/>
                </a:srgbClr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434062" y="194994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61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b="1" kern="0" dirty="0">
                <a:solidFill>
                  <a:srgbClr val="141414">
                    <a:lumMod val="90000"/>
                    <a:lumOff val="10000"/>
                  </a:srgbClr>
                </a:solidFill>
                <a:latin typeface="Calibri"/>
                <a:ea typeface="Segoe UI" panose="020B0502040204020203" pitchFamily="34" charset="0"/>
                <a:cs typeface="Calibri" panose="020F0502020204030204" pitchFamily="34" charset="0"/>
              </a:rPr>
              <a:t>2014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3493490" y="194994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61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b="1" kern="0" dirty="0">
                <a:solidFill>
                  <a:srgbClr val="141414">
                    <a:lumMod val="90000"/>
                    <a:lumOff val="10000"/>
                  </a:srgbClr>
                </a:solidFill>
                <a:latin typeface="Calibri"/>
                <a:ea typeface="Segoe UI" panose="020B0502040204020203" pitchFamily="34" charset="0"/>
                <a:cs typeface="Calibri" panose="020F0502020204030204" pitchFamily="34" charset="0"/>
              </a:rPr>
              <a:t>2015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409181" y="194994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61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b="1" kern="0" dirty="0">
                <a:solidFill>
                  <a:srgbClr val="141414">
                    <a:lumMod val="90000"/>
                    <a:lumOff val="10000"/>
                  </a:srgbClr>
                </a:solidFill>
                <a:latin typeface="Calibri"/>
                <a:ea typeface="Segoe UI" panose="020B0502040204020203" pitchFamily="34" charset="0"/>
                <a:cs typeface="Calibri" panose="020F0502020204030204" pitchFamily="34" charset="0"/>
              </a:rPr>
              <a:t>2016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4054715" y="948301"/>
            <a:ext cx="1897949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dirty="0">
                <a:solidFill>
                  <a:prstClr val="black"/>
                </a:solidFill>
                <a:latin typeface="Calibri"/>
                <a:cs typeface="Arial" charset="0"/>
              </a:rPr>
              <a:t>Full Fledged </a:t>
            </a:r>
            <a:r>
              <a:rPr lang="en-US" sz="800" b="1" dirty="0">
                <a:solidFill>
                  <a:prstClr val="black"/>
                </a:solidFill>
                <a:latin typeface="Calibri"/>
                <a:cs typeface="Arial" charset="0"/>
              </a:rPr>
              <a:t>Scrum Based Agile </a:t>
            </a:r>
            <a:r>
              <a:rPr lang="en-US" sz="800" dirty="0">
                <a:solidFill>
                  <a:prstClr val="black"/>
                </a:solidFill>
                <a:latin typeface="Calibri"/>
                <a:cs typeface="Arial" charset="0"/>
              </a:rPr>
              <a:t>&amp; BDD Automation</a:t>
            </a:r>
            <a:endParaRPr lang="en-US" sz="800" b="1" dirty="0">
              <a:solidFill>
                <a:prstClr val="black"/>
              </a:solidFill>
              <a:latin typeface="Calibri"/>
              <a:cs typeface="Arial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917647" y="948301"/>
            <a:ext cx="1897949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dirty="0">
                <a:solidFill>
                  <a:prstClr val="black"/>
                </a:solidFill>
                <a:latin typeface="Calibri"/>
                <a:cs typeface="Arial" charset="0"/>
              </a:rPr>
              <a:t>BDD based CD with DevOps; 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1362447" y="1017342"/>
            <a:ext cx="1897949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b="1" dirty="0">
                <a:solidFill>
                  <a:prstClr val="black"/>
                </a:solidFill>
                <a:latin typeface="Calibri"/>
                <a:cs typeface="Arial" charset="0"/>
              </a:rPr>
              <a:t>Waterfall </a:t>
            </a:r>
            <a:r>
              <a:rPr lang="en-US" sz="800" dirty="0">
                <a:solidFill>
                  <a:prstClr val="black"/>
                </a:solidFill>
                <a:latin typeface="Calibri"/>
                <a:cs typeface="Arial" charset="0"/>
              </a:rPr>
              <a:t>Delivery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4054715" y="1364015"/>
            <a:ext cx="1897949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b="1" dirty="0">
                <a:solidFill>
                  <a:prstClr val="black"/>
                </a:solidFill>
                <a:latin typeface="Calibri"/>
                <a:cs typeface="Arial" charset="0"/>
              </a:rPr>
              <a:t>2 weeks - 1 month </a:t>
            </a:r>
            <a:r>
              <a:rPr lang="en-US" sz="800" dirty="0">
                <a:solidFill>
                  <a:prstClr val="black"/>
                </a:solidFill>
                <a:latin typeface="Calibri"/>
                <a:cs typeface="Arial" charset="0"/>
              </a:rPr>
              <a:t>release cycles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6917647" y="1294974"/>
            <a:ext cx="1897949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b="1" dirty="0">
                <a:solidFill>
                  <a:prstClr val="black"/>
                </a:solidFill>
                <a:latin typeface="Calibri"/>
                <a:cs typeface="Arial" charset="0"/>
              </a:rPr>
              <a:t>Daily &amp; Weekly </a:t>
            </a:r>
            <a:r>
              <a:rPr lang="en-US" sz="800" dirty="0">
                <a:solidFill>
                  <a:prstClr val="black"/>
                </a:solidFill>
                <a:latin typeface="Calibri"/>
                <a:cs typeface="Arial" charset="0"/>
              </a:rPr>
              <a:t>releases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1362447" y="1364015"/>
            <a:ext cx="1897949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b="1" dirty="0">
                <a:solidFill>
                  <a:prstClr val="black"/>
                </a:solidFill>
                <a:latin typeface="Calibri"/>
                <a:cs typeface="Arial" charset="0"/>
              </a:rPr>
              <a:t>2 to 3 months </a:t>
            </a:r>
            <a:r>
              <a:rPr lang="en-US" sz="800" dirty="0">
                <a:solidFill>
                  <a:prstClr val="black"/>
                </a:solidFill>
                <a:latin typeface="Calibri"/>
                <a:cs typeface="Arial" charset="0"/>
              </a:rPr>
              <a:t>release cycles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4054715" y="667041"/>
            <a:ext cx="1897949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dirty="0">
                <a:solidFill>
                  <a:prstClr val="black"/>
                </a:solidFill>
                <a:latin typeface="Calibri"/>
                <a:cs typeface="Arial" charset="0"/>
              </a:rPr>
              <a:t>WCS Upgrade with </a:t>
            </a:r>
            <a:r>
              <a:rPr lang="en-US" sz="800" b="1" dirty="0">
                <a:solidFill>
                  <a:prstClr val="black"/>
                </a:solidFill>
                <a:latin typeface="Calibri"/>
                <a:cs typeface="Arial" charset="0"/>
              </a:rPr>
              <a:t>AWS Migration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6917647" y="605486"/>
            <a:ext cx="189794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b="1" dirty="0">
                <a:solidFill>
                  <a:prstClr val="black"/>
                </a:solidFill>
                <a:latin typeface="Calibri"/>
                <a:cs typeface="Arial" charset="0"/>
              </a:rPr>
              <a:t>Migration </a:t>
            </a:r>
            <a:r>
              <a:rPr lang="en-US" sz="800" dirty="0">
                <a:solidFill>
                  <a:prstClr val="black"/>
                </a:solidFill>
                <a:latin typeface="Calibri"/>
                <a:cs typeface="Arial" charset="0"/>
              </a:rPr>
              <a:t>to AWS </a:t>
            </a:r>
            <a:r>
              <a:rPr lang="en-US" sz="800" b="1" dirty="0">
                <a:solidFill>
                  <a:prstClr val="black"/>
                </a:solidFill>
                <a:latin typeface="Calibri"/>
                <a:cs typeface="Arial" charset="0"/>
              </a:rPr>
              <a:t>Cloud, Micro services </a:t>
            </a:r>
            <a:r>
              <a:rPr lang="en-US" sz="800" dirty="0">
                <a:solidFill>
                  <a:prstClr val="black"/>
                </a:solidFill>
                <a:latin typeface="Calibri"/>
                <a:cs typeface="Arial" charset="0"/>
              </a:rPr>
              <a:t> based Architecture</a:t>
            </a:r>
            <a:endParaRPr lang="en-US" sz="800" b="1" dirty="0">
              <a:solidFill>
                <a:prstClr val="black"/>
              </a:solidFill>
              <a:latin typeface="Calibri"/>
              <a:cs typeface="Arial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1362447" y="667041"/>
            <a:ext cx="1897949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8064A2">
                    <a:lumMod val="75000"/>
                  </a:srgbClr>
                </a:solidFill>
                <a:effectLst/>
                <a:uLnTx/>
                <a:uFillTx/>
                <a:latin typeface="Calibri"/>
                <a:cs typeface="Arial" charset="0"/>
              </a:defRPr>
            </a:lvl1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charset="0"/>
              </a:rPr>
              <a:t>IBM WCS 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charset="0"/>
              </a:rPr>
              <a:t>Implementation with 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charset="0"/>
              </a:rPr>
              <a:t>DB2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6405" y="566141"/>
            <a:ext cx="1000271" cy="1049224"/>
          </a:xfrm>
          <a:prstGeom prst="rect">
            <a:avLst/>
          </a:prstGeom>
          <a:solidFill>
            <a:srgbClr val="00CC99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r" defTabSz="613822">
              <a:defRPr/>
            </a:pPr>
            <a:endParaRPr lang="en-US" sz="900" b="1" kern="0" dirty="0">
              <a:solidFill>
                <a:srgbClr val="141414">
                  <a:lumMod val="90000"/>
                  <a:lumOff val="10000"/>
                </a:srgbClr>
              </a:solidFill>
              <a:latin typeface="Calibri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4769" y="611499"/>
            <a:ext cx="986435" cy="3077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68561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b="1" kern="0" dirty="0">
                <a:solidFill>
                  <a:prstClr val="white"/>
                </a:solidFill>
                <a:latin typeface="Calibri"/>
                <a:ea typeface="Segoe UI" panose="020B0502040204020203" pitchFamily="34" charset="0"/>
                <a:cs typeface="Calibri" panose="020F0502020204030204" pitchFamily="34" charset="0"/>
              </a:rPr>
              <a:t>Implementation Journey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1006676" y="566142"/>
            <a:ext cx="267856" cy="1071854"/>
          </a:xfrm>
          <a:prstGeom prst="rect">
            <a:avLst/>
          </a:prstGeom>
          <a:solidFill>
            <a:srgbClr val="1F497D">
              <a:lumMod val="50000"/>
              <a:lumOff val="50000"/>
            </a:srgbClr>
          </a:solidFill>
          <a:ln w="9525" cap="flat" cmpd="sng" algn="ctr">
            <a:noFill/>
            <a:prstDash val="solid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7" name="Straight Connector 146"/>
          <p:cNvCxnSpPr/>
          <p:nvPr/>
        </p:nvCxnSpPr>
        <p:spPr>
          <a:xfrm>
            <a:off x="0" y="945641"/>
            <a:ext cx="9126325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dash"/>
          </a:ln>
          <a:effectLst/>
        </p:spPr>
      </p:cxnSp>
      <p:cxnSp>
        <p:nvCxnSpPr>
          <p:cNvPr id="148" name="Straight Connector 147"/>
          <p:cNvCxnSpPr/>
          <p:nvPr/>
        </p:nvCxnSpPr>
        <p:spPr>
          <a:xfrm>
            <a:off x="0" y="1303714"/>
            <a:ext cx="9126325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dash"/>
          </a:ln>
          <a:effectLst/>
        </p:spPr>
      </p:cxnSp>
      <p:sp>
        <p:nvSpPr>
          <p:cNvPr id="149" name="Rectangle 148"/>
          <p:cNvSpPr/>
          <p:nvPr/>
        </p:nvSpPr>
        <p:spPr>
          <a:xfrm>
            <a:off x="4769" y="1020717"/>
            <a:ext cx="986435" cy="20005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68561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b="1" kern="0" dirty="0">
                <a:solidFill>
                  <a:prstClr val="white"/>
                </a:solidFill>
                <a:latin typeface="Calibri"/>
                <a:ea typeface="Segoe UI" panose="020B0502040204020203" pitchFamily="34" charset="0"/>
                <a:cs typeface="Calibri" panose="020F0502020204030204" pitchFamily="34" charset="0"/>
              </a:rPr>
              <a:t>Delivery Model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4769" y="1368771"/>
            <a:ext cx="986435" cy="20005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68561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b="1" kern="0" dirty="0">
                <a:solidFill>
                  <a:prstClr val="white"/>
                </a:solidFill>
                <a:latin typeface="Calibri"/>
                <a:ea typeface="Segoe UI" panose="020B0502040204020203" pitchFamily="34" charset="0"/>
                <a:cs typeface="Calibri" panose="020F0502020204030204" pitchFamily="34" charset="0"/>
              </a:rPr>
              <a:t>Release Cycles</a:t>
            </a:r>
          </a:p>
        </p:txBody>
      </p:sp>
      <p:cxnSp>
        <p:nvCxnSpPr>
          <p:cNvPr id="151" name="Straight Connector 150"/>
          <p:cNvCxnSpPr/>
          <p:nvPr/>
        </p:nvCxnSpPr>
        <p:spPr>
          <a:xfrm>
            <a:off x="3527055" y="566141"/>
            <a:ext cx="0" cy="1071855"/>
          </a:xfrm>
          <a:prstGeom prst="line">
            <a:avLst/>
          </a:prstGeom>
          <a:noFill/>
          <a:ln w="9525" cap="flat" cmpd="sng" algn="ctr">
            <a:solidFill>
              <a:srgbClr val="262626">
                <a:lumMod val="25000"/>
                <a:lumOff val="75000"/>
              </a:srgbClr>
            </a:solidFill>
            <a:prstDash val="solid"/>
          </a:ln>
          <a:effectLst/>
        </p:spPr>
      </p:cxnSp>
      <p:cxnSp>
        <p:nvCxnSpPr>
          <p:cNvPr id="152" name="Straight Connector 151"/>
          <p:cNvCxnSpPr/>
          <p:nvPr/>
        </p:nvCxnSpPr>
        <p:spPr>
          <a:xfrm>
            <a:off x="6410895" y="566141"/>
            <a:ext cx="0" cy="1071855"/>
          </a:xfrm>
          <a:prstGeom prst="line">
            <a:avLst/>
          </a:prstGeom>
          <a:noFill/>
          <a:ln w="9525" cap="flat" cmpd="sng" algn="ctr">
            <a:solidFill>
              <a:srgbClr val="262626">
                <a:lumMod val="25000"/>
                <a:lumOff val="75000"/>
              </a:srgbClr>
            </a:solidFill>
            <a:prstDash val="solid"/>
          </a:ln>
          <a:effectLst/>
        </p:spPr>
      </p:cxnSp>
      <p:sp>
        <p:nvSpPr>
          <p:cNvPr id="153" name="Parallelogram 152"/>
          <p:cNvSpPr/>
          <p:nvPr/>
        </p:nvSpPr>
        <p:spPr>
          <a:xfrm>
            <a:off x="1495038" y="466165"/>
            <a:ext cx="1816415" cy="175850"/>
          </a:xfrm>
          <a:prstGeom prst="parallelogram">
            <a:avLst/>
          </a:prstGeom>
          <a:solidFill>
            <a:srgbClr val="0B8901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4" name="Parallelogram 153"/>
          <p:cNvSpPr/>
          <p:nvPr/>
        </p:nvSpPr>
        <p:spPr>
          <a:xfrm>
            <a:off x="4120276" y="466165"/>
            <a:ext cx="1816415" cy="175850"/>
          </a:xfrm>
          <a:prstGeom prst="parallelogram">
            <a:avLst/>
          </a:prstGeom>
          <a:solidFill>
            <a:srgbClr val="0D5FA9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5" name="Parallelogram 154"/>
          <p:cNvSpPr/>
          <p:nvPr/>
        </p:nvSpPr>
        <p:spPr>
          <a:xfrm>
            <a:off x="6665533" y="467300"/>
            <a:ext cx="1816415" cy="175850"/>
          </a:xfrm>
          <a:prstGeom prst="parallelogram">
            <a:avLst/>
          </a:prstGeom>
          <a:solidFill>
            <a:srgbClr val="592780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1936795" y="434001"/>
            <a:ext cx="9765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>
                <a:solidFill>
                  <a:prstClr val="white"/>
                </a:solidFill>
                <a:latin typeface="Calibri"/>
              </a:rPr>
              <a:t>Waterfall Model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4450444" y="434001"/>
            <a:ext cx="12458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>
                <a:solidFill>
                  <a:prstClr val="white"/>
                </a:solidFill>
                <a:latin typeface="Calibri"/>
              </a:rPr>
              <a:t>Hybrid Agile / DevOps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7047208" y="432558"/>
            <a:ext cx="11737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>
                <a:solidFill>
                  <a:prstClr val="white"/>
                </a:solidFill>
                <a:latin typeface="Calibri"/>
              </a:rPr>
              <a:t>Agile/DevOps/Cloud</a:t>
            </a:r>
          </a:p>
        </p:txBody>
      </p:sp>
      <p:pic>
        <p:nvPicPr>
          <p:cNvPr id="159" name="Picture 4" descr="Image result for Test Rai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447" y="4451182"/>
            <a:ext cx="646761" cy="206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" name="Picture 6" descr="Image result for Serenity tool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068" y="4174661"/>
            <a:ext cx="748062" cy="239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" name="Picture 8" descr="Image result for Selenium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027" y="4438284"/>
            <a:ext cx="323948" cy="281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2" name="Picture 10" descr="Image result for Jbehav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287" y="4423787"/>
            <a:ext cx="832144" cy="320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" name="Picture 12" descr="Image result for jira log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885" y="4159362"/>
            <a:ext cx="499582" cy="239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" name="Picture 14" descr="Image result for jenkins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332" y="4145156"/>
            <a:ext cx="464362" cy="270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5" name="Picture 198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248" y="4479422"/>
            <a:ext cx="359844" cy="178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" name="TextBox 165"/>
          <p:cNvSpPr txBox="1"/>
          <p:nvPr/>
        </p:nvSpPr>
        <p:spPr bwMode="auto">
          <a:xfrm>
            <a:off x="3777790" y="4579298"/>
            <a:ext cx="1779971" cy="20005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ctr">
              <a:defRPr sz="1067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700" dirty="0">
                <a:solidFill>
                  <a:prstClr val="white">
                    <a:lumMod val="50000"/>
                  </a:prstClr>
                </a:solidFill>
                <a:latin typeface="Calibri"/>
              </a:rPr>
              <a:t>Daily Stand ups/Tasks – </a:t>
            </a:r>
            <a:r>
              <a:rPr lang="en-US" sz="700" dirty="0" err="1">
                <a:solidFill>
                  <a:prstClr val="white">
                    <a:lumMod val="50000"/>
                  </a:prstClr>
                </a:solidFill>
                <a:latin typeface="Calibri"/>
              </a:rPr>
              <a:t>Trello</a:t>
            </a:r>
            <a:r>
              <a:rPr lang="en-US" sz="700" dirty="0">
                <a:solidFill>
                  <a:prstClr val="white">
                    <a:lumMod val="50000"/>
                  </a:prstClr>
                </a:solidFill>
                <a:latin typeface="Calibri"/>
              </a:rPr>
              <a:t>/Slack</a:t>
            </a:r>
          </a:p>
        </p:txBody>
      </p:sp>
      <p:pic>
        <p:nvPicPr>
          <p:cNvPr id="167" name="Picture 2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319" y="4242595"/>
            <a:ext cx="701411" cy="2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8" name="Picture 2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018" y="4255839"/>
            <a:ext cx="657723" cy="22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" name="Picture 2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913" y="4159208"/>
            <a:ext cx="898328" cy="123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" name="Picture 29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949" y="4380270"/>
            <a:ext cx="778080" cy="163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1" name="Picture 30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531" y="4257938"/>
            <a:ext cx="838955" cy="291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2" name="TextBox 171"/>
          <p:cNvSpPr txBox="1"/>
          <p:nvPr/>
        </p:nvSpPr>
        <p:spPr bwMode="auto">
          <a:xfrm>
            <a:off x="5570069" y="4605273"/>
            <a:ext cx="1273707" cy="20005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7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Cloud based version control</a:t>
            </a:r>
          </a:p>
        </p:txBody>
      </p:sp>
      <p:sp>
        <p:nvSpPr>
          <p:cNvPr id="173" name="TextBox 172"/>
          <p:cNvSpPr txBox="1"/>
          <p:nvPr/>
        </p:nvSpPr>
        <p:spPr bwMode="auto">
          <a:xfrm>
            <a:off x="8134835" y="4162213"/>
            <a:ext cx="100785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7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Communication – hangout/</a:t>
            </a:r>
            <a:r>
              <a:rPr lang="en-US" sz="700" b="1" dirty="0" err="1">
                <a:solidFill>
                  <a:prstClr val="white">
                    <a:lumMod val="50000"/>
                  </a:prstClr>
                </a:solidFill>
                <a:latin typeface="Calibri"/>
              </a:rPr>
              <a:t>Facetime</a:t>
            </a:r>
            <a:r>
              <a:rPr lang="en-US" sz="7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/Webcam</a:t>
            </a:r>
          </a:p>
        </p:txBody>
      </p:sp>
      <p:pic>
        <p:nvPicPr>
          <p:cNvPr id="174" name="Picture 1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657" y="4165357"/>
            <a:ext cx="308630" cy="295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" name="Picture 20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403" y="4453785"/>
            <a:ext cx="307790" cy="295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6" name="Picture 21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910" y="4261136"/>
            <a:ext cx="354208" cy="339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7" name="TextBox 176"/>
          <p:cNvSpPr txBox="1"/>
          <p:nvPr/>
        </p:nvSpPr>
        <p:spPr>
          <a:xfrm>
            <a:off x="3393067" y="3409747"/>
            <a:ext cx="901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B09B"/>
                </a:solidFill>
                <a:effectLst/>
                <a:uLnTx/>
                <a:uFillTx/>
                <a:latin typeface="Calibri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B09B"/>
                </a:solidFill>
                <a:effectLst/>
                <a:uLnTx/>
                <a:uFillTx/>
                <a:latin typeface="Calibri"/>
                <a:cs typeface="Segoe UI" panose="020B0502040204020203" pitchFamily="34" charset="0"/>
              </a:rPr>
              <a:t>50+ </a:t>
            </a:r>
            <a:r>
              <a:rPr kumimoji="0" lang="en-US" sz="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Segoe UI" panose="020B0502040204020203" pitchFamily="34" charset="0"/>
              </a:rPr>
              <a:t>Releases in 6 months</a:t>
            </a:r>
          </a:p>
        </p:txBody>
      </p:sp>
      <p:sp>
        <p:nvSpPr>
          <p:cNvPr id="178" name="Title 2"/>
          <p:cNvSpPr>
            <a:spLocks noGrp="1"/>
          </p:cNvSpPr>
          <p:nvPr>
            <p:ph type="title"/>
          </p:nvPr>
        </p:nvSpPr>
        <p:spPr>
          <a:xfrm>
            <a:off x="90554" y="77619"/>
            <a:ext cx="10563862" cy="442913"/>
          </a:xfr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z="2100" dirty="0"/>
              <a:t>Agile / DevOps Transformation for JLP Waitrose ecommerce(1/2)</a:t>
            </a:r>
          </a:p>
        </p:txBody>
      </p:sp>
    </p:spTree>
    <p:extLst>
      <p:ext uri="{BB962C8B-B14F-4D97-AF65-F5344CB8AC3E}">
        <p14:creationId xmlns:p14="http://schemas.microsoft.com/office/powerpoint/2010/main" val="191948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itle 2"/>
          <p:cNvSpPr>
            <a:spLocks noGrp="1"/>
          </p:cNvSpPr>
          <p:nvPr>
            <p:ph type="title"/>
          </p:nvPr>
        </p:nvSpPr>
        <p:spPr>
          <a:xfrm>
            <a:off x="90554" y="113715"/>
            <a:ext cx="10563862" cy="442913"/>
          </a:xfr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z="2100" dirty="0"/>
              <a:t>Agile / DevOps Transformation for JLP Waitrose ecommerce(2/2)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11517" y="556628"/>
            <a:ext cx="8618584" cy="4315623"/>
            <a:chOff x="211517" y="888877"/>
            <a:chExt cx="11833368" cy="5985074"/>
          </a:xfrm>
        </p:grpSpPr>
        <p:grpSp>
          <p:nvGrpSpPr>
            <p:cNvPr id="219" name="Group 218"/>
            <p:cNvGrpSpPr/>
            <p:nvPr/>
          </p:nvGrpSpPr>
          <p:grpSpPr>
            <a:xfrm>
              <a:off x="213625" y="888878"/>
              <a:ext cx="3763538" cy="2753926"/>
              <a:chOff x="213625" y="674051"/>
              <a:chExt cx="3763539" cy="2753926"/>
            </a:xfrm>
          </p:grpSpPr>
          <p:sp>
            <p:nvSpPr>
              <p:cNvPr id="220" name="Rectangle 219"/>
              <p:cNvSpPr/>
              <p:nvPr/>
            </p:nvSpPr>
            <p:spPr>
              <a:xfrm>
                <a:off x="213625" y="762495"/>
                <a:ext cx="3702955" cy="2651311"/>
              </a:xfrm>
              <a:prstGeom prst="rect">
                <a:avLst/>
              </a:prstGeom>
              <a:pattFill prst="dkUpDiag">
                <a:fgClr>
                  <a:sysClr val="window" lastClr="FFFFFF">
                    <a:lumMod val="95000"/>
                  </a:sysClr>
                </a:fgClr>
                <a:bgClr>
                  <a:sysClr val="window" lastClr="FFFFFF"/>
                </a:bgClr>
              </a:pattFill>
              <a:ln w="12700" cap="flat" cmpd="sng" algn="ctr">
                <a:noFill/>
                <a:prstDash val="dash"/>
                <a:miter lim="800000"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algn="ctr" defTabSz="1219170">
                  <a:defRPr/>
                </a:pPr>
                <a:endParaRPr lang="en-US" sz="800" kern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477456" y="1683686"/>
                <a:ext cx="2705386" cy="3499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1219170">
                  <a:defRPr/>
                </a:pPr>
                <a:r>
                  <a:rPr lang="en-US" sz="800" b="1" i="1" kern="0" dirty="0">
                    <a:solidFill>
                      <a:prstClr val="black"/>
                    </a:solidFill>
                    <a:latin typeface="Calibri"/>
                  </a:rPr>
                  <a:t>Automated Continuous testing using BDD </a:t>
                </a:r>
              </a:p>
            </p:txBody>
          </p:sp>
          <p:pic>
            <p:nvPicPr>
              <p:cNvPr id="222" name="Picture 221"/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442340" y="1137672"/>
                <a:ext cx="895405" cy="518183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glow rad="101600">
                  <a:srgbClr val="5B9BD5">
                    <a:satMod val="175000"/>
                    <a:alpha val="40000"/>
                  </a:srgbClr>
                </a:glow>
              </a:effectLst>
            </p:spPr>
          </p:pic>
          <p:sp>
            <p:nvSpPr>
              <p:cNvPr id="223" name="TextBox 222"/>
              <p:cNvSpPr txBox="1"/>
              <p:nvPr/>
            </p:nvSpPr>
            <p:spPr>
              <a:xfrm>
                <a:off x="213625" y="1914418"/>
                <a:ext cx="772968" cy="349919"/>
              </a:xfrm>
              <a:prstGeom prst="rect">
                <a:avLst/>
              </a:prstGeom>
              <a:solidFill>
                <a:srgbClr val="92D050"/>
              </a:solidFill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txBody>
              <a:bodyPr wrap="none" rtlCol="0" anchor="ctr">
                <a:spAutoFit/>
              </a:bodyPr>
              <a:lstStyle/>
              <a:p>
                <a:pPr defTabSz="1219170">
                  <a:defRPr/>
                </a:pPr>
                <a:r>
                  <a:rPr lang="en-US" sz="800" b="1" kern="0" dirty="0">
                    <a:solidFill>
                      <a:prstClr val="black"/>
                    </a:solidFill>
                    <a:latin typeface="Calibri"/>
                  </a:rPr>
                  <a:t>Benefits:</a:t>
                </a:r>
              </a:p>
            </p:txBody>
          </p:sp>
          <p:sp>
            <p:nvSpPr>
              <p:cNvPr id="224" name="Rectangle 223"/>
              <p:cNvSpPr/>
              <p:nvPr/>
            </p:nvSpPr>
            <p:spPr>
              <a:xfrm>
                <a:off x="274209" y="2232028"/>
                <a:ext cx="3521986" cy="10914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1446" indent="-171446" defTabSz="1219170">
                  <a:spcBef>
                    <a:spcPts val="100"/>
                  </a:spcBef>
                  <a:buClr>
                    <a:srgbClr val="6DB33F">
                      <a:lumMod val="50000"/>
                    </a:srgbClr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en-US" altLang="en-US" sz="600" kern="0" dirty="0">
                    <a:solidFill>
                      <a:prstClr val="black"/>
                    </a:solidFill>
                    <a:latin typeface="Calibri"/>
                    <a:cs typeface="Arial" pitchFamily="34" charset="0"/>
                  </a:rPr>
                  <a:t>Significant reduction in turn around time for release of defect fixes</a:t>
                </a:r>
              </a:p>
              <a:p>
                <a:pPr marL="171446" indent="-171446" defTabSz="457189">
                  <a:buFont typeface="Arial" panose="020B0604020202020204" pitchFamily="34" charset="0"/>
                  <a:buChar char="•"/>
                  <a:defRPr/>
                </a:pPr>
                <a:r>
                  <a:rPr lang="en-US" sz="600" b="1" kern="0" dirty="0">
                    <a:solidFill>
                      <a:srgbClr val="00B050"/>
                    </a:solidFill>
                    <a:latin typeface="Calibri"/>
                    <a:ea typeface="Segoe UI" panose="020B0502040204020203" pitchFamily="34" charset="0"/>
                    <a:cs typeface="Segoe UI" panose="020B0502040204020203" pitchFamily="34" charset="0"/>
                  </a:rPr>
                  <a:t>90 % savings </a:t>
                </a:r>
                <a:r>
                  <a:rPr lang="en-US" sz="600" kern="0" dirty="0">
                    <a:solidFill>
                      <a:prstClr val="black"/>
                    </a:solidFill>
                    <a:latin typeface="Calibri"/>
                  </a:rPr>
                  <a:t>in test Execution time compared to earlier delivery model.</a:t>
                </a:r>
                <a:endParaRPr lang="en-US" altLang="en-US" sz="600" kern="0" dirty="0">
                  <a:solidFill>
                    <a:prstClr val="black"/>
                  </a:solidFill>
                  <a:latin typeface="Calibri"/>
                  <a:cs typeface="Arial" pitchFamily="34" charset="0"/>
                </a:endParaRPr>
              </a:p>
              <a:p>
                <a:pPr marL="171446" indent="-171446" defTabSz="1219170">
                  <a:spcBef>
                    <a:spcPts val="100"/>
                  </a:spcBef>
                  <a:buClr>
                    <a:srgbClr val="6DB33F">
                      <a:lumMod val="50000"/>
                    </a:srgbClr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en-US" sz="600" kern="0" dirty="0">
                    <a:solidFill>
                      <a:prstClr val="black"/>
                    </a:solidFill>
                    <a:latin typeface="Calibri"/>
                    <a:ea typeface="Verdana" pitchFamily="34" charset="0"/>
                    <a:cs typeface="Calibri" panose="020F0502020204030204" pitchFamily="34" charset="0"/>
                  </a:rPr>
                  <a:t>One click deployment to LIVE through Jenkins pipeline</a:t>
                </a:r>
              </a:p>
              <a:p>
                <a:pPr marL="171446" indent="-171446" defTabSz="1219170">
                  <a:spcBef>
                    <a:spcPts val="100"/>
                  </a:spcBef>
                  <a:buClr>
                    <a:srgbClr val="6DB33F">
                      <a:lumMod val="50000"/>
                    </a:srgbClr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en-US" sz="600" kern="0" dirty="0">
                    <a:solidFill>
                      <a:prstClr val="black"/>
                    </a:solidFill>
                    <a:latin typeface="Calibri"/>
                    <a:ea typeface="Verdana" pitchFamily="34" charset="0"/>
                    <a:cs typeface="Calibri" panose="020F0502020204030204" pitchFamily="34" charset="0"/>
                  </a:rPr>
                  <a:t>Reduction of overall test execution time to less </a:t>
                </a:r>
                <a:r>
                  <a:rPr lang="en-US" sz="600" b="1" kern="0" dirty="0">
                    <a:solidFill>
                      <a:srgbClr val="2D9F01"/>
                    </a:solidFill>
                    <a:latin typeface="Calibri"/>
                    <a:ea typeface="Verdana" pitchFamily="34" charset="0"/>
                    <a:cs typeface="Calibri" panose="020F0502020204030204" pitchFamily="34" charset="0"/>
                  </a:rPr>
                  <a:t>than 10 minutes in LIVE thru 100% automation</a:t>
                </a:r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213625" y="674051"/>
                <a:ext cx="3702955" cy="353860"/>
              </a:xfrm>
              <a:prstGeom prst="rect">
                <a:avLst/>
              </a:prstGeom>
              <a:solidFill>
                <a:srgbClr val="EF632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219170">
                  <a:defRPr/>
                </a:pPr>
                <a:r>
                  <a:rPr lang="en-US" sz="800" b="1" kern="0" dirty="0">
                    <a:solidFill>
                      <a:prstClr val="white"/>
                    </a:solidFill>
                    <a:latin typeface="Calibri"/>
                    <a:ea typeface="Segoe UI" panose="020B0502040204020203" pitchFamily="34" charset="0"/>
                    <a:cs typeface="Segoe UI" panose="020B0502040204020203" pitchFamily="34" charset="0"/>
                  </a:rPr>
                  <a:t>Continuous Delivery in DevOps </a:t>
                </a:r>
              </a:p>
            </p:txBody>
          </p:sp>
          <p:cxnSp>
            <p:nvCxnSpPr>
              <p:cNvPr id="226" name="Straight Connector 225"/>
              <p:cNvCxnSpPr/>
              <p:nvPr/>
            </p:nvCxnSpPr>
            <p:spPr>
              <a:xfrm>
                <a:off x="274209" y="3427977"/>
                <a:ext cx="3702955" cy="0"/>
              </a:xfrm>
              <a:prstGeom prst="line">
                <a:avLst/>
              </a:prstGeom>
              <a:noFill/>
              <a:ln w="38100" cap="flat" cmpd="sng" algn="ctr">
                <a:solidFill>
                  <a:srgbClr val="EF6323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227" name="Group 226"/>
            <p:cNvGrpSpPr/>
            <p:nvPr/>
          </p:nvGrpSpPr>
          <p:grpSpPr>
            <a:xfrm>
              <a:off x="4242701" y="888877"/>
              <a:ext cx="3702955" cy="2973863"/>
              <a:chOff x="213625" y="674051"/>
              <a:chExt cx="3702955" cy="2973863"/>
            </a:xfrm>
          </p:grpSpPr>
          <p:sp>
            <p:nvSpPr>
              <p:cNvPr id="228" name="Rectangle 227"/>
              <p:cNvSpPr/>
              <p:nvPr/>
            </p:nvSpPr>
            <p:spPr>
              <a:xfrm>
                <a:off x="213625" y="762495"/>
                <a:ext cx="3702955" cy="2651311"/>
              </a:xfrm>
              <a:prstGeom prst="rect">
                <a:avLst/>
              </a:prstGeom>
              <a:pattFill prst="dkUpDiag">
                <a:fgClr>
                  <a:sysClr val="window" lastClr="FFFFFF">
                    <a:lumMod val="95000"/>
                  </a:sysClr>
                </a:fgClr>
                <a:bgClr>
                  <a:sysClr val="window" lastClr="FFFFFF"/>
                </a:bgClr>
              </a:pattFill>
              <a:ln w="12700" cap="flat" cmpd="sng" algn="ctr">
                <a:noFill/>
                <a:prstDash val="dash"/>
                <a:miter lim="800000"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algn="ctr" defTabSz="1219170">
                  <a:defRPr/>
                </a:pPr>
                <a:endParaRPr lang="en-US" sz="800" kern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29" name="TextBox 228"/>
              <p:cNvSpPr txBox="1"/>
              <p:nvPr/>
            </p:nvSpPr>
            <p:spPr>
              <a:xfrm>
                <a:off x="213625" y="1631134"/>
                <a:ext cx="772968" cy="349919"/>
              </a:xfrm>
              <a:prstGeom prst="rect">
                <a:avLst/>
              </a:prstGeom>
              <a:solidFill>
                <a:srgbClr val="92D050"/>
              </a:solidFill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txBody>
              <a:bodyPr wrap="none" rtlCol="0" anchor="ctr">
                <a:spAutoFit/>
              </a:bodyPr>
              <a:lstStyle/>
              <a:p>
                <a:pPr defTabSz="1219170">
                  <a:defRPr/>
                </a:pPr>
                <a:r>
                  <a:rPr lang="en-US" sz="800" b="1" kern="0" dirty="0">
                    <a:solidFill>
                      <a:prstClr val="black"/>
                    </a:solidFill>
                    <a:latin typeface="Calibri"/>
                  </a:rPr>
                  <a:t>Benefits:</a:t>
                </a:r>
              </a:p>
            </p:txBody>
          </p:sp>
          <p:sp>
            <p:nvSpPr>
              <p:cNvPr id="230" name="Rectangle 229"/>
              <p:cNvSpPr/>
              <p:nvPr/>
            </p:nvSpPr>
            <p:spPr>
              <a:xfrm>
                <a:off x="243092" y="1769185"/>
                <a:ext cx="3521986" cy="18787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1446" indent="-171446" defTabSz="1219170">
                  <a:spcBef>
                    <a:spcPts val="100"/>
                  </a:spcBef>
                  <a:buClr>
                    <a:srgbClr val="6DB33F">
                      <a:lumMod val="50000"/>
                    </a:srgbClr>
                  </a:buClr>
                  <a:buFont typeface="Arial" panose="020B0604020202020204" pitchFamily="34" charset="0"/>
                  <a:buChar char="•"/>
                  <a:defRPr/>
                </a:pPr>
                <a:endParaRPr lang="en-US" altLang="en-US" sz="600" kern="0" dirty="0">
                  <a:solidFill>
                    <a:prstClr val="black"/>
                  </a:solidFill>
                  <a:latin typeface="Calibri"/>
                  <a:cs typeface="Arial" pitchFamily="34" charset="0"/>
                </a:endParaRPr>
              </a:p>
              <a:p>
                <a:pPr marL="171446" indent="-171446" defTabSz="1219170">
                  <a:spcBef>
                    <a:spcPts val="100"/>
                  </a:spcBef>
                  <a:spcAft>
                    <a:spcPts val="600"/>
                  </a:spcAft>
                  <a:buClr>
                    <a:srgbClr val="6DB33F">
                      <a:lumMod val="50000"/>
                    </a:srgbClr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en-US" altLang="en-US" sz="600" kern="0" dirty="0">
                    <a:solidFill>
                      <a:prstClr val="black"/>
                    </a:solidFill>
                    <a:latin typeface="Calibri"/>
                    <a:cs typeface="Arial" pitchFamily="34" charset="0"/>
                  </a:rPr>
                  <a:t>Continuous delivery process with </a:t>
                </a:r>
                <a:r>
                  <a:rPr lang="en-US" altLang="en-US" sz="600" b="1" kern="0" dirty="0">
                    <a:solidFill>
                      <a:srgbClr val="00B050"/>
                    </a:solidFill>
                    <a:latin typeface="Calibri"/>
                    <a:ea typeface="Segoe UI" panose="020B0502040204020203" pitchFamily="34" charset="0"/>
                    <a:cs typeface="Segoe UI" panose="020B0502040204020203" pitchFamily="34" charset="0"/>
                  </a:rPr>
                  <a:t>Cloud bees Jenkins and AWS Cloud to enable seamless daily releases to LIVE-Faster time to market</a:t>
                </a:r>
              </a:p>
              <a:p>
                <a:pPr marL="171446" indent="-171446" defTabSz="1219170">
                  <a:spcBef>
                    <a:spcPts val="100"/>
                  </a:spcBef>
                  <a:spcAft>
                    <a:spcPts val="600"/>
                  </a:spcAft>
                  <a:buClr>
                    <a:srgbClr val="6DB33F">
                      <a:lumMod val="50000"/>
                    </a:srgbClr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en-GB" sz="500" dirty="0">
                    <a:solidFill>
                      <a:prstClr val="black"/>
                    </a:solidFill>
                    <a:latin typeface="Calibri"/>
                  </a:rPr>
                  <a:t>Co-location of teams and encouraging face-to-face communication</a:t>
                </a:r>
                <a:endParaRPr lang="en-US" sz="500" dirty="0">
                  <a:solidFill>
                    <a:prstClr val="black"/>
                  </a:solidFill>
                  <a:latin typeface="Calibri"/>
                </a:endParaRPr>
              </a:p>
              <a:p>
                <a:pPr marL="171446" indent="-171446" defTabSz="1219170">
                  <a:spcBef>
                    <a:spcPts val="100"/>
                  </a:spcBef>
                  <a:spcAft>
                    <a:spcPts val="600"/>
                  </a:spcAft>
                  <a:buClr>
                    <a:srgbClr val="6DB33F">
                      <a:lumMod val="50000"/>
                    </a:srgbClr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en-GB" sz="500" dirty="0">
                    <a:solidFill>
                      <a:prstClr val="black"/>
                    </a:solidFill>
                    <a:latin typeface="Calibri"/>
                  </a:rPr>
                  <a:t>Metrics-based measurement of progress (using tools like JIRA, TestRail, Jenkins and Kibana) based on business value</a:t>
                </a:r>
                <a:endParaRPr lang="en-US" sz="500" dirty="0">
                  <a:solidFill>
                    <a:prstClr val="black"/>
                  </a:solidFill>
                  <a:latin typeface="Calibri"/>
                </a:endParaRPr>
              </a:p>
              <a:p>
                <a:pPr marL="171446" indent="-171446" defTabSz="1219170">
                  <a:spcBef>
                    <a:spcPts val="100"/>
                  </a:spcBef>
                  <a:spcAft>
                    <a:spcPts val="600"/>
                  </a:spcAft>
                  <a:buClr>
                    <a:srgbClr val="6DB33F">
                      <a:lumMod val="50000"/>
                    </a:srgbClr>
                  </a:buClr>
                  <a:buFont typeface="Arial" panose="020B0604020202020204" pitchFamily="34" charset="0"/>
                  <a:buChar char="•"/>
                  <a:defRPr/>
                </a:pPr>
                <a:endParaRPr lang="en-US" altLang="en-US" sz="600" b="1" kern="0" dirty="0">
                  <a:solidFill>
                    <a:srgbClr val="00B050"/>
                  </a:solidFill>
                  <a:latin typeface="Calibri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171446" indent="-171446" defTabSz="1219170">
                  <a:spcBef>
                    <a:spcPts val="100"/>
                  </a:spcBef>
                  <a:spcAft>
                    <a:spcPts val="600"/>
                  </a:spcAft>
                  <a:buClr>
                    <a:srgbClr val="6DB33F">
                      <a:lumMod val="50000"/>
                    </a:srgbClr>
                  </a:buClr>
                  <a:buFont typeface="Arial" panose="020B0604020202020204" pitchFamily="34" charset="0"/>
                  <a:buChar char="•"/>
                  <a:defRPr/>
                </a:pPr>
                <a:endParaRPr lang="en-US" altLang="en-US" sz="600" b="1" kern="0" dirty="0">
                  <a:solidFill>
                    <a:srgbClr val="00B050"/>
                  </a:solidFill>
                  <a:latin typeface="Calibri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213625" y="674051"/>
                <a:ext cx="3702955" cy="353860"/>
              </a:xfrm>
              <a:prstGeom prst="rect">
                <a:avLst/>
              </a:prstGeom>
              <a:solidFill>
                <a:srgbClr val="0070C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219170">
                  <a:defRPr/>
                </a:pPr>
                <a:r>
                  <a:rPr lang="en-US" sz="800" b="1" kern="0" dirty="0">
                    <a:solidFill>
                      <a:prstClr val="white"/>
                    </a:solidFill>
                    <a:latin typeface="Calibri"/>
                    <a:ea typeface="Segoe UI" panose="020B0502040204020203" pitchFamily="34" charset="0"/>
                    <a:cs typeface="Segoe UI" panose="020B0502040204020203" pitchFamily="34" charset="0"/>
                  </a:rPr>
                  <a:t>Adoption of Agile Manifesto</a:t>
                </a:r>
              </a:p>
            </p:txBody>
          </p:sp>
          <p:cxnSp>
            <p:nvCxnSpPr>
              <p:cNvPr id="232" name="Straight Connector 231"/>
              <p:cNvCxnSpPr/>
              <p:nvPr/>
            </p:nvCxnSpPr>
            <p:spPr>
              <a:xfrm>
                <a:off x="213625" y="3416251"/>
                <a:ext cx="3702955" cy="0"/>
              </a:xfrm>
              <a:prstGeom prst="line">
                <a:avLst/>
              </a:prstGeom>
              <a:noFill/>
              <a:ln w="38100" cap="flat" cmpd="sng" algn="ctr">
                <a:solidFill>
                  <a:srgbClr val="0070C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233" name="Group 232"/>
            <p:cNvGrpSpPr/>
            <p:nvPr/>
          </p:nvGrpSpPr>
          <p:grpSpPr>
            <a:xfrm>
              <a:off x="8243201" y="888878"/>
              <a:ext cx="3702955" cy="2742200"/>
              <a:chOff x="213625" y="674051"/>
              <a:chExt cx="3702955" cy="2742200"/>
            </a:xfrm>
          </p:grpSpPr>
          <p:sp>
            <p:nvSpPr>
              <p:cNvPr id="234" name="Rectangle 233"/>
              <p:cNvSpPr/>
              <p:nvPr/>
            </p:nvSpPr>
            <p:spPr>
              <a:xfrm>
                <a:off x="213625" y="762495"/>
                <a:ext cx="3702955" cy="2651311"/>
              </a:xfrm>
              <a:prstGeom prst="rect">
                <a:avLst/>
              </a:prstGeom>
              <a:pattFill prst="dkUpDiag">
                <a:fgClr>
                  <a:sysClr val="window" lastClr="FFFFFF">
                    <a:lumMod val="95000"/>
                  </a:sysClr>
                </a:fgClr>
                <a:bgClr>
                  <a:sysClr val="window" lastClr="FFFFFF"/>
                </a:bgClr>
              </a:pattFill>
              <a:ln w="12700" cap="flat" cmpd="sng" algn="ctr">
                <a:noFill/>
                <a:prstDash val="dash"/>
                <a:miter lim="800000"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algn="ctr" defTabSz="1219170">
                  <a:defRPr/>
                </a:pPr>
                <a:endParaRPr lang="en-US" sz="800" kern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35" name="TextBox 234"/>
              <p:cNvSpPr txBox="1"/>
              <p:nvPr/>
            </p:nvSpPr>
            <p:spPr>
              <a:xfrm>
                <a:off x="213625" y="1716586"/>
                <a:ext cx="772968" cy="349919"/>
              </a:xfrm>
              <a:prstGeom prst="rect">
                <a:avLst/>
              </a:prstGeom>
              <a:solidFill>
                <a:srgbClr val="92D050"/>
              </a:solidFill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txBody>
              <a:bodyPr wrap="none" rtlCol="0" anchor="ctr">
                <a:spAutoFit/>
              </a:bodyPr>
              <a:lstStyle/>
              <a:p>
                <a:pPr defTabSz="1219170">
                  <a:defRPr/>
                </a:pPr>
                <a:r>
                  <a:rPr lang="en-US" sz="800" b="1" kern="0" dirty="0">
                    <a:solidFill>
                      <a:prstClr val="black"/>
                    </a:solidFill>
                    <a:latin typeface="Calibri"/>
                  </a:rPr>
                  <a:t>Benefits:</a:t>
                </a:r>
              </a:p>
            </p:txBody>
          </p:sp>
          <p:sp>
            <p:nvSpPr>
              <p:cNvPr id="236" name="Rectangle 235"/>
              <p:cNvSpPr/>
              <p:nvPr/>
            </p:nvSpPr>
            <p:spPr>
              <a:xfrm>
                <a:off x="302003" y="2104129"/>
                <a:ext cx="3521986" cy="8914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1446" indent="-171446" defTabSz="1219170">
                  <a:spcBef>
                    <a:spcPts val="100"/>
                  </a:spcBef>
                  <a:spcAft>
                    <a:spcPts val="600"/>
                  </a:spcAft>
                  <a:buClr>
                    <a:srgbClr val="6DB33F">
                      <a:lumMod val="50000"/>
                    </a:srgbClr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en-US" altLang="en-US" sz="600" kern="0" dirty="0">
                    <a:solidFill>
                      <a:prstClr val="black"/>
                    </a:solidFill>
                    <a:latin typeface="Calibri"/>
                    <a:cs typeface="Arial" pitchFamily="34" charset="0"/>
                  </a:rPr>
                  <a:t>Enables feature level / </a:t>
                </a:r>
                <a:r>
                  <a:rPr lang="en-US" altLang="en-US" sz="600" b="1" kern="0" dirty="0">
                    <a:solidFill>
                      <a:srgbClr val="00B050"/>
                    </a:solidFill>
                    <a:latin typeface="Calibri"/>
                    <a:ea typeface="Segoe UI" panose="020B0502040204020203" pitchFamily="34" charset="0"/>
                    <a:cs typeface="Segoe UI" panose="020B0502040204020203" pitchFamily="34" charset="0"/>
                  </a:rPr>
                  <a:t>Epic / Story level automation </a:t>
                </a:r>
              </a:p>
              <a:p>
                <a:pPr marL="171446" indent="-171446" defTabSz="1219170">
                  <a:spcBef>
                    <a:spcPts val="100"/>
                  </a:spcBef>
                  <a:spcAft>
                    <a:spcPts val="600"/>
                  </a:spcAft>
                  <a:buClr>
                    <a:srgbClr val="6DB33F">
                      <a:lumMod val="50000"/>
                    </a:srgbClr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en-US" altLang="en-US" sz="600" kern="0" dirty="0">
                    <a:solidFill>
                      <a:prstClr val="black"/>
                    </a:solidFill>
                    <a:latin typeface="Calibri"/>
                    <a:cs typeface="Arial" pitchFamily="34" charset="0"/>
                  </a:rPr>
                  <a:t>Automation coverage % </a:t>
                </a:r>
                <a:r>
                  <a:rPr lang="en-US" altLang="en-US" sz="600" b="1" kern="0" dirty="0">
                    <a:solidFill>
                      <a:srgbClr val="00B050"/>
                    </a:solidFill>
                    <a:latin typeface="Calibri"/>
                    <a:ea typeface="Segoe UI" panose="020B0502040204020203" pitchFamily="34" charset="0"/>
                    <a:cs typeface="Segoe UI" panose="020B0502040204020203" pitchFamily="34" charset="0"/>
                  </a:rPr>
                  <a:t>increased to 100 % </a:t>
                </a:r>
                <a:r>
                  <a:rPr lang="en-US" altLang="en-US" sz="600" kern="0" dirty="0">
                    <a:solidFill>
                      <a:prstClr val="black"/>
                    </a:solidFill>
                    <a:latin typeface="Calibri"/>
                    <a:cs typeface="Arial" pitchFamily="34" charset="0"/>
                  </a:rPr>
                  <a:t>post BDD implementation</a:t>
                </a:r>
              </a:p>
              <a:p>
                <a:pPr marL="171446" indent="-171446" defTabSz="1219170">
                  <a:spcBef>
                    <a:spcPts val="100"/>
                  </a:spcBef>
                  <a:spcAft>
                    <a:spcPts val="600"/>
                  </a:spcAft>
                  <a:buClr>
                    <a:srgbClr val="6DB33F">
                      <a:lumMod val="50000"/>
                    </a:srgbClr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en-US" altLang="en-US" sz="600" b="1" kern="0" dirty="0">
                    <a:solidFill>
                      <a:srgbClr val="00B050"/>
                    </a:solidFill>
                    <a:latin typeface="Calibri"/>
                    <a:ea typeface="Segoe UI" panose="020B0502040204020203" pitchFamily="34" charset="0"/>
                    <a:cs typeface="Segoe UI" panose="020B0502040204020203" pitchFamily="34" charset="0"/>
                  </a:rPr>
                  <a:t>Early defect detection </a:t>
                </a:r>
                <a:r>
                  <a:rPr lang="en-US" altLang="en-US" sz="600" kern="0" dirty="0">
                    <a:solidFill>
                      <a:prstClr val="black"/>
                    </a:solidFill>
                    <a:latin typeface="Calibri"/>
                    <a:cs typeface="Arial" pitchFamily="34" charset="0"/>
                  </a:rPr>
                  <a:t>due to testing in Dev. environment</a:t>
                </a:r>
                <a:endParaRPr lang="en-US" sz="600" kern="0" dirty="0">
                  <a:solidFill>
                    <a:prstClr val="black"/>
                  </a:solidFill>
                  <a:latin typeface="Calibri"/>
                  <a:ea typeface="Verdana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" name="Rectangle 236"/>
              <p:cNvSpPr/>
              <p:nvPr/>
            </p:nvSpPr>
            <p:spPr>
              <a:xfrm>
                <a:off x="213625" y="674051"/>
                <a:ext cx="3702955" cy="353860"/>
              </a:xfrm>
              <a:prstGeom prst="rect">
                <a:avLst/>
              </a:prstGeom>
              <a:solidFill>
                <a:srgbClr val="20BEB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219170">
                  <a:defRPr/>
                </a:pPr>
                <a:r>
                  <a:rPr lang="en-US" sz="900" b="1" kern="0" dirty="0">
                    <a:solidFill>
                      <a:prstClr val="white"/>
                    </a:solidFill>
                    <a:latin typeface="Calibri"/>
                    <a:ea typeface="Segoe UI" panose="020B0502040204020203" pitchFamily="34" charset="0"/>
                    <a:cs typeface="Segoe UI" panose="020B0502040204020203" pitchFamily="34" charset="0"/>
                  </a:rPr>
                  <a:t>Behavior Driven Development</a:t>
                </a:r>
              </a:p>
            </p:txBody>
          </p:sp>
          <p:cxnSp>
            <p:nvCxnSpPr>
              <p:cNvPr id="238" name="Straight Connector 237"/>
              <p:cNvCxnSpPr/>
              <p:nvPr/>
            </p:nvCxnSpPr>
            <p:spPr>
              <a:xfrm>
                <a:off x="213625" y="3416251"/>
                <a:ext cx="3702955" cy="0"/>
              </a:xfrm>
              <a:prstGeom prst="line">
                <a:avLst/>
              </a:prstGeom>
              <a:noFill/>
              <a:ln w="38100" cap="flat" cmpd="sng" algn="ctr">
                <a:solidFill>
                  <a:srgbClr val="20BEBA"/>
                </a:solidFill>
                <a:prstDash val="solid"/>
                <a:miter lim="800000"/>
              </a:ln>
              <a:effectLst/>
            </p:spPr>
          </p:cxnSp>
        </p:grpSp>
        <p:pic>
          <p:nvPicPr>
            <p:cNvPr id="239" name="Picture 2" descr="https://www.baroan.com/images/stories/Solutions/cloud%20in%203d%20laptops%20in%20circle.jp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5205" y="1352586"/>
              <a:ext cx="852425" cy="56891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glow rad="101600">
                <a:srgbClr val="5B9BD5">
                  <a:satMod val="175000"/>
                  <a:alpha val="40000"/>
                </a:srgbClr>
              </a:glow>
            </a:effectLst>
            <a:extLst/>
          </p:spPr>
        </p:pic>
        <p:pic>
          <p:nvPicPr>
            <p:cNvPr id="240" name="Picture 239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703211" y="1359973"/>
              <a:ext cx="905147" cy="57024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glow rad="101600">
                <a:srgbClr val="5B9BD5">
                  <a:satMod val="175000"/>
                  <a:alpha val="40000"/>
                </a:srgbClr>
              </a:glow>
            </a:effectLst>
          </p:spPr>
        </p:pic>
        <p:grpSp>
          <p:nvGrpSpPr>
            <p:cNvPr id="241" name="Group 240"/>
            <p:cNvGrpSpPr/>
            <p:nvPr/>
          </p:nvGrpSpPr>
          <p:grpSpPr>
            <a:xfrm>
              <a:off x="211517" y="3760918"/>
              <a:ext cx="3801683" cy="3113033"/>
              <a:chOff x="211517" y="674051"/>
              <a:chExt cx="3801683" cy="2862808"/>
            </a:xfrm>
          </p:grpSpPr>
          <p:sp>
            <p:nvSpPr>
              <p:cNvPr id="242" name="Rectangle 241"/>
              <p:cNvSpPr/>
              <p:nvPr/>
            </p:nvSpPr>
            <p:spPr>
              <a:xfrm>
                <a:off x="213625" y="762496"/>
                <a:ext cx="3702955" cy="2339244"/>
              </a:xfrm>
              <a:prstGeom prst="rect">
                <a:avLst/>
              </a:prstGeom>
              <a:pattFill prst="dkUpDiag">
                <a:fgClr>
                  <a:sysClr val="window" lastClr="FFFFFF">
                    <a:lumMod val="95000"/>
                  </a:sysClr>
                </a:fgClr>
                <a:bgClr>
                  <a:sysClr val="window" lastClr="FFFFFF"/>
                </a:bgClr>
              </a:pattFill>
              <a:ln w="12700" cap="flat" cmpd="sng" algn="ctr">
                <a:noFill/>
                <a:prstDash val="dash"/>
                <a:miter lim="800000"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algn="ctr" defTabSz="1219170">
                  <a:defRPr/>
                </a:pPr>
                <a:endParaRPr lang="en-US" sz="800" kern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43" name="TextBox 242"/>
              <p:cNvSpPr txBox="1"/>
              <p:nvPr/>
            </p:nvSpPr>
            <p:spPr>
              <a:xfrm>
                <a:off x="213625" y="1046139"/>
                <a:ext cx="772968" cy="321793"/>
              </a:xfrm>
              <a:prstGeom prst="rect">
                <a:avLst/>
              </a:prstGeom>
              <a:solidFill>
                <a:srgbClr val="92D050"/>
              </a:solidFill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txBody>
              <a:bodyPr wrap="none" rtlCol="0" anchor="ctr">
                <a:spAutoFit/>
              </a:bodyPr>
              <a:lstStyle/>
              <a:p>
                <a:pPr defTabSz="1219170">
                  <a:defRPr/>
                </a:pPr>
                <a:r>
                  <a:rPr lang="en-US" sz="800" b="1" kern="0" dirty="0">
                    <a:solidFill>
                      <a:prstClr val="black"/>
                    </a:solidFill>
                    <a:latin typeface="Calibri"/>
                  </a:rPr>
                  <a:t>Benefits:</a:t>
                </a:r>
              </a:p>
            </p:txBody>
          </p:sp>
          <p:sp>
            <p:nvSpPr>
              <p:cNvPr id="244" name="Rectangle 243"/>
              <p:cNvSpPr/>
              <p:nvPr/>
            </p:nvSpPr>
            <p:spPr>
              <a:xfrm>
                <a:off x="302002" y="1330283"/>
                <a:ext cx="3711198" cy="22065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1446" indent="-171446" defTabSz="1219170">
                  <a:spcBef>
                    <a:spcPts val="100"/>
                  </a:spcBef>
                  <a:spcAft>
                    <a:spcPts val="600"/>
                  </a:spcAft>
                  <a:buClr>
                    <a:srgbClr val="6DB33F">
                      <a:lumMod val="50000"/>
                    </a:srgbClr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en-US" altLang="en-US" sz="600" b="1" kern="0" dirty="0">
                    <a:solidFill>
                      <a:srgbClr val="00B050"/>
                    </a:solidFill>
                    <a:latin typeface="Calibri"/>
                    <a:ea typeface="Segoe UI" panose="020B0502040204020203" pitchFamily="34" charset="0"/>
                    <a:cs typeface="Segoe UI" panose="020B0502040204020203" pitchFamily="34" charset="0"/>
                  </a:rPr>
                  <a:t>Daily based release </a:t>
                </a:r>
                <a:r>
                  <a:rPr lang="en-US" altLang="en-US" sz="600" kern="0" dirty="0">
                    <a:solidFill>
                      <a:prstClr val="black"/>
                    </a:solidFill>
                    <a:latin typeface="Calibri"/>
                    <a:ea typeface="Segoe UI" panose="020B0502040204020203" pitchFamily="34" charset="0"/>
                    <a:cs typeface="Segoe UI" panose="020B0502040204020203" pitchFamily="34" charset="0"/>
                  </a:rPr>
                  <a:t>to address CR faster</a:t>
                </a:r>
              </a:p>
              <a:p>
                <a:pPr marL="171446" indent="-171446" defTabSz="1219170">
                  <a:spcBef>
                    <a:spcPts val="100"/>
                  </a:spcBef>
                  <a:spcAft>
                    <a:spcPts val="600"/>
                  </a:spcAft>
                  <a:buClr>
                    <a:srgbClr val="6DB33F">
                      <a:lumMod val="50000"/>
                    </a:srgbClr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en-US" altLang="en-US" sz="600" b="1" kern="0" dirty="0">
                    <a:solidFill>
                      <a:srgbClr val="00B050"/>
                    </a:solidFill>
                    <a:latin typeface="Calibri"/>
                    <a:ea typeface="Segoe UI" panose="020B0502040204020203" pitchFamily="34" charset="0"/>
                    <a:cs typeface="Segoe UI" panose="020B0502040204020203" pitchFamily="34" charset="0"/>
                  </a:rPr>
                  <a:t>Over 50+ AWS </a:t>
                </a:r>
                <a:r>
                  <a:rPr lang="en-US" altLang="en-US" sz="600" kern="0" dirty="0">
                    <a:solidFill>
                      <a:prstClr val="black"/>
                    </a:solidFill>
                    <a:latin typeface="Calibri"/>
                    <a:ea typeface="Segoe UI" panose="020B0502040204020203" pitchFamily="34" charset="0"/>
                    <a:cs typeface="Segoe UI" panose="020B0502040204020203" pitchFamily="34" charset="0"/>
                  </a:rPr>
                  <a:t>releases in last 6 months</a:t>
                </a:r>
              </a:p>
              <a:p>
                <a:pPr marL="171446" indent="-171446" defTabSz="1219170">
                  <a:spcBef>
                    <a:spcPts val="100"/>
                  </a:spcBef>
                  <a:spcAft>
                    <a:spcPts val="600"/>
                  </a:spcAft>
                  <a:buClr>
                    <a:srgbClr val="6DB33F">
                      <a:lumMod val="50000"/>
                    </a:srgbClr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en-GB" sz="500" dirty="0">
                    <a:solidFill>
                      <a:prstClr val="black"/>
                    </a:solidFill>
                    <a:latin typeface="Calibri"/>
                  </a:rPr>
                  <a:t>DevOps Impact led to </a:t>
                </a:r>
                <a:r>
                  <a:rPr lang="en-US" altLang="en-US" sz="600" kern="0" dirty="0">
                    <a:solidFill>
                      <a:prstClr val="black"/>
                    </a:solidFill>
                    <a:latin typeface="Calibri"/>
                    <a:ea typeface="Segoe UI" panose="020B0502040204020203" pitchFamily="34" charset="0"/>
                    <a:cs typeface="Segoe UI" panose="020B0502040204020203" pitchFamily="34" charset="0"/>
                  </a:rPr>
                  <a:t>Overnight release duration cut short to </a:t>
                </a:r>
                <a:r>
                  <a:rPr lang="en-US" altLang="en-US" sz="600" b="1" kern="0" dirty="0">
                    <a:solidFill>
                      <a:srgbClr val="00B050"/>
                    </a:solidFill>
                    <a:latin typeface="Calibri"/>
                    <a:ea typeface="Segoe UI" panose="020B0502040204020203" pitchFamily="34" charset="0"/>
                    <a:cs typeface="Segoe UI" panose="020B0502040204020203" pitchFamily="34" charset="0"/>
                  </a:rPr>
                  <a:t>few minutes from 3-4 hours</a:t>
                </a:r>
              </a:p>
              <a:p>
                <a:pPr marL="171446" indent="-171446" defTabSz="1219170">
                  <a:spcBef>
                    <a:spcPts val="100"/>
                  </a:spcBef>
                  <a:spcAft>
                    <a:spcPts val="600"/>
                  </a:spcAft>
                  <a:buClr>
                    <a:srgbClr val="6DB33F">
                      <a:lumMod val="50000"/>
                    </a:srgbClr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en-GB" sz="500" dirty="0">
                    <a:solidFill>
                      <a:prstClr val="black"/>
                    </a:solidFill>
                    <a:latin typeface="Calibri"/>
                  </a:rPr>
                  <a:t>Promotion of In-Sprint testing as exit criteria to LIVE (through complete test coverage within sprint)</a:t>
                </a:r>
                <a:endParaRPr lang="en-US" sz="500" dirty="0">
                  <a:solidFill>
                    <a:prstClr val="black"/>
                  </a:solidFill>
                  <a:latin typeface="Calibri"/>
                </a:endParaRPr>
              </a:p>
              <a:p>
                <a:pPr marL="171446" indent="-171446" defTabSz="1219170">
                  <a:spcBef>
                    <a:spcPts val="100"/>
                  </a:spcBef>
                  <a:spcAft>
                    <a:spcPts val="600"/>
                  </a:spcAft>
                  <a:buClr>
                    <a:srgbClr val="6DB33F">
                      <a:lumMod val="50000"/>
                    </a:srgbClr>
                  </a:buClr>
                  <a:buFont typeface="Arial" panose="020B0604020202020204" pitchFamily="34" charset="0"/>
                  <a:buChar char="•"/>
                  <a:defRPr/>
                </a:pPr>
                <a:endParaRPr lang="en-US" altLang="en-US" sz="600" b="1" kern="0" dirty="0">
                  <a:solidFill>
                    <a:srgbClr val="00B050"/>
                  </a:solidFill>
                  <a:latin typeface="Calibri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171446" indent="-171446" defTabSz="1219170">
                  <a:spcBef>
                    <a:spcPts val="100"/>
                  </a:spcBef>
                  <a:spcAft>
                    <a:spcPts val="600"/>
                  </a:spcAft>
                  <a:buClr>
                    <a:srgbClr val="6DB33F">
                      <a:lumMod val="50000"/>
                    </a:srgbClr>
                  </a:buClr>
                  <a:buFont typeface="Arial" panose="020B0604020202020204" pitchFamily="34" charset="0"/>
                  <a:buChar char="•"/>
                  <a:defRPr/>
                </a:pPr>
                <a:endParaRPr lang="en-US" altLang="en-US" sz="600" b="1" kern="0" dirty="0">
                  <a:solidFill>
                    <a:srgbClr val="00B050"/>
                  </a:solidFill>
                  <a:latin typeface="Calibri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171446" indent="-171446" defTabSz="1219170">
                  <a:spcBef>
                    <a:spcPts val="100"/>
                  </a:spcBef>
                  <a:spcAft>
                    <a:spcPts val="600"/>
                  </a:spcAft>
                  <a:buClr>
                    <a:srgbClr val="6DB33F">
                      <a:lumMod val="50000"/>
                    </a:srgbClr>
                  </a:buClr>
                  <a:buFont typeface="Arial" panose="020B0604020202020204" pitchFamily="34" charset="0"/>
                  <a:buChar char="•"/>
                  <a:defRPr/>
                </a:pPr>
                <a:endParaRPr lang="en-US" altLang="en-US" sz="600" b="1" kern="0" dirty="0">
                  <a:solidFill>
                    <a:srgbClr val="00B050"/>
                  </a:solidFill>
                  <a:latin typeface="Calibri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5" name="Rectangle 244"/>
              <p:cNvSpPr/>
              <p:nvPr/>
            </p:nvSpPr>
            <p:spPr>
              <a:xfrm>
                <a:off x="213625" y="674051"/>
                <a:ext cx="3702955" cy="353860"/>
              </a:xfrm>
              <a:prstGeom prst="rect">
                <a:avLst/>
              </a:prstGeom>
              <a:solidFill>
                <a:srgbClr val="08C1E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219170">
                  <a:defRPr/>
                </a:pPr>
                <a:r>
                  <a:rPr lang="en-US" sz="800" b="1" kern="0" dirty="0">
                    <a:solidFill>
                      <a:prstClr val="white"/>
                    </a:solidFill>
                    <a:latin typeface="Calibri"/>
                    <a:ea typeface="Segoe UI" panose="020B0502040204020203" pitchFamily="34" charset="0"/>
                    <a:cs typeface="Segoe UI" panose="020B0502040204020203" pitchFamily="34" charset="0"/>
                  </a:rPr>
                  <a:t>AWS Migration</a:t>
                </a:r>
              </a:p>
            </p:txBody>
          </p:sp>
          <p:cxnSp>
            <p:nvCxnSpPr>
              <p:cNvPr id="246" name="Straight Connector 245"/>
              <p:cNvCxnSpPr/>
              <p:nvPr/>
            </p:nvCxnSpPr>
            <p:spPr>
              <a:xfrm>
                <a:off x="211517" y="3101740"/>
                <a:ext cx="3702955" cy="0"/>
              </a:xfrm>
              <a:prstGeom prst="line">
                <a:avLst/>
              </a:prstGeom>
              <a:noFill/>
              <a:ln w="38100" cap="flat" cmpd="sng" algn="ctr">
                <a:solidFill>
                  <a:srgbClr val="08C1E6"/>
                </a:solidFill>
                <a:prstDash val="solid"/>
                <a:miter lim="800000"/>
              </a:ln>
              <a:effectLst/>
            </p:spPr>
          </p:cxnSp>
        </p:grpSp>
        <p:pic>
          <p:nvPicPr>
            <p:cNvPr id="247" name="Picture 2" descr="Image result for cloud migration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7789" y="4258050"/>
              <a:ext cx="875545" cy="56534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glow rad="101600">
                <a:srgbClr val="5B9BD5">
                  <a:satMod val="175000"/>
                  <a:alpha val="40000"/>
                </a:srgbClr>
              </a:glow>
            </a:effectLst>
            <a:extLst/>
          </p:spPr>
        </p:pic>
        <p:grpSp>
          <p:nvGrpSpPr>
            <p:cNvPr id="248" name="Group 247"/>
            <p:cNvGrpSpPr/>
            <p:nvPr/>
          </p:nvGrpSpPr>
          <p:grpSpPr>
            <a:xfrm>
              <a:off x="4245241" y="3760917"/>
              <a:ext cx="3801683" cy="2639884"/>
              <a:chOff x="211517" y="674051"/>
              <a:chExt cx="3801683" cy="2427689"/>
            </a:xfrm>
          </p:grpSpPr>
          <p:sp>
            <p:nvSpPr>
              <p:cNvPr id="249" name="Rectangle 248"/>
              <p:cNvSpPr/>
              <p:nvPr/>
            </p:nvSpPr>
            <p:spPr>
              <a:xfrm>
                <a:off x="213625" y="762496"/>
                <a:ext cx="3702955" cy="2339244"/>
              </a:xfrm>
              <a:prstGeom prst="rect">
                <a:avLst/>
              </a:prstGeom>
              <a:pattFill prst="dkUpDiag">
                <a:fgClr>
                  <a:sysClr val="window" lastClr="FFFFFF">
                    <a:lumMod val="95000"/>
                  </a:sysClr>
                </a:fgClr>
                <a:bgClr>
                  <a:sysClr val="window" lastClr="FFFFFF"/>
                </a:bgClr>
              </a:pattFill>
              <a:ln w="12700" cap="flat" cmpd="sng" algn="ctr">
                <a:noFill/>
                <a:prstDash val="dash"/>
                <a:miter lim="800000"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algn="ctr" defTabSz="1219170">
                  <a:defRPr/>
                </a:pPr>
                <a:endParaRPr lang="en-US" sz="800" kern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50" name="TextBox 249"/>
              <p:cNvSpPr txBox="1"/>
              <p:nvPr/>
            </p:nvSpPr>
            <p:spPr>
              <a:xfrm>
                <a:off x="213625" y="1046138"/>
                <a:ext cx="772968" cy="321792"/>
              </a:xfrm>
              <a:prstGeom prst="rect">
                <a:avLst/>
              </a:prstGeom>
              <a:solidFill>
                <a:srgbClr val="92D050"/>
              </a:solidFill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txBody>
              <a:bodyPr wrap="none" rtlCol="0" anchor="ctr">
                <a:spAutoFit/>
              </a:bodyPr>
              <a:lstStyle/>
              <a:p>
                <a:pPr defTabSz="1219170">
                  <a:defRPr/>
                </a:pPr>
                <a:r>
                  <a:rPr lang="en-US" sz="800" b="1" kern="0" dirty="0">
                    <a:solidFill>
                      <a:prstClr val="black"/>
                    </a:solidFill>
                    <a:latin typeface="Calibri"/>
                  </a:rPr>
                  <a:t>Benefits:</a:t>
                </a:r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302002" y="1379251"/>
                <a:ext cx="3711198" cy="12680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1446" indent="-171446" defTabSz="1219170">
                  <a:spcBef>
                    <a:spcPts val="100"/>
                  </a:spcBef>
                  <a:buClr>
                    <a:srgbClr val="6DB33F">
                      <a:lumMod val="50000"/>
                    </a:srgbClr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en-US" altLang="en-US" sz="600" b="1" kern="0" dirty="0">
                    <a:solidFill>
                      <a:srgbClr val="00B050"/>
                    </a:solidFill>
                    <a:latin typeface="Calibri"/>
                    <a:ea typeface="Segoe UI" panose="020B0502040204020203" pitchFamily="34" charset="0"/>
                    <a:cs typeface="Segoe UI" panose="020B0502040204020203" pitchFamily="34" charset="0"/>
                  </a:rPr>
                  <a:t>100% Completion </a:t>
                </a:r>
                <a:r>
                  <a:rPr lang="en-US" altLang="en-US" sz="600" kern="0" dirty="0">
                    <a:solidFill>
                      <a:prstClr val="black"/>
                    </a:solidFill>
                    <a:latin typeface="Calibri"/>
                    <a:cs typeface="Arial" pitchFamily="34" charset="0"/>
                  </a:rPr>
                  <a:t>of multiple tests includes system, integration &amp; regression with in the sprint</a:t>
                </a:r>
              </a:p>
              <a:p>
                <a:pPr marL="171446" indent="-171446" defTabSz="1219170">
                  <a:spcBef>
                    <a:spcPts val="100"/>
                  </a:spcBef>
                  <a:buClr>
                    <a:srgbClr val="6DB33F">
                      <a:lumMod val="50000"/>
                    </a:srgbClr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en-GB" sz="500" dirty="0">
                    <a:solidFill>
                      <a:prstClr val="black"/>
                    </a:solidFill>
                    <a:latin typeface="Calibri"/>
                  </a:rPr>
                  <a:t>Defect prevention over defect detection for high quality and cycle time reduction</a:t>
                </a:r>
                <a:endParaRPr lang="en-US" altLang="en-US" sz="600" b="1" kern="0" dirty="0">
                  <a:solidFill>
                    <a:srgbClr val="00B050"/>
                  </a:solidFill>
                  <a:latin typeface="Calibri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171446" indent="-171446" defTabSz="1219170">
                  <a:spcBef>
                    <a:spcPts val="100"/>
                  </a:spcBef>
                  <a:buClr>
                    <a:srgbClr val="6DB33F">
                      <a:lumMod val="50000"/>
                    </a:srgbClr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en-US" altLang="en-US" sz="600" kern="0" dirty="0">
                    <a:solidFill>
                      <a:prstClr val="black"/>
                    </a:solidFill>
                    <a:latin typeface="Calibri"/>
                    <a:cs typeface="Arial" pitchFamily="34" charset="0"/>
                  </a:rPr>
                  <a:t>Increase in </a:t>
                </a:r>
                <a:r>
                  <a:rPr lang="en-US" altLang="en-US" sz="600" b="1" kern="0" dirty="0">
                    <a:solidFill>
                      <a:srgbClr val="00B050"/>
                    </a:solidFill>
                    <a:latin typeface="Calibri"/>
                    <a:ea typeface="Segoe UI" panose="020B0502040204020203" pitchFamily="34" charset="0"/>
                    <a:cs typeface="Segoe UI" panose="020B0502040204020203" pitchFamily="34" charset="0"/>
                  </a:rPr>
                  <a:t>release volumes to 300%</a:t>
                </a:r>
              </a:p>
              <a:p>
                <a:pPr marL="171446" indent="-171446" defTabSz="1219170">
                  <a:spcBef>
                    <a:spcPts val="100"/>
                  </a:spcBef>
                  <a:buClr>
                    <a:srgbClr val="6DB33F">
                      <a:lumMod val="50000"/>
                    </a:srgbClr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en-US" altLang="en-US" sz="600" b="1" kern="0" dirty="0">
                    <a:solidFill>
                      <a:srgbClr val="00B050"/>
                    </a:solidFill>
                    <a:latin typeface="Calibri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en-US" sz="500" dirty="0">
                    <a:solidFill>
                      <a:prstClr val="black"/>
                    </a:solidFill>
                    <a:latin typeface="Calibri"/>
                  </a:rPr>
                  <a:t>Build test deployment process is automated without any manual intervention</a:t>
                </a:r>
                <a:endParaRPr lang="en-US" altLang="en-US" sz="600" b="1" kern="0" dirty="0">
                  <a:solidFill>
                    <a:srgbClr val="00B050"/>
                  </a:solidFill>
                  <a:latin typeface="Calibri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171446" indent="-171446" defTabSz="1219170">
                  <a:spcBef>
                    <a:spcPts val="100"/>
                  </a:spcBef>
                  <a:buClr>
                    <a:srgbClr val="6DB33F">
                      <a:lumMod val="50000"/>
                    </a:srgbClr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en-US" altLang="en-US" sz="500" dirty="0">
                    <a:solidFill>
                      <a:prstClr val="black"/>
                    </a:solidFill>
                    <a:latin typeface="Calibri"/>
                  </a:rPr>
                  <a:t>JIRA-Test rail integration for reporting </a:t>
                </a:r>
              </a:p>
              <a:p>
                <a:pPr marL="171446" indent="-171446" defTabSz="1219170">
                  <a:spcBef>
                    <a:spcPts val="100"/>
                  </a:spcBef>
                  <a:buClr>
                    <a:srgbClr val="6DB33F">
                      <a:lumMod val="50000"/>
                    </a:srgbClr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en-US" altLang="en-US" sz="600" b="1" kern="0" dirty="0">
                    <a:solidFill>
                      <a:srgbClr val="00B050"/>
                    </a:solidFill>
                    <a:latin typeface="Calibri"/>
                    <a:ea typeface="Segoe UI" panose="020B0502040204020203" pitchFamily="34" charset="0"/>
                    <a:cs typeface="Segoe UI" panose="020B0502040204020203" pitchFamily="34" charset="0"/>
                  </a:rPr>
                  <a:t>Auto scaler selenium grid-</a:t>
                </a:r>
                <a:r>
                  <a:rPr lang="en-US" altLang="en-US" sz="600" kern="0" dirty="0">
                    <a:solidFill>
                      <a:prstClr val="black"/>
                    </a:solidFill>
                    <a:latin typeface="Calibri"/>
                    <a:ea typeface="Segoe UI" panose="020B0502040204020203" pitchFamily="34" charset="0"/>
                    <a:cs typeface="Segoe UI" panose="020B0502040204020203" pitchFamily="34" charset="0"/>
                  </a:rPr>
                  <a:t>Reduce</a:t>
                </a:r>
                <a:r>
                  <a:rPr lang="en-US" altLang="en-US" sz="600" b="1" kern="0" dirty="0">
                    <a:solidFill>
                      <a:srgbClr val="00B050"/>
                    </a:solidFill>
                    <a:latin typeface="Calibri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en-US" sz="500" dirty="0">
                    <a:solidFill>
                      <a:prstClr val="black"/>
                    </a:solidFill>
                    <a:latin typeface="Calibri"/>
                  </a:rPr>
                  <a:t>the automation execution time in Jenkins pipeline</a:t>
                </a:r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213625" y="674051"/>
                <a:ext cx="3702955" cy="353860"/>
              </a:xfrm>
              <a:prstGeom prst="rect">
                <a:avLst/>
              </a:prstGeom>
              <a:solidFill>
                <a:srgbClr val="F99E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219170">
                  <a:defRPr/>
                </a:pPr>
                <a:r>
                  <a:rPr lang="en-US" sz="800" b="1" kern="0" dirty="0">
                    <a:solidFill>
                      <a:prstClr val="white"/>
                    </a:solidFill>
                    <a:latin typeface="Calibri"/>
                    <a:ea typeface="Segoe UI" panose="020B0502040204020203" pitchFamily="34" charset="0"/>
                    <a:cs typeface="Segoe UI" panose="020B0502040204020203" pitchFamily="34" charset="0"/>
                  </a:rPr>
                  <a:t>QA to QE Transformation</a:t>
                </a:r>
              </a:p>
            </p:txBody>
          </p:sp>
          <p:cxnSp>
            <p:nvCxnSpPr>
              <p:cNvPr id="253" name="Straight Connector 252"/>
              <p:cNvCxnSpPr/>
              <p:nvPr/>
            </p:nvCxnSpPr>
            <p:spPr>
              <a:xfrm>
                <a:off x="211517" y="3101740"/>
                <a:ext cx="3702955" cy="0"/>
              </a:xfrm>
              <a:prstGeom prst="line">
                <a:avLst/>
              </a:prstGeom>
              <a:noFill/>
              <a:ln w="38100" cap="flat" cmpd="sng" algn="ctr">
                <a:solidFill>
                  <a:srgbClr val="F99E1A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254" name="Group 253"/>
            <p:cNvGrpSpPr/>
            <p:nvPr/>
          </p:nvGrpSpPr>
          <p:grpSpPr>
            <a:xfrm>
              <a:off x="8241094" y="3760918"/>
              <a:ext cx="3803791" cy="2613054"/>
              <a:chOff x="209409" y="674051"/>
              <a:chExt cx="3803791" cy="2427689"/>
            </a:xfrm>
          </p:grpSpPr>
          <p:sp>
            <p:nvSpPr>
              <p:cNvPr id="255" name="Rectangle 254"/>
              <p:cNvSpPr/>
              <p:nvPr/>
            </p:nvSpPr>
            <p:spPr>
              <a:xfrm>
                <a:off x="213625" y="762496"/>
                <a:ext cx="3702955" cy="2339244"/>
              </a:xfrm>
              <a:prstGeom prst="rect">
                <a:avLst/>
              </a:prstGeom>
              <a:pattFill prst="dkUpDiag">
                <a:fgClr>
                  <a:sysClr val="window" lastClr="FFFFFF">
                    <a:lumMod val="95000"/>
                  </a:sysClr>
                </a:fgClr>
                <a:bgClr>
                  <a:sysClr val="window" lastClr="FFFFFF"/>
                </a:bgClr>
              </a:pattFill>
              <a:ln w="12700" cap="flat" cmpd="sng" algn="ctr">
                <a:noFill/>
                <a:prstDash val="dash"/>
                <a:miter lim="800000"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algn="ctr" defTabSz="1219170">
                  <a:defRPr/>
                </a:pPr>
                <a:endParaRPr lang="en-US" sz="800" kern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56" name="TextBox 255"/>
              <p:cNvSpPr txBox="1"/>
              <p:nvPr/>
            </p:nvSpPr>
            <p:spPr>
              <a:xfrm>
                <a:off x="213626" y="1642386"/>
                <a:ext cx="772968" cy="325097"/>
              </a:xfrm>
              <a:prstGeom prst="rect">
                <a:avLst/>
              </a:prstGeom>
              <a:solidFill>
                <a:srgbClr val="92D050"/>
              </a:solidFill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txBody>
              <a:bodyPr wrap="none" rtlCol="0" anchor="ctr">
                <a:spAutoFit/>
              </a:bodyPr>
              <a:lstStyle/>
              <a:p>
                <a:pPr defTabSz="1219170">
                  <a:defRPr/>
                </a:pPr>
                <a:r>
                  <a:rPr lang="en-US" sz="800" b="1" kern="0" dirty="0">
                    <a:solidFill>
                      <a:prstClr val="black"/>
                    </a:solidFill>
                    <a:latin typeface="Calibri"/>
                  </a:rPr>
                  <a:t>Benefits:</a:t>
                </a:r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302002" y="2052915"/>
                <a:ext cx="3711198" cy="7546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1446" indent="-171446" defTabSz="1219170">
                  <a:spcBef>
                    <a:spcPts val="100"/>
                  </a:spcBef>
                  <a:buClr>
                    <a:srgbClr val="6DB33F">
                      <a:lumMod val="50000"/>
                    </a:srgbClr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en-US" altLang="en-US" sz="600" b="1" kern="0" dirty="0">
                    <a:solidFill>
                      <a:srgbClr val="00B050"/>
                    </a:solidFill>
                    <a:latin typeface="Calibri"/>
                    <a:ea typeface="Segoe UI" panose="020B0502040204020203" pitchFamily="34" charset="0"/>
                    <a:cs typeface="Segoe UI" panose="020B0502040204020203" pitchFamily="34" charset="0"/>
                  </a:rPr>
                  <a:t>90% savings </a:t>
                </a:r>
                <a:r>
                  <a:rPr lang="en-US" altLang="en-US" sz="600" kern="0" dirty="0">
                    <a:solidFill>
                      <a:prstClr val="black"/>
                    </a:solidFill>
                    <a:latin typeface="Calibri"/>
                    <a:cs typeface="Arial" pitchFamily="34" charset="0"/>
                  </a:rPr>
                  <a:t>in Execution time compared to manual.</a:t>
                </a:r>
              </a:p>
              <a:p>
                <a:pPr marL="171446" indent="-171446" defTabSz="1219170">
                  <a:spcBef>
                    <a:spcPts val="100"/>
                  </a:spcBef>
                  <a:buClr>
                    <a:srgbClr val="6DB33F">
                      <a:lumMod val="50000"/>
                    </a:srgbClr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en-US" altLang="en-US" sz="600" b="1" kern="0" dirty="0">
                    <a:solidFill>
                      <a:srgbClr val="00B050"/>
                    </a:solidFill>
                    <a:latin typeface="Calibri"/>
                    <a:ea typeface="Segoe UI" panose="020B0502040204020203" pitchFamily="34" charset="0"/>
                    <a:cs typeface="Segoe UI" panose="020B0502040204020203" pitchFamily="34" charset="0"/>
                  </a:rPr>
                  <a:t>30-40 % increase</a:t>
                </a:r>
                <a:r>
                  <a:rPr lang="en-US" altLang="en-US" sz="600" kern="0" dirty="0">
                    <a:solidFill>
                      <a:prstClr val="black"/>
                    </a:solidFill>
                    <a:latin typeface="Calibri"/>
                    <a:cs typeface="Arial" pitchFamily="34" charset="0"/>
                  </a:rPr>
                  <a:t> in browser - OS coverage.</a:t>
                </a:r>
              </a:p>
              <a:p>
                <a:pPr marL="171446" indent="-171446" defTabSz="1219170">
                  <a:spcBef>
                    <a:spcPts val="100"/>
                  </a:spcBef>
                  <a:buClr>
                    <a:srgbClr val="6DB33F">
                      <a:lumMod val="50000"/>
                    </a:srgbClr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en-US" altLang="en-US" sz="600" b="1" kern="0" dirty="0">
                    <a:solidFill>
                      <a:srgbClr val="00B050"/>
                    </a:solidFill>
                    <a:latin typeface="Calibri"/>
                    <a:ea typeface="Segoe UI" panose="020B0502040204020203" pitchFamily="34" charset="0"/>
                    <a:cs typeface="Segoe UI" panose="020B0502040204020203" pitchFamily="34" charset="0"/>
                  </a:rPr>
                  <a:t>Zero Maintenance </a:t>
                </a:r>
                <a:r>
                  <a:rPr lang="en-US" altLang="en-US" sz="600" kern="0" dirty="0">
                    <a:solidFill>
                      <a:prstClr val="black"/>
                    </a:solidFill>
                    <a:latin typeface="Calibri"/>
                    <a:cs typeface="Arial" pitchFamily="34" charset="0"/>
                  </a:rPr>
                  <a:t>cost of Hardware infrastructure.</a:t>
                </a:r>
              </a:p>
              <a:p>
                <a:pPr marL="171446" indent="-171446" defTabSz="1219170">
                  <a:spcBef>
                    <a:spcPts val="100"/>
                  </a:spcBef>
                  <a:buClr>
                    <a:srgbClr val="6DB33F">
                      <a:lumMod val="50000"/>
                    </a:srgbClr>
                  </a:buClr>
                  <a:buFont typeface="Arial" panose="020B0604020202020204" pitchFamily="34" charset="0"/>
                  <a:buChar char="•"/>
                  <a:defRPr/>
                </a:pPr>
                <a:endParaRPr lang="en-US" altLang="en-US" sz="600" kern="0" dirty="0">
                  <a:solidFill>
                    <a:prstClr val="black"/>
                  </a:solidFill>
                  <a:latin typeface="Calibri"/>
                  <a:cs typeface="Arial" pitchFamily="34" charset="0"/>
                </a:endParaRPr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213625" y="674051"/>
                <a:ext cx="3702955" cy="353860"/>
              </a:xfrm>
              <a:prstGeom prst="rect">
                <a:avLst/>
              </a:prstGeom>
              <a:solidFill>
                <a:srgbClr val="DD3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219170">
                  <a:defRPr/>
                </a:pPr>
                <a:r>
                  <a:rPr lang="en-US" sz="800" b="1" kern="0" dirty="0">
                    <a:solidFill>
                      <a:prstClr val="white"/>
                    </a:solidFill>
                    <a:latin typeface="Calibri"/>
                    <a:ea typeface="Segoe UI" panose="020B0502040204020203" pitchFamily="34" charset="0"/>
                    <a:cs typeface="Segoe UI" panose="020B0502040204020203" pitchFamily="34" charset="0"/>
                  </a:rPr>
                  <a:t>Cross Browser Automation</a:t>
                </a:r>
              </a:p>
            </p:txBody>
          </p:sp>
          <p:cxnSp>
            <p:nvCxnSpPr>
              <p:cNvPr id="259" name="Straight Connector 258"/>
              <p:cNvCxnSpPr/>
              <p:nvPr/>
            </p:nvCxnSpPr>
            <p:spPr>
              <a:xfrm>
                <a:off x="209409" y="3101740"/>
                <a:ext cx="3702955" cy="0"/>
              </a:xfrm>
              <a:prstGeom prst="line">
                <a:avLst/>
              </a:prstGeom>
              <a:noFill/>
              <a:ln w="38100" cap="flat" cmpd="sng" algn="ctr">
                <a:solidFill>
                  <a:srgbClr val="DD3545"/>
                </a:solidFill>
                <a:prstDash val="solid"/>
                <a:miter lim="800000"/>
              </a:ln>
              <a:effectLst/>
            </p:spPr>
          </p:cxnSp>
          <p:sp>
            <p:nvSpPr>
              <p:cNvPr id="260" name="Rectangle 259"/>
              <p:cNvSpPr/>
              <p:nvPr/>
            </p:nvSpPr>
            <p:spPr>
              <a:xfrm>
                <a:off x="302002" y="1106531"/>
                <a:ext cx="3711198" cy="437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1446" indent="-171446" defTabSz="1219170">
                  <a:spcBef>
                    <a:spcPts val="100"/>
                  </a:spcBef>
                  <a:buClr>
                    <a:srgbClr val="6DB33F">
                      <a:lumMod val="50000"/>
                    </a:srgbClr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en-US" altLang="en-US" sz="600" kern="0" dirty="0">
                    <a:solidFill>
                      <a:prstClr val="black"/>
                    </a:solidFill>
                    <a:latin typeface="Calibri"/>
                    <a:cs typeface="Arial" pitchFamily="34" charset="0"/>
                  </a:rPr>
                  <a:t>Enables multi browser parallel execution using Browser Stack</a:t>
                </a:r>
              </a:p>
              <a:p>
                <a:pPr marL="171446" indent="-171446" defTabSz="1219170">
                  <a:spcBef>
                    <a:spcPts val="100"/>
                  </a:spcBef>
                  <a:buClr>
                    <a:srgbClr val="6DB33F">
                      <a:lumMod val="50000"/>
                    </a:srgbClr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en-US" altLang="en-US" sz="600" kern="0" dirty="0">
                    <a:solidFill>
                      <a:prstClr val="black"/>
                    </a:solidFill>
                    <a:latin typeface="Calibri"/>
                    <a:cs typeface="Arial" pitchFamily="34" charset="0"/>
                  </a:rPr>
                  <a:t>Parallel browser execution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0731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itle 2"/>
          <p:cNvSpPr>
            <a:spLocks noGrp="1"/>
          </p:cNvSpPr>
          <p:nvPr>
            <p:ph type="title"/>
          </p:nvPr>
        </p:nvSpPr>
        <p:spPr>
          <a:xfrm>
            <a:off x="90554" y="113715"/>
            <a:ext cx="10563862" cy="442913"/>
          </a:xfr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z="2100" dirty="0"/>
              <a:t>Typical 2 Week sprint for in-sprint team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07" y="556628"/>
            <a:ext cx="8617213" cy="406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50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018 Blue">
  <a:themeElements>
    <a:clrScheme name="Cognizant 180722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33B4"/>
      </a:accent1>
      <a:accent2>
        <a:srgbClr val="00195A"/>
      </a:accent2>
      <a:accent3>
        <a:srgbClr val="3871FF"/>
      </a:accent3>
      <a:accent4>
        <a:srgbClr val="7BA0FF"/>
      </a:accent4>
      <a:accent5>
        <a:srgbClr val="BDCFFF"/>
      </a:accent5>
      <a:accent6>
        <a:srgbClr val="00B140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18 Blue" id="{BB645AF8-59F1-4649-8168-F7C8A11E4B0B}" vid="{CFBA6F9A-5265-421A-9DE9-8B0F29E55D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21792</TotalTime>
  <Words>1033</Words>
  <Application>Microsoft Macintosh PowerPoint</Application>
  <PresentationFormat>On-screen Show (16:9)</PresentationFormat>
  <Paragraphs>150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ＭＳ Ｐゴシック</vt:lpstr>
      <vt:lpstr>Arial</vt:lpstr>
      <vt:lpstr>Calibri</vt:lpstr>
      <vt:lpstr>Courier New</vt:lpstr>
      <vt:lpstr>Helvetica</vt:lpstr>
      <vt:lpstr>Segoe UI</vt:lpstr>
      <vt:lpstr>Times New Roman</vt:lpstr>
      <vt:lpstr>Verdana</vt:lpstr>
      <vt:lpstr>2018 Blue</vt:lpstr>
      <vt:lpstr>Walgreens  </vt:lpstr>
      <vt:lpstr>Redefining Consumer experience thru Omni channel transformation, High ROI on Investments &amp; Future proof IT with Next-gen Engineering</vt:lpstr>
      <vt:lpstr>Cognizant extended clients Omni-channel experience to the Apple Watch via the first app designed to help users adhere to their medication regimen. Provided STEPS feature as part of Digital Wellness Journey.</vt:lpstr>
      <vt:lpstr>PowerPoint Presentation</vt:lpstr>
      <vt:lpstr>PowerPoint Presentation</vt:lpstr>
      <vt:lpstr>Waitrose  </vt:lpstr>
      <vt:lpstr>Agile / DevOps Transformation for JLP Waitrose ecommerce(1/2)</vt:lpstr>
      <vt:lpstr>Agile / DevOps Transformation for JLP Waitrose ecommerce(2/2)</vt:lpstr>
      <vt:lpstr>Typical 2 Week sprint for in-sprint team</vt:lpstr>
    </vt:vector>
  </TitlesOfParts>
  <Company>Cognizant Technology Solutions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asas</dc:title>
  <dc:creator>FMCoE@cognizant.com</dc:creator>
  <cp:keywords>FMCoE</cp:keywords>
  <cp:lastModifiedBy>Patel, Parth (Cognizant)</cp:lastModifiedBy>
  <cp:revision>1194</cp:revision>
  <dcterms:created xsi:type="dcterms:W3CDTF">2016-07-06T04:50:35Z</dcterms:created>
  <dcterms:modified xsi:type="dcterms:W3CDTF">2020-07-30T18:00:52Z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5689969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D7.0.3</vt:lpwstr>
  </property>
</Properties>
</file>