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3" r:id="rId2"/>
  </p:sldMasterIdLst>
  <p:notesMasterIdLst>
    <p:notesMasterId r:id="rId20"/>
  </p:notesMasterIdLst>
  <p:handoutMasterIdLst>
    <p:handoutMasterId r:id="rId21"/>
  </p:handoutMasterIdLst>
  <p:sldIdLst>
    <p:sldId id="1091" r:id="rId3"/>
    <p:sldId id="1089" r:id="rId4"/>
    <p:sldId id="1104" r:id="rId5"/>
    <p:sldId id="1105" r:id="rId6"/>
    <p:sldId id="1094" r:id="rId7"/>
    <p:sldId id="1103" r:id="rId8"/>
    <p:sldId id="1114" r:id="rId9"/>
    <p:sldId id="1115" r:id="rId10"/>
    <p:sldId id="1092" r:id="rId11"/>
    <p:sldId id="1116" r:id="rId12"/>
    <p:sldId id="1090" r:id="rId13"/>
    <p:sldId id="1093" r:id="rId14"/>
    <p:sldId id="1095" r:id="rId15"/>
    <p:sldId id="1109" r:id="rId16"/>
    <p:sldId id="1110" r:id="rId17"/>
    <p:sldId id="1111" r:id="rId18"/>
    <p:sldId id="1113" r:id="rId19"/>
  </p:sldIdLst>
  <p:sldSz cx="100584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dy, Darshan (Cognizant)" initials="MD(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AF"/>
    <a:srgbClr val="8A8A8A"/>
    <a:srgbClr val="B4DEB9"/>
    <a:srgbClr val="FFEAC1"/>
    <a:srgbClr val="0D78A6"/>
    <a:srgbClr val="FFD0B9"/>
    <a:srgbClr val="95918E"/>
    <a:srgbClr val="E1E1FF"/>
    <a:srgbClr val="A7FFE2"/>
    <a:srgbClr val="C3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5" autoAdjust="0"/>
    <p:restoredTop sz="92282" autoAdjust="0"/>
  </p:normalViewPr>
  <p:slideViewPr>
    <p:cSldViewPr snapToGrid="0">
      <p:cViewPr>
        <p:scale>
          <a:sx n="93" d="100"/>
          <a:sy n="93" d="100"/>
        </p:scale>
        <p:origin x="-1224" y="-54"/>
      </p:cViewPr>
      <p:guideLst>
        <p:guide orient="horz" pos="2160"/>
        <p:guide pos="2880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3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BA1BA-BB15-4972-BEA0-4135FBA9A3FF}" type="doc">
      <dgm:prSet loTypeId="urn:diagrams.loki3.com/VaryingWidthList" loCatId="officeonline" qsTypeId="urn:microsoft.com/office/officeart/2005/8/quickstyle/simple1" qsCatId="simple" csTypeId="urn:microsoft.com/office/officeart/2005/8/colors/colorful1" csCatId="colorful" phldr="1"/>
      <dgm:spPr/>
    </dgm:pt>
    <dgm:pt modelId="{6E5F2F65-99FC-4443-AF9E-41888212F155}">
      <dgm:prSet phldrT="[Text]" custT="1"/>
      <dgm:spPr>
        <a:xfrm>
          <a:off x="0" y="1069908"/>
          <a:ext cx="2626360" cy="508925"/>
        </a:xfrm>
        <a:prstGeom prst="rect">
          <a:avLst/>
        </a:prstGeom>
        <a:solidFill>
          <a:srgbClr val="31AE5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Environments</a:t>
          </a:r>
          <a:endParaRPr lang="en-US" sz="1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41DA5E2-6273-4E89-AF4C-21B57AAEFF65}" type="parTrans" cxnId="{C2BF5A2F-3699-4F88-B1AE-DAD6451D3BF4}">
      <dgm:prSet/>
      <dgm:spPr/>
      <dgm:t>
        <a:bodyPr/>
        <a:lstStyle/>
        <a:p>
          <a:endParaRPr lang="en-US" sz="1400"/>
        </a:p>
      </dgm:t>
    </dgm:pt>
    <dgm:pt modelId="{DE3231A8-D1AD-4CF8-8452-C2A0C195FD0D}" type="sibTrans" cxnId="{C2BF5A2F-3699-4F88-B1AE-DAD6451D3BF4}">
      <dgm:prSet/>
      <dgm:spPr/>
      <dgm:t>
        <a:bodyPr/>
        <a:lstStyle/>
        <a:p>
          <a:endParaRPr lang="en-US" sz="1400"/>
        </a:p>
      </dgm:t>
    </dgm:pt>
    <dgm:pt modelId="{9F052DA0-F491-4E29-892C-5BDBA314780C}">
      <dgm:prSet phldrT="[Text]" custT="1"/>
      <dgm:spPr>
        <a:xfrm>
          <a:off x="17777" y="1163"/>
          <a:ext cx="2590804" cy="508925"/>
        </a:xfrm>
        <a:prstGeom prst="rect">
          <a:avLst/>
        </a:prstGeom>
        <a:solidFill>
          <a:srgbClr val="4584D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Build &amp; Deploy</a:t>
          </a:r>
          <a:endParaRPr lang="en-US" sz="1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CA1DA87-6B82-44F3-BEC1-8CAD416C14E7}" type="parTrans" cxnId="{6059C6EC-7147-49AF-8654-F5042443E62A}">
      <dgm:prSet/>
      <dgm:spPr/>
      <dgm:t>
        <a:bodyPr/>
        <a:lstStyle/>
        <a:p>
          <a:endParaRPr lang="en-US" sz="1600"/>
        </a:p>
      </dgm:t>
    </dgm:pt>
    <dgm:pt modelId="{EE1AA461-4F91-45AF-97B2-5F6EF6467A0E}" type="sibTrans" cxnId="{6059C6EC-7147-49AF-8654-F5042443E62A}">
      <dgm:prSet/>
      <dgm:spPr/>
      <dgm:t>
        <a:bodyPr/>
        <a:lstStyle/>
        <a:p>
          <a:endParaRPr lang="en-US" sz="1600"/>
        </a:p>
      </dgm:t>
    </dgm:pt>
    <dgm:pt modelId="{26EDBD51-EEF7-4E61-B56B-6DB11EB89E62}">
      <dgm:prSet phldrT="[Text]" custT="1"/>
      <dgm:spPr>
        <a:xfrm>
          <a:off x="0" y="535536"/>
          <a:ext cx="2626360" cy="508925"/>
        </a:xfrm>
        <a:prstGeom prst="rect">
          <a:avLst/>
        </a:prstGeom>
        <a:solidFill>
          <a:srgbClr val="5BD078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Release</a:t>
          </a:r>
          <a:endParaRPr lang="en-US" sz="1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3F8C35C-389A-4B3A-8439-230F73653721}" type="parTrans" cxnId="{D6BD02BD-BE11-4F92-9F62-AC1EF1237DD5}">
      <dgm:prSet/>
      <dgm:spPr/>
      <dgm:t>
        <a:bodyPr/>
        <a:lstStyle/>
        <a:p>
          <a:endParaRPr lang="en-US" sz="1600"/>
        </a:p>
      </dgm:t>
    </dgm:pt>
    <dgm:pt modelId="{7F7B94C0-5B55-4FC0-BD72-B3E4A896FE19}" type="sibTrans" cxnId="{D6BD02BD-BE11-4F92-9F62-AC1EF1237DD5}">
      <dgm:prSet/>
      <dgm:spPr/>
      <dgm:t>
        <a:bodyPr/>
        <a:lstStyle/>
        <a:p>
          <a:endParaRPr lang="en-US" sz="1600"/>
        </a:p>
      </dgm:t>
    </dgm:pt>
    <dgm:pt modelId="{1EAF2596-9773-454E-95A0-8DAD9C64CDF1}">
      <dgm:prSet phldrT="[Text]" custT="1"/>
      <dgm:spPr>
        <a:xfrm>
          <a:off x="0" y="2138652"/>
          <a:ext cx="2626360" cy="508925"/>
        </a:xfrm>
        <a:prstGeom prst="rect">
          <a:avLst/>
        </a:prstGeom>
        <a:solidFill>
          <a:srgbClr val="05E0DB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Production Support</a:t>
          </a:r>
          <a:endParaRPr lang="en-US" sz="1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3AC5402-3E15-454C-B7D0-C1FE4B007A00}" type="parTrans" cxnId="{13BED94C-16EF-4F0E-A249-481A7B0EB771}">
      <dgm:prSet/>
      <dgm:spPr/>
      <dgm:t>
        <a:bodyPr/>
        <a:lstStyle/>
        <a:p>
          <a:endParaRPr lang="en-US" sz="1600"/>
        </a:p>
      </dgm:t>
    </dgm:pt>
    <dgm:pt modelId="{4957306E-744F-4056-9A25-8D88B6DFED6A}" type="sibTrans" cxnId="{13BED94C-16EF-4F0E-A249-481A7B0EB771}">
      <dgm:prSet/>
      <dgm:spPr/>
      <dgm:t>
        <a:bodyPr/>
        <a:lstStyle/>
        <a:p>
          <a:endParaRPr lang="en-US" sz="1600"/>
        </a:p>
      </dgm:t>
    </dgm:pt>
    <dgm:pt modelId="{30526588-1C23-46B6-8DCE-F7F56FE4BC43}">
      <dgm:prSet phldrT="[Text]" custT="1"/>
      <dgm:spPr>
        <a:xfrm>
          <a:off x="17781" y="1604280"/>
          <a:ext cx="2590797" cy="508925"/>
        </a:xfrm>
        <a:prstGeom prst="rect">
          <a:avLst/>
        </a:prstGeom>
        <a:solidFill>
          <a:srgbClr val="FC9228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Testing</a:t>
          </a:r>
          <a:endParaRPr lang="en-US" sz="1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B6A5DC7-B2C9-466D-8AA1-74820E3E1AC1}" type="parTrans" cxnId="{BAE69A3C-FE70-4EF7-BA85-BBE8C93C667D}">
      <dgm:prSet/>
      <dgm:spPr/>
      <dgm:t>
        <a:bodyPr/>
        <a:lstStyle/>
        <a:p>
          <a:endParaRPr lang="en-US" sz="1600"/>
        </a:p>
      </dgm:t>
    </dgm:pt>
    <dgm:pt modelId="{600562AA-1725-480D-B78F-A2DAAFCE00D7}" type="sibTrans" cxnId="{BAE69A3C-FE70-4EF7-BA85-BBE8C93C667D}">
      <dgm:prSet/>
      <dgm:spPr/>
      <dgm:t>
        <a:bodyPr/>
        <a:lstStyle/>
        <a:p>
          <a:endParaRPr lang="en-US" sz="1600"/>
        </a:p>
      </dgm:t>
    </dgm:pt>
    <dgm:pt modelId="{8E5B22D3-D313-455D-B5C2-AFA693E66ACE}" type="pres">
      <dgm:prSet presAssocID="{86FBA1BA-BB15-4972-BEA0-4135FBA9A3FF}" presName="Name0" presStyleCnt="0">
        <dgm:presLayoutVars>
          <dgm:resizeHandles/>
        </dgm:presLayoutVars>
      </dgm:prSet>
      <dgm:spPr/>
    </dgm:pt>
    <dgm:pt modelId="{324EE75A-2210-4FD0-95FA-9FFAD734AB11}" type="pres">
      <dgm:prSet presAssocID="{9F052DA0-F491-4E29-892C-5BDBA314780C}" presName="text" presStyleLbl="node1" presStyleIdx="0" presStyleCnt="5" custScaleX="359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AA7CF-2C79-49CA-9E8C-E8B0BAFC66BA}" type="pres">
      <dgm:prSet presAssocID="{EE1AA461-4F91-45AF-97B2-5F6EF6467A0E}" presName="space" presStyleCnt="0"/>
      <dgm:spPr/>
    </dgm:pt>
    <dgm:pt modelId="{90FCE89C-346F-4B60-BD30-CEA1379EDE83}" type="pres">
      <dgm:prSet presAssocID="{26EDBD51-EEF7-4E61-B56B-6DB11EB89E62}" presName="text" presStyleLbl="node1" presStyleIdx="1" presStyleCnt="5" custScaleX="359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11FFD-C96A-4F22-884F-9D175735790E}" type="pres">
      <dgm:prSet presAssocID="{7F7B94C0-5B55-4FC0-BD72-B3E4A896FE19}" presName="space" presStyleCnt="0"/>
      <dgm:spPr/>
    </dgm:pt>
    <dgm:pt modelId="{BCEFB38C-8812-42CF-8C36-E90CAD70F844}" type="pres">
      <dgm:prSet presAssocID="{6E5F2F65-99FC-4443-AF9E-41888212F155}" presName="text" presStyleLbl="node1" presStyleIdx="2" presStyleCnt="5" custScaleX="230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74650-C453-46DC-A300-632109F2460D}" type="pres">
      <dgm:prSet presAssocID="{DE3231A8-D1AD-4CF8-8452-C2A0C195FD0D}" presName="space" presStyleCnt="0"/>
      <dgm:spPr/>
    </dgm:pt>
    <dgm:pt modelId="{062AB969-AC85-4DBE-8864-0F669A0EF02E}" type="pres">
      <dgm:prSet presAssocID="{30526588-1C23-46B6-8DCE-F7F56FE4BC43}" presName="text" presStyleLbl="node1" presStyleIdx="3" presStyleCnt="5" custScaleX="359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3E480-5429-4FD1-B2F5-C05559443030}" type="pres">
      <dgm:prSet presAssocID="{600562AA-1725-480D-B78F-A2DAAFCE00D7}" presName="space" presStyleCnt="0"/>
      <dgm:spPr/>
    </dgm:pt>
    <dgm:pt modelId="{40B9AA89-235C-411E-A178-8E4BF483C077}" type="pres">
      <dgm:prSet presAssocID="{1EAF2596-9773-454E-95A0-8DAD9C64CDF1}" presName="text" presStyleLbl="node1" presStyleIdx="4" presStyleCnt="5" custScaleX="293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E69A3C-FE70-4EF7-BA85-BBE8C93C667D}" srcId="{86FBA1BA-BB15-4972-BEA0-4135FBA9A3FF}" destId="{30526588-1C23-46B6-8DCE-F7F56FE4BC43}" srcOrd="3" destOrd="0" parTransId="{4B6A5DC7-B2C9-466D-8AA1-74820E3E1AC1}" sibTransId="{600562AA-1725-480D-B78F-A2DAAFCE00D7}"/>
    <dgm:cxn modelId="{D6BD02BD-BE11-4F92-9F62-AC1EF1237DD5}" srcId="{86FBA1BA-BB15-4972-BEA0-4135FBA9A3FF}" destId="{26EDBD51-EEF7-4E61-B56B-6DB11EB89E62}" srcOrd="1" destOrd="0" parTransId="{E3F8C35C-389A-4B3A-8439-230F73653721}" sibTransId="{7F7B94C0-5B55-4FC0-BD72-B3E4A896FE19}"/>
    <dgm:cxn modelId="{FEA073FA-E13F-4203-900D-F61EFC90C637}" type="presOf" srcId="{9F052DA0-F491-4E29-892C-5BDBA314780C}" destId="{324EE75A-2210-4FD0-95FA-9FFAD734AB11}" srcOrd="0" destOrd="0" presId="urn:diagrams.loki3.com/VaryingWidthList"/>
    <dgm:cxn modelId="{6D2885D7-1421-4478-AB35-89C5DFAE2908}" type="presOf" srcId="{1EAF2596-9773-454E-95A0-8DAD9C64CDF1}" destId="{40B9AA89-235C-411E-A178-8E4BF483C077}" srcOrd="0" destOrd="0" presId="urn:diagrams.loki3.com/VaryingWidthList"/>
    <dgm:cxn modelId="{417F0D63-B033-4B07-80ED-9F3AE80FFBF8}" type="presOf" srcId="{26EDBD51-EEF7-4E61-B56B-6DB11EB89E62}" destId="{90FCE89C-346F-4B60-BD30-CEA1379EDE83}" srcOrd="0" destOrd="0" presId="urn:diagrams.loki3.com/VaryingWidthList"/>
    <dgm:cxn modelId="{88E1A43F-ECF8-43BD-86D8-DB4FC4C10D61}" type="presOf" srcId="{6E5F2F65-99FC-4443-AF9E-41888212F155}" destId="{BCEFB38C-8812-42CF-8C36-E90CAD70F844}" srcOrd="0" destOrd="0" presId="urn:diagrams.loki3.com/VaryingWidthList"/>
    <dgm:cxn modelId="{C2BF5A2F-3699-4F88-B1AE-DAD6451D3BF4}" srcId="{86FBA1BA-BB15-4972-BEA0-4135FBA9A3FF}" destId="{6E5F2F65-99FC-4443-AF9E-41888212F155}" srcOrd="2" destOrd="0" parTransId="{141DA5E2-6273-4E89-AF4C-21B57AAEFF65}" sibTransId="{DE3231A8-D1AD-4CF8-8452-C2A0C195FD0D}"/>
    <dgm:cxn modelId="{8F5122E3-50D7-486C-A91F-DDDC7DE2A64E}" type="presOf" srcId="{86FBA1BA-BB15-4972-BEA0-4135FBA9A3FF}" destId="{8E5B22D3-D313-455D-B5C2-AFA693E66ACE}" srcOrd="0" destOrd="0" presId="urn:diagrams.loki3.com/VaryingWidthList"/>
    <dgm:cxn modelId="{D9C9879D-E2BF-403F-AB42-0742B53766E5}" type="presOf" srcId="{30526588-1C23-46B6-8DCE-F7F56FE4BC43}" destId="{062AB969-AC85-4DBE-8864-0F669A0EF02E}" srcOrd="0" destOrd="0" presId="urn:diagrams.loki3.com/VaryingWidthList"/>
    <dgm:cxn modelId="{6059C6EC-7147-49AF-8654-F5042443E62A}" srcId="{86FBA1BA-BB15-4972-BEA0-4135FBA9A3FF}" destId="{9F052DA0-F491-4E29-892C-5BDBA314780C}" srcOrd="0" destOrd="0" parTransId="{4CA1DA87-6B82-44F3-BEC1-8CAD416C14E7}" sibTransId="{EE1AA461-4F91-45AF-97B2-5F6EF6467A0E}"/>
    <dgm:cxn modelId="{13BED94C-16EF-4F0E-A249-481A7B0EB771}" srcId="{86FBA1BA-BB15-4972-BEA0-4135FBA9A3FF}" destId="{1EAF2596-9773-454E-95A0-8DAD9C64CDF1}" srcOrd="4" destOrd="0" parTransId="{F3AC5402-3E15-454C-B7D0-C1FE4B007A00}" sibTransId="{4957306E-744F-4056-9A25-8D88B6DFED6A}"/>
    <dgm:cxn modelId="{FB971674-7F3E-495E-9D2B-83265C453254}" type="presParOf" srcId="{8E5B22D3-D313-455D-B5C2-AFA693E66ACE}" destId="{324EE75A-2210-4FD0-95FA-9FFAD734AB11}" srcOrd="0" destOrd="0" presId="urn:diagrams.loki3.com/VaryingWidthList"/>
    <dgm:cxn modelId="{BCD88C3E-ACB4-4BE6-AF95-6D02E8D7384C}" type="presParOf" srcId="{8E5B22D3-D313-455D-B5C2-AFA693E66ACE}" destId="{DDAAA7CF-2C79-49CA-9E8C-E8B0BAFC66BA}" srcOrd="1" destOrd="0" presId="urn:diagrams.loki3.com/VaryingWidthList"/>
    <dgm:cxn modelId="{1C91B636-0F11-44C8-BD62-EEE46CDD5C96}" type="presParOf" srcId="{8E5B22D3-D313-455D-B5C2-AFA693E66ACE}" destId="{90FCE89C-346F-4B60-BD30-CEA1379EDE83}" srcOrd="2" destOrd="0" presId="urn:diagrams.loki3.com/VaryingWidthList"/>
    <dgm:cxn modelId="{13E7BD34-4D55-47E8-9A38-194637E0AA71}" type="presParOf" srcId="{8E5B22D3-D313-455D-B5C2-AFA693E66ACE}" destId="{78D11FFD-C96A-4F22-884F-9D175735790E}" srcOrd="3" destOrd="0" presId="urn:diagrams.loki3.com/VaryingWidthList"/>
    <dgm:cxn modelId="{DC51A6AC-A2A2-4496-9597-0A3C62E2C20A}" type="presParOf" srcId="{8E5B22D3-D313-455D-B5C2-AFA693E66ACE}" destId="{BCEFB38C-8812-42CF-8C36-E90CAD70F844}" srcOrd="4" destOrd="0" presId="urn:diagrams.loki3.com/VaryingWidthList"/>
    <dgm:cxn modelId="{8BFADB1F-B832-456C-BF93-112BFCE6F8BF}" type="presParOf" srcId="{8E5B22D3-D313-455D-B5C2-AFA693E66ACE}" destId="{81674650-C453-46DC-A300-632109F2460D}" srcOrd="5" destOrd="0" presId="urn:diagrams.loki3.com/VaryingWidthList"/>
    <dgm:cxn modelId="{525D9F31-6BE4-4E0D-A0D7-0CBBB2DC630B}" type="presParOf" srcId="{8E5B22D3-D313-455D-B5C2-AFA693E66ACE}" destId="{062AB969-AC85-4DBE-8864-0F669A0EF02E}" srcOrd="6" destOrd="0" presId="urn:diagrams.loki3.com/VaryingWidthList"/>
    <dgm:cxn modelId="{5946260D-D2AB-48FF-87C1-8C24CAB1F67A}" type="presParOf" srcId="{8E5B22D3-D313-455D-B5C2-AFA693E66ACE}" destId="{9E23E480-5429-4FD1-B2F5-C05559443030}" srcOrd="7" destOrd="0" presId="urn:diagrams.loki3.com/VaryingWidthList"/>
    <dgm:cxn modelId="{0E0C71BA-3EA5-4877-9AE9-8B543DCAC9D8}" type="presParOf" srcId="{8E5B22D3-D313-455D-B5C2-AFA693E66ACE}" destId="{40B9AA89-235C-411E-A178-8E4BF483C077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2234C2-5754-4061-837C-75103FA3CC79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7717D6-B835-4CD6-81C6-F7051A9AAF88}">
      <dgm:prSet phldrT="[Text]" custT="1"/>
      <dgm:spPr>
        <a:xfrm>
          <a:off x="748910" y="720999"/>
          <a:ext cx="1129194" cy="1129093"/>
        </a:xfrm>
        <a:prstGeom prst="ellipse">
          <a:avLst/>
        </a:prstGeom>
        <a:solidFill>
          <a:srgbClr val="31B6F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0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DevOps</a:t>
          </a:r>
          <a:endParaRPr lang="en-US" sz="28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705C7EC-7E32-45C4-BE1E-08F36132E6BC}" type="parTrans" cxnId="{B16C42B3-E026-448D-A8C1-9A21A82A8A61}">
      <dgm:prSet/>
      <dgm:spPr/>
      <dgm:t>
        <a:bodyPr/>
        <a:lstStyle/>
        <a:p>
          <a:endParaRPr lang="en-US" sz="1400"/>
        </a:p>
      </dgm:t>
    </dgm:pt>
    <dgm:pt modelId="{BA085EE3-47C8-42DD-B9A8-FBBD0651E1A9}" type="sibTrans" cxnId="{B16C42B3-E026-448D-A8C1-9A21A82A8A61}">
      <dgm:prSet/>
      <dgm:spPr/>
      <dgm:t>
        <a:bodyPr/>
        <a:lstStyle/>
        <a:p>
          <a:endParaRPr lang="en-US" sz="1400"/>
        </a:p>
      </dgm:t>
    </dgm:pt>
    <dgm:pt modelId="{E09E9086-A07A-498D-BB25-C1D8D96CF8B5}">
      <dgm:prSet phldrT="[Text]" custT="1"/>
      <dgm:spPr>
        <a:xfrm>
          <a:off x="2155520" y="69200"/>
          <a:ext cx="918832" cy="58557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Enterprise Continuous</a:t>
          </a:r>
        </a:p>
        <a:p>
          <a:r>
            <a:rPr lang="en-US" sz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 Delivery</a:t>
          </a:r>
          <a:endParaRPr lang="en-US" sz="1200" b="1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43C109B-F7CF-456B-BF10-7E3A516F31C9}" type="parTrans" cxnId="{A772E733-B752-412C-8EBB-D407486D3142}">
      <dgm:prSet/>
      <dgm:spPr/>
      <dgm:t>
        <a:bodyPr/>
        <a:lstStyle/>
        <a:p>
          <a:endParaRPr lang="en-US" sz="1400"/>
        </a:p>
      </dgm:t>
    </dgm:pt>
    <dgm:pt modelId="{D6DD7683-5D81-4935-A41E-60F01B167AAB}" type="sibTrans" cxnId="{A772E733-B752-412C-8EBB-D407486D3142}">
      <dgm:prSet/>
      <dgm:spPr/>
      <dgm:t>
        <a:bodyPr/>
        <a:lstStyle/>
        <a:p>
          <a:endParaRPr lang="en-US" sz="1400"/>
        </a:p>
      </dgm:t>
    </dgm:pt>
    <dgm:pt modelId="{78553DE3-FCAF-4039-979D-D55F953CDC2C}">
      <dgm:prSet phldrT="[Text]" custT="1"/>
      <dgm:spPr>
        <a:xfrm>
          <a:off x="2757309" y="651714"/>
          <a:ext cx="809929" cy="58557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Enterprise Release Management</a:t>
          </a:r>
          <a:endParaRPr lang="en-US" sz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AB71E15D-DA8D-4320-85ED-8A1925B7C716}" type="parTrans" cxnId="{07217DA0-1C17-4C9F-9ABE-F2A147E17CA1}">
      <dgm:prSet/>
      <dgm:spPr/>
      <dgm:t>
        <a:bodyPr/>
        <a:lstStyle/>
        <a:p>
          <a:endParaRPr lang="en-US" sz="1400"/>
        </a:p>
      </dgm:t>
    </dgm:pt>
    <dgm:pt modelId="{163295FB-6295-48B5-8858-49AAFBF115B3}" type="sibTrans" cxnId="{07217DA0-1C17-4C9F-9ABE-F2A147E17CA1}">
      <dgm:prSet/>
      <dgm:spPr/>
      <dgm:t>
        <a:bodyPr/>
        <a:lstStyle/>
        <a:p>
          <a:endParaRPr lang="en-US" sz="1400"/>
        </a:p>
      </dgm:t>
    </dgm:pt>
    <dgm:pt modelId="{E35148E9-BA92-4032-A6A2-EBE52A20B232}">
      <dgm:prSet phldrT="[Text]" custT="1"/>
      <dgm:spPr>
        <a:xfrm>
          <a:off x="2704987" y="1367495"/>
          <a:ext cx="1000263" cy="58557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Smart Environments</a:t>
          </a:r>
          <a:endParaRPr lang="en-US" sz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BED7EAB-2A1C-4634-AF7C-341E036EABD3}" type="parTrans" cxnId="{2EB017C1-8B0E-4684-8A4F-217CD69F0E5D}">
      <dgm:prSet/>
      <dgm:spPr/>
      <dgm:t>
        <a:bodyPr/>
        <a:lstStyle/>
        <a:p>
          <a:endParaRPr lang="en-US" sz="1400"/>
        </a:p>
      </dgm:t>
    </dgm:pt>
    <dgm:pt modelId="{5F91C298-EF9D-40E0-978A-C281B9589471}" type="sibTrans" cxnId="{2EB017C1-8B0E-4684-8A4F-217CD69F0E5D}">
      <dgm:prSet/>
      <dgm:spPr/>
      <dgm:t>
        <a:bodyPr/>
        <a:lstStyle/>
        <a:p>
          <a:endParaRPr lang="en-US" sz="1400"/>
        </a:p>
      </dgm:t>
    </dgm:pt>
    <dgm:pt modelId="{BA47CD49-63EA-4EB0-AC43-DC8DC8E13D5D}">
      <dgm:prSet phldrT="[Text]" custT="1"/>
      <dgm:spPr>
        <a:xfrm>
          <a:off x="2308175" y="1945570"/>
          <a:ext cx="1188685" cy="58557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Feedback Amplification</a:t>
          </a:r>
          <a:endParaRPr lang="en-US" sz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FCD4A3C-8981-4815-8C34-ACE67D01B7E5}" type="parTrans" cxnId="{F05EBC02-BFF2-458F-8F04-C9435B71547B}">
      <dgm:prSet/>
      <dgm:spPr/>
      <dgm:t>
        <a:bodyPr/>
        <a:lstStyle/>
        <a:p>
          <a:endParaRPr lang="en-US" sz="1400"/>
        </a:p>
      </dgm:t>
    </dgm:pt>
    <dgm:pt modelId="{111A0E3F-904F-4DC7-ACEA-1395F67E1BDD}" type="sibTrans" cxnId="{F05EBC02-BFF2-458F-8F04-C9435B71547B}">
      <dgm:prSet/>
      <dgm:spPr/>
      <dgm:t>
        <a:bodyPr/>
        <a:lstStyle/>
        <a:p>
          <a:endParaRPr lang="en-US" sz="1400"/>
        </a:p>
      </dgm:t>
    </dgm:pt>
    <dgm:pt modelId="{4152108B-D497-419D-82B4-E8E7CD31B025}" type="pres">
      <dgm:prSet presAssocID="{1E2234C2-5754-4061-837C-75103FA3CC79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8AD6F43-F773-4CE1-97A5-3AD5278E3AA4}" type="pres">
      <dgm:prSet presAssocID="{397717D6-B835-4CD6-81C6-F7051A9AAF88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B8CA7341-4CBA-4A62-A5C8-01BEA38018DB}" type="pres">
      <dgm:prSet presAssocID="{E09E9086-A07A-498D-BB25-C1D8D96CF8B5}" presName="Accent" presStyleLbl="node1" presStyleIdx="1" presStyleCnt="2"/>
      <dgm:spPr>
        <a:xfrm>
          <a:off x="166742" y="93123"/>
          <a:ext cx="2275959" cy="2372462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rgbClr val="31B6F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CF782564-1124-44C2-BD17-0FE2F60B53D9}" type="pres">
      <dgm:prSet presAssocID="{E09E9086-A07A-498D-BB25-C1D8D96CF8B5}" presName="Image1" presStyleLbl="fgImgPlace1" presStyleIdx="0" presStyleCnt="4"/>
      <dgm:spPr>
        <a:xfrm>
          <a:off x="1575748" y="0"/>
          <a:ext cx="605043" cy="6049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B7D6E846-F73C-48F4-90DA-812D780DD376}" type="pres">
      <dgm:prSet presAssocID="{E09E9086-A07A-498D-BB25-C1D8D96CF8B5}" presName="Child1" presStyleLbl="revTx" presStyleIdx="0" presStyleCnt="4" custScaleX="113446" custLinFactNeighborX="-2087" custLinFactNeighborY="104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313B6-4332-4293-98A5-E1801274DFC7}" type="pres">
      <dgm:prSet presAssocID="{78553DE3-FCAF-4039-979D-D55F953CDC2C}" presName="Image2" presStyleCnt="0"/>
      <dgm:spPr/>
    </dgm:pt>
    <dgm:pt modelId="{D9D7DD24-9DE6-4DC3-9C51-7ADAC9578ECF}" type="pres">
      <dgm:prSet presAssocID="{78553DE3-FCAF-4039-979D-D55F953CDC2C}" presName="Image" presStyleLbl="fgImgPlace1" presStyleIdx="1" presStyleCnt="4"/>
      <dgm:spPr>
        <a:xfrm>
          <a:off x="2022652" y="563385"/>
          <a:ext cx="605043" cy="60491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7DCF4531-5100-4CD9-9464-78F907F2301F}" type="pres">
      <dgm:prSet presAssocID="{78553DE3-FCAF-4039-979D-D55F953CDC2C}" presName="Child2" presStyleLbl="revTx" presStyleIdx="1" presStyleCnt="4" custLinFactNeighborX="10518" custLinFactNeighborY="132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0DBC6-E8EC-40AF-B1A7-10CE1F8CA556}" type="pres">
      <dgm:prSet presAssocID="{E35148E9-BA92-4032-A6A2-EBE52A20B232}" presName="Image3" presStyleCnt="0"/>
      <dgm:spPr/>
    </dgm:pt>
    <dgm:pt modelId="{32081AD6-437F-48D0-AA0D-8A0280D610A1}" type="pres">
      <dgm:prSet presAssocID="{E35148E9-BA92-4032-A6A2-EBE52A20B232}" presName="Image" presStyleLbl="fgImgPlace1" presStyleIdx="2" presStyleCnt="4"/>
      <dgm:spPr>
        <a:xfrm>
          <a:off x="2020331" y="1391696"/>
          <a:ext cx="605043" cy="60491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7FB5F728-5912-4003-A671-D73C6C45CE9D}" type="pres">
      <dgm:prSet presAssocID="{E35148E9-BA92-4032-A6A2-EBE52A20B232}" presName="Child3" presStyleLbl="revTx" presStyleIdx="2" presStyleCnt="4" custScaleX="123500" custLinFactNeighborX="15808" custLinFactNeighborY="-58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B11DB-B022-4D64-8A3C-3C60B001A6AF}" type="pres">
      <dgm:prSet presAssocID="{BA47CD49-63EA-4EB0-AC43-DC8DC8E13D5D}" presName="Image4" presStyleCnt="0"/>
      <dgm:spPr/>
    </dgm:pt>
    <dgm:pt modelId="{ECCFCDF3-08A3-4539-ADA5-F6B12978E26F}" type="pres">
      <dgm:prSet presAssocID="{BA47CD49-63EA-4EB0-AC43-DC8DC8E13D5D}" presName="Image" presStyleLbl="fgImgPlace1" presStyleIdx="3" presStyleCnt="4"/>
      <dgm:spPr>
        <a:xfrm>
          <a:off x="1575748" y="1974687"/>
          <a:ext cx="605043" cy="60491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3C446899-624B-4F47-88D0-5263039CCB2D}" type="pres">
      <dgm:prSet presAssocID="{BA47CD49-63EA-4EB0-AC43-DC8DC8E13D5D}" presName="Child4" presStyleLbl="revTx" presStyleIdx="3" presStyleCnt="4" custScaleX="146764" custLinFactNeighborX="33420" custLinFactNeighborY="-70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B017C1-8B0E-4684-8A4F-217CD69F0E5D}" srcId="{397717D6-B835-4CD6-81C6-F7051A9AAF88}" destId="{E35148E9-BA92-4032-A6A2-EBE52A20B232}" srcOrd="2" destOrd="0" parTransId="{9BED7EAB-2A1C-4634-AF7C-341E036EABD3}" sibTransId="{5F91C298-EF9D-40E0-978A-C281B9589471}"/>
    <dgm:cxn modelId="{12568A55-DBB5-4C5E-8012-2161522E5CBC}" type="presOf" srcId="{BA47CD49-63EA-4EB0-AC43-DC8DC8E13D5D}" destId="{3C446899-624B-4F47-88D0-5263039CCB2D}" srcOrd="0" destOrd="0" presId="urn:microsoft.com/office/officeart/2011/layout/RadialPictureList"/>
    <dgm:cxn modelId="{A31898E0-7D7B-4AD3-AA96-ACAB4B1F2E25}" type="presOf" srcId="{1E2234C2-5754-4061-837C-75103FA3CC79}" destId="{4152108B-D497-419D-82B4-E8E7CD31B025}" srcOrd="0" destOrd="0" presId="urn:microsoft.com/office/officeart/2011/layout/RadialPictureList"/>
    <dgm:cxn modelId="{D264D31E-CE7A-469F-AE9E-F74DD3EEA08C}" type="presOf" srcId="{E35148E9-BA92-4032-A6A2-EBE52A20B232}" destId="{7FB5F728-5912-4003-A671-D73C6C45CE9D}" srcOrd="0" destOrd="0" presId="urn:microsoft.com/office/officeart/2011/layout/RadialPictureList"/>
    <dgm:cxn modelId="{CE60C513-293A-4751-8E52-364DC316CD38}" type="presOf" srcId="{78553DE3-FCAF-4039-979D-D55F953CDC2C}" destId="{7DCF4531-5100-4CD9-9464-78F907F2301F}" srcOrd="0" destOrd="0" presId="urn:microsoft.com/office/officeart/2011/layout/RadialPictureList"/>
    <dgm:cxn modelId="{B16C42B3-E026-448D-A8C1-9A21A82A8A61}" srcId="{1E2234C2-5754-4061-837C-75103FA3CC79}" destId="{397717D6-B835-4CD6-81C6-F7051A9AAF88}" srcOrd="0" destOrd="0" parTransId="{1705C7EC-7E32-45C4-BE1E-08F36132E6BC}" sibTransId="{BA085EE3-47C8-42DD-B9A8-FBBD0651E1A9}"/>
    <dgm:cxn modelId="{F05EBC02-BFF2-458F-8F04-C9435B71547B}" srcId="{397717D6-B835-4CD6-81C6-F7051A9AAF88}" destId="{BA47CD49-63EA-4EB0-AC43-DC8DC8E13D5D}" srcOrd="3" destOrd="0" parTransId="{0FCD4A3C-8981-4815-8C34-ACE67D01B7E5}" sibTransId="{111A0E3F-904F-4DC7-ACEA-1395F67E1BDD}"/>
    <dgm:cxn modelId="{6D37932D-AE3F-4DA3-916E-1AD2C4DF95E4}" type="presOf" srcId="{E09E9086-A07A-498D-BB25-C1D8D96CF8B5}" destId="{B7D6E846-F73C-48F4-90DA-812D780DD376}" srcOrd="0" destOrd="0" presId="urn:microsoft.com/office/officeart/2011/layout/RadialPictureList"/>
    <dgm:cxn modelId="{F645BAC3-5DF5-42B3-91A0-AFC60813FF4D}" type="presOf" srcId="{397717D6-B835-4CD6-81C6-F7051A9AAF88}" destId="{A8AD6F43-F773-4CE1-97A5-3AD5278E3AA4}" srcOrd="0" destOrd="0" presId="urn:microsoft.com/office/officeart/2011/layout/RadialPictureList"/>
    <dgm:cxn modelId="{A772E733-B752-412C-8EBB-D407486D3142}" srcId="{397717D6-B835-4CD6-81C6-F7051A9AAF88}" destId="{E09E9086-A07A-498D-BB25-C1D8D96CF8B5}" srcOrd="0" destOrd="0" parTransId="{743C109B-F7CF-456B-BF10-7E3A516F31C9}" sibTransId="{D6DD7683-5D81-4935-A41E-60F01B167AAB}"/>
    <dgm:cxn modelId="{07217DA0-1C17-4C9F-9ABE-F2A147E17CA1}" srcId="{397717D6-B835-4CD6-81C6-F7051A9AAF88}" destId="{78553DE3-FCAF-4039-979D-D55F953CDC2C}" srcOrd="1" destOrd="0" parTransId="{AB71E15D-DA8D-4320-85ED-8A1925B7C716}" sibTransId="{163295FB-6295-48B5-8858-49AAFBF115B3}"/>
    <dgm:cxn modelId="{B2DCEF65-C042-44A8-86C7-7FDCF133F1A2}" type="presParOf" srcId="{4152108B-D497-419D-82B4-E8E7CD31B025}" destId="{A8AD6F43-F773-4CE1-97A5-3AD5278E3AA4}" srcOrd="0" destOrd="0" presId="urn:microsoft.com/office/officeart/2011/layout/RadialPictureList"/>
    <dgm:cxn modelId="{B17CA304-E056-4DD5-BD3D-81AB6A210F1D}" type="presParOf" srcId="{4152108B-D497-419D-82B4-E8E7CD31B025}" destId="{B8CA7341-4CBA-4A62-A5C8-01BEA38018DB}" srcOrd="1" destOrd="0" presId="urn:microsoft.com/office/officeart/2011/layout/RadialPictureList"/>
    <dgm:cxn modelId="{5CE6C352-FD61-4ECA-A0D5-B5C8371E8A7C}" type="presParOf" srcId="{4152108B-D497-419D-82B4-E8E7CD31B025}" destId="{CF782564-1124-44C2-BD17-0FE2F60B53D9}" srcOrd="2" destOrd="0" presId="urn:microsoft.com/office/officeart/2011/layout/RadialPictureList"/>
    <dgm:cxn modelId="{085231F2-3361-49EF-A99B-786A278B9D9E}" type="presParOf" srcId="{4152108B-D497-419D-82B4-E8E7CD31B025}" destId="{B7D6E846-F73C-48F4-90DA-812D780DD376}" srcOrd="3" destOrd="0" presId="urn:microsoft.com/office/officeart/2011/layout/RadialPictureList"/>
    <dgm:cxn modelId="{78EC6617-5275-4089-ACDC-3F29C0C0FDD1}" type="presParOf" srcId="{4152108B-D497-419D-82B4-E8E7CD31B025}" destId="{7DB313B6-4332-4293-98A5-E1801274DFC7}" srcOrd="4" destOrd="0" presId="urn:microsoft.com/office/officeart/2011/layout/RadialPictureList"/>
    <dgm:cxn modelId="{5929E074-C695-4CC7-A9AE-BBFE08F81763}" type="presParOf" srcId="{7DB313B6-4332-4293-98A5-E1801274DFC7}" destId="{D9D7DD24-9DE6-4DC3-9C51-7ADAC9578ECF}" srcOrd="0" destOrd="0" presId="urn:microsoft.com/office/officeart/2011/layout/RadialPictureList"/>
    <dgm:cxn modelId="{E3D35943-6B8E-4EB9-A185-0EE0BB4DEFE5}" type="presParOf" srcId="{4152108B-D497-419D-82B4-E8E7CD31B025}" destId="{7DCF4531-5100-4CD9-9464-78F907F2301F}" srcOrd="5" destOrd="0" presId="urn:microsoft.com/office/officeart/2011/layout/RadialPictureList"/>
    <dgm:cxn modelId="{CE4115F2-A207-4CBF-B428-E908A44D9E5D}" type="presParOf" srcId="{4152108B-D497-419D-82B4-E8E7CD31B025}" destId="{C890DBC6-E8EC-40AF-B1A7-10CE1F8CA556}" srcOrd="6" destOrd="0" presId="urn:microsoft.com/office/officeart/2011/layout/RadialPictureList"/>
    <dgm:cxn modelId="{A2D7C111-7E87-4C70-956E-57F720A304EC}" type="presParOf" srcId="{C890DBC6-E8EC-40AF-B1A7-10CE1F8CA556}" destId="{32081AD6-437F-48D0-AA0D-8A0280D610A1}" srcOrd="0" destOrd="0" presId="urn:microsoft.com/office/officeart/2011/layout/RadialPictureList"/>
    <dgm:cxn modelId="{BAAE0CAB-3831-457C-9B13-6AFFD9118367}" type="presParOf" srcId="{4152108B-D497-419D-82B4-E8E7CD31B025}" destId="{7FB5F728-5912-4003-A671-D73C6C45CE9D}" srcOrd="7" destOrd="0" presId="urn:microsoft.com/office/officeart/2011/layout/RadialPictureList"/>
    <dgm:cxn modelId="{2BCB1AFB-0069-406B-90B0-677861DE3979}" type="presParOf" srcId="{4152108B-D497-419D-82B4-E8E7CD31B025}" destId="{EA2B11DB-B022-4D64-8A3C-3C60B001A6AF}" srcOrd="8" destOrd="0" presId="urn:microsoft.com/office/officeart/2011/layout/RadialPictureList"/>
    <dgm:cxn modelId="{EDA5DFCF-1A96-443A-B57D-E7B3850ACFEB}" type="presParOf" srcId="{EA2B11DB-B022-4D64-8A3C-3C60B001A6AF}" destId="{ECCFCDF3-08A3-4539-ADA5-F6B12978E26F}" srcOrd="0" destOrd="0" presId="urn:microsoft.com/office/officeart/2011/layout/RadialPictureList"/>
    <dgm:cxn modelId="{5C12FB26-2422-439A-AFCA-C161DB774B2E}" type="presParOf" srcId="{4152108B-D497-419D-82B4-E8E7CD31B025}" destId="{3C446899-624B-4F47-88D0-5263039CCB2D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2734E2-E62E-4DC3-B0BA-33AA30162298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2" csCatId="colorful" phldr="1"/>
      <dgm:spPr/>
    </dgm:pt>
    <dgm:pt modelId="{A4E29468-78DE-4101-AB0A-9035345359C5}">
      <dgm:prSet phldrT="[Text]"/>
      <dgm:spPr>
        <a:xfrm>
          <a:off x="226243" y="278417"/>
          <a:ext cx="713862" cy="32631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584D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DevOps @Cloud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8404DA1A-0E5D-4D41-A4B0-23650FB90A1E}" type="parTrans" cxnId="{72B69246-CD93-405B-8DD4-6FC85ECFFBC5}">
      <dgm:prSet/>
      <dgm:spPr/>
      <dgm:t>
        <a:bodyPr/>
        <a:lstStyle/>
        <a:p>
          <a:endParaRPr lang="en-US"/>
        </a:p>
      </dgm:t>
    </dgm:pt>
    <dgm:pt modelId="{01A8C23C-AB32-4969-8DC6-081C362A7C33}" type="sibTrans" cxnId="{72B69246-CD93-405B-8DD4-6FC85ECFFBC5}">
      <dgm:prSet/>
      <dgm:spPr/>
      <dgm:t>
        <a:bodyPr/>
        <a:lstStyle/>
        <a:p>
          <a:endParaRPr lang="en-US"/>
        </a:p>
      </dgm:t>
    </dgm:pt>
    <dgm:pt modelId="{9A43343A-EB6C-4CD3-951E-CE71F724C7D6}">
      <dgm:prSet phldrT="[Text]"/>
      <dgm:spPr>
        <a:xfrm>
          <a:off x="1191836" y="278417"/>
          <a:ext cx="713862" cy="32631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584D3">
              <a:hueOff val="-4710551"/>
              <a:satOff val="-6290"/>
              <a:lumOff val="3726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Next Gen DevOps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22BB09E4-C6B0-47A8-A802-50E5913A4998}" type="parTrans" cxnId="{699A7074-C507-4322-8E28-03520049C588}">
      <dgm:prSet/>
      <dgm:spPr/>
      <dgm:t>
        <a:bodyPr/>
        <a:lstStyle/>
        <a:p>
          <a:endParaRPr lang="en-US"/>
        </a:p>
      </dgm:t>
    </dgm:pt>
    <dgm:pt modelId="{C313B176-C311-454D-94D5-A861A0C35AB6}" type="sibTrans" cxnId="{699A7074-C507-4322-8E28-03520049C588}">
      <dgm:prSet/>
      <dgm:spPr/>
      <dgm:t>
        <a:bodyPr/>
        <a:lstStyle/>
        <a:p>
          <a:endParaRPr lang="en-US"/>
        </a:p>
      </dgm:t>
    </dgm:pt>
    <dgm:pt modelId="{3A290BC9-2F69-45D8-BFC9-02E8736422C6}" type="pres">
      <dgm:prSet presAssocID="{2F2734E2-E62E-4DC3-B0BA-33AA30162298}" presName="Name0" presStyleCnt="0">
        <dgm:presLayoutVars>
          <dgm:dir/>
          <dgm:resizeHandles val="exact"/>
        </dgm:presLayoutVars>
      </dgm:prSet>
      <dgm:spPr/>
    </dgm:pt>
    <dgm:pt modelId="{58722D06-0B23-4DA0-BEB2-04D09B2B3EAF}" type="pres">
      <dgm:prSet presAssocID="{A4E29468-78DE-4101-AB0A-9035345359C5}" presName="composite" presStyleCnt="0"/>
      <dgm:spPr/>
    </dgm:pt>
    <dgm:pt modelId="{CEAD6F28-47D5-4BB3-AB8A-EC7F754893E2}" type="pres">
      <dgm:prSet presAssocID="{A4E29468-78DE-4101-AB0A-9035345359C5}" presName="bgChev" presStyleLbl="node1" presStyleIdx="0" presStyleCnt="2"/>
      <dgm:spPr>
        <a:xfrm>
          <a:off x="813" y="196839"/>
          <a:ext cx="845363" cy="326310"/>
        </a:xfrm>
        <a:prstGeom prst="chevron">
          <a:avLst>
            <a:gd name="adj" fmla="val 40000"/>
          </a:avLst>
        </a:prstGeom>
        <a:solidFill>
          <a:srgbClr val="4584D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8F2173BC-0604-4A19-AA44-BF04FB502FFB}" type="pres">
      <dgm:prSet presAssocID="{A4E29468-78DE-4101-AB0A-9035345359C5}" presName="tx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8C2B7-6C61-4DEA-A16F-C8AE793C4831}" type="pres">
      <dgm:prSet presAssocID="{01A8C23C-AB32-4969-8DC6-081C362A7C33}" presName="compositeSpace" presStyleCnt="0"/>
      <dgm:spPr/>
    </dgm:pt>
    <dgm:pt modelId="{E4C868F3-E068-4A5E-BD23-7E4C7595BB84}" type="pres">
      <dgm:prSet presAssocID="{9A43343A-EB6C-4CD3-951E-CE71F724C7D6}" presName="composite" presStyleCnt="0"/>
      <dgm:spPr/>
    </dgm:pt>
    <dgm:pt modelId="{7C08FB5B-925E-4679-9D9C-8E47D13CC018}" type="pres">
      <dgm:prSet presAssocID="{9A43343A-EB6C-4CD3-951E-CE71F724C7D6}" presName="bgChev" presStyleLbl="node1" presStyleIdx="1" presStyleCnt="2"/>
      <dgm:spPr>
        <a:xfrm>
          <a:off x="966406" y="196839"/>
          <a:ext cx="845363" cy="326310"/>
        </a:xfrm>
        <a:prstGeom prst="chevron">
          <a:avLst>
            <a:gd name="adj" fmla="val 40000"/>
          </a:avLst>
        </a:prstGeom>
        <a:solidFill>
          <a:srgbClr val="4584D3">
            <a:hueOff val="-4710551"/>
            <a:satOff val="-6290"/>
            <a:lumOff val="372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CCF0FB3F-E7A8-4F28-97CE-890818F7259F}" type="pres">
      <dgm:prSet presAssocID="{9A43343A-EB6C-4CD3-951E-CE71F724C7D6}" presName="txNode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2356A1-A86B-4143-A367-87B032D2FDC6}" type="presOf" srcId="{A4E29468-78DE-4101-AB0A-9035345359C5}" destId="{8F2173BC-0604-4A19-AA44-BF04FB502FFB}" srcOrd="0" destOrd="0" presId="urn:microsoft.com/office/officeart/2005/8/layout/chevronAccent+Icon"/>
    <dgm:cxn modelId="{44E67F40-8921-46E2-86E6-863D472708AC}" type="presOf" srcId="{2F2734E2-E62E-4DC3-B0BA-33AA30162298}" destId="{3A290BC9-2F69-45D8-BFC9-02E8736422C6}" srcOrd="0" destOrd="0" presId="urn:microsoft.com/office/officeart/2005/8/layout/chevronAccent+Icon"/>
    <dgm:cxn modelId="{699A7074-C507-4322-8E28-03520049C588}" srcId="{2F2734E2-E62E-4DC3-B0BA-33AA30162298}" destId="{9A43343A-EB6C-4CD3-951E-CE71F724C7D6}" srcOrd="1" destOrd="0" parTransId="{22BB09E4-C6B0-47A8-A802-50E5913A4998}" sibTransId="{C313B176-C311-454D-94D5-A861A0C35AB6}"/>
    <dgm:cxn modelId="{A564CDE2-7248-48D9-883E-D15FB7B33976}" type="presOf" srcId="{9A43343A-EB6C-4CD3-951E-CE71F724C7D6}" destId="{CCF0FB3F-E7A8-4F28-97CE-890818F7259F}" srcOrd="0" destOrd="0" presId="urn:microsoft.com/office/officeart/2005/8/layout/chevronAccent+Icon"/>
    <dgm:cxn modelId="{72B69246-CD93-405B-8DD4-6FC85ECFFBC5}" srcId="{2F2734E2-E62E-4DC3-B0BA-33AA30162298}" destId="{A4E29468-78DE-4101-AB0A-9035345359C5}" srcOrd="0" destOrd="0" parTransId="{8404DA1A-0E5D-4D41-A4B0-23650FB90A1E}" sibTransId="{01A8C23C-AB32-4969-8DC6-081C362A7C33}"/>
    <dgm:cxn modelId="{17E86494-98DE-4984-9D9F-D61273EEADC8}" type="presParOf" srcId="{3A290BC9-2F69-45D8-BFC9-02E8736422C6}" destId="{58722D06-0B23-4DA0-BEB2-04D09B2B3EAF}" srcOrd="0" destOrd="0" presId="urn:microsoft.com/office/officeart/2005/8/layout/chevronAccent+Icon"/>
    <dgm:cxn modelId="{7BD16282-9235-4280-9F97-F7C1D10A3821}" type="presParOf" srcId="{58722D06-0B23-4DA0-BEB2-04D09B2B3EAF}" destId="{CEAD6F28-47D5-4BB3-AB8A-EC7F754893E2}" srcOrd="0" destOrd="0" presId="urn:microsoft.com/office/officeart/2005/8/layout/chevronAccent+Icon"/>
    <dgm:cxn modelId="{C1156E3E-7E6A-4BD1-9E2E-0ADE33467418}" type="presParOf" srcId="{58722D06-0B23-4DA0-BEB2-04D09B2B3EAF}" destId="{8F2173BC-0604-4A19-AA44-BF04FB502FFB}" srcOrd="1" destOrd="0" presId="urn:microsoft.com/office/officeart/2005/8/layout/chevronAccent+Icon"/>
    <dgm:cxn modelId="{C88B83D8-F54A-41F0-A4A0-14454049C59B}" type="presParOf" srcId="{3A290BC9-2F69-45D8-BFC9-02E8736422C6}" destId="{7768C2B7-6C61-4DEA-A16F-C8AE793C4831}" srcOrd="1" destOrd="0" presId="urn:microsoft.com/office/officeart/2005/8/layout/chevronAccent+Icon"/>
    <dgm:cxn modelId="{521DBEAA-783E-46CB-AE91-291AA9DBA730}" type="presParOf" srcId="{3A290BC9-2F69-45D8-BFC9-02E8736422C6}" destId="{E4C868F3-E068-4A5E-BD23-7E4C7595BB84}" srcOrd="2" destOrd="0" presId="urn:microsoft.com/office/officeart/2005/8/layout/chevronAccent+Icon"/>
    <dgm:cxn modelId="{921D8A9D-CB2B-491E-9EFB-A9956556A606}" type="presParOf" srcId="{E4C868F3-E068-4A5E-BD23-7E4C7595BB84}" destId="{7C08FB5B-925E-4679-9D9C-8E47D13CC018}" srcOrd="0" destOrd="0" presId="urn:microsoft.com/office/officeart/2005/8/layout/chevronAccent+Icon"/>
    <dgm:cxn modelId="{C5D61836-27ED-4718-9799-898671C9C20D}" type="presParOf" srcId="{E4C868F3-E068-4A5E-BD23-7E4C7595BB84}" destId="{CCF0FB3F-E7A8-4F28-97CE-890818F7259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56C7DA-BDEC-E742-858A-6E390920E638}" type="datetimeFigureOut">
              <a:rPr lang="en-US" smtClean="0"/>
              <a:pPr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1C078-9BBB-A149-9B4C-CB83884718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211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FF41F5-5D8F-9443-B6B4-01EADCB0B395}" type="datetimeFigureOut">
              <a:rPr lang="en-US" smtClean="0"/>
              <a:pPr/>
              <a:t>9/27/2016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696913"/>
            <a:ext cx="51117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3D1A3F-E26F-0746-9C91-BACD508E81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83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EF1A-D37F-4FC3-8DE8-0BD6C072F83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4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EF1A-D37F-4FC3-8DE8-0BD6C072F83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5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8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2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 4x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0584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3"/>
            <a:ext cx="10058400" cy="2177143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661" y="337321"/>
            <a:ext cx="2483969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1011" y="2910429"/>
            <a:ext cx="9113096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1" y="3346210"/>
            <a:ext cx="9113096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61011" y="3936348"/>
            <a:ext cx="9113096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57810" y="6476194"/>
            <a:ext cx="2111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© 2016 Cognizant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9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6742" y="6492880"/>
            <a:ext cx="7711440" cy="36512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8540-4D29-4FD0-B9C1-5358CB6285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43106"/>
            <a:ext cx="9723120" cy="9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226" tIns="58613" rIns="0" bIns="58613" numCol="1" anchor="b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520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439846" y="6516751"/>
            <a:ext cx="309692" cy="21544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fld id="{C175B9BB-39CA-4151-B7B7-BE2D0CEF28E0}" type="slidenum">
              <a:rPr lang="en-US" sz="800" b="0">
                <a:solidFill>
                  <a:prstClr val="black"/>
                </a:solidFill>
              </a:rPr>
              <a:pPr/>
              <a:t>‹#›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743701"/>
            <a:ext cx="10058400" cy="114300"/>
          </a:xfrm>
          <a:prstGeom prst="rect">
            <a:avLst/>
          </a:prstGeom>
          <a:solidFill>
            <a:srgbClr val="0A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6625" y="467480"/>
            <a:ext cx="9705150" cy="0"/>
          </a:xfrm>
          <a:prstGeom prst="line">
            <a:avLst/>
          </a:prstGeom>
          <a:ln w="28575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229" y="25176"/>
            <a:ext cx="8473804" cy="442913"/>
          </a:xfrm>
          <a:prstGeom prst="rect">
            <a:avLst/>
          </a:prstGeom>
        </p:spPr>
        <p:txBody>
          <a:bodyPr lIns="91436" tIns="45718" rIns="91436" bIns="45718" anchor="ctr" anchorCtr="0"/>
          <a:lstStyle>
            <a:lvl1pPr algn="l"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690" y="481276"/>
            <a:ext cx="10058400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9037" y="2256353"/>
            <a:ext cx="9200243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39722" y="3898886"/>
            <a:ext cx="9200243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4286" y="2633404"/>
            <a:ext cx="9167074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0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0058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 descr="4x3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0584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9922" y="3629157"/>
            <a:ext cx="3977762" cy="6072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0415" y="4427538"/>
            <a:ext cx="3997167" cy="1924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9231" y="337321"/>
            <a:ext cx="2483969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0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8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6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4800" y="76262"/>
            <a:ext cx="9311485" cy="6072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41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7880719" y="69557"/>
            <a:ext cx="1943069" cy="983178"/>
            <a:chOff x="7596065" y="266924"/>
            <a:chExt cx="1694641" cy="943223"/>
          </a:xfrm>
        </p:grpSpPr>
        <p:pic>
          <p:nvPicPr>
            <p:cNvPr id="32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44098" y="266924"/>
              <a:ext cx="1546608" cy="586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2"/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80000"/>
                      </a14:imgEffect>
                      <a14:imgEffect>
                        <a14:brightnessContrast bright="-8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065" y="805210"/>
              <a:ext cx="1096810" cy="404937"/>
            </a:xfrm>
            <a:prstGeom prst="rect">
              <a:avLst/>
            </a:prstGeom>
          </p:spPr>
        </p:pic>
      </p:grpSp>
      <p:sp>
        <p:nvSpPr>
          <p:cNvPr id="34" name="Rectangle 123"/>
          <p:cNvSpPr/>
          <p:nvPr userDrawn="1"/>
        </p:nvSpPr>
        <p:spPr bwMode="auto">
          <a:xfrm rot="5400000">
            <a:off x="7469161" y="381274"/>
            <a:ext cx="946158" cy="123045"/>
          </a:xfrm>
          <a:custGeom>
            <a:avLst/>
            <a:gdLst>
              <a:gd name="connsiteX0" fmla="*/ 0 w 1482056"/>
              <a:gd name="connsiteY0" fmla="*/ 0 h 70343"/>
              <a:gd name="connsiteX1" fmla="*/ 1482056 w 1482056"/>
              <a:gd name="connsiteY1" fmla="*/ 0 h 70343"/>
              <a:gd name="connsiteX2" fmla="*/ 1482056 w 1482056"/>
              <a:gd name="connsiteY2" fmla="*/ 70343 h 70343"/>
              <a:gd name="connsiteX3" fmla="*/ 0 w 1482056"/>
              <a:gd name="connsiteY3" fmla="*/ 70343 h 70343"/>
              <a:gd name="connsiteX4" fmla="*/ 0 w 1482056"/>
              <a:gd name="connsiteY4" fmla="*/ 0 h 70343"/>
              <a:gd name="connsiteX0" fmla="*/ 0 w 1482056"/>
              <a:gd name="connsiteY0" fmla="*/ 0 h 70343"/>
              <a:gd name="connsiteX1" fmla="*/ 941577 w 1482056"/>
              <a:gd name="connsiteY1" fmla="*/ 47590 h 70343"/>
              <a:gd name="connsiteX2" fmla="*/ 1482056 w 1482056"/>
              <a:gd name="connsiteY2" fmla="*/ 70343 h 70343"/>
              <a:gd name="connsiteX3" fmla="*/ 0 w 1482056"/>
              <a:gd name="connsiteY3" fmla="*/ 70343 h 70343"/>
              <a:gd name="connsiteX4" fmla="*/ 0 w 1482056"/>
              <a:gd name="connsiteY4" fmla="*/ 0 h 70343"/>
              <a:gd name="connsiteX0" fmla="*/ 0 w 1485900"/>
              <a:gd name="connsiteY0" fmla="*/ 0 h 110600"/>
              <a:gd name="connsiteX1" fmla="*/ 945421 w 1485900"/>
              <a:gd name="connsiteY1" fmla="*/ 87847 h 110600"/>
              <a:gd name="connsiteX2" fmla="*/ 1485900 w 1485900"/>
              <a:gd name="connsiteY2" fmla="*/ 110600 h 110600"/>
              <a:gd name="connsiteX3" fmla="*/ 3844 w 1485900"/>
              <a:gd name="connsiteY3" fmla="*/ 110600 h 110600"/>
              <a:gd name="connsiteX4" fmla="*/ 0 w 1485900"/>
              <a:gd name="connsiteY4" fmla="*/ 0 h 110600"/>
              <a:gd name="connsiteX0" fmla="*/ 0 w 1485900"/>
              <a:gd name="connsiteY0" fmla="*/ 0 h 110600"/>
              <a:gd name="connsiteX1" fmla="*/ 953110 w 1485900"/>
              <a:gd name="connsiteY1" fmla="*/ 76345 h 110600"/>
              <a:gd name="connsiteX2" fmla="*/ 1485900 w 1485900"/>
              <a:gd name="connsiteY2" fmla="*/ 110600 h 110600"/>
              <a:gd name="connsiteX3" fmla="*/ 3844 w 1485900"/>
              <a:gd name="connsiteY3" fmla="*/ 110600 h 110600"/>
              <a:gd name="connsiteX4" fmla="*/ 0 w 1485900"/>
              <a:gd name="connsiteY4" fmla="*/ 0 h 110600"/>
              <a:gd name="connsiteX0" fmla="*/ 3826 w 1482056"/>
              <a:gd name="connsiteY0" fmla="*/ 0 h 190938"/>
              <a:gd name="connsiteX1" fmla="*/ 949266 w 1482056"/>
              <a:gd name="connsiteY1" fmla="*/ 156683 h 190938"/>
              <a:gd name="connsiteX2" fmla="*/ 1482056 w 1482056"/>
              <a:gd name="connsiteY2" fmla="*/ 190938 h 190938"/>
              <a:gd name="connsiteX3" fmla="*/ 0 w 1482056"/>
              <a:gd name="connsiteY3" fmla="*/ 190938 h 190938"/>
              <a:gd name="connsiteX4" fmla="*/ 3826 w 1482056"/>
              <a:gd name="connsiteY4" fmla="*/ 0 h 190938"/>
              <a:gd name="connsiteX0" fmla="*/ 3826 w 1079423"/>
              <a:gd name="connsiteY0" fmla="*/ 0 h 190938"/>
              <a:gd name="connsiteX1" fmla="*/ 949266 w 1079423"/>
              <a:gd name="connsiteY1" fmla="*/ 156683 h 190938"/>
              <a:gd name="connsiteX2" fmla="*/ 1079423 w 1079423"/>
              <a:gd name="connsiteY2" fmla="*/ 181810 h 190938"/>
              <a:gd name="connsiteX3" fmla="*/ 0 w 1079423"/>
              <a:gd name="connsiteY3" fmla="*/ 190938 h 190938"/>
              <a:gd name="connsiteX4" fmla="*/ 3826 w 1079423"/>
              <a:gd name="connsiteY4" fmla="*/ 0 h 19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423" h="190938">
                <a:moveTo>
                  <a:pt x="3826" y="0"/>
                </a:moveTo>
                <a:lnTo>
                  <a:pt x="949266" y="156683"/>
                </a:lnTo>
                <a:lnTo>
                  <a:pt x="1079423" y="181810"/>
                </a:lnTo>
                <a:lnTo>
                  <a:pt x="0" y="190938"/>
                </a:lnTo>
                <a:cubicBezTo>
                  <a:pt x="1275" y="127292"/>
                  <a:pt x="2551" y="63646"/>
                  <a:pt x="3826" y="0"/>
                </a:cubicBez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17000"/>
                </a:srgbClr>
              </a:gs>
              <a:gs pos="34000">
                <a:srgbClr val="000000">
                  <a:alpha val="13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 smtClean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76160" y="6416676"/>
            <a:ext cx="2346960" cy="365125"/>
          </a:xfrm>
        </p:spPr>
        <p:txBody>
          <a:bodyPr/>
          <a:lstStyle/>
          <a:p>
            <a:fld id="{60654E93-4789-46B2-974C-A62DE9361D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83799" y="6375970"/>
            <a:ext cx="484389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62000"/>
          </a:xfrm>
          <a:prstGeom prst="rect">
            <a:avLst/>
          </a:prstGeom>
        </p:spPr>
        <p:txBody>
          <a:bodyPr/>
          <a:lstStyle>
            <a:lvl1pPr algn="l">
              <a:defRPr sz="1980"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4400"/>
            <a:ext cx="938784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51460" algn="l" rtl="0" eaLnBrk="0" fontAlgn="base" hangingPunct="0">
              <a:spcBef>
                <a:spcPts val="0"/>
              </a:spcBef>
              <a:spcAft>
                <a:spcPts val="1320"/>
              </a:spcAft>
              <a:buFont typeface="Arial" pitchFamily="34" charset="0"/>
              <a:buChar char="•"/>
              <a:tabLst>
                <a:tab pos="1124585" algn="l"/>
              </a:tabLst>
              <a:defRPr lang="en-US" sz="2640" dirty="0" smtClean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indent="-251460" algn="l" rtl="0" eaLnBrk="0" fontAlgn="base" hangingPunct="0">
              <a:spcBef>
                <a:spcPts val="0"/>
              </a:spcBef>
              <a:spcAft>
                <a:spcPts val="1320"/>
              </a:spcAft>
              <a:buFont typeface="Arial" pitchFamily="34" charset="0"/>
              <a:buChar char="•"/>
              <a:tabLst>
                <a:tab pos="1124585" algn="l"/>
              </a:tabLst>
              <a:def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indent="-251460" algn="l" rtl="0" eaLnBrk="0" fontAlgn="base" hangingPunct="0">
              <a:spcBef>
                <a:spcPts val="0"/>
              </a:spcBef>
              <a:spcAft>
                <a:spcPts val="1320"/>
              </a:spcAft>
              <a:buFont typeface="Arial" pitchFamily="34" charset="0"/>
              <a:buChar char="•"/>
              <a:tabLst>
                <a:tab pos="1124585" algn="l"/>
              </a:tabLst>
              <a:def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indent="-251460" algn="l" rtl="0" eaLnBrk="0" fontAlgn="base" hangingPunct="0">
              <a:spcBef>
                <a:spcPts val="0"/>
              </a:spcBef>
              <a:spcAft>
                <a:spcPts val="1320"/>
              </a:spcAft>
              <a:buFont typeface="Arial" pitchFamily="34" charset="0"/>
              <a:buChar char="•"/>
              <a:tabLst>
                <a:tab pos="1124585" algn="l"/>
              </a:tabLst>
              <a:def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indent="-251460" algn="l" rtl="0" eaLnBrk="0" fontAlgn="base" hangingPunct="0">
              <a:spcBef>
                <a:spcPts val="0"/>
              </a:spcBef>
              <a:spcAft>
                <a:spcPts val="1320"/>
              </a:spcAft>
              <a:buFont typeface="Arial" pitchFamily="34" charset="0"/>
              <a:buChar char="•"/>
              <a:tabLst>
                <a:tab pos="1124585" algn="l"/>
              </a:tabLst>
              <a:def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" y="6492876"/>
            <a:ext cx="670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Cognizant Confidential © 2013. DevOps Venture. US: Vilas Patil (vilas.patil@cognizant.com). India: Kapil Apshankar (Kapil.Apshankar@cognizant.com)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8540-4D29-4FD0-B9C1-5358CB6285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46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100584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© 2016 Cognizant 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799" y="6375970"/>
            <a:ext cx="484389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Cognizant_LOGO_on black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6395860"/>
            <a:ext cx="1424940" cy="39219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3690" y="481276"/>
            <a:ext cx="10058400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6" r:id="rId2"/>
    <p:sldLayoutId id="2147483675" r:id="rId3"/>
    <p:sldLayoutId id="2147483667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2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0099CC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66" y="1376363"/>
            <a:ext cx="8607668" cy="474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492882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5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defTabSz="77376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074" y="6316663"/>
            <a:ext cx="1013266" cy="36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30716" y="6441037"/>
            <a:ext cx="52806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prstClr val="black">
                    <a:tint val="75000"/>
                  </a:prstClr>
                </a:solidFill>
              </a:rPr>
              <a:t>Cognizant Confidential © 2016. Further distribution prohibited.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799" y="6375970"/>
            <a:ext cx="484389" cy="433958"/>
          </a:xfrm>
          <a:prstGeom prst="rect">
            <a:avLst/>
          </a:prstGeom>
        </p:spPr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290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marL="0" algn="l" defTabSz="773765" rtl="0" eaLnBrk="1" latinLnBrk="0" hangingPunct="1">
        <a:spcBef>
          <a:spcPct val="0"/>
        </a:spcBef>
        <a:buNone/>
        <a:defRPr lang="en-US" sz="2031" b="0" kern="1200" cap="none" dirty="0">
          <a:solidFill>
            <a:srgbClr val="0070C0"/>
          </a:solidFill>
          <a:latin typeface="Segoe UI Light" panose="020B0502040204020203" pitchFamily="34" charset="0"/>
          <a:ea typeface="Segoe UI Light" panose="020B0502040204020203" pitchFamily="34" charset="0"/>
          <a:cs typeface="Segoe UI" panose="020B0502040204020203" pitchFamily="34" charset="0"/>
        </a:defRPr>
      </a:lvl1pPr>
    </p:titleStyle>
    <p:bodyStyle>
      <a:lvl1pPr marL="290162" indent="-290162" algn="l" defTabSz="773765" rtl="0" eaLnBrk="1" latinLnBrk="0" hangingPunct="1">
        <a:spcBef>
          <a:spcPct val="20000"/>
        </a:spcBef>
        <a:buFont typeface="Arial" pitchFamily="34" charset="0"/>
        <a:buChar char="•"/>
        <a:defRPr sz="2369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628684" indent="-241802" algn="l" defTabSz="773765" rtl="0" eaLnBrk="1" latinLnBrk="0" hangingPunct="1">
        <a:spcBef>
          <a:spcPct val="20000"/>
        </a:spcBef>
        <a:buFont typeface="Arial" pitchFamily="34" charset="0"/>
        <a:buChar char="–"/>
        <a:defRPr sz="2031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967207" indent="-193441" algn="l" defTabSz="773765" rtl="0" eaLnBrk="1" latinLnBrk="0" hangingPunct="1">
        <a:spcBef>
          <a:spcPct val="20000"/>
        </a:spcBef>
        <a:buFont typeface="Arial" pitchFamily="34" charset="0"/>
        <a:buChar char="•"/>
        <a:defRPr sz="1692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354089" indent="-193441" algn="l" defTabSz="773765" rtl="0" eaLnBrk="1" latinLnBrk="0" hangingPunct="1">
        <a:spcBef>
          <a:spcPct val="20000"/>
        </a:spcBef>
        <a:buFont typeface="Arial" pitchFamily="34" charset="0"/>
        <a:buChar char="–"/>
        <a:defRPr sz="1523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1740972" indent="-193441" algn="l" defTabSz="773765" rtl="0" eaLnBrk="1" latinLnBrk="0" hangingPunct="1">
        <a:spcBef>
          <a:spcPct val="20000"/>
        </a:spcBef>
        <a:buFont typeface="Arial" pitchFamily="34" charset="0"/>
        <a:buChar char="»"/>
        <a:defRPr sz="1523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127855" indent="-193441" algn="l" defTabSz="773765" rtl="0" eaLnBrk="1" latinLnBrk="0" hangingPunct="1">
        <a:spcBef>
          <a:spcPct val="20000"/>
        </a:spcBef>
        <a:buFont typeface="Arial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6pPr>
      <a:lvl7pPr marL="2514737" indent="-193441" algn="l" defTabSz="773765" rtl="0" eaLnBrk="1" latinLnBrk="0" hangingPunct="1">
        <a:spcBef>
          <a:spcPct val="20000"/>
        </a:spcBef>
        <a:buFont typeface="Arial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7pPr>
      <a:lvl8pPr marL="2901620" indent="-193441" algn="l" defTabSz="773765" rtl="0" eaLnBrk="1" latinLnBrk="0" hangingPunct="1">
        <a:spcBef>
          <a:spcPct val="20000"/>
        </a:spcBef>
        <a:buFont typeface="Arial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8pPr>
      <a:lvl9pPr marL="3288502" indent="-193441" algn="l" defTabSz="773765" rtl="0" eaLnBrk="1" latinLnBrk="0" hangingPunct="1">
        <a:spcBef>
          <a:spcPct val="20000"/>
        </a:spcBef>
        <a:buFont typeface="Arial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765" rtl="0" eaLnBrk="1" latinLnBrk="0" hangingPunct="1">
        <a:defRPr sz="1523" kern="1200">
          <a:solidFill>
            <a:schemeClr val="tx1"/>
          </a:solidFill>
          <a:latin typeface="+mn-lt"/>
          <a:ea typeface="+mn-ea"/>
          <a:cs typeface="+mn-cs"/>
        </a:defRPr>
      </a:lvl1pPr>
      <a:lvl2pPr marL="386883" algn="l" defTabSz="773765" rtl="0" eaLnBrk="1" latinLnBrk="0" hangingPunct="1">
        <a:defRPr sz="1523" kern="1200">
          <a:solidFill>
            <a:schemeClr val="tx1"/>
          </a:solidFill>
          <a:latin typeface="+mn-lt"/>
          <a:ea typeface="+mn-ea"/>
          <a:cs typeface="+mn-cs"/>
        </a:defRPr>
      </a:lvl2pPr>
      <a:lvl3pPr marL="773765" algn="l" defTabSz="773765" rtl="0" eaLnBrk="1" latinLnBrk="0" hangingPunct="1">
        <a:defRPr sz="1523" kern="1200">
          <a:solidFill>
            <a:schemeClr val="tx1"/>
          </a:solidFill>
          <a:latin typeface="+mn-lt"/>
          <a:ea typeface="+mn-ea"/>
          <a:cs typeface="+mn-cs"/>
        </a:defRPr>
      </a:lvl3pPr>
      <a:lvl4pPr marL="1160648" algn="l" defTabSz="773765" rtl="0" eaLnBrk="1" latinLnBrk="0" hangingPunct="1">
        <a:defRPr sz="1523" kern="1200">
          <a:solidFill>
            <a:schemeClr val="tx1"/>
          </a:solidFill>
          <a:latin typeface="+mn-lt"/>
          <a:ea typeface="+mn-ea"/>
          <a:cs typeface="+mn-cs"/>
        </a:defRPr>
      </a:lvl4pPr>
      <a:lvl5pPr marL="1547531" algn="l" defTabSz="773765" rtl="0" eaLnBrk="1" latinLnBrk="0" hangingPunct="1">
        <a:defRPr sz="1523" kern="1200">
          <a:solidFill>
            <a:schemeClr val="tx1"/>
          </a:solidFill>
          <a:latin typeface="+mn-lt"/>
          <a:ea typeface="+mn-ea"/>
          <a:cs typeface="+mn-cs"/>
        </a:defRPr>
      </a:lvl5pPr>
      <a:lvl6pPr marL="1934413" algn="l" defTabSz="773765" rtl="0" eaLnBrk="1" latinLnBrk="0" hangingPunct="1">
        <a:defRPr sz="1523" kern="1200">
          <a:solidFill>
            <a:schemeClr val="tx1"/>
          </a:solidFill>
          <a:latin typeface="+mn-lt"/>
          <a:ea typeface="+mn-ea"/>
          <a:cs typeface="+mn-cs"/>
        </a:defRPr>
      </a:lvl6pPr>
      <a:lvl7pPr marL="2321296" algn="l" defTabSz="773765" rtl="0" eaLnBrk="1" latinLnBrk="0" hangingPunct="1">
        <a:defRPr sz="1523" kern="1200">
          <a:solidFill>
            <a:schemeClr val="tx1"/>
          </a:solidFill>
          <a:latin typeface="+mn-lt"/>
          <a:ea typeface="+mn-ea"/>
          <a:cs typeface="+mn-cs"/>
        </a:defRPr>
      </a:lvl7pPr>
      <a:lvl8pPr marL="2708178" algn="l" defTabSz="773765" rtl="0" eaLnBrk="1" latinLnBrk="0" hangingPunct="1">
        <a:defRPr sz="1523" kern="1200">
          <a:solidFill>
            <a:schemeClr val="tx1"/>
          </a:solidFill>
          <a:latin typeface="+mn-lt"/>
          <a:ea typeface="+mn-ea"/>
          <a:cs typeface="+mn-cs"/>
        </a:defRPr>
      </a:lvl8pPr>
      <a:lvl9pPr marL="3095061" algn="l" defTabSz="773765" rtl="0" eaLnBrk="1" latinLnBrk="0" hangingPunct="1">
        <a:defRPr sz="15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2.png"/><Relationship Id="rId21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5" Type="http://schemas.openxmlformats.org/officeDocument/2006/relationships/image" Target="../media/image31.gi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24" Type="http://schemas.openxmlformats.org/officeDocument/2006/relationships/image" Target="../media/image30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13.jpg"/><Relationship Id="rId9" Type="http://schemas.openxmlformats.org/officeDocument/2006/relationships/image" Target="../media/image10.png"/><Relationship Id="rId14" Type="http://schemas.microsoft.com/office/2007/relationships/hdphoto" Target="../media/hdphoto2.wdp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477064" y="4302500"/>
            <a:ext cx="1581336" cy="429229"/>
          </a:xfrm>
        </p:spPr>
        <p:txBody>
          <a:bodyPr/>
          <a:lstStyle/>
          <a:p>
            <a:r>
              <a:rPr lang="en-US" dirty="0" smtClean="0"/>
              <a:t>May 2016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DevOps POV on Omni Channel platform for BJ’s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8540-4D29-4FD0-B9C1-5358CB6285E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87837"/>
              </p:ext>
            </p:extLst>
          </p:nvPr>
        </p:nvGraphicFramePr>
        <p:xfrm>
          <a:off x="313006" y="754376"/>
          <a:ext cx="9026936" cy="2407920"/>
        </p:xfrm>
        <a:graphic>
          <a:graphicData uri="http://schemas.openxmlformats.org/drawingml/2006/table">
            <a:tbl>
              <a:tblPr firstRow="1" bandRow="1"/>
              <a:tblGrid>
                <a:gridCol w="2678388"/>
                <a:gridCol w="1606732"/>
                <a:gridCol w="1776548"/>
                <a:gridCol w="2965268"/>
              </a:tblGrid>
              <a:tr h="48659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Assessment Phase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err="1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Sr</a:t>
                      </a:r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 DevOps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Engineer</a:t>
                      </a:r>
                    </a:p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(Onsite)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DevOps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Engineer</a:t>
                      </a:r>
                    </a:p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(Offshore)</a:t>
                      </a:r>
                      <a:endParaRPr lang="en-US" sz="1400" b="1" dirty="0" smtClean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ctr"/>
                      <a:endParaRPr lang="en-US" sz="1400" b="1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Roles &amp; Rate /Hours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/>
                    </a:solidFill>
                  </a:tcPr>
                </a:tc>
              </a:tr>
              <a:tr h="3051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Due Diligence – M1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aseline="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l"/>
                      <a:r>
                        <a:rPr lang="en-US" sz="1400" dirty="0" err="1" smtClean="0">
                          <a:solidFill>
                            <a:schemeClr val="tx2"/>
                          </a:solidFill>
                        </a:rPr>
                        <a:t>Sr.DevOps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 Engineer</a:t>
                      </a:r>
                      <a:r>
                        <a:rPr lang="en-US" sz="1000" dirty="0" smtClean="0">
                          <a:solidFill>
                            <a:schemeClr val="tx2"/>
                          </a:solidFill>
                        </a:rPr>
                        <a:t>( onsite)</a:t>
                      </a:r>
                      <a:r>
                        <a:rPr lang="en-US" sz="10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- $125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DevOps Engineer (</a:t>
                      </a:r>
                      <a:r>
                        <a:rPr lang="en-US" sz="1000" kern="1200" dirty="0" smtClean="0">
                          <a:solidFill>
                            <a:schemeClr val="tx2"/>
                          </a:solidFill>
                          <a:latin typeface="Calibri"/>
                          <a:ea typeface="+mn-ea"/>
                          <a:cs typeface="+mn-cs"/>
                        </a:rPr>
                        <a:t>offshore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 -$38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1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CI Configuration- M2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alibri"/>
                        </a:rPr>
                        <a:t>1</a:t>
                      </a:r>
                      <a:endParaRPr lang="en-US" sz="16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alibri"/>
                        </a:rPr>
                        <a:t>1</a:t>
                      </a:r>
                      <a:endParaRPr lang="en-US" sz="16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1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Deployment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Automation –M3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alibri"/>
                        </a:rPr>
                        <a:t>1</a:t>
                      </a:r>
                      <a:endParaRPr lang="en-US" sz="16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alibri"/>
                        </a:rPr>
                        <a:t>1</a:t>
                      </a:r>
                      <a:endParaRPr lang="en-US" sz="16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051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Release Mgmt. Dashboard – M4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12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Steady state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Handoff – M5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3006" y="3979981"/>
            <a:ext cx="9510263" cy="572464"/>
          </a:xfrm>
          <a:prstGeom prst="rect">
            <a:avLst/>
          </a:prstGeom>
          <a:ln>
            <a:solidFill>
              <a:sysClr val="window" lastClr="FFFFFF">
                <a:lumMod val="50000"/>
              </a:sysClr>
            </a:solidFill>
          </a:ln>
        </p:spPr>
        <p:txBody>
          <a:bodyPr wrap="square">
            <a:spAutoFit/>
          </a:bodyPr>
          <a:lstStyle/>
          <a:p>
            <a:pPr marL="292100" marR="0" lvl="1" indent="0" algn="just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Arial" pitchFamily="34" charset="0"/>
            </a:endParaRPr>
          </a:p>
          <a:p>
            <a:pPr marL="292100" marR="0" lvl="1" indent="0" algn="just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Arial" pitchFamily="34" charset="0"/>
              </a:rPr>
              <a:t>Cognizant proposes to execute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Arial" pitchFamily="34" charset="0"/>
              </a:rPr>
              <a:t> 5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Arial" pitchFamily="34" charset="0"/>
              </a:rPr>
              <a:t>weeks of implementation through a fixed price contract for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Arial" pitchFamily="34" charset="0"/>
              </a:rPr>
              <a:t>$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1313" y="3766408"/>
            <a:ext cx="1757234" cy="335964"/>
          </a:xfrm>
          <a:prstGeom prst="roundRect">
            <a:avLst>
              <a:gd name="adj" fmla="val 47532"/>
            </a:avLst>
          </a:prstGeom>
          <a:solidFill>
            <a:srgbClr val="44546A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Arial" pitchFamily="34" charset="0"/>
              </a:rPr>
              <a:t>Pricing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40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3799" y="692332"/>
            <a:ext cx="9466821" cy="47940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Automated </a:t>
            </a: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and 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unattended </a:t>
            </a: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build by creating static jobs 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with automatic and unit testing in </a:t>
            </a: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Jenkins environments helps eliminate the wait period for testing and 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production ensuring optimal usage of development efforts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Reduce Production Deployment time  by enabling automation and traceability through 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uDeploy and </a:t>
            </a: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thereby improvement in Deployment 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time up to </a:t>
            </a:r>
            <a:r>
              <a:rPr lang="en-US" sz="1600" b="1" dirty="0">
                <a:solidFill>
                  <a:schemeClr val="tx2"/>
                </a:solidFill>
                <a:latin typeface="Calibri" pitchFamily="34" charset="0"/>
              </a:rPr>
              <a:t>3</a:t>
            </a:r>
            <a:r>
              <a:rPr lang="en-US" sz="1600" b="1" dirty="0" smtClean="0">
                <a:solidFill>
                  <a:schemeClr val="tx2"/>
                </a:solidFill>
                <a:latin typeface="Calibri" pitchFamily="34" charset="0"/>
              </a:rPr>
              <a:t>0% 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  <a:p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End to End Traceability of artifacts and defects by Integrating Jenkins with 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RTC, Service now ,Nexus and uDeploy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Introduce and Integrate code 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review </a:t>
            </a: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tool like 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SonarQube with </a:t>
            </a: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Jenkins reduces manual 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efforts </a:t>
            </a: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up to </a:t>
            </a:r>
            <a:r>
              <a:rPr lang="en-US" sz="1600" b="1" dirty="0">
                <a:solidFill>
                  <a:schemeClr val="tx2"/>
                </a:solidFill>
                <a:latin typeface="Calibri" pitchFamily="34" charset="0"/>
              </a:rPr>
              <a:t>30% </a:t>
            </a: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and improves the code 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Effort </a:t>
            </a: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reduction and Quick 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turn </a:t>
            </a: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around on environment provisioning through 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CF Engine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Better transparency </a:t>
            </a: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and 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governance </a:t>
            </a: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through Approval, metrics and Reports with 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usage of Hygeia for </a:t>
            </a:r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Release Management </a:t>
            </a:r>
            <a:endParaRPr lang="en-US" sz="16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Effective Log management and Application Monitoring through usage of tools such as </a:t>
            </a:r>
            <a:r>
              <a:rPr lang="en-US" sz="1600" dirty="0" err="1" smtClean="0">
                <a:solidFill>
                  <a:schemeClr val="tx2"/>
                </a:solidFill>
                <a:latin typeface="Calibri" pitchFamily="34" charset="0"/>
              </a:rPr>
              <a:t>Splunk</a:t>
            </a: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</a:rPr>
              <a:t> &amp; Tivoli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334" y="127579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Tangible Benefits 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Assumptions and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8540-4D29-4FD0-B9C1-5358CB6285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94352" y="1569491"/>
            <a:ext cx="8869695" cy="33807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" indent="-285750" eaLnBrk="1" hangingPunct="1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2"/>
                </a:solidFill>
                <a:ea typeface="+mn-ea"/>
                <a:cs typeface="+mn-cs"/>
              </a:rPr>
              <a:t>BJ's provides </a:t>
            </a:r>
            <a:r>
              <a:rPr lang="en-US" sz="1600" dirty="0">
                <a:solidFill>
                  <a:schemeClr val="tx2"/>
                </a:solidFill>
                <a:ea typeface="+mn-ea"/>
                <a:cs typeface="+mn-cs"/>
              </a:rPr>
              <a:t>all the necessary infrastructure (Office space, Hardware and Software) for the onshore resources and firewall requests for offshore resources (if any) during </a:t>
            </a:r>
            <a:r>
              <a:rPr lang="en-US" sz="1600" dirty="0" smtClean="0">
                <a:solidFill>
                  <a:schemeClr val="tx2"/>
                </a:solidFill>
                <a:ea typeface="+mn-ea"/>
                <a:cs typeface="+mn-cs"/>
              </a:rPr>
              <a:t>design and Implementation</a:t>
            </a:r>
            <a:endParaRPr lang="en-US" sz="1600" dirty="0">
              <a:solidFill>
                <a:schemeClr val="tx2"/>
              </a:solidFill>
              <a:ea typeface="+mn-ea"/>
              <a:cs typeface="+mn-cs"/>
            </a:endParaRPr>
          </a:p>
          <a:p>
            <a:pPr marL="3429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chemeClr val="tx2"/>
                </a:solidFill>
                <a:ea typeface="+mn-ea"/>
                <a:cs typeface="+mn-cs"/>
              </a:rPr>
              <a:t>BJ's </a:t>
            </a:r>
            <a:r>
              <a:rPr lang="en-US" altLang="en-US" sz="1600" dirty="0">
                <a:solidFill>
                  <a:schemeClr val="tx2"/>
                </a:solidFill>
                <a:ea typeface="+mn-ea"/>
                <a:cs typeface="+mn-cs"/>
              </a:rPr>
              <a:t>will identify key stakeholders, SMEs and ensure their availability during the design and Implementation phase</a:t>
            </a:r>
          </a:p>
          <a:p>
            <a:pPr marL="3429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chemeClr val="tx2"/>
                </a:solidFill>
                <a:ea typeface="+mn-ea"/>
                <a:cs typeface="+mn-cs"/>
              </a:rPr>
              <a:t>Access </a:t>
            </a:r>
            <a:r>
              <a:rPr lang="en-US" altLang="en-US" sz="1600" dirty="0">
                <a:solidFill>
                  <a:schemeClr val="tx2"/>
                </a:solidFill>
                <a:ea typeface="+mn-ea"/>
                <a:cs typeface="+mn-cs"/>
              </a:rPr>
              <a:t>to the systems and infrastructure will be available to the Cognizant Team within 1 week from the start of the project. Delay in getting the access may change the project timelines</a:t>
            </a:r>
          </a:p>
          <a:p>
            <a:pPr marL="34290" indent="-285750" eaLnBrk="1" hangingPunct="1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2"/>
                </a:solidFill>
                <a:ea typeface="+mn-ea"/>
                <a:cs typeface="+mn-cs"/>
              </a:rPr>
              <a:t>BJ's </a:t>
            </a:r>
            <a:r>
              <a:rPr lang="en-US" sz="1600" dirty="0">
                <a:solidFill>
                  <a:schemeClr val="tx2"/>
                </a:solidFill>
                <a:ea typeface="+mn-ea"/>
                <a:cs typeface="+mn-cs"/>
              </a:rPr>
              <a:t>need to ensure the availability of Application owners, Process owners for all key </a:t>
            </a:r>
            <a:r>
              <a:rPr lang="en-US" sz="1600" dirty="0" smtClean="0">
                <a:solidFill>
                  <a:schemeClr val="tx2"/>
                </a:solidFill>
                <a:ea typeface="+mn-ea"/>
                <a:cs typeface="+mn-cs"/>
              </a:rPr>
              <a:t>meetings </a:t>
            </a:r>
            <a:r>
              <a:rPr lang="en-US" sz="1600" dirty="0">
                <a:solidFill>
                  <a:schemeClr val="tx2"/>
                </a:solidFill>
                <a:ea typeface="+mn-ea"/>
                <a:cs typeface="+mn-cs"/>
              </a:rPr>
              <a:t>during the planning, design and Implementation </a:t>
            </a:r>
          </a:p>
          <a:p>
            <a:pPr marL="34290" indent="-285750" eaLnBrk="1" hangingPunct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2"/>
                </a:solidFill>
                <a:ea typeface="+mn-ea"/>
                <a:cs typeface="+mn-cs"/>
              </a:rPr>
              <a:t>Costs for any special software and hardware required by Cognizant will be borne by </a:t>
            </a:r>
            <a:r>
              <a:rPr lang="en-US" sz="1600" dirty="0" smtClean="0">
                <a:solidFill>
                  <a:schemeClr val="tx2"/>
                </a:solidFill>
                <a:ea typeface="+mn-ea"/>
                <a:cs typeface="+mn-cs"/>
              </a:rPr>
              <a:t>BJ's </a:t>
            </a:r>
            <a:endParaRPr lang="en-US" altLang="en-US" sz="1600" dirty="0">
              <a:solidFill>
                <a:schemeClr val="tx2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1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5400"/>
            <a:ext cx="484188" cy="434975"/>
          </a:xfrm>
        </p:spPr>
        <p:txBody>
          <a:bodyPr/>
          <a:lstStyle/>
          <a:p>
            <a:fld id="{AF048540-4D29-4FD0-B9C1-5358CB6285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DevOps can make Agile more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8540-4D29-4FD0-B9C1-5358CB6285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3611" y="2199640"/>
            <a:ext cx="937298" cy="1844040"/>
          </a:xfrm>
          <a:prstGeom prst="roundRect">
            <a:avLst/>
          </a:prstGeom>
          <a:solidFill>
            <a:srgbClr val="31B6F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77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6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 of each sprint should be (potentially) shippable</a:t>
            </a:r>
          </a:p>
        </p:txBody>
      </p:sp>
      <p:graphicFrame>
        <p:nvGraphicFramePr>
          <p:cNvPr id="36" name="Diagram 35"/>
          <p:cNvGraphicFramePr/>
          <p:nvPr>
            <p:extLst/>
          </p:nvPr>
        </p:nvGraphicFramePr>
        <p:xfrm>
          <a:off x="2965963" y="1968677"/>
          <a:ext cx="2626360" cy="2648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1286908" y="1987171"/>
          <a:ext cx="1787360" cy="2611754"/>
        </p:xfrm>
        <a:graphic>
          <a:graphicData uri="http://schemas.openxmlformats.org/drawingml/2006/table">
            <a:tbl>
              <a:tblPr firstRow="1" bandRow="1"/>
              <a:tblGrid>
                <a:gridCol w="365596"/>
                <a:gridCol w="1421764"/>
              </a:tblGrid>
              <a:tr h="37998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056" marR="67056" marT="33528" marB="33528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31B6FD"/>
                      </a:solidFill>
                    </a:lnT>
                    <a:lnB w="12700" cmpd="sng">
                      <a:solidFill>
                        <a:srgbClr val="31B6F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="0" dirty="0" smtClean="0"/>
                        <a:t>Reduced build turnaround</a:t>
                      </a:r>
                      <a:endParaRPr lang="en-US" sz="1000" b="0" dirty="0"/>
                    </a:p>
                  </a:txBody>
                  <a:tcPr marL="67056" marR="67056" marT="33528" marB="33528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31B6FD"/>
                      </a:solidFill>
                    </a:lnT>
                    <a:lnB w="12700" cmpd="sng">
                      <a:solidFill>
                        <a:srgbClr val="31B6F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98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056" marR="67056" marT="33528" marB="33528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31B6FD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Increased Release throughput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7056" marR="67056" marT="33528" marB="33528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31B6FD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alpha val="20000"/>
                      </a:srgbClr>
                    </a:solidFill>
                  </a:tcPr>
                </a:tc>
              </a:tr>
              <a:tr h="37998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056" marR="67056" marT="33528" marB="33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Increased Test Automation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7056" marR="67056" marT="33528" marB="335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98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056" marR="67056" marT="33528" marB="33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Increase in</a:t>
                      </a:r>
                      <a:r>
                        <a:rPr lang="en-US" sz="1000" baseline="0" dirty="0" smtClean="0"/>
                        <a:t> Test Environments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7056" marR="67056" marT="33528" marB="335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alpha val="20000"/>
                      </a:srgbClr>
                    </a:solidFill>
                  </a:tcPr>
                </a:tc>
              </a:tr>
              <a:tr h="37998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056" marR="67056" marT="33528" marB="33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Support multiple production releases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7056" marR="67056" marT="33528" marB="335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998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/>
                        <a:t>F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056" marR="67056" marT="33528" marB="33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Measure</a:t>
                      </a:r>
                      <a:r>
                        <a:rPr lang="en-US" sz="1000" baseline="0" dirty="0" smtClean="0"/>
                        <a:t> feature success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7056" marR="67056" marT="33528" marB="335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alpha val="20000"/>
                      </a:srgbClr>
                    </a:solidFill>
                  </a:tcPr>
                </a:tc>
              </a:tr>
              <a:tr h="3318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/>
                        <a:t>G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056" marR="67056" marT="33528" marB="33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31B6F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/>
                        <a:t>Proactively</a:t>
                      </a:r>
                      <a:r>
                        <a:rPr lang="en-US" sz="1000" baseline="0" dirty="0" smtClean="0"/>
                        <a:t> monitor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7056" marR="67056" marT="33528" marB="335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31B6F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Diagram 37"/>
          <p:cNvGraphicFramePr/>
          <p:nvPr>
            <p:extLst/>
          </p:nvPr>
        </p:nvGraphicFramePr>
        <p:xfrm>
          <a:off x="4747486" y="1945375"/>
          <a:ext cx="3743960" cy="2579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9" name="Diagram 38"/>
          <p:cNvGraphicFramePr/>
          <p:nvPr>
            <p:extLst/>
          </p:nvPr>
        </p:nvGraphicFramePr>
        <p:xfrm>
          <a:off x="5693168" y="4568293"/>
          <a:ext cx="1906512" cy="801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1230628" y="1463241"/>
          <a:ext cx="1899921" cy="280416"/>
        </p:xfrm>
        <a:graphic>
          <a:graphicData uri="http://schemas.openxmlformats.org/drawingml/2006/table">
            <a:tbl>
              <a:tblPr firstRow="1" bandRow="1"/>
              <a:tblGrid>
                <a:gridCol w="1899921"/>
              </a:tblGrid>
              <a:tr h="27338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What</a:t>
                      </a:r>
                      <a:r>
                        <a:rPr lang="en-US" sz="1400" baseline="0" dirty="0" smtClean="0"/>
                        <a:t> Agile Demands</a:t>
                      </a:r>
                      <a:endParaRPr lang="en-US" sz="1400" dirty="0"/>
                    </a:p>
                  </a:txBody>
                  <a:tcPr marL="67056" marR="67056" marT="33528" marB="3352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7736" y="1463241"/>
          <a:ext cx="986549" cy="280416"/>
        </p:xfrm>
        <a:graphic>
          <a:graphicData uri="http://schemas.openxmlformats.org/drawingml/2006/table">
            <a:tbl>
              <a:tblPr firstRow="1" bandRow="1"/>
              <a:tblGrid>
                <a:gridCol w="986549"/>
              </a:tblGrid>
              <a:tr h="27338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Objective</a:t>
                      </a:r>
                      <a:endParaRPr lang="en-US" sz="1400" dirty="0"/>
                    </a:p>
                  </a:txBody>
                  <a:tcPr marL="67056" marR="67056" marT="33528" marB="3352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E0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3312142" y="1463241"/>
          <a:ext cx="1934004" cy="280416"/>
        </p:xfrm>
        <a:graphic>
          <a:graphicData uri="http://schemas.openxmlformats.org/drawingml/2006/table">
            <a:tbl>
              <a:tblPr firstRow="1" bandRow="1"/>
              <a:tblGrid>
                <a:gridCol w="1934004"/>
              </a:tblGrid>
              <a:tr h="27338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Focus Areas</a:t>
                      </a:r>
                      <a:endParaRPr lang="en-US" sz="1400" dirty="0"/>
                    </a:p>
                  </a:txBody>
                  <a:tcPr marL="67056" marR="67056" marT="33528" marB="3352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E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421735" y="1459865"/>
          <a:ext cx="4524905" cy="280416"/>
        </p:xfrm>
        <a:graphic>
          <a:graphicData uri="http://schemas.openxmlformats.org/drawingml/2006/table">
            <a:tbl>
              <a:tblPr firstRow="1" bandRow="1"/>
              <a:tblGrid>
                <a:gridCol w="4524905"/>
              </a:tblGrid>
              <a:tr h="27338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Cognizant DevOps Solutions Levers &amp; Benefits</a:t>
                      </a:r>
                      <a:endParaRPr lang="en-US" sz="1400" dirty="0"/>
                    </a:p>
                  </a:txBody>
                  <a:tcPr marL="67056" marR="67056" marT="33528" marB="3352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D078"/>
                    </a:solidFill>
                  </a:tcPr>
                </a:tc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7599680" y="1988687"/>
            <a:ext cx="2346960" cy="421906"/>
          </a:xfrm>
          <a:prstGeom prst="roundRect">
            <a:avLst/>
          </a:prstGeom>
          <a:gradFill rotWithShape="1">
            <a:gsLst>
              <a:gs pos="0">
                <a:srgbClr val="FC9228">
                  <a:tint val="50000"/>
                  <a:satMod val="300000"/>
                </a:srgbClr>
              </a:gs>
              <a:gs pos="35000">
                <a:srgbClr val="FC9228">
                  <a:tint val="37000"/>
                  <a:satMod val="300000"/>
                </a:srgbClr>
              </a:gs>
              <a:gs pos="100000">
                <a:srgbClr val="FC9228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C922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77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Increase: Product velocity</a:t>
            </a:r>
          </a:p>
          <a:p>
            <a:pPr marL="0" marR="0" lvl="0" indent="0" defTabSz="77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Decrease: Time to market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264402" y="2590524"/>
            <a:ext cx="1682238" cy="531137"/>
          </a:xfrm>
          <a:prstGeom prst="roundRect">
            <a:avLst/>
          </a:prstGeom>
          <a:gradFill rotWithShape="1">
            <a:gsLst>
              <a:gs pos="0">
                <a:srgbClr val="FC9228">
                  <a:tint val="50000"/>
                  <a:satMod val="300000"/>
                </a:srgbClr>
              </a:gs>
              <a:gs pos="35000">
                <a:srgbClr val="FC9228">
                  <a:tint val="37000"/>
                  <a:satMod val="300000"/>
                </a:srgbClr>
              </a:gs>
              <a:gs pos="100000">
                <a:srgbClr val="FC9228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C922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77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Improve: Customer experience, product resiliency</a:t>
            </a:r>
          </a:p>
          <a:p>
            <a:pPr marL="0" marR="0" lvl="0" indent="0" defTabSz="77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Enhance: Release confidence and stickiness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264403" y="3375269"/>
            <a:ext cx="1682238" cy="421906"/>
          </a:xfrm>
          <a:prstGeom prst="roundRect">
            <a:avLst/>
          </a:prstGeom>
          <a:gradFill rotWithShape="1">
            <a:gsLst>
              <a:gs pos="0">
                <a:srgbClr val="FC9228">
                  <a:tint val="50000"/>
                  <a:satMod val="300000"/>
                </a:srgbClr>
              </a:gs>
              <a:gs pos="35000">
                <a:srgbClr val="FC9228">
                  <a:tint val="37000"/>
                  <a:satMod val="300000"/>
                </a:srgbClr>
              </a:gs>
              <a:gs pos="100000">
                <a:srgbClr val="FC9228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C922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77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Reduce: Cost of testing, cost of environment, cost of infrastructure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817196" y="4050784"/>
            <a:ext cx="2129443" cy="421906"/>
          </a:xfrm>
          <a:prstGeom prst="roundRect">
            <a:avLst/>
          </a:prstGeom>
          <a:gradFill rotWithShape="1">
            <a:gsLst>
              <a:gs pos="0">
                <a:srgbClr val="FC9228">
                  <a:tint val="50000"/>
                  <a:satMod val="300000"/>
                </a:srgbClr>
              </a:gs>
              <a:gs pos="35000">
                <a:srgbClr val="FC9228">
                  <a:tint val="37000"/>
                  <a:satMod val="300000"/>
                </a:srgbClr>
              </a:gs>
              <a:gs pos="100000">
                <a:srgbClr val="FC9228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C922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77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Measure and share: Benefit of DevOps</a:t>
            </a:r>
          </a:p>
          <a:p>
            <a:pPr marL="0" marR="0" lvl="0" indent="0" defTabSz="77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Provide: Real time insights across the enterprise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771512" y="4777377"/>
            <a:ext cx="2175127" cy="421906"/>
          </a:xfrm>
          <a:prstGeom prst="roundRect">
            <a:avLst/>
          </a:prstGeom>
          <a:gradFill rotWithShape="1">
            <a:gsLst>
              <a:gs pos="0">
                <a:srgbClr val="FC9228">
                  <a:tint val="50000"/>
                  <a:satMod val="300000"/>
                </a:srgbClr>
              </a:gs>
              <a:gs pos="35000">
                <a:srgbClr val="FC9228">
                  <a:tint val="37000"/>
                  <a:satMod val="300000"/>
                </a:srgbClr>
              </a:gs>
              <a:gs pos="100000">
                <a:srgbClr val="FC9228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C922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77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Future-proof: Application infrastructure and 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274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Case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Study : DevOps Strategy Consulting For One Of The Largest Healthcare Companies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8540-4D29-4FD0-B9C1-5358CB6285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7639" y="658111"/>
            <a:ext cx="3017520" cy="226314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20" b="1" kern="0" dirty="0">
                <a:solidFill>
                  <a:srgbClr val="42AAAD"/>
                </a:solidFill>
                <a:latin typeface="Calibri"/>
                <a:ea typeface="ＭＳ Ｐゴシック" pitchFamily="34" charset="-128"/>
              </a:rPr>
              <a:t>PROFILE</a:t>
            </a:r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187907" y="970493"/>
            <a:ext cx="4114367" cy="553633"/>
          </a:xfrm>
          <a:prstGeom prst="bentConnector3">
            <a:avLst>
              <a:gd name="adj1" fmla="val 100058"/>
            </a:avLst>
          </a:prstGeom>
          <a:noFill/>
          <a:ln w="28575" cap="flat" cmpd="sng" algn="ctr">
            <a:solidFill>
              <a:srgbClr val="42AAAD"/>
            </a:solidFill>
            <a:prstDash val="solid"/>
          </a:ln>
          <a:effectLst/>
        </p:spPr>
      </p:cxnSp>
      <p:cxnSp>
        <p:nvCxnSpPr>
          <p:cNvPr id="20" name="Elbow Connector 19"/>
          <p:cNvCxnSpPr/>
          <p:nvPr/>
        </p:nvCxnSpPr>
        <p:spPr>
          <a:xfrm rot="10800000" flipV="1">
            <a:off x="120187" y="2015982"/>
            <a:ext cx="4107180" cy="528068"/>
          </a:xfrm>
          <a:prstGeom prst="bentConnector3">
            <a:avLst>
              <a:gd name="adj1" fmla="val 100146"/>
            </a:avLst>
          </a:prstGeom>
          <a:noFill/>
          <a:ln w="28575" cap="flat" cmpd="sng" algn="ctr">
            <a:solidFill>
              <a:srgbClr val="609577"/>
            </a:solidFill>
            <a:prstDash val="soli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0736" y="1040964"/>
            <a:ext cx="4328680" cy="304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8595" lvl="1" indent="-188595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210" dirty="0">
                <a:solidFill>
                  <a:prstClr val="black"/>
                </a:solidFill>
                <a:latin typeface="Calibri" panose="020F0502020204030204" pitchFamily="34" charset="0"/>
              </a:rPr>
              <a:t>Client is one of the largest Healthcare companies in US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000" y="1704683"/>
            <a:ext cx="4224528" cy="226314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609577"/>
                </a:solidFill>
                <a:latin typeface="Calibri"/>
                <a:ea typeface="ＭＳ Ｐゴシック" pitchFamily="34" charset="-128"/>
              </a:rPr>
              <a:t>BUSINESS DRIVERS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0187" y="2086587"/>
            <a:ext cx="4242561" cy="1790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8595" lvl="1" indent="-188595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210" dirty="0">
                <a:solidFill>
                  <a:prstClr val="black"/>
                </a:solidFill>
                <a:latin typeface="Calibri" panose="020F0502020204030204" pitchFamily="34" charset="0"/>
              </a:rPr>
              <a:t>Repetitive and error-prone manual build and deployment process</a:t>
            </a:r>
          </a:p>
          <a:p>
            <a:pPr marL="188595" lvl="1" indent="-188595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210" dirty="0">
                <a:solidFill>
                  <a:prstClr val="black"/>
                </a:solidFill>
                <a:latin typeface="Calibri" panose="020F0502020204030204" pitchFamily="34" charset="0"/>
              </a:rPr>
              <a:t>Lack of separate well defined QA or staging environments</a:t>
            </a:r>
          </a:p>
          <a:p>
            <a:pPr marL="188595" lvl="1" indent="-188595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210" dirty="0">
                <a:solidFill>
                  <a:prstClr val="black"/>
                </a:solidFill>
                <a:latin typeface="Calibri" panose="020F0502020204030204" pitchFamily="34" charset="0"/>
              </a:rPr>
              <a:t>No well-defined SCM policy</a:t>
            </a:r>
          </a:p>
          <a:p>
            <a:pPr marL="188595" lvl="1" indent="-188595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210" dirty="0">
                <a:solidFill>
                  <a:prstClr val="black"/>
                </a:solidFill>
                <a:latin typeface="Calibri" panose="020F0502020204030204" pitchFamily="34" charset="0"/>
              </a:rPr>
              <a:t>Lack of standardized build tools or processes</a:t>
            </a:r>
          </a:p>
          <a:p>
            <a:pPr marL="188595" lvl="1" indent="-188595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210" dirty="0">
                <a:solidFill>
                  <a:prstClr val="black"/>
                </a:solidFill>
                <a:latin typeface="Calibri" panose="020F0502020204030204" pitchFamily="34" charset="0"/>
              </a:rPr>
              <a:t>Late defect discovery </a:t>
            </a:r>
          </a:p>
          <a:p>
            <a:pPr marL="188595" lvl="1" indent="-188595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210" dirty="0">
                <a:solidFill>
                  <a:prstClr val="black"/>
                </a:solidFill>
                <a:latin typeface="Calibri" panose="020F0502020204030204" pitchFamily="34" charset="0"/>
              </a:rPr>
              <a:t>Lack of automation</a:t>
            </a:r>
            <a:endParaRPr lang="en-US" sz="1155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0" lvl="1">
              <a:lnSpc>
                <a:spcPct val="114000"/>
              </a:lnSpc>
              <a:buClr>
                <a:sysClr val="windowText" lastClr="000000"/>
              </a:buClr>
              <a:buSzPct val="100000"/>
              <a:defRPr/>
            </a:pPr>
            <a:endParaRPr lang="en-US" sz="121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18256" y="3172460"/>
            <a:ext cx="4473654" cy="307859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42AAAD"/>
                </a:solidFill>
                <a:latin typeface="Calibri"/>
                <a:ea typeface="ＭＳ Ｐゴシック" pitchFamily="34" charset="-128"/>
              </a:rPr>
              <a:t>BENEFITS/VALUE DELIVERED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4867336" y="3482606"/>
            <a:ext cx="4114367" cy="553633"/>
          </a:xfrm>
          <a:prstGeom prst="bentConnector3">
            <a:avLst>
              <a:gd name="adj1" fmla="val 100058"/>
            </a:avLst>
          </a:prstGeom>
          <a:noFill/>
          <a:ln w="28575" cap="flat" cmpd="sng" algn="ctr">
            <a:solidFill>
              <a:srgbClr val="42AAAD"/>
            </a:solidFill>
            <a:prstDash val="solid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4797158" y="952182"/>
            <a:ext cx="5345062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8595" lvl="1" indent="-188595" defTabSz="1005840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5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Worked with different teams across different Projects to understand the As Is process.</a:t>
            </a:r>
          </a:p>
          <a:p>
            <a:pPr marL="188595" lvl="1" indent="-188595" defTabSz="1005840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5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Understood the existing platform / Process &amp; Tools/Technology and how they are integrated together</a:t>
            </a:r>
          </a:p>
          <a:p>
            <a:pPr marL="188595" lvl="1" indent="-188595" defTabSz="1005840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5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Published key Findings / problematic areas like processes are ad-hoc, relying on effort intensive coordination; leading to delays and with a lot of opportunities to automate, streamline, optimize, improve quality and reduce cost) and tried to bring in industry best practices</a:t>
            </a:r>
          </a:p>
          <a:p>
            <a:pPr marL="188595" lvl="1" indent="-188595" defTabSz="1005840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5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Helped client refined and defined their DevOps vision for MDM platform with recommended tool chain integration and process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54515" y="702198"/>
            <a:ext cx="4224528" cy="226314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609577"/>
                </a:solidFill>
                <a:latin typeface="Calibri"/>
                <a:ea typeface="ＭＳ Ｐゴシック" pitchFamily="34" charset="-128"/>
              </a:rPr>
              <a:t>SOLUTION HIGHLIGTHS</a:t>
            </a:r>
          </a:p>
        </p:txBody>
      </p:sp>
      <p:cxnSp>
        <p:nvCxnSpPr>
          <p:cNvPr id="28" name="Elbow Connector 27"/>
          <p:cNvCxnSpPr/>
          <p:nvPr/>
        </p:nvCxnSpPr>
        <p:spPr>
          <a:xfrm rot="10800000" flipV="1">
            <a:off x="4803438" y="974267"/>
            <a:ext cx="4107180" cy="528068"/>
          </a:xfrm>
          <a:prstGeom prst="bentConnector3">
            <a:avLst>
              <a:gd name="adj1" fmla="val 100146"/>
            </a:avLst>
          </a:prstGeom>
          <a:noFill/>
          <a:ln w="28575" cap="flat" cmpd="sng" algn="ctr">
            <a:solidFill>
              <a:srgbClr val="609577"/>
            </a:solidFill>
            <a:prstDash val="solid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4900497" y="3536190"/>
            <a:ext cx="5076033" cy="133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8595" indent="-188595">
              <a:buFont typeface="Arial" pitchFamily="34" charset="0"/>
              <a:buChar char="•"/>
            </a:pPr>
            <a:r>
              <a:rPr lang="en-US" sz="115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very granular report highlighting major and minor problem areas</a:t>
            </a:r>
          </a:p>
          <a:p>
            <a:pPr marL="188595" indent="-188595">
              <a:buFont typeface="Arial" pitchFamily="34" charset="0"/>
              <a:buChar char="•"/>
            </a:pPr>
            <a:r>
              <a:rPr lang="en-US" sz="115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Socialize recommendations and help them build a business case </a:t>
            </a:r>
          </a:p>
          <a:p>
            <a:pPr marL="188595" indent="-188595">
              <a:buFont typeface="Arial" pitchFamily="34" charset="0"/>
              <a:buChar char="•"/>
            </a:pPr>
            <a:r>
              <a:rPr lang="en-US" sz="115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the customized DevOps target state </a:t>
            </a:r>
          </a:p>
          <a:p>
            <a:pPr marL="188595" indent="-188595">
              <a:buFont typeface="Arial" pitchFamily="34" charset="0"/>
              <a:buChar char="•"/>
            </a:pPr>
            <a:r>
              <a:rPr lang="en-US" sz="115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Highlighted cost benefits, scalability matrix</a:t>
            </a:r>
          </a:p>
          <a:p>
            <a:pPr marL="188595" indent="-188595">
              <a:buFont typeface="Arial" pitchFamily="34" charset="0"/>
              <a:buChar char="•"/>
            </a:pPr>
            <a:r>
              <a:rPr lang="en-US" sz="115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the target operating model to guide the client in achieve this transformation</a:t>
            </a:r>
          </a:p>
          <a:p>
            <a:pPr marL="188595" indent="-188595">
              <a:buFont typeface="Arial" pitchFamily="34" charset="0"/>
              <a:buChar char="•"/>
            </a:pPr>
            <a:r>
              <a:rPr lang="en-US" sz="115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 to rationalize the different tools used across DevOps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0319" y="3951986"/>
            <a:ext cx="3017520" cy="226314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20" b="1" kern="0" dirty="0">
                <a:solidFill>
                  <a:srgbClr val="42AAAD"/>
                </a:solidFill>
                <a:latin typeface="Calibri"/>
                <a:ea typeface="ＭＳ Ｐゴシック" pitchFamily="34" charset="-128"/>
              </a:rPr>
              <a:t>TOOLS LANDSCAPE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0800000" flipV="1">
            <a:off x="241325" y="4250829"/>
            <a:ext cx="4114367" cy="553633"/>
          </a:xfrm>
          <a:prstGeom prst="bentConnector3">
            <a:avLst>
              <a:gd name="adj1" fmla="val 100058"/>
            </a:avLst>
          </a:prstGeom>
          <a:noFill/>
          <a:ln w="28575" cap="flat" cmpd="sng" algn="ctr">
            <a:solidFill>
              <a:srgbClr val="42AAAD"/>
            </a:solidFill>
            <a:prstDash val="soli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274154" y="4303757"/>
            <a:ext cx="4275262" cy="90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8595" lvl="1" indent="-188595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155" dirty="0">
                <a:solidFill>
                  <a:prstClr val="black"/>
                </a:solidFill>
                <a:latin typeface="Calibri" panose="020F0502020204030204" pitchFamily="34" charset="0"/>
              </a:rPr>
              <a:t>Stash/</a:t>
            </a:r>
            <a:r>
              <a:rPr lang="en-US" sz="1155" dirty="0" err="1">
                <a:solidFill>
                  <a:prstClr val="black"/>
                </a:solidFill>
                <a:latin typeface="Calibri" panose="020F0502020204030204" pitchFamily="34" charset="0"/>
              </a:rPr>
              <a:t>Git</a:t>
            </a:r>
            <a:r>
              <a:rPr lang="en-US" sz="1155" dirty="0">
                <a:solidFill>
                  <a:prstClr val="black"/>
                </a:solidFill>
                <a:latin typeface="Calibri" panose="020F0502020204030204" pitchFamily="34" charset="0"/>
              </a:rPr>
              <a:t>, JIRA, Crucible</a:t>
            </a:r>
          </a:p>
          <a:p>
            <a:pPr marL="188595" lvl="1" indent="-188595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155" dirty="0">
                <a:solidFill>
                  <a:prstClr val="black"/>
                </a:solidFill>
                <a:latin typeface="Calibri" panose="020F0502020204030204" pitchFamily="34" charset="0"/>
              </a:rPr>
              <a:t>Maven, Bamboo</a:t>
            </a:r>
          </a:p>
          <a:p>
            <a:pPr marL="188595" lvl="1" indent="-188595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155" dirty="0">
                <a:solidFill>
                  <a:prstClr val="black"/>
                </a:solidFill>
                <a:latin typeface="Calibri" panose="020F0502020204030204" pitchFamily="34" charset="0"/>
              </a:rPr>
              <a:t>Nexus, Clover</a:t>
            </a:r>
          </a:p>
          <a:p>
            <a:pPr marL="188595" lvl="1" indent="-188595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155" dirty="0">
                <a:solidFill>
                  <a:prstClr val="black"/>
                </a:solidFill>
                <a:latin typeface="Calibri" panose="020F0502020204030204" pitchFamily="34" charset="0"/>
              </a:rPr>
              <a:t>Chef, </a:t>
            </a:r>
            <a:r>
              <a:rPr lang="en-US" sz="1155" dirty="0" err="1">
                <a:solidFill>
                  <a:prstClr val="black"/>
                </a:solidFill>
                <a:latin typeface="Calibri" panose="020F0502020204030204" pitchFamily="34" charset="0"/>
              </a:rPr>
              <a:t>Splunk</a:t>
            </a:r>
            <a:endParaRPr lang="en-US" sz="1155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4935880" y="3230988"/>
            <a:ext cx="141562" cy="144065"/>
          </a:xfrm>
          <a:prstGeom prst="chevr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05840">
              <a:defRPr/>
            </a:pPr>
            <a:endParaRPr lang="en-US" sz="198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5045039" y="3230988"/>
            <a:ext cx="141562" cy="144065"/>
          </a:xfrm>
          <a:prstGeom prst="chevr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05840">
              <a:defRPr/>
            </a:pPr>
            <a:endParaRPr lang="en-US" sz="198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Flowchart: Connector 48"/>
          <p:cNvSpPr/>
          <p:nvPr/>
        </p:nvSpPr>
        <p:spPr>
          <a:xfrm>
            <a:off x="238199" y="647625"/>
            <a:ext cx="247259" cy="235865"/>
          </a:xfrm>
          <a:prstGeom prst="flowChartConnector">
            <a:avLst/>
          </a:prstGeom>
          <a:solidFill>
            <a:srgbClr val="42AAAD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algn="ctr" defTabSz="1005840">
              <a:defRPr/>
            </a:pPr>
            <a:endParaRPr lang="en-US" sz="154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244633" y="700958"/>
            <a:ext cx="128693" cy="130968"/>
          </a:xfrm>
          <a:prstGeom prst="chevr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05840">
              <a:defRPr/>
            </a:pPr>
            <a:endParaRPr lang="en-US" sz="198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353791" y="700958"/>
            <a:ext cx="128693" cy="130968"/>
          </a:xfrm>
          <a:prstGeom prst="chevr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05840">
              <a:defRPr/>
            </a:pPr>
            <a:endParaRPr lang="en-US" sz="1980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77409" y="3935376"/>
            <a:ext cx="247259" cy="235865"/>
            <a:chOff x="166917" y="1465553"/>
            <a:chExt cx="224781" cy="214423"/>
          </a:xfrm>
        </p:grpSpPr>
        <p:sp>
          <p:nvSpPr>
            <p:cNvPr id="53" name="Flowchart: Connector 52"/>
            <p:cNvSpPr/>
            <p:nvPr/>
          </p:nvSpPr>
          <p:spPr>
            <a:xfrm>
              <a:off x="166917" y="1465553"/>
              <a:ext cx="224781" cy="214423"/>
            </a:xfrm>
            <a:prstGeom prst="flowChartConnector">
              <a:avLst/>
            </a:prstGeom>
            <a:solidFill>
              <a:srgbClr val="42AAAD"/>
            </a:solidFill>
            <a:ln w="25400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algn="ctr" defTabSz="1005840">
                <a:defRPr/>
              </a:pPr>
              <a:endParaRPr lang="en-US" sz="154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>
              <a:off x="172766" y="1514038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Chevron 54"/>
            <p:cNvSpPr/>
            <p:nvPr/>
          </p:nvSpPr>
          <p:spPr>
            <a:xfrm>
              <a:off x="272001" y="1514038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921408" y="3196535"/>
            <a:ext cx="247259" cy="235865"/>
            <a:chOff x="166917" y="1465553"/>
            <a:chExt cx="224781" cy="214423"/>
          </a:xfrm>
        </p:grpSpPr>
        <p:sp>
          <p:nvSpPr>
            <p:cNvPr id="57" name="Flowchart: Connector 56"/>
            <p:cNvSpPr/>
            <p:nvPr/>
          </p:nvSpPr>
          <p:spPr>
            <a:xfrm>
              <a:off x="166917" y="1465553"/>
              <a:ext cx="224781" cy="214423"/>
            </a:xfrm>
            <a:prstGeom prst="flowChartConnector">
              <a:avLst/>
            </a:prstGeom>
            <a:solidFill>
              <a:srgbClr val="42AAAD"/>
            </a:solidFill>
            <a:ln w="25400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algn="ctr" defTabSz="1005840">
                <a:defRPr/>
              </a:pPr>
              <a:endParaRPr lang="en-US" sz="154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Chevron 57"/>
            <p:cNvSpPr/>
            <p:nvPr/>
          </p:nvSpPr>
          <p:spPr>
            <a:xfrm>
              <a:off x="172766" y="1514038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Chevron 58"/>
            <p:cNvSpPr/>
            <p:nvPr/>
          </p:nvSpPr>
          <p:spPr>
            <a:xfrm>
              <a:off x="272001" y="1514038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6449" y="1681291"/>
            <a:ext cx="247259" cy="235865"/>
            <a:chOff x="-449763" y="1233570"/>
            <a:chExt cx="224781" cy="214423"/>
          </a:xfrm>
        </p:grpSpPr>
        <p:sp>
          <p:nvSpPr>
            <p:cNvPr id="61" name="Flowchart: Connector 60"/>
            <p:cNvSpPr/>
            <p:nvPr/>
          </p:nvSpPr>
          <p:spPr>
            <a:xfrm>
              <a:off x="-449763" y="1233570"/>
              <a:ext cx="224781" cy="214423"/>
            </a:xfrm>
            <a:prstGeom prst="flowChartConnector">
              <a:avLst/>
            </a:prstGeom>
            <a:solidFill>
              <a:srgbClr val="609577"/>
            </a:solidFill>
            <a:ln w="25400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algn="ctr" defTabSz="1005840">
                <a:defRPr/>
              </a:pPr>
              <a:endParaRPr lang="en-US" sz="154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Chevron 61"/>
            <p:cNvSpPr/>
            <p:nvPr/>
          </p:nvSpPr>
          <p:spPr>
            <a:xfrm>
              <a:off x="-443914" y="1282055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Chevron 62"/>
            <p:cNvSpPr/>
            <p:nvPr/>
          </p:nvSpPr>
          <p:spPr>
            <a:xfrm>
              <a:off x="-344679" y="1282055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06124" y="679186"/>
            <a:ext cx="247259" cy="235865"/>
            <a:chOff x="-449763" y="1233570"/>
            <a:chExt cx="224781" cy="214423"/>
          </a:xfrm>
        </p:grpSpPr>
        <p:sp>
          <p:nvSpPr>
            <p:cNvPr id="65" name="Flowchart: Connector 64"/>
            <p:cNvSpPr/>
            <p:nvPr/>
          </p:nvSpPr>
          <p:spPr>
            <a:xfrm>
              <a:off x="-449763" y="1233570"/>
              <a:ext cx="224781" cy="214423"/>
            </a:xfrm>
            <a:prstGeom prst="flowChartConnector">
              <a:avLst/>
            </a:prstGeom>
            <a:solidFill>
              <a:srgbClr val="609577"/>
            </a:solidFill>
            <a:ln w="25400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algn="ctr" defTabSz="1005840">
                <a:defRPr/>
              </a:pPr>
              <a:endParaRPr lang="en-US" sz="154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Chevron 65"/>
            <p:cNvSpPr/>
            <p:nvPr/>
          </p:nvSpPr>
          <p:spPr>
            <a:xfrm>
              <a:off x="-443914" y="1282055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Chevron 66"/>
            <p:cNvSpPr/>
            <p:nvPr/>
          </p:nvSpPr>
          <p:spPr>
            <a:xfrm>
              <a:off x="-344679" y="1282055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0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Case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Study : Enterprise DevOps For Largest Online Marketplace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8540-4D29-4FD0-B9C1-5358CB6285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67639" y="658111"/>
            <a:ext cx="3017520" cy="226314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40" b="1" kern="0" dirty="0">
                <a:solidFill>
                  <a:srgbClr val="42AAAD"/>
                </a:solidFill>
                <a:latin typeface="Calibri"/>
                <a:ea typeface="ＭＳ Ｐゴシック" pitchFamily="34" charset="-128"/>
              </a:rPr>
              <a:t>PROFILE</a:t>
            </a:r>
          </a:p>
        </p:txBody>
      </p:sp>
      <p:cxnSp>
        <p:nvCxnSpPr>
          <p:cNvPr id="41" name="Elbow Connector 40"/>
          <p:cNvCxnSpPr/>
          <p:nvPr/>
        </p:nvCxnSpPr>
        <p:spPr>
          <a:xfrm rot="10800000" flipV="1">
            <a:off x="187907" y="970493"/>
            <a:ext cx="4114367" cy="553633"/>
          </a:xfrm>
          <a:prstGeom prst="bentConnector3">
            <a:avLst>
              <a:gd name="adj1" fmla="val 100058"/>
            </a:avLst>
          </a:prstGeom>
          <a:noFill/>
          <a:ln w="28575" cap="flat" cmpd="sng" algn="ctr">
            <a:solidFill>
              <a:srgbClr val="42AAAD"/>
            </a:solidFill>
            <a:prstDash val="solid"/>
          </a:ln>
          <a:effectLst/>
        </p:spPr>
      </p:cxnSp>
      <p:cxnSp>
        <p:nvCxnSpPr>
          <p:cNvPr id="42" name="Elbow Connector 41"/>
          <p:cNvCxnSpPr/>
          <p:nvPr/>
        </p:nvCxnSpPr>
        <p:spPr>
          <a:xfrm rot="10800000" flipV="1">
            <a:off x="212644" y="2376209"/>
            <a:ext cx="4107180" cy="528068"/>
          </a:xfrm>
          <a:prstGeom prst="bentConnector3">
            <a:avLst>
              <a:gd name="adj1" fmla="val 100146"/>
            </a:avLst>
          </a:prstGeom>
          <a:noFill/>
          <a:ln w="28575" cap="flat" cmpd="sng" algn="ctr">
            <a:solidFill>
              <a:srgbClr val="609577"/>
            </a:solidFill>
            <a:prstDash val="solid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220736" y="1040964"/>
            <a:ext cx="432868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02920"/>
            <a:r>
              <a:rPr lang="en-US" sz="1320" dirty="0">
                <a:solidFill>
                  <a:prstClr val="black"/>
                </a:solidFill>
                <a:latin typeface="Calibri" panose="020F0502020204030204" pitchFamily="34" charset="0"/>
              </a:rPr>
              <a:t>Client is an American multinational corporation and e-commerce company, providing consumer to consumer &amp; business to consumer sales services via Internet.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5458" y="2064910"/>
            <a:ext cx="4224528" cy="226314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40" b="1" dirty="0">
                <a:solidFill>
                  <a:srgbClr val="609577"/>
                </a:solidFill>
                <a:latin typeface="Calibri"/>
                <a:ea typeface="ＭＳ Ｐゴシック" pitchFamily="34" charset="-128"/>
              </a:rPr>
              <a:t>BUSINESS DRIVERS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2645" y="2471339"/>
            <a:ext cx="4242561" cy="1250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 time to market</a:t>
            </a:r>
          </a:p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downtime allowed</a:t>
            </a:r>
          </a:p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of Seamless, agile, automated delivery process</a:t>
            </a:r>
          </a:p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of strategic solution without losing focus on tactical initiatives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077442" y="2691470"/>
            <a:ext cx="4473654" cy="307859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40" b="1" dirty="0">
                <a:solidFill>
                  <a:srgbClr val="42AAAD"/>
                </a:solidFill>
                <a:latin typeface="Calibri"/>
                <a:ea typeface="ＭＳ Ｐゴシック" pitchFamily="34" charset="-128"/>
              </a:rPr>
              <a:t>BENEFITS/VALUE DELIVERED</a:t>
            </a:r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4803438" y="2999330"/>
            <a:ext cx="4114367" cy="553633"/>
          </a:xfrm>
          <a:prstGeom prst="bentConnector3">
            <a:avLst>
              <a:gd name="adj1" fmla="val 100058"/>
            </a:avLst>
          </a:prstGeom>
          <a:noFill/>
          <a:ln w="28575" cap="flat" cmpd="sng" algn="ctr">
            <a:solidFill>
              <a:srgbClr val="42AAAD"/>
            </a:solidFill>
            <a:prstDash val="solid"/>
          </a:ln>
          <a:effectLst/>
        </p:spPr>
      </p:cxnSp>
      <p:sp>
        <p:nvSpPr>
          <p:cNvPr id="48" name="Rectangle 47"/>
          <p:cNvSpPr/>
          <p:nvPr/>
        </p:nvSpPr>
        <p:spPr>
          <a:xfrm>
            <a:off x="4797158" y="952182"/>
            <a:ext cx="5113720" cy="1250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Scalable Jenkins based continuous integration framework and tool chain integration</a:t>
            </a:r>
          </a:p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testing</a:t>
            </a:r>
          </a:p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Strict dependency matrix based deployment</a:t>
            </a:r>
          </a:p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Logging mechanism as strong feedback loop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54515" y="702198"/>
            <a:ext cx="4224528" cy="226314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40" b="1" dirty="0">
                <a:solidFill>
                  <a:srgbClr val="609577"/>
                </a:solidFill>
                <a:latin typeface="Calibri"/>
                <a:ea typeface="ＭＳ Ｐゴシック" pitchFamily="34" charset="-128"/>
              </a:rPr>
              <a:t>SOLUTION HIGHLIGTHS</a:t>
            </a:r>
          </a:p>
        </p:txBody>
      </p:sp>
      <p:cxnSp>
        <p:nvCxnSpPr>
          <p:cNvPr id="69" name="Elbow Connector 68"/>
          <p:cNvCxnSpPr/>
          <p:nvPr/>
        </p:nvCxnSpPr>
        <p:spPr>
          <a:xfrm rot="10800000" flipV="1">
            <a:off x="4803438" y="974267"/>
            <a:ext cx="4107180" cy="528068"/>
          </a:xfrm>
          <a:prstGeom prst="bentConnector3">
            <a:avLst>
              <a:gd name="adj1" fmla="val 100146"/>
            </a:avLst>
          </a:prstGeom>
          <a:noFill/>
          <a:ln w="28575" cap="flat" cmpd="sng" algn="ctr">
            <a:solidFill>
              <a:srgbClr val="609577"/>
            </a:solidFill>
            <a:prstDash val="solid"/>
          </a:ln>
          <a:effectLst/>
        </p:spPr>
      </p:cxnSp>
      <p:sp>
        <p:nvSpPr>
          <p:cNvPr id="70" name="Rectangle 69"/>
          <p:cNvSpPr/>
          <p:nvPr/>
        </p:nvSpPr>
        <p:spPr>
          <a:xfrm>
            <a:off x="4907686" y="3101014"/>
            <a:ext cx="5076033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b="1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~1 minute deployment frequency </a:t>
            </a:r>
          </a:p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b="1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 production down time </a:t>
            </a:r>
            <a:r>
              <a:rPr lang="en-US" sz="132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release</a:t>
            </a:r>
          </a:p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b="1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deployment </a:t>
            </a:r>
            <a:r>
              <a:rPr lang="en-US" sz="132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entire production</a:t>
            </a:r>
          </a:p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b="1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Infrastructure efficiency is measured down to every asset level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81131" y="3832643"/>
            <a:ext cx="3017520" cy="226314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40" b="1" kern="0" dirty="0">
                <a:solidFill>
                  <a:srgbClr val="42AAAD"/>
                </a:solidFill>
                <a:latin typeface="Calibri"/>
                <a:ea typeface="ＭＳ Ｐゴシック" pitchFamily="34" charset="-128"/>
              </a:rPr>
              <a:t>CURRENT LANDSCAPE/STATE</a:t>
            </a:r>
          </a:p>
        </p:txBody>
      </p:sp>
      <p:cxnSp>
        <p:nvCxnSpPr>
          <p:cNvPr id="72" name="Elbow Connector 71"/>
          <p:cNvCxnSpPr/>
          <p:nvPr/>
        </p:nvCxnSpPr>
        <p:spPr>
          <a:xfrm rot="10800000" flipV="1">
            <a:off x="212137" y="4135272"/>
            <a:ext cx="4114367" cy="553633"/>
          </a:xfrm>
          <a:prstGeom prst="bentConnector3">
            <a:avLst>
              <a:gd name="adj1" fmla="val 100058"/>
            </a:avLst>
          </a:prstGeom>
          <a:noFill/>
          <a:ln w="28575" cap="flat" cmpd="sng" algn="ctr">
            <a:solidFill>
              <a:srgbClr val="42AAAD"/>
            </a:solidFill>
            <a:prstDash val="solid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244967" y="4188199"/>
            <a:ext cx="4275262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 million Line of code</a:t>
            </a:r>
          </a:p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billion database transactions per day</a:t>
            </a:r>
          </a:p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architectures. 3 technology stacks</a:t>
            </a:r>
          </a:p>
          <a:p>
            <a:pPr marL="188595" lvl="1" indent="-188595" defTabSz="1005840" fontAlgn="ctr">
              <a:lnSpc>
                <a:spcPct val="114000"/>
              </a:lnSpc>
              <a:buClr>
                <a:sysClr val="windowText" lastClr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32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development centers across the globe</a:t>
            </a:r>
          </a:p>
        </p:txBody>
      </p:sp>
      <p:sp>
        <p:nvSpPr>
          <p:cNvPr id="74" name="Chevron 73"/>
          <p:cNvSpPr/>
          <p:nvPr/>
        </p:nvSpPr>
        <p:spPr>
          <a:xfrm>
            <a:off x="4895066" y="2749997"/>
            <a:ext cx="141562" cy="144065"/>
          </a:xfrm>
          <a:prstGeom prst="chevr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05840">
              <a:defRPr/>
            </a:pPr>
            <a:endParaRPr lang="en-US" sz="198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Chevron 74"/>
          <p:cNvSpPr/>
          <p:nvPr/>
        </p:nvSpPr>
        <p:spPr>
          <a:xfrm>
            <a:off x="5004224" y="2749997"/>
            <a:ext cx="141562" cy="144065"/>
          </a:xfrm>
          <a:prstGeom prst="chevr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05840">
              <a:defRPr/>
            </a:pPr>
            <a:endParaRPr lang="en-US" sz="198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Flowchart: Connector 75"/>
          <p:cNvSpPr/>
          <p:nvPr/>
        </p:nvSpPr>
        <p:spPr>
          <a:xfrm>
            <a:off x="238199" y="647625"/>
            <a:ext cx="247259" cy="235865"/>
          </a:xfrm>
          <a:prstGeom prst="flowChartConnector">
            <a:avLst/>
          </a:prstGeom>
          <a:solidFill>
            <a:srgbClr val="42AAAD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algn="ctr" defTabSz="1005840">
              <a:defRPr/>
            </a:pPr>
            <a:endParaRPr lang="en-US" sz="154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Chevron 76"/>
          <p:cNvSpPr/>
          <p:nvPr/>
        </p:nvSpPr>
        <p:spPr>
          <a:xfrm>
            <a:off x="244633" y="700958"/>
            <a:ext cx="128693" cy="130968"/>
          </a:xfrm>
          <a:prstGeom prst="chevr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05840">
              <a:defRPr/>
            </a:pPr>
            <a:endParaRPr lang="en-US" sz="198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Chevron 77"/>
          <p:cNvSpPr/>
          <p:nvPr/>
        </p:nvSpPr>
        <p:spPr>
          <a:xfrm>
            <a:off x="353791" y="700958"/>
            <a:ext cx="128693" cy="130968"/>
          </a:xfrm>
          <a:prstGeom prst="chevr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05840">
              <a:defRPr/>
            </a:pPr>
            <a:endParaRPr lang="en-US" sz="1980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48221" y="3816032"/>
            <a:ext cx="247259" cy="235865"/>
            <a:chOff x="166917" y="1465553"/>
            <a:chExt cx="224781" cy="214423"/>
          </a:xfrm>
        </p:grpSpPr>
        <p:sp>
          <p:nvSpPr>
            <p:cNvPr id="80" name="Flowchart: Connector 79"/>
            <p:cNvSpPr/>
            <p:nvPr/>
          </p:nvSpPr>
          <p:spPr>
            <a:xfrm>
              <a:off x="166917" y="1465553"/>
              <a:ext cx="224781" cy="214423"/>
            </a:xfrm>
            <a:prstGeom prst="flowChartConnector">
              <a:avLst/>
            </a:prstGeom>
            <a:solidFill>
              <a:srgbClr val="42AAAD"/>
            </a:solidFill>
            <a:ln w="25400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algn="ctr" defTabSz="1005840">
                <a:defRPr/>
              </a:pPr>
              <a:endParaRPr lang="en-US" sz="154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Chevron 80"/>
            <p:cNvSpPr/>
            <p:nvPr/>
          </p:nvSpPr>
          <p:spPr>
            <a:xfrm>
              <a:off x="172766" y="1514038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Chevron 81"/>
            <p:cNvSpPr/>
            <p:nvPr/>
          </p:nvSpPr>
          <p:spPr>
            <a:xfrm>
              <a:off x="272001" y="1514038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80594" y="2715545"/>
            <a:ext cx="247259" cy="235865"/>
            <a:chOff x="166917" y="1465553"/>
            <a:chExt cx="224781" cy="214423"/>
          </a:xfrm>
        </p:grpSpPr>
        <p:sp>
          <p:nvSpPr>
            <p:cNvPr id="84" name="Flowchart: Connector 83"/>
            <p:cNvSpPr/>
            <p:nvPr/>
          </p:nvSpPr>
          <p:spPr>
            <a:xfrm>
              <a:off x="166917" y="1465553"/>
              <a:ext cx="224781" cy="214423"/>
            </a:xfrm>
            <a:prstGeom prst="flowChartConnector">
              <a:avLst/>
            </a:prstGeom>
            <a:solidFill>
              <a:srgbClr val="42AAAD"/>
            </a:solidFill>
            <a:ln w="25400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algn="ctr" defTabSz="1005840">
                <a:defRPr/>
              </a:pPr>
              <a:endParaRPr lang="en-US" sz="154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hevron 84"/>
            <p:cNvSpPr/>
            <p:nvPr/>
          </p:nvSpPr>
          <p:spPr>
            <a:xfrm>
              <a:off x="172766" y="1514038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Chevron 85"/>
            <p:cNvSpPr/>
            <p:nvPr/>
          </p:nvSpPr>
          <p:spPr>
            <a:xfrm>
              <a:off x="272001" y="1514038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88906" y="2041518"/>
            <a:ext cx="247259" cy="235865"/>
            <a:chOff x="-449763" y="1233570"/>
            <a:chExt cx="224781" cy="214423"/>
          </a:xfrm>
        </p:grpSpPr>
        <p:sp>
          <p:nvSpPr>
            <p:cNvPr id="88" name="Flowchart: Connector 87"/>
            <p:cNvSpPr/>
            <p:nvPr/>
          </p:nvSpPr>
          <p:spPr>
            <a:xfrm>
              <a:off x="-449763" y="1233570"/>
              <a:ext cx="224781" cy="214423"/>
            </a:xfrm>
            <a:prstGeom prst="flowChartConnector">
              <a:avLst/>
            </a:prstGeom>
            <a:solidFill>
              <a:srgbClr val="609577"/>
            </a:solidFill>
            <a:ln w="25400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algn="ctr" defTabSz="1005840">
                <a:defRPr/>
              </a:pPr>
              <a:endParaRPr lang="en-US" sz="154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hevron 88"/>
            <p:cNvSpPr/>
            <p:nvPr/>
          </p:nvSpPr>
          <p:spPr>
            <a:xfrm>
              <a:off x="-443914" y="1282055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Chevron 89"/>
            <p:cNvSpPr/>
            <p:nvPr/>
          </p:nvSpPr>
          <p:spPr>
            <a:xfrm>
              <a:off x="-344679" y="1282055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006124" y="679186"/>
            <a:ext cx="247259" cy="235865"/>
            <a:chOff x="-449763" y="1233570"/>
            <a:chExt cx="224781" cy="214423"/>
          </a:xfrm>
        </p:grpSpPr>
        <p:sp>
          <p:nvSpPr>
            <p:cNvPr id="92" name="Flowchart: Connector 91"/>
            <p:cNvSpPr/>
            <p:nvPr/>
          </p:nvSpPr>
          <p:spPr>
            <a:xfrm>
              <a:off x="-449763" y="1233570"/>
              <a:ext cx="224781" cy="214423"/>
            </a:xfrm>
            <a:prstGeom prst="flowChartConnector">
              <a:avLst/>
            </a:prstGeom>
            <a:solidFill>
              <a:srgbClr val="609577"/>
            </a:solidFill>
            <a:ln w="25400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algn="ctr" defTabSz="1005840">
                <a:defRPr/>
              </a:pPr>
              <a:endParaRPr lang="en-US" sz="154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Chevron 92"/>
            <p:cNvSpPr/>
            <p:nvPr/>
          </p:nvSpPr>
          <p:spPr>
            <a:xfrm>
              <a:off x="-443914" y="1282055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Chevron 93"/>
            <p:cNvSpPr/>
            <p:nvPr/>
          </p:nvSpPr>
          <p:spPr>
            <a:xfrm>
              <a:off x="-344679" y="1282055"/>
              <a:ext cx="116994" cy="119062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4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Current State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8540-4D29-4FD0-B9C1-5358CB6285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3383112" y="4069100"/>
            <a:ext cx="753858" cy="43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Build Server</a:t>
            </a: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36819" y="4027942"/>
            <a:ext cx="1872270" cy="26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Verdana" charset="0"/>
              </a:rPr>
              <a:t>Non Prod Environment</a:t>
            </a:r>
          </a:p>
        </p:txBody>
      </p:sp>
      <p:sp>
        <p:nvSpPr>
          <p:cNvPr id="10" name="Can 9"/>
          <p:cNvSpPr/>
          <p:nvPr/>
        </p:nvSpPr>
        <p:spPr bwMode="auto">
          <a:xfrm>
            <a:off x="7673214" y="5726866"/>
            <a:ext cx="661859" cy="591625"/>
          </a:xfrm>
          <a:prstGeom prst="can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Prod</a:t>
            </a:r>
            <a:endParaRPr lang="en-US" sz="1600" b="1" dirty="0"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09089" y="5398306"/>
            <a:ext cx="2031729" cy="26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Verdana" charset="0"/>
              </a:rPr>
              <a:t>Production Environment</a:t>
            </a:r>
          </a:p>
        </p:txBody>
      </p:sp>
      <p:sp>
        <p:nvSpPr>
          <p:cNvPr id="12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0219" y="543014"/>
            <a:ext cx="6737906" cy="3443080"/>
          </a:xfrm>
          <a:prstGeom prst="roundRect">
            <a:avLst>
              <a:gd name="adj" fmla="val 671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 defTabSz="914400">
              <a:defRPr/>
            </a:pPr>
            <a:r>
              <a:rPr lang="en-US" altLang="zh-TW" sz="1600" b="1" kern="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ea typeface="ＭＳ Ｐゴシック" charset="-128"/>
              </a:rPr>
              <a:t>Overview:</a:t>
            </a:r>
          </a:p>
          <a:p>
            <a:pPr algn="just" defTabSz="914400">
              <a:defRPr/>
            </a:pPr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The BJ’s Omni Channel platform is a WCS and Sterling based platform developed to support  B2C Ecommerce</a:t>
            </a: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</a:endParaRPr>
          </a:p>
          <a:p>
            <a:pPr algn="just"/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</a:endParaRPr>
          </a:p>
          <a:p>
            <a:pPr algn="just"/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Dev Technologies</a:t>
            </a:r>
            <a:r>
              <a:rPr lang="en-US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: </a:t>
            </a:r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IBM WCS, Sterling, Endeca, Java, JavaScript, Shell scripts, Angular JS, HTML </a:t>
            </a:r>
          </a:p>
          <a:p>
            <a:pPr algn="just"/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There </a:t>
            </a:r>
            <a:r>
              <a:rPr lang="en-US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are </a:t>
            </a:r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4 Linux based Environments </a:t>
            </a:r>
            <a:r>
              <a:rPr lang="en-US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to Support </a:t>
            </a:r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(Dev :11 servers, QA: 14 servers, Perf: 11 Server) </a:t>
            </a:r>
            <a:r>
              <a:rPr lang="en-US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and </a:t>
            </a:r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1 Linux based Environment </a:t>
            </a:r>
            <a:r>
              <a:rPr lang="en-US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for </a:t>
            </a:r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Production :12 servers.</a:t>
            </a:r>
          </a:p>
          <a:p>
            <a:pPr algn="just"/>
            <a:endParaRPr lang="en-US" sz="1200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</a:endParaRPr>
          </a:p>
          <a:p>
            <a:pPr algn="just" defTabSz="914400">
              <a:defRPr/>
            </a:pPr>
            <a:r>
              <a:rPr lang="en-US" sz="1600" b="1" kern="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ea typeface="ＭＳ Ｐゴシック" charset="-128"/>
              </a:rPr>
              <a:t>Key </a:t>
            </a:r>
            <a:r>
              <a:rPr lang="en-US" sz="1600" b="1" kern="0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ea typeface="ＭＳ Ｐゴシック" charset="-128"/>
              </a:rPr>
              <a:t>Challenges</a:t>
            </a:r>
            <a:r>
              <a:rPr lang="en-US" sz="1600" b="1" kern="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ea typeface="ＭＳ Ｐゴシック" charset="-128"/>
              </a:rPr>
              <a:t>:</a:t>
            </a:r>
          </a:p>
          <a:p>
            <a:pPr algn="just" defTabSz="914400">
              <a:defRPr/>
            </a:pPr>
            <a:r>
              <a:rPr lang="en-US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A </a:t>
            </a:r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high level discussion was </a:t>
            </a:r>
            <a:r>
              <a:rPr lang="en-US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carried out with the application development &amp; support team </a:t>
            </a:r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over few meetings  </a:t>
            </a:r>
            <a:r>
              <a:rPr lang="en-US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based on which following </a:t>
            </a:r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challenges  were identified.</a:t>
            </a:r>
          </a:p>
          <a:p>
            <a:pPr algn="just" defTabSz="914400">
              <a:defRPr/>
            </a:pP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Weak Source code Management process hindering Release promotion due to ineffective branching and Merging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Incomplete CI (Continuous Integration) process with code review and Test Automation to propagate build and deployments leading to delay in delivery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Adhoc release and Environment Management without a dedicated DevOps Team </a:t>
            </a: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No </a:t>
            </a:r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artifact traceability due to lack of  tools </a:t>
            </a:r>
            <a:r>
              <a:rPr lang="en-US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for artifact </a:t>
            </a:r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Management.</a:t>
            </a:r>
          </a:p>
          <a:p>
            <a:pPr defTabSz="914400">
              <a:defRPr/>
            </a:pPr>
            <a:r>
              <a:rPr lang="en-US" sz="13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  </a:t>
            </a:r>
            <a:endParaRPr lang="en-US" altLang="zh-TW" sz="1300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lum contrast="-5000"/>
          </a:blip>
          <a:srcRect/>
          <a:stretch>
            <a:fillRect/>
          </a:stretch>
        </p:blipFill>
        <p:spPr bwMode="auto">
          <a:xfrm>
            <a:off x="211990" y="4381014"/>
            <a:ext cx="1230679" cy="59810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</p:pic>
      <p:sp>
        <p:nvSpPr>
          <p:cNvPr id="15" name="Right Arrow 14"/>
          <p:cNvSpPr/>
          <p:nvPr/>
        </p:nvSpPr>
        <p:spPr>
          <a:xfrm>
            <a:off x="4023870" y="4586767"/>
            <a:ext cx="1334931" cy="308997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CI Deploy</a:t>
            </a: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96219" y="4282863"/>
            <a:ext cx="1658608" cy="9043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7" name="Can 16"/>
          <p:cNvSpPr/>
          <p:nvPr/>
        </p:nvSpPr>
        <p:spPr bwMode="auto">
          <a:xfrm>
            <a:off x="5480060" y="4455177"/>
            <a:ext cx="550240" cy="473341"/>
          </a:xfrm>
          <a:prstGeom prst="can">
            <a:avLst/>
          </a:prstGeom>
          <a:solidFill>
            <a:srgbClr val="E2BF3E"/>
          </a:solidFill>
          <a:ln w="9525" cap="flat" cmpd="sng" algn="ctr">
            <a:solidFill>
              <a:srgbClr val="18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QA</a:t>
            </a:r>
            <a:endParaRPr lang="en-US" sz="10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8" name="Can 17"/>
          <p:cNvSpPr/>
          <p:nvPr/>
        </p:nvSpPr>
        <p:spPr bwMode="auto">
          <a:xfrm>
            <a:off x="6184562" y="4454317"/>
            <a:ext cx="860319" cy="514662"/>
          </a:xfrm>
          <a:prstGeom prst="can">
            <a:avLst/>
          </a:prstGeom>
          <a:solidFill>
            <a:srgbClr val="E2BF3E"/>
          </a:solidFill>
          <a:ln w="9525" cap="flat" cmpd="sng" algn="ctr">
            <a:solidFill>
              <a:srgbClr val="18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Performance</a:t>
            </a:r>
            <a:endParaRPr lang="en-US" sz="1000" dirty="0">
              <a:solidFill>
                <a:schemeClr val="tx2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9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973666" y="532971"/>
            <a:ext cx="3024340" cy="3453124"/>
          </a:xfrm>
          <a:prstGeom prst="roundRect">
            <a:avLst>
              <a:gd name="adj" fmla="val 671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 defTabSz="914400">
              <a:defRPr/>
            </a:pPr>
            <a:r>
              <a:rPr lang="en-US" altLang="zh-TW" sz="1600" b="1" kern="0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ea typeface="ＭＳ Ｐゴシック" charset="-128"/>
              </a:rPr>
              <a:t>Tools Landscape:</a:t>
            </a:r>
          </a:p>
          <a:p>
            <a:pPr defTabSz="914400">
              <a:defRPr/>
            </a:pPr>
            <a:endParaRPr lang="en-US" altLang="zh-TW" sz="1200" b="1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Version </a:t>
            </a:r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Control </a:t>
            </a:r>
            <a:r>
              <a:rPr lang="en-US" sz="1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	</a:t>
            </a:r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: RTC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Incidents	</a:t>
            </a:r>
            <a:r>
              <a:rPr lang="en-US" altLang="zh-TW" sz="1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	: </a:t>
            </a:r>
            <a:r>
              <a:rPr lang="en-US" altLang="zh-TW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SOS (In House)</a:t>
            </a:r>
            <a:endParaRPr lang="en-US" altLang="zh-TW" sz="1200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IDE 			</a:t>
            </a:r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: RAD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Change Control	</a:t>
            </a:r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: Service Now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Defect Mgmt.		</a:t>
            </a:r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: RQM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Build			</a:t>
            </a:r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: IBM Build Scripts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Testing			</a:t>
            </a:r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: RQM, BURP suite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Continuous 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Integration		</a:t>
            </a:r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: Jenkins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Monitoring		</a:t>
            </a:r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</a:rPr>
              <a:t>: Tivoli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</a:endParaRPr>
          </a:p>
          <a:p>
            <a:pPr algn="just"/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</a:endParaRPr>
          </a:p>
          <a:p>
            <a:pPr algn="just"/>
            <a:endParaRPr lang="en-US" sz="1200" dirty="0">
              <a:latin typeface="Calibri" pitchFamily="34" charset="0"/>
            </a:endParaRPr>
          </a:p>
        </p:txBody>
      </p:sp>
      <p:sp>
        <p:nvSpPr>
          <p:cNvPr id="20" name="Bent-Up Arrow 19"/>
          <p:cNvSpPr/>
          <p:nvPr/>
        </p:nvSpPr>
        <p:spPr bwMode="auto">
          <a:xfrm rot="5400000">
            <a:off x="6168647" y="4974884"/>
            <a:ext cx="888582" cy="1609356"/>
          </a:xfrm>
          <a:prstGeom prst="bentUpArrow">
            <a:avLst>
              <a:gd name="adj1" fmla="val 17199"/>
              <a:gd name="adj2" fmla="val 25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5808260" y="5889796"/>
            <a:ext cx="1246567" cy="26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Verdana" charset="0"/>
              </a:rPr>
              <a:t>Manual Deploy</a:t>
            </a: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  <a:latin typeface="Verdana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89271" y="4949417"/>
            <a:ext cx="957915" cy="26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RTC</a:t>
            </a: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81887" y="4144581"/>
            <a:ext cx="1030335" cy="26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RAD</a:t>
            </a: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329" y="4454317"/>
            <a:ext cx="580578" cy="6386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 bwMode="auto">
          <a:xfrm>
            <a:off x="5962522" y="5236132"/>
            <a:ext cx="12465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Manual </a:t>
            </a:r>
            <a:r>
              <a:rPr lang="en-US" sz="1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/ Automated Testing</a:t>
            </a:r>
            <a:endParaRPr lang="en-US" sz="10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2282" y="4303485"/>
            <a:ext cx="402154" cy="3285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 bwMode="auto">
          <a:xfrm>
            <a:off x="2155583" y="4930828"/>
            <a:ext cx="957915" cy="26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Jenkins </a:t>
            </a: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785163" y="4633988"/>
            <a:ext cx="1334931" cy="308997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CI Build </a:t>
            </a: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2799" y="4252691"/>
            <a:ext cx="402154" cy="3285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 bwMode="auto">
          <a:xfrm>
            <a:off x="4343887" y="4854852"/>
            <a:ext cx="957915" cy="26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Jenkins </a:t>
            </a: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219" y="5889796"/>
            <a:ext cx="1435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</a:rPr>
              <a:t>CI- Continuous Integration</a:t>
            </a:r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84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52400" y="6416899"/>
            <a:ext cx="457200" cy="312274"/>
          </a:xfrm>
          <a:prstGeom prst="rect">
            <a:avLst/>
          </a:prstGeom>
        </p:spPr>
        <p:txBody>
          <a:bodyPr/>
          <a:lstStyle/>
          <a:p>
            <a:fld id="{2CF4F5EB-EFAE-4462-B135-256861F7F5BC}" type="slidenum">
              <a:rPr lang="en-US" sz="1200"/>
              <a:pPr/>
              <a:t>3</a:t>
            </a:fld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73858"/>
              </p:ext>
            </p:extLst>
          </p:nvPr>
        </p:nvGraphicFramePr>
        <p:xfrm>
          <a:off x="261258" y="632704"/>
          <a:ext cx="9496697" cy="4922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74"/>
                <a:gridCol w="1736592"/>
                <a:gridCol w="3043098"/>
                <a:gridCol w="4017833"/>
              </a:tblGrid>
              <a:tr h="321172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Service Area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Observation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DevOps Proposition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217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Version Control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E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Branching Strategy </a:t>
                      </a:r>
                      <a:endParaRPr lang="en-US" sz="1200" kern="0" dirty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Current branching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 process</a:t>
                      </a: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 hinders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 QA promotion and parallel releases</a:t>
                      </a:r>
                      <a:endParaRPr lang="en-US" sz="1200" kern="0" dirty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Implement 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a branching strategy that ensure seamless parallel development and releases</a:t>
                      </a:r>
                      <a:endParaRPr lang="en-US" sz="1200" kern="0" dirty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78450">
                <a:tc rowSpan="3"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CI -Build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E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Build Schedule</a:t>
                      </a:r>
                    </a:p>
                    <a:p>
                      <a:pPr algn="l"/>
                      <a:endParaRPr lang="en-US" sz="12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indent="0" algn="l" fontAlgn="auto"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itchFamily="2" charset="2"/>
                        <a:buNone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No scheduled automated build in any of the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 lower </a:t>
                      </a: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environment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Enable schedule regular automated builds</a:t>
                      </a:r>
                      <a:endParaRPr lang="en-US" sz="1200" kern="0" dirty="0" smtClean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78450">
                <a:tc vMerge="1"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Build procedure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One Half Builds are manually build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 and deployed</a:t>
                      </a:r>
                      <a:endParaRPr lang="en-US" sz="1200" kern="0" dirty="0" smtClean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Enable automated CI (Continuous Integration) jobs for One Half build and deployments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7845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E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 Artifact Repository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Production deployments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 might be error prone and Artifact traceability is unavailable</a:t>
                      </a:r>
                      <a:endParaRPr lang="en-US" sz="1200" kern="0" dirty="0" smtClean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Implement Repository management tool and enable traceability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784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Deployment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E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Production Deployments</a:t>
                      </a:r>
                      <a:endParaRPr lang="en-US" sz="1200" kern="0" dirty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Production deployments are carried out manually</a:t>
                      </a:r>
                      <a:endParaRPr lang="en-US" sz="1200" kern="0" dirty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Implement tool and process for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 automated production deployments</a:t>
                      </a:r>
                      <a:endParaRPr lang="en-US" sz="1200" kern="0" dirty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88723">
                <a:tc vMerge="1"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Database Deployments</a:t>
                      </a:r>
                      <a:endParaRPr lang="en-US" sz="1200" kern="0" dirty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Database changes are not version controlled and manually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 deployed</a:t>
                      </a:r>
                      <a:endParaRPr lang="en-US" sz="1200" kern="0" dirty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Implement version control for DB changes and tool enable</a:t>
                      </a:r>
                      <a:r>
                        <a:rPr lang="en-US" sz="120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d DB deployments </a:t>
                      </a:r>
                      <a:endParaRPr lang="en-US" sz="12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8872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Testing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E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Unit Testing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indent="0" algn="l" fontAlgn="auto"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itchFamily="2" charset="2"/>
                        <a:buNone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Unit testing is carried out manually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indent="0" algn="l" fontAlgn="auto"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itchFamily="2" charset="2"/>
                        <a:buNone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Implement appropriate tool to integrate with CI (Continuous Integration) process and perform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 automated Unit testing.</a:t>
                      </a:r>
                      <a:endParaRPr lang="en-US" sz="1200" kern="0" dirty="0" smtClean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88723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E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Code Coverage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indent="0" algn="l" fontAlgn="auto"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itchFamily="2" charset="2"/>
                        <a:buNone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No code coverage testing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indent="0" algn="l" fontAlgn="auto"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itchFamily="2" charset="2"/>
                        <a:buNone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Implement code coverage tool  and ensure better code quality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52672"/>
            <a:ext cx="89916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panose="020B0604020202020204" pitchFamily="34" charset="0"/>
              </a:rPr>
              <a:t>Cognizant Findings &amp; Recommendations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140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566" y="6487458"/>
            <a:ext cx="457200" cy="283885"/>
          </a:xfrm>
          <a:prstGeom prst="rect">
            <a:avLst/>
          </a:prstGeom>
        </p:spPr>
        <p:txBody>
          <a:bodyPr/>
          <a:lstStyle/>
          <a:p>
            <a:fld id="{2CF4F5EB-EFAE-4462-B135-256861F7F5BC}" type="slidenum">
              <a:rPr lang="en-US" sz="1200"/>
              <a:pPr/>
              <a:t>4</a:t>
            </a:fld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17641"/>
              </p:ext>
            </p:extLst>
          </p:nvPr>
        </p:nvGraphicFramePr>
        <p:xfrm>
          <a:off x="117566" y="632704"/>
          <a:ext cx="9849393" cy="4539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41"/>
                <a:gridCol w="1801087"/>
                <a:gridCol w="3156115"/>
                <a:gridCol w="4167050"/>
              </a:tblGrid>
              <a:tr h="281096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Service Area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Observation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DevOps Proposition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05809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Environment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E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Environment Booking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 System</a:t>
                      </a:r>
                      <a:endParaRPr lang="en-US" sz="1200" kern="0" dirty="0" smtClean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No specific process or tools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 for environment booking and traceability</a:t>
                      </a:r>
                      <a:endParaRPr lang="en-US" sz="1200" kern="0" dirty="0" smtClean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indent="0" algn="l" fontAlgn="auto"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itchFamily="2" charset="2"/>
                        <a:buNone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Establish Environment booking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 process </a:t>
                      </a:r>
                      <a:endParaRPr lang="en-US" sz="1200" kern="0" dirty="0" smtClean="0">
                        <a:solidFill>
                          <a:schemeClr val="tx2"/>
                        </a:solidFill>
                        <a:latin typeface="Wingdings" panose="05000000000000000000" pitchFamily="2" charset="2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05809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E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Environment Provisioning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Environments are manually provisioned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indent="0" algn="l" fontAlgn="auto"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itchFamily="2" charset="2"/>
                        <a:buNone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Implement configuration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 tool and enable automate environment provisioning</a:t>
                      </a:r>
                      <a:endParaRPr lang="en-US" sz="1200" kern="0" dirty="0" smtClean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05809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E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Production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 Logs </a:t>
                      </a:r>
                      <a:endParaRPr lang="en-US" sz="1200" kern="0" dirty="0" smtClean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 alerting system and log tractability for troubleshooting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indent="0" algn="l" fontAlgn="auto"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itchFamily="2" charset="2"/>
                        <a:buNone/>
                        <a:defRPr/>
                      </a:pPr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Enable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 stringent alerting mechanism and logging for proactive server maintenance </a:t>
                      </a:r>
                      <a:endParaRPr lang="en-US" sz="1200" kern="0" dirty="0" smtClean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05809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Process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E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Release Management</a:t>
                      </a:r>
                      <a:endParaRPr lang="en-US" sz="1200" kern="0" dirty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No Release Management Process / Tools</a:t>
                      </a:r>
                      <a:endParaRPr lang="en-US" sz="1200" kern="0" dirty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Implement Release management</a:t>
                      </a:r>
                      <a:r>
                        <a:rPr lang="en-US" sz="120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 tools and enable release calendar and process</a:t>
                      </a:r>
                      <a:endParaRPr lang="en-US" sz="12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05809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E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Roles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 and responsibility</a:t>
                      </a:r>
                      <a:endParaRPr lang="en-US" sz="1200" kern="0" dirty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Developers</a:t>
                      </a:r>
                      <a:r>
                        <a:rPr lang="en-US" sz="1200" kern="0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 perform build and deployment activities</a:t>
                      </a:r>
                      <a:endParaRPr lang="en-US" sz="1200" kern="0" dirty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Onboard</a:t>
                      </a:r>
                      <a:r>
                        <a:rPr lang="en-US" sz="120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 dedicated DevOps team to perform build and deployment to non Production and Production environments</a:t>
                      </a:r>
                      <a:endParaRPr lang="en-US" sz="12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05809"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E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Reporting Metrics</a:t>
                      </a:r>
                      <a:endParaRPr lang="en-US" sz="1200" kern="0" dirty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No metrics are generated from Jenkins</a:t>
                      </a:r>
                      <a:endParaRPr lang="en-US" sz="1200" kern="0" dirty="0">
                        <a:solidFill>
                          <a:schemeClr val="tx2"/>
                        </a:solidFill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Generate report and make transparence across project stake holders</a:t>
                      </a:r>
                      <a:endParaRPr lang="en-US" sz="12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52672"/>
            <a:ext cx="89916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panose="020B0604020202020204" pitchFamily="34" charset="0"/>
              </a:rPr>
              <a:t>Cognizant Findings &amp; Recommendations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730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9" y="814275"/>
            <a:ext cx="9871631" cy="4883139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-13755" y="-13245"/>
            <a:ext cx="9312275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ct val="0"/>
              </a:spcBef>
              <a:buNone/>
              <a:defRPr sz="2400">
                <a:solidFill>
                  <a:srgbClr val="0099CC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1980" b="1" dirty="0" smtClean="0">
                <a:solidFill>
                  <a:schemeClr val="accent4">
                    <a:lumMod val="75000"/>
                  </a:schemeClr>
                </a:solidFill>
              </a:rPr>
              <a:t>DevOps Enablement </a:t>
            </a:r>
            <a:r>
              <a:rPr lang="en-US" sz="1980" b="1" dirty="0">
                <a:solidFill>
                  <a:schemeClr val="accent4">
                    <a:lumMod val="75000"/>
                  </a:schemeClr>
                </a:solidFill>
              </a:rPr>
              <a:t>Service Towers </a:t>
            </a:r>
          </a:p>
        </p:txBody>
      </p:sp>
    </p:spTree>
    <p:extLst>
      <p:ext uri="{BB962C8B-B14F-4D97-AF65-F5344CB8AC3E}">
        <p14:creationId xmlns:p14="http://schemas.microsoft.com/office/powerpoint/2010/main" val="27678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8" name="Title 2"/>
          <p:cNvSpPr txBox="1">
            <a:spLocks/>
          </p:cNvSpPr>
          <p:nvPr/>
        </p:nvSpPr>
        <p:spPr>
          <a:xfrm>
            <a:off x="-13755" y="-13245"/>
            <a:ext cx="9312275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ct val="0"/>
              </a:spcBef>
              <a:buNone/>
              <a:defRPr sz="2400">
                <a:solidFill>
                  <a:srgbClr val="0099CC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1980" b="1" dirty="0" smtClean="0">
                <a:solidFill>
                  <a:schemeClr val="accent4">
                    <a:lumMod val="75000"/>
                  </a:schemeClr>
                </a:solidFill>
              </a:rPr>
              <a:t>DevOps CI - Continuous Integration &amp; Automated Deployment Approach - Indicative</a:t>
            </a:r>
            <a:endParaRPr lang="en-US" sz="198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Pentagon 76"/>
          <p:cNvSpPr/>
          <p:nvPr/>
        </p:nvSpPr>
        <p:spPr>
          <a:xfrm>
            <a:off x="34306" y="594769"/>
            <a:ext cx="1096859" cy="36180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Plan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Pentagon 77"/>
          <p:cNvSpPr/>
          <p:nvPr/>
        </p:nvSpPr>
        <p:spPr>
          <a:xfrm>
            <a:off x="3120504" y="594768"/>
            <a:ext cx="985021" cy="37434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Build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9" name="Pentagon 78"/>
          <p:cNvSpPr/>
          <p:nvPr/>
        </p:nvSpPr>
        <p:spPr>
          <a:xfrm>
            <a:off x="4611609" y="604142"/>
            <a:ext cx="1174325" cy="364976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Deploy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0" name="Pentagon 79"/>
          <p:cNvSpPr/>
          <p:nvPr/>
        </p:nvSpPr>
        <p:spPr>
          <a:xfrm>
            <a:off x="6233156" y="604142"/>
            <a:ext cx="1307614" cy="35243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Test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Pentagon 81"/>
          <p:cNvSpPr/>
          <p:nvPr/>
        </p:nvSpPr>
        <p:spPr>
          <a:xfrm>
            <a:off x="7913565" y="616330"/>
            <a:ext cx="1315087" cy="35103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Operate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3" name="Pentagon 82"/>
          <p:cNvSpPr/>
          <p:nvPr/>
        </p:nvSpPr>
        <p:spPr>
          <a:xfrm>
            <a:off x="1399842" y="594768"/>
            <a:ext cx="1097440" cy="361803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code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43382" y="3733587"/>
            <a:ext cx="730601" cy="3289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</a:rPr>
              <a:t>Req tracking</a:t>
            </a:r>
            <a:endParaRPr 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" name="Flowchart: Process 83"/>
          <p:cNvSpPr/>
          <p:nvPr/>
        </p:nvSpPr>
        <p:spPr>
          <a:xfrm>
            <a:off x="1507503" y="3733587"/>
            <a:ext cx="827289" cy="3139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</a:rPr>
              <a:t>Source control</a:t>
            </a:r>
            <a:endParaRPr 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5" name="Flowchart: Process 84"/>
          <p:cNvSpPr/>
          <p:nvPr/>
        </p:nvSpPr>
        <p:spPr>
          <a:xfrm>
            <a:off x="3074387" y="3714809"/>
            <a:ext cx="2078793" cy="31701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</a:rPr>
              <a:t>CI - Build, Code Review, Unit Test, Deploy</a:t>
            </a:r>
            <a:endParaRPr 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6" name="Flowchart: Process 85"/>
          <p:cNvSpPr/>
          <p:nvPr/>
        </p:nvSpPr>
        <p:spPr>
          <a:xfrm>
            <a:off x="5747938" y="3705977"/>
            <a:ext cx="1307614" cy="29126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</a:rPr>
              <a:t>Test Automation</a:t>
            </a:r>
            <a:endParaRPr 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7" name="Flowchart: Process 86"/>
          <p:cNvSpPr/>
          <p:nvPr/>
        </p:nvSpPr>
        <p:spPr>
          <a:xfrm>
            <a:off x="7567734" y="3784425"/>
            <a:ext cx="1447271" cy="21281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</a:rPr>
              <a:t>Continuous Delivery</a:t>
            </a:r>
            <a:endParaRPr 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952467" y="3751545"/>
            <a:ext cx="393405" cy="280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>
            <a:off x="2503111" y="3745221"/>
            <a:ext cx="458152" cy="28660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/>
          <p:cNvSpPr/>
          <p:nvPr/>
        </p:nvSpPr>
        <p:spPr>
          <a:xfrm>
            <a:off x="5269185" y="3751798"/>
            <a:ext cx="458152" cy="28660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7096044" y="3715993"/>
            <a:ext cx="458152" cy="28660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321"/>
          <p:cNvSpPr txBox="1"/>
          <p:nvPr/>
        </p:nvSpPr>
        <p:spPr>
          <a:xfrm>
            <a:off x="-34627" y="1963336"/>
            <a:ext cx="1123132" cy="17439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57150" tIns="28575" rIns="57150" bIns="2857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Business Analyst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TextBox 321"/>
          <p:cNvSpPr txBox="1"/>
          <p:nvPr/>
        </p:nvSpPr>
        <p:spPr>
          <a:xfrm>
            <a:off x="1648286" y="1950791"/>
            <a:ext cx="1123132" cy="17439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57150" tIns="28575" rIns="57150" bIns="2857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Developers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TextBox 321"/>
          <p:cNvSpPr txBox="1"/>
          <p:nvPr/>
        </p:nvSpPr>
        <p:spPr>
          <a:xfrm>
            <a:off x="3820683" y="1960299"/>
            <a:ext cx="1123132" cy="17439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57150" tIns="28575" rIns="57150" bIns="2857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Build Engineer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1" name="TextBox 321"/>
          <p:cNvSpPr txBox="1"/>
          <p:nvPr/>
        </p:nvSpPr>
        <p:spPr>
          <a:xfrm>
            <a:off x="6234300" y="1939122"/>
            <a:ext cx="1123132" cy="17439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57150" tIns="28575" rIns="57150" bIns="2857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Quality Engineer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TextBox 321"/>
          <p:cNvSpPr txBox="1"/>
          <p:nvPr/>
        </p:nvSpPr>
        <p:spPr>
          <a:xfrm>
            <a:off x="8056567" y="1954787"/>
            <a:ext cx="1291299" cy="16057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57150" tIns="28575" rIns="57150" bIns="2857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Deployment Engineer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2982" y="1383900"/>
            <a:ext cx="290257" cy="3162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0" name="Down Arrow 109"/>
          <p:cNvSpPr/>
          <p:nvPr/>
        </p:nvSpPr>
        <p:spPr>
          <a:xfrm>
            <a:off x="1715794" y="2804597"/>
            <a:ext cx="518591" cy="38253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322912" y="1383900"/>
            <a:ext cx="290257" cy="3162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3340924" y="1427813"/>
            <a:ext cx="290257" cy="3162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5948965" y="1405880"/>
            <a:ext cx="290257" cy="3162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7793127" y="1410618"/>
            <a:ext cx="290257" cy="3162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9426026" y="3408140"/>
            <a:ext cx="290257" cy="3162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-34627" y="2171187"/>
            <a:ext cx="191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Capture</a:t>
            </a:r>
          </a:p>
          <a:p>
            <a:r>
              <a:rPr lang="en-US" sz="1000" b="1" dirty="0" smtClean="0"/>
              <a:t> Requirement</a:t>
            </a:r>
            <a:endParaRPr lang="en-US" sz="1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64643" y="2146729"/>
            <a:ext cx="1912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Check in/out with IDE</a:t>
            </a:r>
            <a:endParaRPr lang="en-US" sz="10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441576" y="2150492"/>
            <a:ext cx="1912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Execute Jenkins jobs</a:t>
            </a:r>
            <a:endParaRPr lang="en-US" sz="1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68936" y="2177558"/>
            <a:ext cx="1912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Execute Test scripts</a:t>
            </a:r>
            <a:endParaRPr lang="en-US" sz="10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877231" y="2225910"/>
            <a:ext cx="2275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Execute  Deploy</a:t>
            </a:r>
            <a:endParaRPr lang="en-US" sz="1000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722226" y="4047487"/>
            <a:ext cx="0" cy="254149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22432" y="4465413"/>
            <a:ext cx="427971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271147" y="4465413"/>
            <a:ext cx="326587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32534" y="4610426"/>
            <a:ext cx="0" cy="35591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4825470" y="5283168"/>
            <a:ext cx="7064" cy="249778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149056" y="5608425"/>
            <a:ext cx="406691" cy="1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7519779" y="5509753"/>
            <a:ext cx="1379493" cy="274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Log </a:t>
            </a: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</a:rPr>
              <a:t>Management and Monitoring </a:t>
            </a:r>
            <a:endParaRPr 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2" name="Down Arrow 141"/>
          <p:cNvSpPr/>
          <p:nvPr/>
        </p:nvSpPr>
        <p:spPr>
          <a:xfrm>
            <a:off x="2864084" y="4994822"/>
            <a:ext cx="653063" cy="49882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Down Arrow 142"/>
          <p:cNvSpPr/>
          <p:nvPr/>
        </p:nvSpPr>
        <p:spPr>
          <a:xfrm>
            <a:off x="7940554" y="4995532"/>
            <a:ext cx="660147" cy="47884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H="1" flipV="1">
            <a:off x="7898534" y="4062495"/>
            <a:ext cx="1" cy="261834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8723671" y="4062495"/>
            <a:ext cx="0" cy="261834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87" idx="3"/>
          </p:cNvCxnSpPr>
          <p:nvPr/>
        </p:nvCxnSpPr>
        <p:spPr>
          <a:xfrm>
            <a:off x="9015005" y="3890834"/>
            <a:ext cx="582407" cy="458195"/>
          </a:xfrm>
          <a:prstGeom prst="bentConnector2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2529" y="3298049"/>
            <a:ext cx="854336" cy="358991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710" y="4386930"/>
            <a:ext cx="787324" cy="393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804" y="4462623"/>
            <a:ext cx="1005228" cy="215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434" y="4350050"/>
            <a:ext cx="758887" cy="197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3157" y="5067584"/>
            <a:ext cx="889532" cy="148819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 bwMode="auto">
          <a:xfrm>
            <a:off x="5689344" y="5981808"/>
            <a:ext cx="7538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QA</a:t>
            </a: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5731" y="5357632"/>
            <a:ext cx="580578" cy="63863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 bwMode="auto">
          <a:xfrm>
            <a:off x="6431648" y="5972347"/>
            <a:ext cx="94585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Performance</a:t>
            </a: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5124" y="5333711"/>
            <a:ext cx="580578" cy="638636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 bwMode="auto">
          <a:xfrm>
            <a:off x="4492649" y="6115746"/>
            <a:ext cx="7538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Archive</a:t>
            </a: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4570" y="5524203"/>
            <a:ext cx="580578" cy="638636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 bwMode="auto">
          <a:xfrm>
            <a:off x="9087153" y="5574198"/>
            <a:ext cx="86518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Production &amp; DR</a:t>
            </a:r>
            <a:endParaRPr lang="en-US" sz="1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3570" y="4364947"/>
            <a:ext cx="580578" cy="638636"/>
          </a:xfrm>
          <a:prstGeom prst="rect">
            <a:avLst/>
          </a:prstGeom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65518" y="2378029"/>
            <a:ext cx="402154" cy="3285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6071" y="1329171"/>
            <a:ext cx="581025" cy="600075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0874" y="4961586"/>
            <a:ext cx="580578" cy="638636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39" y="1383900"/>
            <a:ext cx="376782" cy="377083"/>
          </a:xfrm>
          <a:prstGeom prst="rect">
            <a:avLst/>
          </a:prstGeom>
        </p:spPr>
      </p:pic>
      <p:pic>
        <p:nvPicPr>
          <p:cNvPr id="125" name="Picture 124" descr="computing.png"/>
          <p:cNvPicPr>
            <a:picLocks noChangeAspect="1"/>
          </p:cNvPicPr>
          <p:nvPr/>
        </p:nvPicPr>
        <p:blipFill rotWithShape="1">
          <a:blip r:embed="rId12" cstate="print"/>
          <a:srcRect l="8392" t="22371" r="9639" b="15787"/>
          <a:stretch/>
        </p:blipFill>
        <p:spPr>
          <a:xfrm>
            <a:off x="6427685" y="2375652"/>
            <a:ext cx="376349" cy="307890"/>
          </a:xfrm>
          <a:prstGeom prst="rect">
            <a:avLst/>
          </a:prstGeom>
        </p:spPr>
      </p:pic>
      <p:pic>
        <p:nvPicPr>
          <p:cNvPr id="126" name="Picture 125" descr="stock-illustration-16482067-it-people.jpg"/>
          <p:cNvPicPr>
            <a:picLocks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8313326" y="2354137"/>
            <a:ext cx="498770" cy="411046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91" name="Picture 8" descr="https://lh3.googleusercontent.com/-cwyiPjjsiGw/AAAAAAAAAAI/AAAAAAAAADY/9yZYOjyzZ3k/photo.jp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1383" y="1316289"/>
            <a:ext cx="487530" cy="55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0" descr="https://cdn4.iconfinder.com/data/icons/free-large-boss-icon-set/512/Supervisor.pn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4558" y="1265863"/>
            <a:ext cx="558581" cy="59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Y:\Designers\Icons\Icons Repository\user-icon-512.png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6743" y="1304016"/>
            <a:ext cx="521925" cy="60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602" y="4328962"/>
            <a:ext cx="474161" cy="173314"/>
          </a:xfrm>
          <a:prstGeom prst="rect">
            <a:avLst/>
          </a:prstGeom>
        </p:spPr>
      </p:pic>
      <p:cxnSp>
        <p:nvCxnSpPr>
          <p:cNvPr id="156" name="Straight Arrow Connector 155"/>
          <p:cNvCxnSpPr>
            <a:stCxn id="124" idx="3"/>
          </p:cNvCxnSpPr>
          <p:nvPr/>
        </p:nvCxnSpPr>
        <p:spPr>
          <a:xfrm>
            <a:off x="6286309" y="5676950"/>
            <a:ext cx="348891" cy="1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023316" y="4017164"/>
            <a:ext cx="6584" cy="133607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6845870" y="4024543"/>
            <a:ext cx="6584" cy="133607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60380" y="2407725"/>
            <a:ext cx="510345" cy="3271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71090" y="3252076"/>
            <a:ext cx="875205" cy="4185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54374" y="5809224"/>
            <a:ext cx="526962" cy="391345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2451367" y="5536151"/>
            <a:ext cx="1671560" cy="526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Release Dashboard - 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Hygeia</a:t>
            </a:r>
          </a:p>
        </p:txBody>
      </p:sp>
      <p:pic>
        <p:nvPicPr>
          <p:cNvPr id="104" name="Picture 103" descr="speedometer1.png"/>
          <p:cNvPicPr>
            <a:picLocks noChangeAspect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7955" y="5799551"/>
            <a:ext cx="599621" cy="263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954001" y="3396288"/>
            <a:ext cx="876300" cy="333310"/>
          </a:xfrm>
          <a:prstGeom prst="rect">
            <a:avLst/>
          </a:prstGeom>
        </p:spPr>
      </p:pic>
      <p:sp>
        <p:nvSpPr>
          <p:cNvPr id="106" name="Flowchart: Process 105"/>
          <p:cNvSpPr/>
          <p:nvPr/>
        </p:nvSpPr>
        <p:spPr>
          <a:xfrm>
            <a:off x="2122391" y="4350050"/>
            <a:ext cx="942668" cy="3139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</a:rPr>
              <a:t>IBM Custom Build scripts</a:t>
            </a:r>
            <a:endParaRPr 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Down Arrow 94"/>
          <p:cNvSpPr/>
          <p:nvPr/>
        </p:nvSpPr>
        <p:spPr>
          <a:xfrm>
            <a:off x="4003025" y="2804597"/>
            <a:ext cx="518591" cy="38253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/>
          <p:cNvSpPr/>
          <p:nvPr/>
        </p:nvSpPr>
        <p:spPr>
          <a:xfrm>
            <a:off x="6356563" y="2805370"/>
            <a:ext cx="518591" cy="38253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own Arrow 98"/>
          <p:cNvSpPr/>
          <p:nvPr/>
        </p:nvSpPr>
        <p:spPr>
          <a:xfrm>
            <a:off x="8328403" y="2807824"/>
            <a:ext cx="518591" cy="38253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own Arrow 121"/>
          <p:cNvSpPr/>
          <p:nvPr/>
        </p:nvSpPr>
        <p:spPr>
          <a:xfrm>
            <a:off x="163861" y="2809027"/>
            <a:ext cx="518591" cy="38253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75691" y="5828049"/>
            <a:ext cx="580657" cy="2648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56" y="3393262"/>
            <a:ext cx="839815" cy="20338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692072" y="3388223"/>
            <a:ext cx="115733" cy="117253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205921" y="4947797"/>
            <a:ext cx="105212" cy="96904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003447" y="4289575"/>
            <a:ext cx="105212" cy="96904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004140" y="5542882"/>
            <a:ext cx="105212" cy="96904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088321" y="4250386"/>
            <a:ext cx="105212" cy="96904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208203" y="4373756"/>
            <a:ext cx="105212" cy="96904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966573" y="4422378"/>
            <a:ext cx="105212" cy="96904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848280" y="5822282"/>
            <a:ext cx="105212" cy="96904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9947" y="5971778"/>
            <a:ext cx="103139" cy="96904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7185" y="5919186"/>
            <a:ext cx="2005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Proposed Tools - Open source</a:t>
            </a:r>
            <a:endParaRPr lang="en-US" sz="1000" dirty="0">
              <a:solidFill>
                <a:schemeClr val="tx2"/>
              </a:solidFill>
            </a:endParaRP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1700" y="3340645"/>
            <a:ext cx="613904" cy="333346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17570" y="3323226"/>
            <a:ext cx="613904" cy="333346"/>
          </a:xfrm>
          <a:prstGeom prst="rect">
            <a:avLst/>
          </a:prstGeom>
        </p:spPr>
      </p:pic>
      <p:sp>
        <p:nvSpPr>
          <p:cNvPr id="150" name="Oval 149"/>
          <p:cNvSpPr/>
          <p:nvPr/>
        </p:nvSpPr>
        <p:spPr>
          <a:xfrm>
            <a:off x="97060" y="5823075"/>
            <a:ext cx="104170" cy="96904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12582" y="5743637"/>
            <a:ext cx="190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Proposed Tools - Licensed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219" y="5508796"/>
            <a:ext cx="1435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</a:rPr>
              <a:t>CI- Continuous Integration</a:t>
            </a:r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0800" y="5396143"/>
            <a:ext cx="5972175" cy="671135"/>
          </a:xfrm>
          <a:prstGeom prst="roundRect">
            <a:avLst/>
          </a:prstGeom>
          <a:solidFill>
            <a:srgbClr val="B4DE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1" name="Table 10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80873"/>
              </p:ext>
            </p:extLst>
          </p:nvPr>
        </p:nvGraphicFramePr>
        <p:xfrm>
          <a:off x="251463" y="806139"/>
          <a:ext cx="9639299" cy="5303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499"/>
                <a:gridCol w="5615940"/>
                <a:gridCol w="1927860"/>
              </a:tblGrid>
              <a:tr h="514096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Environment Provisioning Phase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00584" marR="100584" marT="55880" marB="55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Environment Support Phase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00584" marR="100584" marT="55880" marB="55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Environment Change Mgmt. Phase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00584" marR="100584" marT="55880" marB="55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EAC1"/>
                    </a:solidFill>
                  </a:tcPr>
                </a:tc>
              </a:tr>
              <a:tr h="47898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00584" marR="100584" marT="55880" marB="5588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00584" marR="100584" marT="55880" marB="5588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00584" marR="100584" marT="55880" marB="5588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3799" y="6336824"/>
            <a:ext cx="484389" cy="433958"/>
          </a:xfrm>
        </p:spPr>
        <p:txBody>
          <a:bodyPr/>
          <a:lstStyle/>
          <a:p>
            <a:fld id="{A87E8E18-985A-438B-B888-A66D49694ED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43106"/>
            <a:ext cx="9723120" cy="535766"/>
          </a:xfrm>
        </p:spPr>
        <p:txBody>
          <a:bodyPr/>
          <a:lstStyle/>
          <a:p>
            <a:pPr lvl="0"/>
            <a:r>
              <a:rPr lang="en-GB" sz="1980" b="1" dirty="0">
                <a:solidFill>
                  <a:schemeClr val="accent4">
                    <a:lumMod val="75000"/>
                  </a:schemeClr>
                </a:solidFill>
              </a:rPr>
              <a:t>Environment Management</a:t>
            </a:r>
            <a:endParaRPr lang="en-US" sz="198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387935" y="1396330"/>
            <a:ext cx="1539925" cy="4470400"/>
            <a:chOff x="352668" y="1085850"/>
            <a:chExt cx="1399932" cy="3657600"/>
          </a:xfrm>
          <a:solidFill>
            <a:srgbClr val="E1E1FF"/>
          </a:solidFill>
        </p:grpSpPr>
        <p:sp>
          <p:nvSpPr>
            <p:cNvPr id="51" name="Rectangle 50"/>
            <p:cNvSpPr/>
            <p:nvPr/>
          </p:nvSpPr>
          <p:spPr>
            <a:xfrm>
              <a:off x="352668" y="1085850"/>
              <a:ext cx="1399932" cy="3657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1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0" name="Picture 7" descr="user casual ma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662" y="1163406"/>
              <a:ext cx="277812" cy="358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>
              <a:off x="1088568" y="1522181"/>
              <a:ext cx="0" cy="200257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27474" y="1119709"/>
              <a:ext cx="525126" cy="44949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99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Developer / Tester</a:t>
              </a:r>
              <a:endParaRPr lang="en-US" sz="99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2" name="Elbow Connector 21"/>
            <p:cNvCxnSpPr/>
            <p:nvPr/>
          </p:nvCxnSpPr>
          <p:spPr>
            <a:xfrm rot="10800000" flipH="1">
              <a:off x="640693" y="1342794"/>
              <a:ext cx="323737" cy="2089380"/>
            </a:xfrm>
            <a:prstGeom prst="bentConnector3">
              <a:avLst>
                <a:gd name="adj1" fmla="val -39968"/>
              </a:avLst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6200000">
              <a:off x="28453" y="2299875"/>
              <a:ext cx="931462" cy="2224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990" dirty="0">
                  <a:solidFill>
                    <a:schemeClr val="tx2"/>
                  </a:solidFill>
                  <a:latin typeface="Calibri" panose="020F0502020204030204" pitchFamily="34" charset="0"/>
                </a:rPr>
                <a:t>Notify Env Booked</a:t>
              </a:r>
            </a:p>
          </p:txBody>
        </p:sp>
        <p:sp>
          <p:nvSpPr>
            <p:cNvPr id="25" name="Flowchart: Terminator 24"/>
            <p:cNvSpPr/>
            <p:nvPr/>
          </p:nvSpPr>
          <p:spPr>
            <a:xfrm>
              <a:off x="625925" y="1722438"/>
              <a:ext cx="925286" cy="381000"/>
            </a:xfrm>
            <a:prstGeom prst="flowChartTerminator">
              <a:avLst/>
            </a:prstGeom>
            <a:grp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  <a:latin typeface="Calibri" panose="020F0502020204030204" pitchFamily="34" charset="0"/>
                </a:rPr>
                <a:t>Request for Env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5925" y="2228850"/>
              <a:ext cx="925286" cy="381000"/>
            </a:xfrm>
            <a:prstGeom prst="rect">
              <a:avLst/>
            </a:prstGeom>
            <a:grp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  <a:latin typeface="Calibri" panose="020F0502020204030204" pitchFamily="34" charset="0"/>
                </a:rPr>
                <a:t>Define Env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5925" y="2735262"/>
              <a:ext cx="925286" cy="381000"/>
            </a:xfrm>
            <a:prstGeom prst="rect">
              <a:avLst/>
            </a:prstGeom>
            <a:grp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  <a:latin typeface="Calibri" panose="020F0502020204030204" pitchFamily="34" charset="0"/>
                </a:rPr>
                <a:t>Assign / Create new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5925" y="3241674"/>
              <a:ext cx="925286" cy="381000"/>
            </a:xfrm>
            <a:prstGeom prst="rect">
              <a:avLst/>
            </a:prstGeom>
            <a:grp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  <a:latin typeface="Calibri" panose="020F0502020204030204" pitchFamily="34" charset="0"/>
                </a:rPr>
                <a:t>Scheduling, booking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5925" y="3748086"/>
              <a:ext cx="925286" cy="381000"/>
            </a:xfrm>
            <a:prstGeom prst="rect">
              <a:avLst/>
            </a:prstGeom>
            <a:grp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  <a:latin typeface="Calibri" panose="020F0502020204030204" pitchFamily="34" charset="0"/>
                </a:rPr>
                <a:t>Provision</a:t>
              </a:r>
            </a:p>
          </p:txBody>
        </p:sp>
        <p:sp>
          <p:nvSpPr>
            <p:cNvPr id="32" name="Flowchart: Terminator 31"/>
            <p:cNvSpPr/>
            <p:nvPr/>
          </p:nvSpPr>
          <p:spPr>
            <a:xfrm>
              <a:off x="625925" y="4254500"/>
              <a:ext cx="925286" cy="381000"/>
            </a:xfrm>
            <a:prstGeom prst="flowChartTerminator">
              <a:avLst/>
            </a:prstGeom>
            <a:grp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  <a:latin typeface="Calibri" panose="020F0502020204030204" pitchFamily="34" charset="0"/>
                </a:rPr>
                <a:t>Service Request Complete</a:t>
              </a:r>
            </a:p>
          </p:txBody>
        </p:sp>
        <p:cxnSp>
          <p:nvCxnSpPr>
            <p:cNvPr id="33" name="Straight Arrow Connector 32"/>
            <p:cNvCxnSpPr>
              <a:endCxn id="28" idx="0"/>
            </p:cNvCxnSpPr>
            <p:nvPr/>
          </p:nvCxnSpPr>
          <p:spPr>
            <a:xfrm>
              <a:off x="1088568" y="2103438"/>
              <a:ext cx="0" cy="125412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  <a:endCxn id="29" idx="0"/>
            </p:cNvCxnSpPr>
            <p:nvPr/>
          </p:nvCxnSpPr>
          <p:spPr>
            <a:xfrm>
              <a:off x="1088568" y="2609850"/>
              <a:ext cx="0" cy="125412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9" idx="2"/>
              <a:endCxn id="30" idx="0"/>
            </p:cNvCxnSpPr>
            <p:nvPr/>
          </p:nvCxnSpPr>
          <p:spPr>
            <a:xfrm>
              <a:off x="1088568" y="3116262"/>
              <a:ext cx="0" cy="125412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2"/>
              <a:endCxn id="31" idx="0"/>
            </p:cNvCxnSpPr>
            <p:nvPr/>
          </p:nvCxnSpPr>
          <p:spPr>
            <a:xfrm>
              <a:off x="1088568" y="3622674"/>
              <a:ext cx="0" cy="125412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1" idx="2"/>
            </p:cNvCxnSpPr>
            <p:nvPr/>
          </p:nvCxnSpPr>
          <p:spPr>
            <a:xfrm>
              <a:off x="1088568" y="4129086"/>
              <a:ext cx="0" cy="125414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84370"/>
              </p:ext>
            </p:extLst>
          </p:nvPr>
        </p:nvGraphicFramePr>
        <p:xfrm>
          <a:off x="2686335" y="1442897"/>
          <a:ext cx="5117190" cy="484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5730"/>
                <a:gridCol w="1705730"/>
                <a:gridCol w="1705730"/>
              </a:tblGrid>
              <a:tr h="4842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Health</a:t>
                      </a:r>
                      <a:r>
                        <a:rPr lang="en-US" sz="120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 Check</a:t>
                      </a:r>
                      <a:endParaRPr lang="en-US" sz="12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50292" marR="50292" marT="55880" marB="5588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Environment Status Reporting</a:t>
                      </a:r>
                      <a:endParaRPr lang="en-US" sz="12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50292" marR="50292" marT="55880" marB="5588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Environment Currency</a:t>
                      </a:r>
                      <a:endParaRPr lang="en-US" sz="12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50292" marR="50292" marT="55880" marB="5588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D0B9"/>
                    </a:solidFill>
                  </a:tcPr>
                </a:tc>
              </a:tr>
            </a:tbl>
          </a:graphicData>
        </a:graphic>
      </p:graphicFrame>
      <p:cxnSp>
        <p:nvCxnSpPr>
          <p:cNvPr id="112" name="Straight Arrow Connector 111"/>
          <p:cNvCxnSpPr>
            <a:stCxn id="110" idx="2"/>
            <a:endCxn id="77" idx="0"/>
          </p:cNvCxnSpPr>
          <p:nvPr/>
        </p:nvCxnSpPr>
        <p:spPr>
          <a:xfrm>
            <a:off x="5244930" y="1927191"/>
            <a:ext cx="2" cy="363665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/>
          <p:cNvSpPr/>
          <p:nvPr/>
        </p:nvSpPr>
        <p:spPr>
          <a:xfrm>
            <a:off x="5227631" y="5444271"/>
            <a:ext cx="2599433" cy="218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L3 / L4 support (out of scope)</a:t>
            </a:r>
          </a:p>
        </p:txBody>
      </p:sp>
      <p:cxnSp>
        <p:nvCxnSpPr>
          <p:cNvPr id="1036" name="Straight Arrow Connector 1035"/>
          <p:cNvCxnSpPr>
            <a:stCxn id="77" idx="2"/>
          </p:cNvCxnSpPr>
          <p:nvPr/>
        </p:nvCxnSpPr>
        <p:spPr>
          <a:xfrm flipH="1">
            <a:off x="5234987" y="5202887"/>
            <a:ext cx="0" cy="223520"/>
          </a:xfrm>
          <a:prstGeom prst="straightConnector1">
            <a:avLst/>
          </a:prstGeom>
          <a:ln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94" idx="2"/>
          </p:cNvCxnSpPr>
          <p:nvPr/>
        </p:nvCxnSpPr>
        <p:spPr>
          <a:xfrm flipH="1">
            <a:off x="6966704" y="5202887"/>
            <a:ext cx="0" cy="223520"/>
          </a:xfrm>
          <a:prstGeom prst="straightConnector1">
            <a:avLst/>
          </a:prstGeom>
          <a:ln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71" idx="2"/>
          </p:cNvCxnSpPr>
          <p:nvPr/>
        </p:nvCxnSpPr>
        <p:spPr>
          <a:xfrm flipV="1">
            <a:off x="3465404" y="5202887"/>
            <a:ext cx="0" cy="531907"/>
          </a:xfrm>
          <a:prstGeom prst="straightConnector1">
            <a:avLst/>
          </a:prstGeom>
          <a:ln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16" idx="2"/>
          </p:cNvCxnSpPr>
          <p:nvPr/>
        </p:nvCxnSpPr>
        <p:spPr>
          <a:xfrm rot="5400000">
            <a:off x="8027122" y="5036248"/>
            <a:ext cx="673750" cy="1042229"/>
          </a:xfrm>
          <a:prstGeom prst="bentConnector2">
            <a:avLst/>
          </a:prstGeom>
          <a:ln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16" idx="2"/>
            <a:endCxn id="1034" idx="3"/>
          </p:cNvCxnSpPr>
          <p:nvPr/>
        </p:nvCxnSpPr>
        <p:spPr>
          <a:xfrm rot="5400000">
            <a:off x="8189512" y="4858040"/>
            <a:ext cx="333152" cy="1058047"/>
          </a:xfrm>
          <a:prstGeom prst="bentConnector2">
            <a:avLst/>
          </a:prstGeom>
          <a:ln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2682253" y="2290856"/>
            <a:ext cx="1566332" cy="2912031"/>
            <a:chOff x="2438400" y="1817734"/>
            <a:chExt cx="1423934" cy="2382571"/>
          </a:xfrm>
        </p:grpSpPr>
        <p:sp>
          <p:nvSpPr>
            <p:cNvPr id="71" name="Rectangle 70"/>
            <p:cNvSpPr/>
            <p:nvPr/>
          </p:nvSpPr>
          <p:spPr>
            <a:xfrm>
              <a:off x="2438400" y="1817734"/>
              <a:ext cx="1423934" cy="2382571"/>
            </a:xfrm>
            <a:prstGeom prst="rect">
              <a:avLst/>
            </a:prstGeom>
            <a:solidFill>
              <a:srgbClr val="FFD0B9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10" dirty="0">
                <a:solidFill>
                  <a:schemeClr val="tx2"/>
                </a:solidFill>
              </a:endParaRPr>
            </a:p>
          </p:txBody>
        </p:sp>
        <p:cxnSp>
          <p:nvCxnSpPr>
            <p:cNvPr id="56" name="Elbow Connector 55"/>
            <p:cNvCxnSpPr>
              <a:stCxn id="59" idx="1"/>
              <a:endCxn id="65" idx="1"/>
            </p:cNvCxnSpPr>
            <p:nvPr/>
          </p:nvCxnSpPr>
          <p:spPr>
            <a:xfrm rot="10800000" flipH="1">
              <a:off x="2745432" y="2283079"/>
              <a:ext cx="356393" cy="1094902"/>
            </a:xfrm>
            <a:prstGeom prst="bentConnector3">
              <a:avLst>
                <a:gd name="adj1" fmla="val -38944"/>
              </a:avLst>
            </a:prstGeom>
            <a:ln>
              <a:solidFill>
                <a:srgbClr val="8A8A8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16200000">
              <a:off x="2310246" y="2675439"/>
              <a:ext cx="487141" cy="222438"/>
            </a:xfrm>
            <a:prstGeom prst="rect">
              <a:avLst/>
            </a:prstGeom>
            <a:noFill/>
          </p:spPr>
          <p:txBody>
            <a:bodyPr wrap="square" lIns="50292" rIns="50292" rtlCol="0">
              <a:sp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</a:rPr>
                <a:t>Status</a:t>
              </a:r>
            </a:p>
          </p:txBody>
        </p:sp>
        <p:sp>
          <p:nvSpPr>
            <p:cNvPr id="58" name="Flowchart: Terminator 57"/>
            <p:cNvSpPr/>
            <p:nvPr/>
          </p:nvSpPr>
          <p:spPr>
            <a:xfrm>
              <a:off x="2745433" y="2681069"/>
              <a:ext cx="990600" cy="381000"/>
            </a:xfrm>
            <a:prstGeom prst="flowChartTerminator">
              <a:avLst/>
            </a:prstGeom>
            <a:solidFill>
              <a:srgbClr val="FFD0B9"/>
            </a:solidFill>
            <a:ln w="9525">
              <a:solidFill>
                <a:srgbClr val="959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latin typeface="Calibri" panose="020F0502020204030204" pitchFamily="34" charset="0"/>
                </a:rPr>
                <a:t>Service Request (SR)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45433" y="3187481"/>
              <a:ext cx="990600" cy="381000"/>
            </a:xfrm>
            <a:prstGeom prst="rect">
              <a:avLst/>
            </a:prstGeom>
            <a:solidFill>
              <a:srgbClr val="FFD0B9"/>
            </a:solidFill>
            <a:ln w="9525">
              <a:solidFill>
                <a:srgbClr val="959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latin typeface="Calibri" panose="020F0502020204030204" pitchFamily="34" charset="0"/>
                </a:rPr>
                <a:t>Service Request Coordination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45433" y="3693893"/>
              <a:ext cx="990600" cy="381000"/>
            </a:xfrm>
            <a:prstGeom prst="rect">
              <a:avLst/>
            </a:prstGeom>
            <a:solidFill>
              <a:srgbClr val="FFD0B9"/>
            </a:solidFill>
            <a:ln w="9525">
              <a:solidFill>
                <a:srgbClr val="959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latin typeface="Calibri" panose="020F0502020204030204" pitchFamily="34" charset="0"/>
                </a:rPr>
                <a:t>SR support / Implementation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>
              <a:off x="3240733" y="3062069"/>
              <a:ext cx="0" cy="125412"/>
            </a:xfrm>
            <a:prstGeom prst="straightConnector1">
              <a:avLst/>
            </a:prstGeom>
            <a:ln>
              <a:solidFill>
                <a:srgbClr val="8A8A8A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88335" y="3568481"/>
              <a:ext cx="0" cy="125412"/>
            </a:xfrm>
            <a:prstGeom prst="straightConnector1">
              <a:avLst/>
            </a:prstGeom>
            <a:ln>
              <a:solidFill>
                <a:srgbClr val="8A8A8A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7" descr="user casual ma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826" y="2103691"/>
              <a:ext cx="277812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65"/>
            <p:cNvSpPr txBox="1"/>
            <p:nvPr/>
          </p:nvSpPr>
          <p:spPr>
            <a:xfrm>
              <a:off x="2897832" y="1894214"/>
              <a:ext cx="685799" cy="17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2"/>
                  </a:solidFill>
                </a:rPr>
                <a:t>Requester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303345" y="3568481"/>
              <a:ext cx="0" cy="125412"/>
            </a:xfrm>
            <a:prstGeom prst="straightConnector1">
              <a:avLst/>
            </a:prstGeom>
            <a:ln>
              <a:solidFill>
                <a:srgbClr val="8A8A8A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650333" y="3539279"/>
              <a:ext cx="465163" cy="172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70" dirty="0">
                  <a:solidFill>
                    <a:schemeClr val="tx2"/>
                  </a:solidFill>
                  <a:latin typeface="Calibri" panose="020F0502020204030204" pitchFamily="34" charset="0"/>
                </a:rPr>
                <a:t>Request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62122" y="3559793"/>
              <a:ext cx="521996" cy="172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70" dirty="0">
                  <a:solidFill>
                    <a:schemeClr val="tx2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cxnSp>
          <p:nvCxnSpPr>
            <p:cNvPr id="174" name="Straight Arrow Connector 173"/>
            <p:cNvCxnSpPr>
              <a:stCxn id="65" idx="2"/>
              <a:endCxn id="58" idx="0"/>
            </p:cNvCxnSpPr>
            <p:nvPr/>
          </p:nvCxnSpPr>
          <p:spPr>
            <a:xfrm>
              <a:off x="3240732" y="2462466"/>
              <a:ext cx="1" cy="218603"/>
            </a:xfrm>
            <a:prstGeom prst="straightConnector1">
              <a:avLst/>
            </a:prstGeom>
            <a:ln>
              <a:solidFill>
                <a:srgbClr val="8A8A8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4461768" y="2290856"/>
            <a:ext cx="1566327" cy="2912031"/>
            <a:chOff x="4056152" y="1817734"/>
            <a:chExt cx="1423934" cy="2382571"/>
          </a:xfrm>
          <a:solidFill>
            <a:srgbClr val="FFD0B9"/>
          </a:solidFill>
        </p:grpSpPr>
        <p:sp>
          <p:nvSpPr>
            <p:cNvPr id="77" name="Rectangle 76"/>
            <p:cNvSpPr/>
            <p:nvPr/>
          </p:nvSpPr>
          <p:spPr>
            <a:xfrm>
              <a:off x="4056152" y="1817734"/>
              <a:ext cx="1423934" cy="2382571"/>
            </a:xfrm>
            <a:prstGeom prst="rect">
              <a:avLst/>
            </a:prstGeom>
            <a:grp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10" dirty="0">
                <a:solidFill>
                  <a:schemeClr val="tx2"/>
                </a:solidFill>
              </a:endParaRPr>
            </a:p>
          </p:txBody>
        </p:sp>
        <p:cxnSp>
          <p:nvCxnSpPr>
            <p:cNvPr id="78" name="Elbow Connector 77"/>
            <p:cNvCxnSpPr>
              <a:stCxn id="81" idx="1"/>
              <a:endCxn id="85" idx="1"/>
            </p:cNvCxnSpPr>
            <p:nvPr/>
          </p:nvCxnSpPr>
          <p:spPr>
            <a:xfrm rot="10800000" flipH="1">
              <a:off x="4363184" y="2283079"/>
              <a:ext cx="356393" cy="1094902"/>
            </a:xfrm>
            <a:prstGeom prst="bentConnector3">
              <a:avLst>
                <a:gd name="adj1" fmla="val -38944"/>
              </a:avLst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16200000">
              <a:off x="3927998" y="2675439"/>
              <a:ext cx="487141" cy="222438"/>
            </a:xfrm>
            <a:prstGeom prst="rect">
              <a:avLst/>
            </a:prstGeom>
            <a:grpFill/>
          </p:spPr>
          <p:txBody>
            <a:bodyPr wrap="square" lIns="50292" rIns="50292" rtlCol="0">
              <a:sp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</a:rPr>
                <a:t>Status</a:t>
              </a:r>
            </a:p>
          </p:txBody>
        </p:sp>
        <p:sp>
          <p:nvSpPr>
            <p:cNvPr id="80" name="Flowchart: Terminator 79"/>
            <p:cNvSpPr/>
            <p:nvPr/>
          </p:nvSpPr>
          <p:spPr>
            <a:xfrm>
              <a:off x="4363185" y="2681069"/>
              <a:ext cx="990600" cy="381000"/>
            </a:xfrm>
            <a:prstGeom prst="flowChartTerminator">
              <a:avLst/>
            </a:prstGeom>
            <a:grp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latin typeface="Calibri" panose="020F0502020204030204" pitchFamily="34" charset="0"/>
                </a:rPr>
                <a:t>Change Request (CR)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63185" y="3187481"/>
              <a:ext cx="990600" cy="381000"/>
            </a:xfrm>
            <a:prstGeom prst="rect">
              <a:avLst/>
            </a:prstGeom>
            <a:grp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latin typeface="Calibri" panose="020F0502020204030204" pitchFamily="34" charset="0"/>
                </a:rPr>
                <a:t>Change Coordination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363185" y="3729518"/>
              <a:ext cx="990600" cy="381000"/>
            </a:xfrm>
            <a:prstGeom prst="rect">
              <a:avLst/>
            </a:prstGeom>
            <a:grp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latin typeface="Calibri" panose="020F0502020204030204" pitchFamily="34" charset="0"/>
                </a:rPr>
                <a:t>Change Implementation</a:t>
              </a:r>
            </a:p>
          </p:txBody>
        </p:sp>
        <p:cxnSp>
          <p:nvCxnSpPr>
            <p:cNvPr id="83" name="Straight Arrow Connector 82"/>
            <p:cNvCxnSpPr>
              <a:stCxn id="80" idx="2"/>
              <a:endCxn id="81" idx="0"/>
            </p:cNvCxnSpPr>
            <p:nvPr/>
          </p:nvCxnSpPr>
          <p:spPr>
            <a:xfrm>
              <a:off x="4858485" y="3062069"/>
              <a:ext cx="0" cy="125412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Picture 7" descr="user casual ma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578" y="2103691"/>
              <a:ext cx="277812" cy="358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4515584" y="1894214"/>
              <a:ext cx="796710" cy="20019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990" dirty="0">
                  <a:solidFill>
                    <a:schemeClr val="tx2"/>
                  </a:solidFill>
                </a:rPr>
                <a:t>Requester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4723061" y="3574523"/>
              <a:ext cx="0" cy="125412"/>
            </a:xfrm>
            <a:prstGeom prst="straightConnector1">
              <a:avLst/>
            </a:prstGeom>
            <a:grpFill/>
            <a:ln>
              <a:solidFill>
                <a:srgbClr val="8A8A8A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4938071" y="3574523"/>
              <a:ext cx="0" cy="125412"/>
            </a:xfrm>
            <a:prstGeom prst="straightConnector1">
              <a:avLst/>
            </a:prstGeom>
            <a:grpFill/>
            <a:ln>
              <a:solidFill>
                <a:srgbClr val="8A8A8A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85" idx="2"/>
              <a:endCxn id="80" idx="0"/>
            </p:cNvCxnSpPr>
            <p:nvPr/>
          </p:nvCxnSpPr>
          <p:spPr>
            <a:xfrm>
              <a:off x="4858484" y="2462466"/>
              <a:ext cx="1" cy="218603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6233105" y="2290856"/>
            <a:ext cx="1566328" cy="2912031"/>
            <a:chOff x="5666458" y="1817734"/>
            <a:chExt cx="1423934" cy="2382571"/>
          </a:xfrm>
          <a:solidFill>
            <a:srgbClr val="FFD0B9"/>
          </a:solidFill>
        </p:grpSpPr>
        <p:sp>
          <p:nvSpPr>
            <p:cNvPr id="94" name="Rectangle 93"/>
            <p:cNvSpPr/>
            <p:nvPr/>
          </p:nvSpPr>
          <p:spPr>
            <a:xfrm>
              <a:off x="5666458" y="1817734"/>
              <a:ext cx="1423934" cy="2382571"/>
            </a:xfrm>
            <a:prstGeom prst="rect">
              <a:avLst/>
            </a:prstGeom>
            <a:grp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10" dirty="0">
                <a:solidFill>
                  <a:schemeClr val="tx2"/>
                </a:solidFill>
              </a:endParaRPr>
            </a:p>
          </p:txBody>
        </p:sp>
        <p:cxnSp>
          <p:nvCxnSpPr>
            <p:cNvPr id="95" name="Elbow Connector 94"/>
            <p:cNvCxnSpPr>
              <a:stCxn id="98" idx="1"/>
              <a:endCxn id="101" idx="1"/>
            </p:cNvCxnSpPr>
            <p:nvPr/>
          </p:nvCxnSpPr>
          <p:spPr>
            <a:xfrm rot="10800000" flipH="1">
              <a:off x="5973491" y="2283080"/>
              <a:ext cx="356393" cy="1035528"/>
            </a:xfrm>
            <a:prstGeom prst="bentConnector3">
              <a:avLst>
                <a:gd name="adj1" fmla="val -58312"/>
              </a:avLst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 rot="16200000">
              <a:off x="5538304" y="2675439"/>
              <a:ext cx="487141" cy="222438"/>
            </a:xfrm>
            <a:prstGeom prst="rect">
              <a:avLst/>
            </a:prstGeom>
            <a:grpFill/>
          </p:spPr>
          <p:txBody>
            <a:bodyPr wrap="square" lIns="50292" rIns="50292" rtlCol="0">
              <a:sp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</a:rPr>
                <a:t>Status</a:t>
              </a:r>
            </a:p>
          </p:txBody>
        </p:sp>
        <p:sp>
          <p:nvSpPr>
            <p:cNvPr id="97" name="Flowchart: Terminator 96"/>
            <p:cNvSpPr/>
            <p:nvPr/>
          </p:nvSpPr>
          <p:spPr>
            <a:xfrm>
              <a:off x="5973491" y="2621694"/>
              <a:ext cx="990600" cy="381000"/>
            </a:xfrm>
            <a:prstGeom prst="flowChartTerminator">
              <a:avLst/>
            </a:prstGeom>
            <a:grp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  <a:latin typeface="Calibri" panose="020F0502020204030204" pitchFamily="34" charset="0"/>
                </a:rPr>
                <a:t>Incident (CR)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973491" y="3128106"/>
              <a:ext cx="990600" cy="381000"/>
            </a:xfrm>
            <a:prstGeom prst="rect">
              <a:avLst/>
            </a:prstGeom>
            <a:grp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  <a:latin typeface="Calibri" panose="020F0502020204030204" pitchFamily="34" charset="0"/>
                </a:rPr>
                <a:t>ILM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73491" y="3717643"/>
              <a:ext cx="990600" cy="381000"/>
            </a:xfrm>
            <a:prstGeom prst="rect">
              <a:avLst/>
            </a:prstGeom>
            <a:grp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  <a:latin typeface="Calibri" panose="020F0502020204030204" pitchFamily="34" charset="0"/>
                </a:rPr>
                <a:t>Incident resolution / RCA</a:t>
              </a:r>
            </a:p>
          </p:txBody>
        </p:sp>
        <p:cxnSp>
          <p:nvCxnSpPr>
            <p:cNvPr id="100" name="Straight Arrow Connector 99"/>
            <p:cNvCxnSpPr>
              <a:stCxn id="97" idx="2"/>
              <a:endCxn id="98" idx="0"/>
            </p:cNvCxnSpPr>
            <p:nvPr/>
          </p:nvCxnSpPr>
          <p:spPr>
            <a:xfrm>
              <a:off x="6468791" y="3002694"/>
              <a:ext cx="0" cy="125412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Picture 7" descr="user casual ma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884" y="2103691"/>
              <a:ext cx="277812" cy="358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01"/>
            <p:cNvSpPr txBox="1"/>
            <p:nvPr/>
          </p:nvSpPr>
          <p:spPr>
            <a:xfrm>
              <a:off x="5834250" y="1888277"/>
              <a:ext cx="1239300" cy="20019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</a:rPr>
                <a:t>Developer / Tester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6333367" y="3537603"/>
              <a:ext cx="0" cy="151748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6561571" y="3530018"/>
              <a:ext cx="0" cy="16692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01" idx="2"/>
              <a:endCxn id="97" idx="0"/>
            </p:cNvCxnSpPr>
            <p:nvPr/>
          </p:nvCxnSpPr>
          <p:spPr>
            <a:xfrm>
              <a:off x="6468790" y="2462466"/>
              <a:ext cx="1" cy="159228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8101947" y="2308456"/>
            <a:ext cx="1566328" cy="2912031"/>
            <a:chOff x="7365406" y="1832134"/>
            <a:chExt cx="1423934" cy="2382571"/>
          </a:xfrm>
          <a:solidFill>
            <a:srgbClr val="FFEAC1"/>
          </a:solidFill>
        </p:grpSpPr>
        <p:sp>
          <p:nvSpPr>
            <p:cNvPr id="116" name="Rectangle 115"/>
            <p:cNvSpPr/>
            <p:nvPr/>
          </p:nvSpPr>
          <p:spPr>
            <a:xfrm>
              <a:off x="7365406" y="1832134"/>
              <a:ext cx="1423934" cy="2382571"/>
            </a:xfrm>
            <a:prstGeom prst="rect">
              <a:avLst/>
            </a:prstGeom>
            <a:grp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10" dirty="0">
                <a:solidFill>
                  <a:schemeClr val="tx2"/>
                </a:solidFill>
              </a:endParaRPr>
            </a:p>
          </p:txBody>
        </p:sp>
        <p:cxnSp>
          <p:nvCxnSpPr>
            <p:cNvPr id="117" name="Elbow Connector 116"/>
            <p:cNvCxnSpPr>
              <a:stCxn id="120" idx="1"/>
              <a:endCxn id="123" idx="1"/>
            </p:cNvCxnSpPr>
            <p:nvPr/>
          </p:nvCxnSpPr>
          <p:spPr>
            <a:xfrm rot="10800000" flipH="1">
              <a:off x="7650223" y="2297479"/>
              <a:ext cx="378608" cy="1094902"/>
            </a:xfrm>
            <a:prstGeom prst="bentConnector3">
              <a:avLst>
                <a:gd name="adj1" fmla="val -54890"/>
              </a:avLst>
            </a:prstGeom>
            <a:grpFill/>
            <a:ln>
              <a:solidFill>
                <a:srgbClr val="8A8A8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 rot="16200000">
              <a:off x="7227795" y="2717499"/>
              <a:ext cx="487141" cy="167121"/>
            </a:xfrm>
            <a:prstGeom prst="rect">
              <a:avLst/>
            </a:prstGeom>
            <a:solidFill>
              <a:srgbClr val="FFEAC1"/>
            </a:solidFill>
          </p:spPr>
          <p:txBody>
            <a:bodyPr wrap="square" lIns="50292" rIns="50292" rtlCol="0">
              <a:sp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</a:rPr>
                <a:t>Status</a:t>
              </a:r>
            </a:p>
          </p:txBody>
        </p:sp>
        <p:sp>
          <p:nvSpPr>
            <p:cNvPr id="119" name="Flowchart: Terminator 118"/>
            <p:cNvSpPr/>
            <p:nvPr/>
          </p:nvSpPr>
          <p:spPr>
            <a:xfrm>
              <a:off x="7598472" y="2669369"/>
              <a:ext cx="1138534" cy="381000"/>
            </a:xfrm>
            <a:prstGeom prst="flowChartTerminator">
              <a:avLst/>
            </a:prstGeom>
            <a:grpFill/>
            <a:ln w="9525"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  <a:latin typeface="Calibri" panose="020F0502020204030204" pitchFamily="34" charset="0"/>
                </a:rPr>
                <a:t>De-provisioning Request (SR)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650224" y="3201881"/>
              <a:ext cx="1035032" cy="381000"/>
            </a:xfrm>
            <a:prstGeom prst="rect">
              <a:avLst/>
            </a:prstGeom>
            <a:grpFill/>
            <a:ln w="9525"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9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Service Request Coordination</a:t>
              </a:r>
              <a:endParaRPr lang="en-US" sz="99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650224" y="3741355"/>
              <a:ext cx="1035032" cy="314876"/>
            </a:xfrm>
            <a:prstGeom prst="rect">
              <a:avLst/>
            </a:prstGeom>
            <a:grpFill/>
            <a:ln w="9525"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90" dirty="0">
                  <a:solidFill>
                    <a:schemeClr val="tx2"/>
                  </a:solidFill>
                  <a:latin typeface="Calibri" panose="020F0502020204030204" pitchFamily="34" charset="0"/>
                </a:rPr>
                <a:t>Release Resources</a:t>
              </a:r>
            </a:p>
          </p:txBody>
        </p:sp>
        <p:pic>
          <p:nvPicPr>
            <p:cNvPr id="123" name="Picture 7" descr="user casual ma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832" y="2118091"/>
              <a:ext cx="277812" cy="358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124" name="TextBox 123"/>
            <p:cNvSpPr txBox="1"/>
            <p:nvPr/>
          </p:nvSpPr>
          <p:spPr>
            <a:xfrm>
              <a:off x="7373100" y="1845710"/>
              <a:ext cx="1363906" cy="188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  <a:latin typeface="Calibri" panose="020F0502020204030204" pitchFamily="34" charset="0"/>
                </a:rPr>
                <a:t>Developer </a:t>
              </a:r>
              <a:r>
                <a:rPr lang="en-US" sz="9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/Capacity Team</a:t>
              </a:r>
              <a:endParaRPr lang="en-US" sz="9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8032315" y="3588923"/>
              <a:ext cx="0" cy="125412"/>
            </a:xfrm>
            <a:prstGeom prst="straightConnector1">
              <a:avLst/>
            </a:prstGeom>
            <a:grpFill/>
            <a:ln>
              <a:solidFill>
                <a:srgbClr val="8A8A8A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V="1">
              <a:off x="8247325" y="3588923"/>
              <a:ext cx="0" cy="125412"/>
            </a:xfrm>
            <a:prstGeom prst="straightConnector1">
              <a:avLst/>
            </a:prstGeom>
            <a:grpFill/>
            <a:ln>
              <a:solidFill>
                <a:srgbClr val="8A8A8A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604137" y="3572057"/>
              <a:ext cx="500137" cy="129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70" dirty="0">
                  <a:solidFill>
                    <a:schemeClr val="tx2"/>
                  </a:solidFill>
                </a:rPr>
                <a:t>Request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219724" y="3592720"/>
              <a:ext cx="549684" cy="117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70" dirty="0">
                  <a:solidFill>
                    <a:schemeClr val="tx2"/>
                  </a:solidFill>
                </a:rPr>
                <a:t>Complete</a:t>
              </a:r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8040119" y="3072700"/>
              <a:ext cx="0" cy="125412"/>
            </a:xfrm>
            <a:prstGeom prst="straightConnector1">
              <a:avLst/>
            </a:prstGeom>
            <a:grpFill/>
            <a:ln>
              <a:solidFill>
                <a:srgbClr val="8A8A8A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V="1">
              <a:off x="8255129" y="3072700"/>
              <a:ext cx="0" cy="125412"/>
            </a:xfrm>
            <a:prstGeom prst="straightConnector1">
              <a:avLst/>
            </a:prstGeom>
            <a:grpFill/>
            <a:ln>
              <a:solidFill>
                <a:srgbClr val="8A8A8A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577632" y="3032026"/>
              <a:ext cx="500137" cy="12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70" dirty="0">
                  <a:solidFill>
                    <a:schemeClr val="tx2"/>
                  </a:solidFill>
                </a:rPr>
                <a:t>Request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18706" y="3075940"/>
              <a:ext cx="549684" cy="117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70" dirty="0">
                  <a:solidFill>
                    <a:schemeClr val="tx2"/>
                  </a:solidFill>
                </a:rPr>
                <a:t>Complete</a:t>
              </a:r>
            </a:p>
          </p:txBody>
        </p:sp>
        <p:cxnSp>
          <p:nvCxnSpPr>
            <p:cNvPr id="184" name="Straight Arrow Connector 183"/>
            <p:cNvCxnSpPr>
              <a:stCxn id="123" idx="2"/>
              <a:endCxn id="119" idx="0"/>
            </p:cNvCxnSpPr>
            <p:nvPr/>
          </p:nvCxnSpPr>
          <p:spPr>
            <a:xfrm>
              <a:off x="8167738" y="2476866"/>
              <a:ext cx="1" cy="192503"/>
            </a:xfrm>
            <a:prstGeom prst="straightConnector1">
              <a:avLst/>
            </a:prstGeom>
            <a:grpFill/>
            <a:ln>
              <a:solidFill>
                <a:srgbClr val="8A8A8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2769473" y="2099209"/>
            <a:ext cx="1016304" cy="17774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155" b="1" dirty="0">
                <a:solidFill>
                  <a:schemeClr val="tx2"/>
                </a:solidFill>
                <a:latin typeface="Calibri" panose="020F0502020204030204" pitchFamily="34" charset="0"/>
              </a:rPr>
              <a:t>Service Request 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235379" y="2090735"/>
            <a:ext cx="992252" cy="1785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16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Change Request</a:t>
            </a:r>
            <a:endParaRPr lang="en-US" sz="116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88642" y="2082943"/>
            <a:ext cx="506549" cy="17774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155" b="1" dirty="0">
                <a:solidFill>
                  <a:schemeClr val="tx2"/>
                </a:solidFill>
                <a:latin typeface="Calibri" panose="020F0502020204030204" pitchFamily="34" charset="0"/>
              </a:rPr>
              <a:t>Incident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0723" y="4393805"/>
            <a:ext cx="587464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Complete</a:t>
            </a:r>
            <a:endParaRPr lang="en-US" sz="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87625" y="4379289"/>
            <a:ext cx="587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Request</a:t>
            </a:r>
            <a:endParaRPr lang="en-US" sz="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91634" y="4419205"/>
            <a:ext cx="587464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Complete</a:t>
            </a:r>
            <a:endParaRPr lang="en-US" sz="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96730" y="4404689"/>
            <a:ext cx="587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Request</a:t>
            </a:r>
            <a:endParaRPr lang="en-US" sz="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84756" y="5758363"/>
            <a:ext cx="975750" cy="2717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Asset mgmt.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4254710" y="5750753"/>
            <a:ext cx="975750" cy="2717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Capacity mgmt</a:t>
            </a: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5497129" y="5739230"/>
            <a:ext cx="975750" cy="2717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Configuration mgmt</a:t>
            </a: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6854503" y="5740877"/>
            <a:ext cx="975750" cy="2717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Utilization </a:t>
            </a: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Reporting</a:t>
            </a:r>
            <a:endParaRPr lang="en-US" dirty="0"/>
          </a:p>
        </p:txBody>
      </p:sp>
      <p:cxnSp>
        <p:nvCxnSpPr>
          <p:cNvPr id="13" name="Straight Connector 12"/>
          <p:cNvCxnSpPr>
            <a:stCxn id="8" idx="3"/>
            <a:endCxn id="105" idx="1"/>
          </p:cNvCxnSpPr>
          <p:nvPr/>
        </p:nvCxnSpPr>
        <p:spPr>
          <a:xfrm flipV="1">
            <a:off x="3960506" y="5886627"/>
            <a:ext cx="294204" cy="761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6" idx="3"/>
            <a:endCxn id="115" idx="1"/>
          </p:cNvCxnSpPr>
          <p:nvPr/>
        </p:nvCxnSpPr>
        <p:spPr>
          <a:xfrm>
            <a:off x="6472879" y="5875104"/>
            <a:ext cx="381624" cy="16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5" idx="3"/>
            <a:endCxn id="106" idx="1"/>
          </p:cNvCxnSpPr>
          <p:nvPr/>
        </p:nvCxnSpPr>
        <p:spPr>
          <a:xfrm flipV="1">
            <a:off x="5230460" y="5875104"/>
            <a:ext cx="266669" cy="1152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6927504" y="2338018"/>
            <a:ext cx="2053758" cy="1877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970" y="32656"/>
            <a:ext cx="4321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Release Management Ecosystem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1015231" y="2806096"/>
            <a:ext cx="3168392" cy="2902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Arial" pitchFamily="34" charset="0"/>
              </a:rPr>
              <a:t>RELEASE  MANAGEMENT</a:t>
            </a:r>
            <a:endParaRPr 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5945" y="557450"/>
            <a:ext cx="8447244" cy="7855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59887" y="2312618"/>
            <a:ext cx="2752179" cy="2157265"/>
            <a:chOff x="3410086" y="3723427"/>
            <a:chExt cx="2762113" cy="2276561"/>
          </a:xfrm>
        </p:grpSpPr>
        <p:sp>
          <p:nvSpPr>
            <p:cNvPr id="9" name="Rectangle 8"/>
            <p:cNvSpPr/>
            <p:nvPr/>
          </p:nvSpPr>
          <p:spPr>
            <a:xfrm>
              <a:off x="3428780" y="3723427"/>
              <a:ext cx="2743419" cy="1981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10086" y="5794322"/>
              <a:ext cx="2762112" cy="205666"/>
            </a:xfrm>
            <a:prstGeom prst="rect">
              <a:avLst/>
            </a:prstGeom>
            <a:solidFill>
              <a:srgbClr val="E3F5FD"/>
            </a:solidFill>
            <a:ln w="9525">
              <a:solidFill>
                <a:srgbClr val="1FB0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2"/>
                  </a:solidFill>
                  <a:latin typeface="Calibri" panose="020F0502020204030204" pitchFamily="34" charset="0"/>
                  <a:cs typeface="Arial" pitchFamily="34" charset="0"/>
                </a:rPr>
                <a:t>Release Activities – Testing &amp; QA</a:t>
              </a:r>
              <a:endPara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529452" y="3886200"/>
              <a:ext cx="1117673" cy="762000"/>
            </a:xfrm>
            <a:prstGeom prst="roundRect">
              <a:avLst/>
            </a:prstGeom>
            <a:solidFill>
              <a:srgbClr val="FFDB75"/>
            </a:solidFill>
            <a:ln w="3175">
              <a:solidFill>
                <a:srgbClr val="D4888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50" b="1" dirty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Build / Configure - Release</a:t>
              </a:r>
              <a:endParaRPr lang="en-US" sz="1150" b="1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824681" y="3876258"/>
              <a:ext cx="1248142" cy="762000"/>
            </a:xfrm>
            <a:prstGeom prst="roundRect">
              <a:avLst/>
            </a:prstGeom>
            <a:solidFill>
              <a:srgbClr val="FFDB75"/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Release Acceptance</a:t>
              </a:r>
              <a:endParaRPr lang="en-US" sz="1200" b="1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544059" y="4864074"/>
              <a:ext cx="1090166" cy="762000"/>
            </a:xfrm>
            <a:prstGeom prst="roundRect">
              <a:avLst/>
            </a:prstGeom>
            <a:solidFill>
              <a:srgbClr val="FFDB75"/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Release Validation</a:t>
              </a:r>
              <a:endParaRPr lang="en-US" sz="1200" b="1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24682" y="4876800"/>
              <a:ext cx="1254003" cy="762000"/>
            </a:xfrm>
            <a:prstGeom prst="roundRect">
              <a:avLst/>
            </a:prstGeom>
            <a:solidFill>
              <a:srgbClr val="FFDB75"/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50" b="1" dirty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Release Communication</a:t>
              </a:r>
              <a:endParaRPr lang="en-US" sz="1150" b="1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781883" y="4277108"/>
            <a:ext cx="2387859" cy="204245"/>
          </a:xfrm>
          <a:prstGeom prst="rect">
            <a:avLst/>
          </a:prstGeom>
          <a:solidFill>
            <a:srgbClr val="E2F1D7"/>
          </a:solidFill>
          <a:ln w="9525">
            <a:solidFill>
              <a:srgbClr val="365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2"/>
                </a:solidFill>
                <a:latin typeface="Calibri" panose="020F0502020204030204" pitchFamily="34" charset="0"/>
                <a:cs typeface="Arial" pitchFamily="34" charset="0"/>
              </a:rPr>
              <a:t>Release Activities – Live</a:t>
            </a:r>
            <a:endParaRPr lang="en-US" sz="1200" b="1" dirty="0">
              <a:solidFill>
                <a:schemeClr val="tx2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44333" y="2298496"/>
            <a:ext cx="2692370" cy="2155292"/>
            <a:chOff x="381000" y="3701593"/>
            <a:chExt cx="2833148" cy="2274479"/>
          </a:xfrm>
        </p:grpSpPr>
        <p:sp>
          <p:nvSpPr>
            <p:cNvPr id="19" name="Rectangle 18"/>
            <p:cNvSpPr/>
            <p:nvPr/>
          </p:nvSpPr>
          <p:spPr>
            <a:xfrm>
              <a:off x="381000" y="3701593"/>
              <a:ext cx="2819402" cy="19961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4746" y="5750837"/>
              <a:ext cx="2819402" cy="2252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2"/>
                  </a:solidFill>
                  <a:latin typeface="Calibri" panose="020F0502020204030204" pitchFamily="34" charset="0"/>
                  <a:cs typeface="Arial" pitchFamily="34" charset="0"/>
                </a:rPr>
                <a:t>Release Activities - Dev</a:t>
              </a:r>
              <a:endPara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91344" y="3874295"/>
              <a:ext cx="1073727" cy="626506"/>
            </a:xfrm>
            <a:prstGeom prst="roundRect">
              <a:avLst/>
            </a:prstGeom>
            <a:solidFill>
              <a:srgbClr val="DBCAE0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Release</a:t>
              </a:r>
              <a:r>
                <a:rPr lang="en-GB" sz="1200" dirty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 </a:t>
              </a:r>
              <a:r>
                <a:rPr lang="en-GB" sz="1200" b="1" dirty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Policy</a:t>
              </a:r>
              <a:endParaRPr lang="en-US" sz="1200" b="1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889977" y="3860037"/>
              <a:ext cx="1105213" cy="625657"/>
            </a:xfrm>
            <a:prstGeom prst="roundRect">
              <a:avLst/>
            </a:prstGeom>
            <a:solidFill>
              <a:srgbClr val="DBCAE0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Release </a:t>
              </a:r>
            </a:p>
            <a:p>
              <a:pPr algn="ctr"/>
              <a:r>
                <a:rPr lang="en-GB" sz="1200" b="1" dirty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Planning</a:t>
              </a:r>
              <a:endParaRPr lang="en-US" sz="1200" b="1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91344" y="4782070"/>
              <a:ext cx="1080025" cy="668060"/>
            </a:xfrm>
            <a:prstGeom prst="roundRect">
              <a:avLst/>
            </a:prstGeom>
            <a:solidFill>
              <a:srgbClr val="DBCAE0"/>
            </a:solidFill>
            <a:ln w="3175"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Design</a:t>
              </a:r>
              <a:endParaRPr lang="en-US" sz="1200" b="1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889979" y="4776382"/>
              <a:ext cx="1105213" cy="722640"/>
            </a:xfrm>
            <a:prstGeom prst="roundRect">
              <a:avLst/>
            </a:prstGeom>
            <a:solidFill>
              <a:srgbClr val="DBCAE0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Release</a:t>
              </a:r>
            </a:p>
            <a:p>
              <a:pPr algn="ctr"/>
              <a:r>
                <a:rPr lang="en-GB" sz="1000" b="1" dirty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Prioritization</a:t>
              </a:r>
              <a:endParaRPr lang="en-US" sz="1000" b="1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5945" y="1859973"/>
            <a:ext cx="8538684" cy="522784"/>
            <a:chOff x="401783" y="3321446"/>
            <a:chExt cx="8139551" cy="533416"/>
          </a:xfrm>
        </p:grpSpPr>
        <p:sp>
          <p:nvSpPr>
            <p:cNvPr id="29" name="Notched Right Arrow 28"/>
            <p:cNvSpPr/>
            <p:nvPr/>
          </p:nvSpPr>
          <p:spPr>
            <a:xfrm>
              <a:off x="401783" y="3321446"/>
              <a:ext cx="8139551" cy="533416"/>
            </a:xfrm>
            <a:prstGeom prst="notchedRightArrow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2971800" y="3413548"/>
              <a:ext cx="3370026" cy="314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GB" sz="1400" b="1" dirty="0">
                  <a:solidFill>
                    <a:prstClr val="black"/>
                  </a:solidFill>
                  <a:cs typeface="Arial" pitchFamily="34" charset="0"/>
                </a:rPr>
                <a:t>Release Management Workflow</a:t>
              </a:r>
              <a:endParaRPr lang="en-US" sz="1400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6887650" y="705393"/>
            <a:ext cx="1730061" cy="4815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prstClr val="black"/>
                </a:solidFill>
                <a:cs typeface="Arial" pitchFamily="34" charset="0"/>
              </a:rPr>
              <a:t>Release Schedule</a:t>
            </a:r>
            <a:endParaRPr lang="en-US" sz="12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284950" y="710251"/>
            <a:ext cx="1730061" cy="4937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black"/>
                </a:solidFill>
                <a:cs typeface="Arial" pitchFamily="34" charset="0"/>
              </a:rPr>
              <a:t>Preventive Maintenance / Technology </a:t>
            </a:r>
            <a:r>
              <a:rPr lang="en-GB" sz="1050" b="1" dirty="0">
                <a:solidFill>
                  <a:prstClr val="black"/>
                </a:solidFill>
                <a:cs typeface="Arial" pitchFamily="34" charset="0"/>
              </a:rPr>
              <a:t>Refresh</a:t>
            </a:r>
            <a:endParaRPr lang="en-US" sz="11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175722" y="795815"/>
            <a:ext cx="785524" cy="2826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Arial" pitchFamily="34" charset="0"/>
              </a:rPr>
              <a:t>INPUT</a:t>
            </a:r>
            <a:endParaRPr 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3634" y="4573026"/>
            <a:ext cx="8449555" cy="8617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73011" y="4705478"/>
            <a:ext cx="3429277" cy="5974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D78A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prstClr val="black"/>
                </a:solidFill>
                <a:cs typeface="Arial" pitchFamily="34" charset="0"/>
              </a:rPr>
              <a:t>Release Deployments</a:t>
            </a:r>
            <a:endParaRPr lang="en-US" sz="12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281613" y="4711710"/>
            <a:ext cx="3478184" cy="5974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prstClr val="black"/>
                </a:solidFill>
                <a:cs typeface="Arial" pitchFamily="34" charset="0"/>
              </a:rPr>
              <a:t>Release Calendar</a:t>
            </a:r>
            <a:endParaRPr lang="en-US" sz="12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26801" y="4855153"/>
            <a:ext cx="864076" cy="2722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Arial" pitchFamily="34" charset="0"/>
              </a:rPr>
              <a:t>OUTPUT</a:t>
            </a:r>
            <a:endParaRPr 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802501" y="705393"/>
            <a:ext cx="1730061" cy="4845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prstClr val="black"/>
                </a:solidFill>
                <a:cs typeface="Arial" pitchFamily="34" charset="0"/>
              </a:rPr>
              <a:t>Project Portfolio</a:t>
            </a:r>
            <a:endParaRPr lang="en-US" sz="12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64802" y="2431719"/>
            <a:ext cx="1857506" cy="7179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rPr>
              <a:t>Release Implementation Coordination</a:t>
            </a:r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177716" y="5584542"/>
            <a:ext cx="5594683" cy="674321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</a:rPr>
              <a:t>Better coverage </a:t>
            </a:r>
            <a:r>
              <a:rPr lang="en-US" sz="1200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</a:rPr>
              <a:t>for RM operations</a:t>
            </a:r>
          </a:p>
          <a:p>
            <a:pPr marL="171450" indent="-171450"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</a:rPr>
              <a:t>Cyclical handover synergy across multiple service windows</a:t>
            </a:r>
          </a:p>
          <a:p>
            <a:pPr marL="171450" indent="-171450"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</a:rPr>
              <a:t>Optimization based on existing toolsets and process levers.</a:t>
            </a:r>
          </a:p>
        </p:txBody>
      </p:sp>
      <p:sp>
        <p:nvSpPr>
          <p:cNvPr id="43" name="Rectangle 42"/>
          <p:cNvSpPr/>
          <p:nvPr/>
        </p:nvSpPr>
        <p:spPr>
          <a:xfrm rot="16200000">
            <a:off x="131104" y="5712805"/>
            <a:ext cx="855470" cy="2994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Arial" pitchFamily="34" charset="0"/>
              </a:rPr>
              <a:t>ENABLERS</a:t>
            </a:r>
            <a:endParaRPr 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4" name="Pentagon 43"/>
          <p:cNvSpPr/>
          <p:nvPr/>
        </p:nvSpPr>
        <p:spPr>
          <a:xfrm>
            <a:off x="1400912" y="1509381"/>
            <a:ext cx="1428485" cy="366401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</a:t>
            </a:r>
          </a:p>
        </p:txBody>
      </p:sp>
      <p:sp>
        <p:nvSpPr>
          <p:cNvPr id="49" name="Pentagon 48"/>
          <p:cNvSpPr/>
          <p:nvPr/>
        </p:nvSpPr>
        <p:spPr>
          <a:xfrm>
            <a:off x="7641771" y="1505361"/>
            <a:ext cx="1280537" cy="366401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PROD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33374" y="3240656"/>
            <a:ext cx="1857505" cy="717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rPr>
              <a:t>Post  Release Verification Coordination</a:t>
            </a:r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54" name="Pentagon 53"/>
          <p:cNvSpPr/>
          <p:nvPr/>
        </p:nvSpPr>
        <p:spPr>
          <a:xfrm>
            <a:off x="3331312" y="1534782"/>
            <a:ext cx="1428485" cy="345894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QA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5" name="Pentagon 54"/>
          <p:cNvSpPr/>
          <p:nvPr/>
        </p:nvSpPr>
        <p:spPr>
          <a:xfrm>
            <a:off x="5353398" y="1530882"/>
            <a:ext cx="1428485" cy="345894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Performance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Implementation Road Map - Indicative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8540-4D29-4FD0-B9C1-5358CB6285E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304511"/>
              </p:ext>
            </p:extLst>
          </p:nvPr>
        </p:nvGraphicFramePr>
        <p:xfrm>
          <a:off x="183798" y="1335497"/>
          <a:ext cx="9825828" cy="5040473"/>
        </p:xfrm>
        <a:graphic>
          <a:graphicData uri="http://schemas.openxmlformats.org/drawingml/2006/table">
            <a:tbl>
              <a:tblPr firstRow="1" bandRow="1"/>
              <a:tblGrid>
                <a:gridCol w="1701541"/>
                <a:gridCol w="1659931"/>
                <a:gridCol w="1551444"/>
                <a:gridCol w="1551444"/>
                <a:gridCol w="1551444"/>
                <a:gridCol w="1810024"/>
              </a:tblGrid>
              <a:tr h="368359">
                <a:tc>
                  <a:txBody>
                    <a:bodyPr/>
                    <a:lstStyle>
                      <a:lvl1pPr marL="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60957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121913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82870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243827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304784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365741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426698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487655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69" marR="966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60957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121913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82870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243827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304784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365741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426698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487655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M2</a:t>
                      </a:r>
                    </a:p>
                  </a:txBody>
                  <a:tcPr marL="9669" marR="966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60957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121913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82870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243827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304784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365741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426698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487655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69" marR="966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60957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121913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82870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243827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304784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365741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426698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487655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69" marR="966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60957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121913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82870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243827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304784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365741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426698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487655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69" marR="966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60957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121913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82870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243827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304784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365741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426698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487655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69" marR="966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72114">
                <a:tc>
                  <a:txBody>
                    <a:bodyPr/>
                    <a:lstStyle>
                      <a:lvl1pPr marL="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60957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121913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82870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243827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304784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365741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426698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487655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92821" marR="92821">
                    <a:lnL w="12700" cap="flat" cmpd="sng" algn="ctr">
                      <a:solidFill>
                        <a:srgbClr val="1E722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60957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121913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82870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243827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304784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365741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426698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487655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92821" marR="92821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60957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121913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82870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243827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304784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365741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426698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487655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92821" marR="92821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60957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121913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82870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243827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304784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365741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426698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487655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92821" marR="92821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60957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121913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82870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243827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304784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365741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426698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487655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92821" marR="92821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609570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121913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828709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243827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3047848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365741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426698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4876557" algn="l" defTabSz="6095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92821" marR="92821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572551" y="3706533"/>
            <a:ext cx="6226570" cy="757664"/>
            <a:chOff x="3871095" y="2862225"/>
            <a:chExt cx="3699710" cy="636451"/>
          </a:xfrm>
        </p:grpSpPr>
        <p:sp>
          <p:nvSpPr>
            <p:cNvPr id="25" name="Pentagon 24"/>
            <p:cNvSpPr/>
            <p:nvPr/>
          </p:nvSpPr>
          <p:spPr>
            <a:xfrm>
              <a:off x="3871095" y="2923777"/>
              <a:ext cx="896413" cy="378957"/>
            </a:xfrm>
            <a:prstGeom prst="homePlate">
              <a:avLst>
                <a:gd name="adj" fmla="val 14499"/>
              </a:avLst>
            </a:prstGeom>
            <a:solidFill>
              <a:schemeClr val="tx1">
                <a:lumMod val="20000"/>
                <a:lumOff val="80000"/>
              </a:schemeClr>
            </a:solidFill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lIns="91434" tIns="45717" rIns="91434" bIns="45717" rtlCol="0" anchor="t"/>
            <a:lstStyle/>
            <a:p>
              <a:pPr algn="ctr" defTabSz="1298326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b="1" kern="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Automated Deployment -uDeploy</a:t>
              </a:r>
              <a:endParaRPr lang="en-US" sz="1050" b="1" kern="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0" marR="0" lvl="0" indent="0" defTabSz="12983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kern="0" dirty="0">
                <a:solidFill>
                  <a:srgbClr val="0000FF"/>
                </a:solidFill>
                <a:latin typeface="Verdana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84010" y="2862225"/>
              <a:ext cx="2686795" cy="63645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45717" tIns="45717" rIns="45717" bIns="45717" rtlCol="0" anchor="ctr"/>
            <a:lstStyle/>
            <a:p>
              <a:pPr marL="171450" marR="0" lvl="0" indent="-171450" defTabSz="12983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Deployment Automation configuration</a:t>
              </a:r>
            </a:p>
            <a:p>
              <a:pPr marL="171450" marR="0" lvl="0" indent="-171450" defTabSz="12983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Implementation of Deployment</a:t>
              </a:r>
              <a:r>
                <a:rPr kumimoji="0" lang="en-US" sz="1100" b="0" i="1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 in non Prod environment using UDeploy</a:t>
              </a:r>
            </a:p>
            <a:p>
              <a:pPr marL="171450" marR="0" lvl="0" indent="-171450" defTabSz="12983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Implementation of Automated Deployment in Production </a:t>
              </a:r>
            </a:p>
            <a:p>
              <a:pPr marL="171450" marR="0" lvl="0" indent="-171450" defTabSz="12983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Implement Environment Booking process</a:t>
              </a:r>
            </a:p>
            <a:p>
              <a:pPr marR="0" lvl="0" defTabSz="12983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29200" y="4591869"/>
            <a:ext cx="4797185" cy="585807"/>
            <a:chOff x="3891937" y="3162590"/>
            <a:chExt cx="3394194" cy="204601"/>
          </a:xfrm>
        </p:grpSpPr>
        <p:sp>
          <p:nvSpPr>
            <p:cNvPr id="29" name="Pentagon 28"/>
            <p:cNvSpPr/>
            <p:nvPr/>
          </p:nvSpPr>
          <p:spPr>
            <a:xfrm>
              <a:off x="3891937" y="3162590"/>
              <a:ext cx="1064280" cy="186632"/>
            </a:xfrm>
            <a:prstGeom prst="homePlate">
              <a:avLst>
                <a:gd name="adj" fmla="val 14499"/>
              </a:avLst>
            </a:prstGeom>
            <a:solidFill>
              <a:schemeClr val="tx1">
                <a:lumMod val="20000"/>
                <a:lumOff val="80000"/>
              </a:schemeClr>
            </a:solidFill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lIns="91434" tIns="45717" rIns="91434" bIns="45717" rtlCol="0" anchor="t"/>
            <a:lstStyle/>
            <a:p>
              <a:pPr algn="ctr" defTabSz="1298326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kern="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Log Management &amp; Release </a:t>
              </a:r>
              <a:r>
                <a:rPr lang="en-US" sz="1000" b="1" kern="0" dirty="0">
                  <a:solidFill>
                    <a:schemeClr val="tx2"/>
                  </a:solidFill>
                  <a:latin typeface="Calibri" panose="020F0502020204030204" pitchFamily="34" charset="0"/>
                </a:rPr>
                <a:t>Management Dashboard</a:t>
              </a:r>
            </a:p>
            <a:p>
              <a:pPr marL="0" marR="0" lvl="0" indent="0" defTabSz="12983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kern="0" dirty="0">
                <a:solidFill>
                  <a:srgbClr val="0000FF"/>
                </a:solidFill>
                <a:latin typeface="Verdana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56217" y="3165306"/>
              <a:ext cx="2329914" cy="201885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45717" tIns="45717" rIns="45717" bIns="45717" rtlCol="0" anchor="ctr"/>
            <a:lstStyle/>
            <a:p>
              <a:pPr marL="171450" lvl="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CD Training to Deployment Team</a:t>
              </a:r>
            </a:p>
            <a:p>
              <a:pPr marL="17145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Create SOP’s on Deployment and Monitoring process</a:t>
              </a:r>
            </a:p>
            <a:p>
              <a:pPr marL="17145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Generate </a:t>
              </a:r>
              <a:r>
                <a:rPr lang="en-US" sz="1050" i="1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metrics and Reports and Hand </a:t>
              </a:r>
              <a:r>
                <a:rPr lang="en-US" sz="105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off</a:t>
              </a:r>
            </a:p>
            <a:p>
              <a:pPr marL="17145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Configure Release Management dashboard for metrics</a:t>
              </a:r>
            </a:p>
            <a:p>
              <a:pPr marL="17145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Configure Log Management and Monitoring</a:t>
              </a:r>
              <a:endParaRPr lang="en-US" sz="1050" i="1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marL="17145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endParaRPr kumimoji="0" lang="en-US" sz="11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192576" y="553868"/>
            <a:ext cx="9817050" cy="6129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The </a:t>
            </a: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recommendation </a:t>
            </a:r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shall be </a:t>
            </a: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implemented by deploying 2 dedicated SME distributed across onsite and offshore  from DevOps as per the waves and timelines highlighted below: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Sr</a:t>
            </a: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DevOps Engineer at Onsite - $ 125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DevOps Engineer at Offshore -$38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58897" y="2660957"/>
            <a:ext cx="6916615" cy="758805"/>
            <a:chOff x="3918535" y="2827305"/>
            <a:chExt cx="3221453" cy="636451"/>
          </a:xfrm>
        </p:grpSpPr>
        <p:sp>
          <p:nvSpPr>
            <p:cNvPr id="36" name="Pentagon 35"/>
            <p:cNvSpPr/>
            <p:nvPr/>
          </p:nvSpPr>
          <p:spPr>
            <a:xfrm>
              <a:off x="3918535" y="2977215"/>
              <a:ext cx="798144" cy="375952"/>
            </a:xfrm>
            <a:prstGeom prst="homePlate">
              <a:avLst>
                <a:gd name="adj" fmla="val 14499"/>
              </a:avLst>
            </a:prstGeom>
            <a:solidFill>
              <a:schemeClr val="tx1">
                <a:lumMod val="20000"/>
                <a:lumOff val="80000"/>
              </a:schemeClr>
            </a:solidFill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lIns="91434" tIns="45717" rIns="91434" bIns="45717" rtlCol="0" anchor="t"/>
            <a:lstStyle/>
            <a:p>
              <a:pPr marL="0" marR="0" lvl="0" indent="0" defTabSz="12983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 dirty="0">
                  <a:solidFill>
                    <a:schemeClr val="tx2"/>
                  </a:solidFill>
                  <a:latin typeface="Calibri" panose="020F0502020204030204" pitchFamily="34" charset="0"/>
                </a:rPr>
                <a:t>CI configuration – With available tools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41366" y="2827305"/>
              <a:ext cx="2398622" cy="63645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45717" tIns="45717" rIns="45717" bIns="45717" rtlCol="0" anchor="ctr"/>
            <a:lstStyle/>
            <a:p>
              <a:pPr marL="171450" lvl="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Configuration </a:t>
              </a:r>
              <a:r>
                <a:rPr lang="en-US" sz="1050" i="1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of Jenkins</a:t>
              </a:r>
            </a:p>
            <a:p>
              <a:pPr marL="171450" lvl="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Installation of new proposed tools  and Integration </a:t>
              </a:r>
              <a:r>
                <a:rPr lang="en-US" sz="1050" i="1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with proposed tools and </a:t>
              </a:r>
              <a:r>
                <a:rPr lang="en-US" sz="105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validation</a:t>
              </a:r>
            </a:p>
            <a:p>
              <a:pPr marL="171450" lvl="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Setup Repository Management  using Nexus OSS</a:t>
              </a:r>
            </a:p>
            <a:p>
              <a:pPr marL="171450" lvl="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Document the CI process and SCM best practices and guidelines</a:t>
              </a:r>
            </a:p>
            <a:p>
              <a:pPr marL="171450" lvl="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POC </a:t>
              </a:r>
              <a:r>
                <a:rPr lang="en-US" sz="1050" i="1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and Sign </a:t>
              </a:r>
              <a:r>
                <a:rPr lang="en-US" sz="105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off</a:t>
              </a:r>
            </a:p>
            <a:p>
              <a:pPr marL="171450" lvl="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CI  and  Proposed tools Training to users</a:t>
              </a:r>
              <a:endParaRPr lang="en-US" sz="1050" i="1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2578" y="1841477"/>
            <a:ext cx="7463815" cy="853386"/>
            <a:chOff x="3918537" y="3203578"/>
            <a:chExt cx="4186507" cy="159500"/>
          </a:xfrm>
        </p:grpSpPr>
        <p:sp>
          <p:nvSpPr>
            <p:cNvPr id="41" name="Pentagon 40"/>
            <p:cNvSpPr/>
            <p:nvPr/>
          </p:nvSpPr>
          <p:spPr>
            <a:xfrm>
              <a:off x="3918537" y="3205909"/>
              <a:ext cx="929725" cy="104985"/>
            </a:xfrm>
            <a:prstGeom prst="homePlate">
              <a:avLst>
                <a:gd name="adj" fmla="val 14499"/>
              </a:avLst>
            </a:prstGeom>
            <a:solidFill>
              <a:schemeClr val="tx1">
                <a:lumMod val="20000"/>
                <a:lumOff val="80000"/>
              </a:schemeClr>
            </a:solidFill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lIns="91434" tIns="45717" rIns="91434" bIns="45717" rtlCol="0" anchor="t"/>
            <a:lstStyle/>
            <a:p>
              <a:pPr algn="ctr" defTabSz="1298326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kern="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Design Approval &amp; Infra readiness </a:t>
              </a:r>
              <a:endParaRPr lang="en-US" sz="1000" b="1" kern="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0" marR="0" lvl="0" indent="0" defTabSz="12983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kern="0" dirty="0">
                <a:solidFill>
                  <a:srgbClr val="0000FF"/>
                </a:solidFill>
                <a:latin typeface="Verdana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53187" y="3203578"/>
              <a:ext cx="3251857" cy="15950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45717" tIns="45717" rIns="45717" bIns="45717" rtlCol="0" anchor="ctr"/>
            <a:lstStyle/>
            <a:p>
              <a:pPr marL="17145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>
                  <a:solidFill>
                    <a:schemeClr val="tx2"/>
                  </a:solidFill>
                  <a:latin typeface="Calibri" panose="020F0502020204030204" pitchFamily="34" charset="0"/>
                </a:rPr>
                <a:t>Understand the Application, Tools, Technology, Environment landscape and Data </a:t>
              </a:r>
              <a:r>
                <a:rPr lang="en-US" sz="1050" i="1" kern="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volume</a:t>
              </a:r>
            </a:p>
            <a:p>
              <a:pPr marL="17145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>
                  <a:solidFill>
                    <a:schemeClr val="tx2"/>
                  </a:solidFill>
                  <a:latin typeface="Calibri" panose="020F0502020204030204" pitchFamily="34" charset="0"/>
                </a:rPr>
                <a:t>Confirm Scope and Objectives</a:t>
              </a:r>
            </a:p>
            <a:p>
              <a:pPr marL="17145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Approval on Tools recommendation and tool chain Integration</a:t>
              </a:r>
            </a:p>
            <a:p>
              <a:pPr marL="17145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en-US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Readiness of Infrastructure</a:t>
              </a:r>
              <a:r>
                <a:rPr kumimoji="0" lang="en-US" sz="1050" b="0" i="1" u="none" strike="noStrike" kern="0" cap="none" spc="0" normalizeH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 for Implementation</a:t>
              </a:r>
            </a:p>
            <a:p>
              <a:pPr marL="17145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End </a:t>
              </a:r>
              <a:r>
                <a:rPr lang="en-US" sz="1050" i="1" kern="0" dirty="0">
                  <a:solidFill>
                    <a:schemeClr val="tx2"/>
                  </a:solidFill>
                  <a:latin typeface="Calibri" panose="020F0502020204030204" pitchFamily="34" charset="0"/>
                </a:rPr>
                <a:t>State Defined</a:t>
              </a:r>
            </a:p>
            <a:p>
              <a:pPr marL="17145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endPara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09980" y="5366475"/>
            <a:ext cx="3548420" cy="658705"/>
            <a:chOff x="4691855" y="3089267"/>
            <a:chExt cx="2840863" cy="230061"/>
          </a:xfrm>
        </p:grpSpPr>
        <p:sp>
          <p:nvSpPr>
            <p:cNvPr id="44" name="Pentagon 43"/>
            <p:cNvSpPr/>
            <p:nvPr/>
          </p:nvSpPr>
          <p:spPr>
            <a:xfrm>
              <a:off x="4691855" y="3125487"/>
              <a:ext cx="1201903" cy="157620"/>
            </a:xfrm>
            <a:prstGeom prst="homePlate">
              <a:avLst>
                <a:gd name="adj" fmla="val 14499"/>
              </a:avLst>
            </a:prstGeom>
            <a:solidFill>
              <a:schemeClr val="tx1">
                <a:lumMod val="20000"/>
                <a:lumOff val="80000"/>
              </a:schemeClr>
            </a:solidFill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lIns="91434" tIns="45717" rIns="91434" bIns="45717" rtlCol="0" anchor="t"/>
            <a:lstStyle/>
            <a:p>
              <a:pPr marR="0" lvl="0" indent="0" algn="ctr" defTabSz="1298326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 dirty="0">
                  <a:solidFill>
                    <a:schemeClr val="tx2"/>
                  </a:solidFill>
                  <a:latin typeface="Calibri" panose="020F0502020204030204" pitchFamily="34" charset="0"/>
                </a:rPr>
                <a:t>Steady state and Hand OFF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93758" y="3089267"/>
              <a:ext cx="1638960" cy="23006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45717" tIns="45717" rIns="45717" bIns="45717" rtlCol="0" anchor="ctr"/>
            <a:lstStyle/>
            <a:p>
              <a:pPr marL="17145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Support Steady state BAU</a:t>
              </a:r>
              <a:endParaRPr lang="en-US" sz="1050" i="1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marL="171450" indent="-171450" defTabSz="1298326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50" i="1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Generate metrics and Reports and Hand off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92576" y="2447973"/>
            <a:ext cx="559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2"/>
                </a:solidFill>
              </a:rPr>
              <a:t> </a:t>
            </a:r>
            <a:r>
              <a:rPr lang="en-US" sz="900" b="1" dirty="0" smtClean="0">
                <a:solidFill>
                  <a:schemeClr val="tx2"/>
                </a:solidFill>
              </a:rPr>
              <a:t>ON- 1   OFF -1 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78135" y="3322680"/>
            <a:ext cx="559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2"/>
                </a:solidFill>
              </a:rPr>
              <a:t> </a:t>
            </a:r>
            <a:r>
              <a:rPr lang="en-US" sz="900" b="1" dirty="0" smtClean="0">
                <a:solidFill>
                  <a:schemeClr val="tx2"/>
                </a:solidFill>
              </a:rPr>
              <a:t>ON- 1   OFF -1 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4237" y="4259544"/>
            <a:ext cx="559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2"/>
                </a:solidFill>
              </a:rPr>
              <a:t> </a:t>
            </a:r>
            <a:r>
              <a:rPr lang="en-US" sz="900" b="1" dirty="0" smtClean="0">
                <a:solidFill>
                  <a:schemeClr val="tx2"/>
                </a:solidFill>
              </a:rPr>
              <a:t>ON- 1   OFF -1 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5133575"/>
            <a:ext cx="559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2"/>
                </a:solidFill>
              </a:rPr>
              <a:t> </a:t>
            </a:r>
            <a:r>
              <a:rPr lang="en-US" sz="900" b="1" dirty="0" smtClean="0">
                <a:solidFill>
                  <a:schemeClr val="tx2"/>
                </a:solidFill>
              </a:rPr>
              <a:t>ON- 1   OFF -1 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33400" y="5943969"/>
            <a:ext cx="559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2"/>
                </a:solidFill>
              </a:rPr>
              <a:t> </a:t>
            </a:r>
            <a:r>
              <a:rPr lang="en-US" sz="900" b="1" dirty="0" smtClean="0">
                <a:solidFill>
                  <a:schemeClr val="tx2"/>
                </a:solidFill>
              </a:rPr>
              <a:t>ON- 1   OFF -1 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2576" y="5966768"/>
            <a:ext cx="1435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</a:rPr>
              <a:t>CI- Continuous Integration</a:t>
            </a:r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4x3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MTS Theme">
  <a:themeElements>
    <a:clrScheme name="Cognizant_brand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31AE50"/>
      </a:accent4>
      <a:accent5>
        <a:srgbClr val="FC9228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gnizant">
    <a:dk1>
      <a:srgbClr val="50B3CF"/>
    </a:dk1>
    <a:lt1>
      <a:sysClr val="window" lastClr="FFFFFF"/>
    </a:lt1>
    <a:dk2>
      <a:srgbClr val="141414"/>
    </a:dk2>
    <a:lt2>
      <a:srgbClr val="FFFFFF"/>
    </a:lt2>
    <a:accent1>
      <a:srgbClr val="50B3CF"/>
    </a:accent1>
    <a:accent2>
      <a:srgbClr val="6DB33F"/>
    </a:accent2>
    <a:accent3>
      <a:srgbClr val="72CDF4"/>
    </a:accent3>
    <a:accent4>
      <a:srgbClr val="00728F"/>
    </a:accent4>
    <a:accent5>
      <a:srgbClr val="387C2C"/>
    </a:accent5>
    <a:accent6>
      <a:srgbClr val="DF7A1C"/>
    </a:accent6>
    <a:hlink>
      <a:srgbClr val="D36522"/>
    </a:hlink>
    <a:folHlink>
      <a:srgbClr val="66C2E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69562</TotalTime>
  <Words>1946</Words>
  <Application>Microsoft Office PowerPoint</Application>
  <PresentationFormat>Custom</PresentationFormat>
  <Paragraphs>429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Cognizant_4x3</vt:lpstr>
      <vt:lpstr>MTS Theme</vt:lpstr>
      <vt:lpstr>PowerPoint Presentation</vt:lpstr>
      <vt:lpstr>Current State Overview</vt:lpstr>
      <vt:lpstr>Cognizant Findings &amp; Recommendations                                                                                 </vt:lpstr>
      <vt:lpstr>Cognizant Findings &amp; Recommendations                                                                                 </vt:lpstr>
      <vt:lpstr>PowerPoint Presentation</vt:lpstr>
      <vt:lpstr>PowerPoint Presentation</vt:lpstr>
      <vt:lpstr>Environment Management</vt:lpstr>
      <vt:lpstr>PowerPoint Presentation</vt:lpstr>
      <vt:lpstr>Implementation Road Map - Indicative</vt:lpstr>
      <vt:lpstr>Resource Loading</vt:lpstr>
      <vt:lpstr>PowerPoint Presentation</vt:lpstr>
      <vt:lpstr>Assumptions and Dependencies</vt:lpstr>
      <vt:lpstr>PowerPoint Presentation</vt:lpstr>
      <vt:lpstr>PowerPoint Presentation</vt:lpstr>
      <vt:lpstr>How DevOps can make Agile more efficient</vt:lpstr>
      <vt:lpstr>Case Study : DevOps Strategy Consulting For One Of The Largest Healthcare Companies</vt:lpstr>
      <vt:lpstr>Case Study : Enterprise DevOps For Largest Online Marketplace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Cognizant DevOps</dc:creator>
  <cp:lastModifiedBy>Cognizant Technology Solutions</cp:lastModifiedBy>
  <cp:revision>2313</cp:revision>
  <cp:lastPrinted>2015-03-23T19:33:36Z</cp:lastPrinted>
  <dcterms:created xsi:type="dcterms:W3CDTF">2014-10-07T22:53:05Z</dcterms:created>
  <dcterms:modified xsi:type="dcterms:W3CDTF">2016-09-27T16:07:32Z</dcterms:modified>
</cp:coreProperties>
</file>