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4" r:id="rId4"/>
    <p:sldId id="269" r:id="rId5"/>
    <p:sldId id="270" r:id="rId6"/>
    <p:sldId id="258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71" r:id="rId15"/>
    <p:sldId id="265" r:id="rId16"/>
    <p:sldId id="272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46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3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2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3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3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385C-C1A3-48D0-A886-76927A885A4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926F12-567B-4956-8BB7-18C3C8E59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3F51-A409-472A-82EF-33839FF91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B4421-6227-4C1A-B640-F5795AB6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79177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F8D9-2C83-4C22-9E62-6A0AD33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Stored Procedure With Multiple Parameters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0962-9ED1-4907-99C8-AAC792BD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440017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SQL statement creates a stored procedure that selects </a:t>
            </a:r>
          </a:p>
          <a:p>
            <a:pPr marL="0" indent="0">
              <a:buNone/>
            </a:pPr>
            <a:r>
              <a:rPr lang="en-US" sz="2000" dirty="0"/>
              <a:t>    Employees from a particular Salary with a particular </a:t>
            </a:r>
            <a:r>
              <a:rPr lang="en-US" sz="2000" dirty="0" err="1"/>
              <a:t>JobId</a:t>
            </a:r>
            <a:r>
              <a:rPr lang="en-US" sz="2000" dirty="0"/>
              <a:t> from the </a:t>
            </a:r>
          </a:p>
          <a:p>
            <a:pPr marL="0" indent="0">
              <a:buNone/>
            </a:pPr>
            <a:r>
              <a:rPr lang="en-US" sz="2000" dirty="0"/>
              <a:t>    “Employees" table:</a:t>
            </a:r>
          </a:p>
          <a:p>
            <a:endParaRPr lang="en-US" sz="2000" dirty="0"/>
          </a:p>
          <a:p>
            <a:r>
              <a:rPr lang="en-US" sz="2000" dirty="0"/>
              <a:t>Example 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CD"/>
                </a:solidFill>
                <a:effectLst/>
              </a:rPr>
              <a:t>CREATE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00CD"/>
                </a:solidFill>
                <a:effectLst/>
              </a:rPr>
              <a:t>PROCEDURE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SelectAllEmp</a:t>
            </a:r>
            <a:r>
              <a:rPr lang="en-US" sz="2000" dirty="0">
                <a:solidFill>
                  <a:srgbClr val="000000"/>
                </a:solidFill>
                <a:effectLst/>
              </a:rPr>
              <a:t> @Salary INT, @JobId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nvarchar</a:t>
            </a:r>
            <a:r>
              <a:rPr lang="en-US" sz="2000" dirty="0">
                <a:solidFill>
                  <a:srgbClr val="000000"/>
                </a:solidFill>
                <a:effectLst/>
              </a:rPr>
              <a:t>(30)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AS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000" dirty="0">
                <a:solidFill>
                  <a:srgbClr val="000000"/>
                </a:solidFill>
                <a:effectLst/>
              </a:rPr>
              <a:t> * </a:t>
            </a:r>
            <a:r>
              <a:rPr lang="en-US" sz="2000" dirty="0">
                <a:solidFill>
                  <a:srgbClr val="0000CD"/>
                </a:solidFill>
                <a:effectLst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</a:rPr>
              <a:t> Employees </a:t>
            </a:r>
            <a:r>
              <a:rPr lang="en-US" sz="200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000" dirty="0">
                <a:solidFill>
                  <a:srgbClr val="000000"/>
                </a:solidFill>
                <a:effectLst/>
              </a:rPr>
              <a:t> Salary = @Salary </a:t>
            </a:r>
            <a:r>
              <a:rPr lang="en-US" sz="2000" dirty="0">
                <a:solidFill>
                  <a:srgbClr val="0000CD"/>
                </a:solidFill>
                <a:effectLst/>
              </a:rPr>
              <a:t>AND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JobId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@JobId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GO;</a:t>
            </a:r>
          </a:p>
          <a:p>
            <a:r>
              <a:rPr lang="en-US" sz="2000" dirty="0"/>
              <a:t>Execute the stored procedure above as follows:</a:t>
            </a:r>
          </a:p>
          <a:p>
            <a:r>
              <a:rPr lang="en-US" sz="2000" b="1" dirty="0"/>
              <a:t>Example</a:t>
            </a:r>
          </a:p>
          <a:p>
            <a:r>
              <a:rPr lang="en-US" sz="2000" dirty="0">
                <a:solidFill>
                  <a:srgbClr val="0000CD"/>
                </a:solidFill>
                <a:effectLst/>
              </a:rPr>
              <a:t>EXEC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SelectAllEmp</a:t>
            </a:r>
            <a:r>
              <a:rPr lang="en-US" sz="2000" dirty="0">
                <a:solidFill>
                  <a:srgbClr val="000000"/>
                </a:solidFill>
                <a:effectLst/>
              </a:rPr>
              <a:t> @Salary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8000</a:t>
            </a:r>
            <a:r>
              <a:rPr lang="en-US" sz="2000" dirty="0">
                <a:solidFill>
                  <a:srgbClr val="000000"/>
                </a:solidFill>
                <a:effectLst/>
              </a:rPr>
              <a:t>, @JobId = </a:t>
            </a:r>
            <a:r>
              <a:rPr lang="en-US" sz="2000" dirty="0">
                <a:solidFill>
                  <a:srgbClr val="A52A2A"/>
                </a:solidFill>
              </a:rPr>
              <a:t>‘IT_PROG’</a:t>
            </a:r>
            <a:r>
              <a:rPr lang="en-US" sz="2000" dirty="0">
                <a:solidFill>
                  <a:srgbClr val="000000"/>
                </a:solidFill>
                <a:effectLst/>
              </a:rPr>
              <a:t>; 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38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910D-A3B1-40D4-A457-9703DDB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the SET NOCOUNT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8D81-2B28-4971-BAE5-D4BDB1B1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Syntax :</a:t>
            </a:r>
          </a:p>
          <a:p>
            <a:r>
              <a:rPr lang="en-IN" sz="2400" dirty="0"/>
              <a:t>SET NOCOUNT {ON|OFF}</a:t>
            </a:r>
          </a:p>
          <a:p>
            <a:endParaRPr lang="en-IN" sz="2400" dirty="0"/>
          </a:p>
          <a:p>
            <a:r>
              <a:rPr lang="en-IN" sz="2400" dirty="0"/>
              <a:t>Remarks:</a:t>
            </a:r>
          </a:p>
          <a:p>
            <a:r>
              <a:rPr lang="en-US" sz="2400" dirty="0"/>
              <a:t>When SET NOCOUNT is ON, the count is not returned. When SET NOCOUNT is OFF, the count is returned.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445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7588-8C62-4B8F-8260-74EFC34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/>
          </a:bodyPr>
          <a:lstStyle/>
          <a:p>
            <a:r>
              <a:rPr lang="en-IN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9F65-618D-4A65-9424-3B2034DF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71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USE db4;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r>
              <a:rPr lang="en-IN" sz="1100" dirty="0"/>
              <a:t>SET NOCOUNT OFF;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r>
              <a:rPr lang="en-IN" sz="1100" dirty="0"/>
              <a:t>(Display the Count Message)</a:t>
            </a:r>
          </a:p>
          <a:p>
            <a:pPr marL="0" indent="0">
              <a:buNone/>
            </a:pPr>
            <a:r>
              <a:rPr lang="en-IN" sz="1100" dirty="0"/>
              <a:t>SELECT TOP(5) </a:t>
            </a:r>
            <a:r>
              <a:rPr lang="en-IN" sz="1100" dirty="0" err="1"/>
              <a:t>LastName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FROM Employees</a:t>
            </a:r>
          </a:p>
          <a:p>
            <a:pPr marL="0" indent="0">
              <a:buNone/>
            </a:pPr>
            <a:r>
              <a:rPr lang="en-IN" sz="1100" dirty="0"/>
              <a:t>WHERE </a:t>
            </a:r>
            <a:r>
              <a:rPr lang="en-IN" sz="1100" dirty="0" err="1"/>
              <a:t>LastName</a:t>
            </a:r>
            <a:r>
              <a:rPr lang="en-IN" sz="1100" dirty="0"/>
              <a:t> LIKE ‘A%’;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r>
              <a:rPr lang="en-IN" sz="1100" dirty="0"/>
              <a:t>(SET NOCOUNT to ON to no longer display the count message)</a:t>
            </a:r>
          </a:p>
          <a:p>
            <a:pPr marL="0" indent="0">
              <a:buNone/>
            </a:pPr>
            <a:r>
              <a:rPr lang="en-IN" sz="1100" dirty="0"/>
              <a:t>SET NOCOUNT ON;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r>
              <a:rPr lang="en-IN" sz="1100" dirty="0"/>
              <a:t>SELECT TOP(5) </a:t>
            </a:r>
            <a:r>
              <a:rPr lang="en-IN" sz="1100" dirty="0" err="1"/>
              <a:t>LastName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FROM Employees</a:t>
            </a:r>
          </a:p>
          <a:p>
            <a:pPr marL="0" indent="0">
              <a:buNone/>
            </a:pPr>
            <a:r>
              <a:rPr lang="en-IN" sz="1100" dirty="0"/>
              <a:t>WHERE </a:t>
            </a:r>
            <a:r>
              <a:rPr lang="en-IN" sz="1100" dirty="0" err="1"/>
              <a:t>LastName</a:t>
            </a:r>
            <a:r>
              <a:rPr lang="en-IN" sz="1100" dirty="0"/>
              <a:t> LIKE ‘A%’;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r>
              <a:rPr lang="en-IN" sz="1100" dirty="0"/>
              <a:t>(RESET SET NOCOUNT to OFF)</a:t>
            </a:r>
          </a:p>
          <a:p>
            <a:pPr marL="0" indent="0">
              <a:buNone/>
            </a:pPr>
            <a:r>
              <a:rPr lang="en-IN" sz="1100" dirty="0"/>
              <a:t>SET NOCOUNT OFF;</a:t>
            </a:r>
          </a:p>
          <a:p>
            <a:pPr marL="0" indent="0">
              <a:buNone/>
            </a:pPr>
            <a:r>
              <a:rPr lang="en-IN" sz="1100" dirty="0"/>
              <a:t>GO</a:t>
            </a:r>
          </a:p>
          <a:p>
            <a:pPr marL="0" indent="0">
              <a:buNone/>
            </a:pPr>
            <a:endParaRPr lang="en-IN" sz="11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1297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27C0-AC19-4917-BD6A-A924E93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Stored Procedure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B1CE-579E-40A1-A510-68D021A9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ENCRYPTION</a:t>
            </a:r>
          </a:p>
          <a:p>
            <a:pPr algn="just"/>
            <a:r>
              <a:rPr lang="en-US" sz="2000" dirty="0">
                <a:solidFill>
                  <a:srgbClr val="666666"/>
                </a:solidFill>
                <a:latin typeface="Tahoma" panose="020B0604030504040204" pitchFamily="34" charset="0"/>
              </a:rPr>
              <a:t>Encrypts the </a:t>
            </a:r>
            <a:r>
              <a:rPr lang="en-US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definition,preventing</a:t>
            </a:r>
            <a:r>
              <a:rPr lang="en-US" sz="2000" dirty="0">
                <a:solidFill>
                  <a:srgbClr val="666666"/>
                </a:solidFill>
                <a:latin typeface="Tahoma" panose="020B0604030504040204" pitchFamily="34" charset="0"/>
              </a:rPr>
              <a:t> all users from accessing the script.</a:t>
            </a:r>
          </a:p>
          <a:p>
            <a:pPr algn="just"/>
            <a:r>
              <a:rPr lang="en-US" sz="2000" dirty="0">
                <a:solidFill>
                  <a:srgbClr val="666666"/>
                </a:solidFill>
                <a:latin typeface="Tahoma" panose="020B0604030504040204" pitchFamily="34" charset="0"/>
              </a:rPr>
              <a:t>Issues</a:t>
            </a:r>
          </a:p>
          <a:p>
            <a:pPr lvl="1" algn="just"/>
            <a:r>
              <a:rPr lang="en-US" sz="2000" dirty="0">
                <a:solidFill>
                  <a:srgbClr val="666666"/>
                </a:solidFill>
                <a:latin typeface="Tahoma" panose="020B0604030504040204" pitchFamily="34" charset="0"/>
              </a:rPr>
              <a:t>Nobody can access it</a:t>
            </a:r>
          </a:p>
          <a:p>
            <a:pPr lvl="1" algn="just"/>
            <a:r>
              <a:rPr lang="en-US" sz="2000" dirty="0">
                <a:solidFill>
                  <a:srgbClr val="666666"/>
                </a:solidFill>
                <a:latin typeface="Tahoma" panose="020B0604030504040204" pitchFamily="34" charset="0"/>
              </a:rPr>
              <a:t>Easily cracked</a:t>
            </a:r>
          </a:p>
          <a:p>
            <a:pPr algn="just"/>
            <a:r>
              <a:rPr lang="en-US" sz="200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The stored procedure can be encrypted. When you have complex business logics and want to hide the logic implementation then the schema of the stored procedure can be encrypted.</a:t>
            </a:r>
          </a:p>
          <a:p>
            <a:pPr algn="just"/>
            <a:endParaRPr lang="en-US" sz="200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45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4286-E4C6-4718-81A6-5D2F34A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F9AD-FFC0-43EE-875A-E2583011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EXECUTE AS &lt;option&gt;</a:t>
            </a:r>
          </a:p>
          <a:p>
            <a:pPr marL="0" indent="0">
              <a:buNone/>
            </a:pPr>
            <a:endParaRPr lang="en-IN" sz="2800" dirty="0"/>
          </a:p>
          <a:p>
            <a:pPr>
              <a:buFontTx/>
              <a:buChar char="-"/>
            </a:pPr>
            <a:r>
              <a:rPr lang="en-IN" sz="2800" dirty="0"/>
              <a:t>Execute the stored procedure as a different user</a:t>
            </a:r>
          </a:p>
          <a:p>
            <a:pPr>
              <a:buFontTx/>
              <a:buChar char="-"/>
            </a:pPr>
            <a:r>
              <a:rPr lang="en-IN" sz="2800" dirty="0"/>
              <a:t>Advanced option</a:t>
            </a:r>
          </a:p>
        </p:txBody>
      </p:sp>
    </p:spTree>
    <p:extLst>
      <p:ext uri="{BB962C8B-B14F-4D97-AF65-F5344CB8AC3E}">
        <p14:creationId xmlns:p14="http://schemas.microsoft.com/office/powerpoint/2010/main" val="140679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4CAC-385C-4D2D-BAAE-6DF53281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7D4D-B7FD-419D-B156-85B08A60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6" y="173652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CREATE PROCEDURE EmpTest2</a:t>
            </a:r>
          </a:p>
          <a:p>
            <a:pPr marL="0" indent="0">
              <a:buNone/>
            </a:pPr>
            <a:r>
              <a:rPr lang="en-IN" sz="2800" dirty="0"/>
              <a:t>WITH ENCRYPTION</a:t>
            </a:r>
          </a:p>
          <a:p>
            <a:pPr marL="0" indent="0">
              <a:buNone/>
            </a:pPr>
            <a:r>
              <a:rPr lang="en-IN" sz="2800" dirty="0"/>
              <a:t>AS</a:t>
            </a:r>
          </a:p>
          <a:p>
            <a:pPr marL="0" indent="0">
              <a:buNone/>
            </a:pPr>
            <a:r>
              <a:rPr lang="en-IN" sz="2800" dirty="0"/>
              <a:t>BEGIN</a:t>
            </a:r>
          </a:p>
          <a:p>
            <a:pPr marL="457200" lvl="1" indent="0">
              <a:buNone/>
            </a:pPr>
            <a:r>
              <a:rPr lang="en-IN" sz="2800" dirty="0"/>
              <a:t>SET NOCOUNT ON</a:t>
            </a:r>
          </a:p>
          <a:p>
            <a:pPr marL="457200" lvl="1" indent="0">
              <a:buNone/>
            </a:pPr>
            <a:r>
              <a:rPr lang="en-IN" sz="2800" dirty="0"/>
              <a:t>SELECT </a:t>
            </a:r>
          </a:p>
          <a:p>
            <a:pPr marL="914400" lvl="2" indent="0">
              <a:buNone/>
            </a:pPr>
            <a:r>
              <a:rPr lang="en-IN" sz="2800" dirty="0" err="1"/>
              <a:t>EmployeeID,FirstName,Salary</a:t>
            </a:r>
            <a:endParaRPr lang="en-IN" sz="2800" dirty="0"/>
          </a:p>
          <a:p>
            <a:pPr marL="914400" lvl="2" indent="0">
              <a:buNone/>
            </a:pPr>
            <a:r>
              <a:rPr lang="en-IN" sz="2800" dirty="0"/>
              <a:t>FROM Employees</a:t>
            </a:r>
          </a:p>
          <a:p>
            <a:pPr marL="914400" lvl="2" indent="0">
              <a:buNone/>
            </a:pPr>
            <a:r>
              <a:rPr lang="en-IN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91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967E-5C96-4929-8F4C-F79C6DE1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29F-C866-48C4-9F44-ED4FA6A9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800" dirty="0"/>
              <a:t>Stored Procedure recompile after every Execution</a:t>
            </a:r>
          </a:p>
          <a:p>
            <a:pPr>
              <a:buFontTx/>
              <a:buChar char="-"/>
            </a:pPr>
            <a:r>
              <a:rPr lang="en-IN" sz="2800" dirty="0"/>
              <a:t>Advanced Option</a:t>
            </a:r>
          </a:p>
        </p:txBody>
      </p:sp>
    </p:spTree>
    <p:extLst>
      <p:ext uri="{BB962C8B-B14F-4D97-AF65-F5344CB8AC3E}">
        <p14:creationId xmlns:p14="http://schemas.microsoft.com/office/powerpoint/2010/main" val="66648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5EC-939F-4CDF-B485-4BC615F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Exception Handling using 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3ECD-2970-4FD9-8CF3-1CD4A2D6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 error occurs in the TRY block, control is passed to another group of statements that is enclosed in a CATCH block.</a:t>
            </a:r>
          </a:p>
          <a:p>
            <a:endParaRPr lang="en-US" dirty="0"/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BEGIN TRY  </a:t>
            </a:r>
          </a:p>
          <a:p>
            <a:pPr marL="0" indent="0">
              <a:buNone/>
            </a:pPr>
            <a:r>
              <a:rPr lang="en-US" dirty="0"/>
              <a:t>     { </a:t>
            </a:r>
            <a:r>
              <a:rPr lang="en-US" dirty="0" err="1"/>
              <a:t>sql_statement</a:t>
            </a: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END TRY  </a:t>
            </a:r>
          </a:p>
          <a:p>
            <a:pPr marL="0" indent="0">
              <a:buNone/>
            </a:pPr>
            <a:r>
              <a:rPr lang="en-US" dirty="0"/>
              <a:t>BEGIN CATCH  </a:t>
            </a:r>
          </a:p>
          <a:p>
            <a:pPr marL="0" indent="0">
              <a:buNone/>
            </a:pPr>
            <a:r>
              <a:rPr lang="en-US" dirty="0"/>
              <a:t>     [ { </a:t>
            </a:r>
            <a:r>
              <a:rPr lang="en-US" dirty="0" err="1"/>
              <a:t>sql_statement</a:t>
            </a:r>
            <a:r>
              <a:rPr lang="en-US" dirty="0"/>
              <a:t> } ]  </a:t>
            </a:r>
          </a:p>
          <a:p>
            <a:pPr marL="0" indent="0">
              <a:buNone/>
            </a:pPr>
            <a:r>
              <a:rPr lang="en-US" dirty="0"/>
              <a:t>END CATCH 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96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5054-EC85-4460-9E86-D032352A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522"/>
            <a:ext cx="8596668" cy="980661"/>
          </a:xfrm>
        </p:spPr>
        <p:txBody>
          <a:bodyPr/>
          <a:lstStyle/>
          <a:p>
            <a:pPr algn="ctr"/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A8DA-9A4E-475E-9B68-3277D668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3183"/>
            <a:ext cx="8596668" cy="4928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BEGIN TRY  </a:t>
            </a:r>
          </a:p>
          <a:p>
            <a:pPr marL="0" indent="0">
              <a:buNone/>
            </a:pPr>
            <a:r>
              <a:rPr lang="en-IN" sz="2000" dirty="0"/>
              <a:t>   -- Generate a divide-by-zero error.  </a:t>
            </a:r>
          </a:p>
          <a:p>
            <a:pPr marL="0" indent="0">
              <a:buNone/>
            </a:pPr>
            <a:r>
              <a:rPr lang="en-IN" sz="2000" dirty="0"/>
              <a:t>SELECT 1/0;  </a:t>
            </a:r>
          </a:p>
          <a:p>
            <a:pPr marL="0" indent="0">
              <a:buNone/>
            </a:pPr>
            <a:r>
              <a:rPr lang="en-IN" sz="2000" dirty="0"/>
              <a:t>END TRY  </a:t>
            </a:r>
          </a:p>
          <a:p>
            <a:pPr marL="0" indent="0">
              <a:buNone/>
            </a:pPr>
            <a:r>
              <a:rPr lang="en-IN" sz="2000" dirty="0"/>
              <a:t>BEGIN CATCH  </a:t>
            </a:r>
          </a:p>
          <a:p>
            <a:pPr marL="0" indent="0">
              <a:buNone/>
            </a:pPr>
            <a:r>
              <a:rPr lang="en-IN" sz="2000" dirty="0"/>
              <a:t>SELECT  ERROR_NUMBER() AS </a:t>
            </a:r>
            <a:r>
              <a:rPr lang="en-IN" sz="2000" dirty="0" err="1"/>
              <a:t>ErrorNumber</a:t>
            </a:r>
            <a:r>
              <a:rPr lang="en-IN" sz="2000" dirty="0"/>
              <a:t> ,ERROR_SEVERITY() AS </a:t>
            </a:r>
            <a:r>
              <a:rPr lang="en-IN" sz="2000" dirty="0" err="1"/>
              <a:t>ErrorSeverity</a:t>
            </a:r>
            <a:r>
              <a:rPr lang="en-IN" sz="2000" dirty="0"/>
              <a:t>  ,</a:t>
            </a:r>
          </a:p>
          <a:p>
            <a:pPr marL="0" indent="0">
              <a:buNone/>
            </a:pPr>
            <a:r>
              <a:rPr lang="en-IN" sz="2000" dirty="0"/>
              <a:t>ERROR_STATE() AS </a:t>
            </a:r>
            <a:r>
              <a:rPr lang="en-IN" sz="2000" dirty="0" err="1"/>
              <a:t>ErrorState</a:t>
            </a:r>
            <a:r>
              <a:rPr lang="en-IN" sz="2000" dirty="0"/>
              <a:t> ,ERROR_PROCEDURE() AS </a:t>
            </a:r>
            <a:r>
              <a:rPr lang="en-IN" sz="2000" dirty="0" err="1"/>
              <a:t>ErrorProcedure</a:t>
            </a:r>
            <a:r>
              <a:rPr lang="en-IN" sz="2000" dirty="0"/>
              <a:t>  ,</a:t>
            </a:r>
          </a:p>
          <a:p>
            <a:pPr marL="0" indent="0">
              <a:buNone/>
            </a:pPr>
            <a:r>
              <a:rPr lang="en-IN" sz="2000" dirty="0"/>
              <a:t>ERROR_LINE() AS </a:t>
            </a:r>
            <a:r>
              <a:rPr lang="en-IN" sz="2000" dirty="0" err="1"/>
              <a:t>ErrorLine</a:t>
            </a:r>
            <a:r>
              <a:rPr lang="en-IN" sz="2000" dirty="0"/>
              <a:t>  ,</a:t>
            </a:r>
          </a:p>
          <a:p>
            <a:pPr marL="0" indent="0">
              <a:buNone/>
            </a:pPr>
            <a:r>
              <a:rPr lang="en-IN" sz="2000" dirty="0"/>
              <a:t>ERROR_MESSAGE() AS </a:t>
            </a:r>
            <a:r>
              <a:rPr lang="en-IN" sz="2000" dirty="0" err="1"/>
              <a:t>ErrorMessage</a:t>
            </a:r>
            <a:r>
              <a:rPr lang="en-IN" sz="2000" dirty="0"/>
              <a:t>;  </a:t>
            </a:r>
          </a:p>
          <a:p>
            <a:pPr marL="0" indent="0">
              <a:buNone/>
            </a:pPr>
            <a:r>
              <a:rPr lang="en-IN" sz="2000" dirty="0"/>
              <a:t>END CATCH;  </a:t>
            </a:r>
          </a:p>
          <a:p>
            <a:pPr marL="0" indent="0">
              <a:buNone/>
            </a:pPr>
            <a:r>
              <a:rPr lang="en-IN" sz="2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92693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7ED8-8E8D-4A31-A967-A2C1C5CC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Benefits of Using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834F-0F67-41A6-97A6-992A1D16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Reduced server/client network traffic</a:t>
            </a:r>
          </a:p>
          <a:p>
            <a:r>
              <a:rPr lang="en-IN" sz="2800" dirty="0"/>
              <a:t>Stronger security</a:t>
            </a:r>
            <a:endParaRPr lang="en-US" sz="2800" dirty="0"/>
          </a:p>
          <a:p>
            <a:r>
              <a:rPr lang="en-US" sz="2800" dirty="0"/>
              <a:t>Reuse of code</a:t>
            </a:r>
          </a:p>
          <a:p>
            <a:r>
              <a:rPr lang="en-US" sz="2800" dirty="0"/>
              <a:t>Easier </a:t>
            </a:r>
            <a:r>
              <a:rPr lang="en-US" sz="2800" dirty="0" err="1"/>
              <a:t>Maintainance</a:t>
            </a:r>
            <a:endParaRPr lang="en-US" sz="2800" dirty="0"/>
          </a:p>
          <a:p>
            <a:r>
              <a:rPr lang="en-US" sz="2800" dirty="0"/>
              <a:t>Improved Performance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84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844-0227-4C9F-BFA1-BE326D88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en-IN" dirty="0"/>
              <a:t>What is Stored Procedure?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FBEA-F3B6-4CD2-BAFB-2C9EF170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5102086"/>
          </a:xfrm>
        </p:spPr>
        <p:txBody>
          <a:bodyPr>
            <a:normAutofit/>
          </a:bodyPr>
          <a:lstStyle/>
          <a:p>
            <a:r>
              <a:rPr lang="en-US" dirty="0"/>
              <a:t>A stored procedure is a prepared SQL code that you can save, so the code can be reused over and over again.</a:t>
            </a:r>
          </a:p>
          <a:p>
            <a:endParaRPr lang="en-US" dirty="0"/>
          </a:p>
          <a:p>
            <a:r>
              <a:rPr lang="en-US" dirty="0"/>
              <a:t>So if you have an SQL query that you write over and over again, save it as a stored procedure, and then just call it to execute it.</a:t>
            </a:r>
          </a:p>
          <a:p>
            <a:endParaRPr lang="en-US" dirty="0"/>
          </a:p>
          <a:p>
            <a:r>
              <a:rPr lang="en-US" dirty="0"/>
              <a:t>You can also pass parameters to a stored procedure, so that the stored procedure can act based on the parameter value(s) that is passed.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8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892B-7D56-4BD0-BF3D-A9B293DF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4"/>
            <a:ext cx="8596668" cy="967409"/>
          </a:xfrm>
        </p:spPr>
        <p:txBody>
          <a:bodyPr/>
          <a:lstStyle/>
          <a:p>
            <a:pPr algn="ctr"/>
            <a:r>
              <a:rPr lang="en-IN" dirty="0"/>
              <a:t>Types of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35BC-BF3E-4288-9C76-798EB0AD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5380383"/>
          </a:xfrm>
        </p:spPr>
        <p:txBody>
          <a:bodyPr>
            <a:normAutofit/>
          </a:bodyPr>
          <a:lstStyle/>
          <a:p>
            <a:pPr lvl="1"/>
            <a:r>
              <a:rPr lang="en-IN" sz="1800" dirty="0"/>
              <a:t>User-defined</a:t>
            </a:r>
          </a:p>
          <a:p>
            <a:pPr marL="457200" lvl="1" indent="0">
              <a:buNone/>
            </a:pPr>
            <a:r>
              <a:rPr lang="en-US" sz="1800" dirty="0"/>
              <a:t>- A user-defined procedure can be created in a user-defined database or in all    system databases except the </a:t>
            </a:r>
            <a:r>
              <a:rPr lang="en-US" sz="1800" b="1" dirty="0"/>
              <a:t>Resource</a:t>
            </a:r>
            <a:r>
              <a:rPr lang="en-US" sz="1800" dirty="0"/>
              <a:t> database.</a:t>
            </a:r>
            <a:endParaRPr lang="en-IN" sz="1800" dirty="0"/>
          </a:p>
          <a:p>
            <a:pPr lvl="1"/>
            <a:r>
              <a:rPr lang="en-IN" sz="1800" dirty="0"/>
              <a:t>Temporary</a:t>
            </a:r>
          </a:p>
          <a:p>
            <a:pPr marL="457200" lvl="1" indent="0">
              <a:buNone/>
            </a:pPr>
            <a:r>
              <a:rPr lang="en-IN" sz="1800" dirty="0"/>
              <a:t>- </a:t>
            </a:r>
            <a:r>
              <a:rPr lang="en-US" sz="1800" dirty="0"/>
              <a:t>Temporary procedures are a form of user-defined procedures</a:t>
            </a:r>
            <a:r>
              <a:rPr lang="en-IN" sz="1800" dirty="0"/>
              <a:t>.</a:t>
            </a:r>
          </a:p>
          <a:p>
            <a:pPr lvl="1"/>
            <a:r>
              <a:rPr lang="en-IN" sz="1800" dirty="0"/>
              <a:t>System</a:t>
            </a:r>
          </a:p>
          <a:p>
            <a:pPr marL="457200" lvl="1" indent="0">
              <a:buNone/>
            </a:pPr>
            <a:r>
              <a:rPr lang="en-IN" sz="1800" dirty="0"/>
              <a:t>- </a:t>
            </a:r>
            <a:r>
              <a:rPr lang="en-US" sz="1800" dirty="0"/>
              <a:t>System procedures are included with SQL Server.</a:t>
            </a:r>
            <a:endParaRPr lang="en-IN" sz="1800" dirty="0"/>
          </a:p>
          <a:p>
            <a:pPr lvl="1"/>
            <a:r>
              <a:rPr lang="en-IN" sz="1800" dirty="0"/>
              <a:t>Extended User-Defined</a:t>
            </a:r>
          </a:p>
          <a:p>
            <a:pPr marL="457200" lvl="1" indent="0">
              <a:buNone/>
            </a:pPr>
            <a:r>
              <a:rPr lang="en-US" sz="1800" dirty="0"/>
              <a:t>- Extended procedures enable creating external routines in a programming language such as C.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24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B61-398F-4BC4-A5C0-74031771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672"/>
            <a:ext cx="8596668" cy="894520"/>
          </a:xfrm>
        </p:spPr>
        <p:txBody>
          <a:bodyPr/>
          <a:lstStyle/>
          <a:p>
            <a:pPr algn="ctr"/>
            <a:r>
              <a:rPr lang="en-IN" dirty="0"/>
              <a:t>Stored Procedure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7BC-EBB7-4EC0-8E1A-B1449031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3"/>
            <a:ext cx="10515600" cy="5367130"/>
          </a:xfrm>
        </p:spPr>
        <p:txBody>
          <a:bodyPr>
            <a:normAutofit/>
          </a:bodyPr>
          <a:lstStyle/>
          <a:p>
            <a:r>
              <a:rPr lang="en-IN" dirty="0"/>
              <a:t> Stored Procedures are SQL Objects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Advantages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- Can modify data</a:t>
            </a:r>
          </a:p>
          <a:p>
            <a:pPr marL="0" indent="0">
              <a:buNone/>
            </a:pPr>
            <a:r>
              <a:rPr lang="en-IN" dirty="0"/>
              <a:t>- Can return multiple tables</a:t>
            </a:r>
          </a:p>
          <a:p>
            <a:pPr marL="0" indent="0">
              <a:buNone/>
            </a:pPr>
            <a:r>
              <a:rPr lang="en-IN" dirty="0"/>
              <a:t>- Can accept parameters</a:t>
            </a:r>
          </a:p>
          <a:p>
            <a:pPr marL="0" indent="0">
              <a:buNone/>
            </a:pPr>
            <a:r>
              <a:rPr lang="en-IN" dirty="0"/>
              <a:t>- Can improve security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Disadvantages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- Not as Flexible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86043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EC1A-F107-4A14-AC3A-4FE3A82A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Stored Procedure Best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67BB-9FA0-451C-9255-C237F603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USE SET NOCOUNT ON</a:t>
            </a:r>
          </a:p>
          <a:p>
            <a:pPr lvl="1">
              <a:buFontTx/>
              <a:buChar char="-"/>
            </a:pPr>
            <a:r>
              <a:rPr lang="en-IN" sz="2800" dirty="0"/>
              <a:t>Improves Performance</a:t>
            </a:r>
          </a:p>
          <a:p>
            <a:pPr lvl="1">
              <a:buFontTx/>
              <a:buChar char="-"/>
            </a:pPr>
            <a:endParaRPr lang="en-IN" sz="2800" dirty="0"/>
          </a:p>
          <a:p>
            <a:pPr lvl="1"/>
            <a:r>
              <a:rPr lang="en-IN" sz="2800" dirty="0"/>
              <a:t>Use two-part naming</a:t>
            </a:r>
          </a:p>
          <a:p>
            <a:pPr lvl="1"/>
            <a:r>
              <a:rPr lang="en-IN" sz="2800" dirty="0"/>
              <a:t>Practice good query writing</a:t>
            </a:r>
          </a:p>
          <a:p>
            <a:pPr marL="457200" lvl="1" indent="0">
              <a:buNone/>
            </a:pPr>
            <a:r>
              <a:rPr lang="en-IN" sz="2800" dirty="0"/>
              <a:t>	- Don’t use SELECT *</a:t>
            </a:r>
          </a:p>
          <a:p>
            <a:pPr marL="457200" lvl="1" indent="0">
              <a:buNone/>
            </a:pPr>
            <a:r>
              <a:rPr lang="en-IN" sz="2800" dirty="0"/>
              <a:t>	- Short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769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C124-5663-497E-8875-ECDEB163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Stored Procedure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659E-E6A3-4932-938A-50791703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-- Create or Alter stored procedure</a:t>
            </a:r>
          </a:p>
          <a:p>
            <a:r>
              <a:rPr lang="en-US" dirty="0">
                <a:solidFill>
                  <a:srgbClr val="0000CD"/>
                </a:solidFill>
                <a:effectLst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PROCEDURE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</a:rPr>
              <a:t>procedure_name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-- Logic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i="1" dirty="0" err="1">
                <a:solidFill>
                  <a:srgbClr val="000000"/>
                </a:solidFill>
                <a:effectLst/>
              </a:rPr>
              <a:t>sql_statement</a:t>
            </a:r>
            <a:endParaRPr lang="en-US" i="1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</a:rPr>
              <a:t>--Drop stored procedure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DROP PROCEDURE &lt;name&gt;;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 Example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PROCEDURE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SelectAllEmp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</a:rPr>
              <a:t> * </a:t>
            </a:r>
            <a:r>
              <a:rPr lang="en-US" dirty="0">
                <a:solidFill>
                  <a:srgbClr val="0000CD"/>
                </a:solidFill>
                <a:effectLst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</a:rPr>
              <a:t> Employees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DRP PROCEDURE </a:t>
            </a:r>
            <a:r>
              <a:rPr lang="en-US" dirty="0" err="1">
                <a:solidFill>
                  <a:srgbClr val="000000"/>
                </a:solidFill>
                <a:effectLst/>
              </a:rPr>
              <a:t>SelectAllEmp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8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1CCD-57CB-4499-AAC2-E7D2C24D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pPr algn="ctr"/>
            <a:r>
              <a:rPr lang="en-IN" dirty="0"/>
              <a:t>Execute a Store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38F7-BE6B-4560-BC3F-1BC24ABB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7"/>
            <a:ext cx="8596668" cy="4358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Syntax 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EXEC </a:t>
            </a:r>
            <a:r>
              <a:rPr lang="en-IN" sz="2400" dirty="0" err="1"/>
              <a:t>procedure_name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Example 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EXEC </a:t>
            </a:r>
            <a:r>
              <a:rPr lang="en-IN" sz="2400" dirty="0" err="1"/>
              <a:t>SelectAllEmp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412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1D8-DBF8-409C-A568-056E65AB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8783"/>
            <a:ext cx="8596668" cy="834887"/>
          </a:xfrm>
        </p:spPr>
        <p:txBody>
          <a:bodyPr/>
          <a:lstStyle/>
          <a:p>
            <a:pPr algn="ctr"/>
            <a:r>
              <a:rPr lang="en-IN" dirty="0"/>
              <a:t>Stored Procedure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9F4E-E396-4226-96FD-B92AF8F3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2"/>
            <a:ext cx="8596668" cy="5208103"/>
          </a:xfrm>
        </p:spPr>
        <p:txBody>
          <a:bodyPr>
            <a:noAutofit/>
          </a:bodyPr>
          <a:lstStyle/>
          <a:p>
            <a:r>
              <a:rPr lang="en-IN" dirty="0"/>
              <a:t>@Name</a:t>
            </a:r>
          </a:p>
          <a:p>
            <a:r>
              <a:rPr lang="en-IN" dirty="0"/>
              <a:t>Datatype</a:t>
            </a:r>
          </a:p>
          <a:p>
            <a:r>
              <a:rPr lang="en-IN" dirty="0"/>
              <a:t>Options</a:t>
            </a:r>
          </a:p>
          <a:p>
            <a:pPr marL="0" indent="0">
              <a:buNone/>
            </a:pPr>
            <a:r>
              <a:rPr lang="en-IN" dirty="0"/>
              <a:t>	- OUT or OUTPUT</a:t>
            </a:r>
          </a:p>
          <a:p>
            <a:pPr lvl="2"/>
            <a:r>
              <a:rPr lang="en-IN" sz="1800" dirty="0"/>
              <a:t>   Return a value</a:t>
            </a:r>
          </a:p>
          <a:p>
            <a:pPr marL="914400" lvl="2" indent="0">
              <a:buNone/>
            </a:pPr>
            <a:endParaRPr lang="en-IN" sz="1800" dirty="0"/>
          </a:p>
          <a:p>
            <a:pPr lvl="2">
              <a:buFontTx/>
              <a:buChar char="-"/>
            </a:pPr>
            <a:r>
              <a:rPr lang="en-IN" sz="1800" dirty="0"/>
              <a:t>Default Value</a:t>
            </a:r>
          </a:p>
          <a:p>
            <a:pPr lvl="2"/>
            <a:r>
              <a:rPr lang="en-IN" sz="1800" dirty="0"/>
              <a:t>   Set the Parameter equal to default value</a:t>
            </a:r>
          </a:p>
          <a:p>
            <a:pPr lvl="2"/>
            <a:endParaRPr lang="en-IN" sz="1800" dirty="0"/>
          </a:p>
          <a:p>
            <a:pPr marL="914400" lvl="2" indent="0">
              <a:buNone/>
            </a:pPr>
            <a:r>
              <a:rPr lang="en-IN" sz="1800" dirty="0"/>
              <a:t>- Return Values</a:t>
            </a:r>
          </a:p>
          <a:p>
            <a:pPr lvl="2"/>
            <a:r>
              <a:rPr lang="en-IN" sz="1800" dirty="0"/>
              <a:t>  Indicates a status code</a:t>
            </a:r>
          </a:p>
          <a:p>
            <a:pPr lvl="2">
              <a:buFontTx/>
              <a:buChar char="-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847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6E4-BB57-4F3E-8A3F-D0C5A9FA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1099931"/>
          </a:xfrm>
        </p:spPr>
        <p:txBody>
          <a:bodyPr>
            <a:normAutofit/>
          </a:bodyPr>
          <a:lstStyle/>
          <a:p>
            <a:r>
              <a:rPr lang="en-IN" dirty="0"/>
              <a:t>Stored Procedure with One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40FD-BEEB-4F38-ABFB-3BDF8B7E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2"/>
            <a:ext cx="10515600" cy="551221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following SQL statement creates a stored procedure that select</a:t>
            </a:r>
          </a:p>
          <a:p>
            <a:pPr marL="0" indent="0">
              <a:buNone/>
            </a:pPr>
            <a:r>
              <a:rPr lang="en-US" dirty="0"/>
              <a:t>   Employees from a particular Salary  from the “Employees" table: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CD"/>
                </a:solidFill>
                <a:effectLst/>
              </a:rPr>
              <a:t>Example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  <a:effectLst/>
              </a:rPr>
              <a:t>PROCEDURE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SelectAllEmp</a:t>
            </a:r>
            <a:r>
              <a:rPr lang="en-US" dirty="0">
                <a:solidFill>
                  <a:srgbClr val="000000"/>
                </a:solidFill>
                <a:effectLst/>
              </a:rPr>
              <a:t> @Salary INT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</a:rPr>
              <a:t> * </a:t>
            </a:r>
            <a:r>
              <a:rPr lang="en-US" dirty="0">
                <a:solidFill>
                  <a:srgbClr val="0000CD"/>
                </a:solidFill>
                <a:effectLst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</a:rPr>
              <a:t> Employees </a:t>
            </a:r>
            <a:r>
              <a:rPr lang="en-US" dirty="0">
                <a:solidFill>
                  <a:srgbClr val="0000CD"/>
                </a:solidFill>
                <a:effectLst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</a:rPr>
              <a:t> Salary = @Salary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GO;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Execute the stored procedure above as follows: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SelectAllEmp</a:t>
            </a:r>
            <a:r>
              <a:rPr lang="en-US" dirty="0"/>
              <a:t> @Salary = 8000;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308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836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Tahoma</vt:lpstr>
      <vt:lpstr>Trebuchet MS</vt:lpstr>
      <vt:lpstr>Wingdings</vt:lpstr>
      <vt:lpstr>Wingdings 3</vt:lpstr>
      <vt:lpstr>Facet</vt:lpstr>
      <vt:lpstr>SQL</vt:lpstr>
      <vt:lpstr>What is Stored Procedure?</vt:lpstr>
      <vt:lpstr>Types of Stored Procedures</vt:lpstr>
      <vt:lpstr>Stored Procedure Concepts</vt:lpstr>
      <vt:lpstr>Stored Procedure Best Practices </vt:lpstr>
      <vt:lpstr>Stored Procedure Syntax</vt:lpstr>
      <vt:lpstr>Execute a Store Procedure</vt:lpstr>
      <vt:lpstr>Stored Procedure Parameters</vt:lpstr>
      <vt:lpstr>Stored Procedure with One Parameter</vt:lpstr>
      <vt:lpstr>Stored Procedure With Multiple Parameters </vt:lpstr>
      <vt:lpstr>USE the SET NOCOUNT ON </vt:lpstr>
      <vt:lpstr>Example :</vt:lpstr>
      <vt:lpstr>Stored Procedure Options</vt:lpstr>
      <vt:lpstr>PowerPoint Presentation</vt:lpstr>
      <vt:lpstr>Example:</vt:lpstr>
      <vt:lpstr>RECOMPILE</vt:lpstr>
      <vt:lpstr>Exception Handling using Try-Catch</vt:lpstr>
      <vt:lpstr>Example </vt:lpstr>
      <vt:lpstr>Benefits of Using 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parth patel</dc:creator>
  <cp:lastModifiedBy>parth patel</cp:lastModifiedBy>
  <cp:revision>2</cp:revision>
  <dcterms:created xsi:type="dcterms:W3CDTF">2021-09-06T11:20:37Z</dcterms:created>
  <dcterms:modified xsi:type="dcterms:W3CDTF">2021-09-06T12:04:35Z</dcterms:modified>
</cp:coreProperties>
</file>