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5A8B8-1A0D-4C90-A970-8C02A67B6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05D0580-3AC5-4147-9E6D-F0FC0F2C393A}">
      <dgm:prSet/>
      <dgm:spPr/>
      <dgm:t>
        <a:bodyPr/>
        <a:lstStyle/>
        <a:p>
          <a:pPr>
            <a:defRPr cap="all"/>
          </a:pPr>
          <a:r>
            <a:rPr lang="en-US"/>
            <a:t>The data we have is from the year 1980 to 2016</a:t>
          </a:r>
        </a:p>
      </dgm:t>
    </dgm:pt>
    <dgm:pt modelId="{E1C7DE65-1179-4A3F-BB01-17F8007454DD}" type="parTrans" cxnId="{836C9CDB-14AF-467A-9456-295D71793D29}">
      <dgm:prSet/>
      <dgm:spPr/>
      <dgm:t>
        <a:bodyPr/>
        <a:lstStyle/>
        <a:p>
          <a:endParaRPr lang="en-US"/>
        </a:p>
      </dgm:t>
    </dgm:pt>
    <dgm:pt modelId="{3AC6A0EE-71BB-4D01-8357-BD5F66EDA9D6}" type="sibTrans" cxnId="{836C9CDB-14AF-467A-9456-295D71793D29}">
      <dgm:prSet/>
      <dgm:spPr/>
      <dgm:t>
        <a:bodyPr/>
        <a:lstStyle/>
        <a:p>
          <a:endParaRPr lang="en-US"/>
        </a:p>
      </dgm:t>
    </dgm:pt>
    <dgm:pt modelId="{03DAA417-E13C-455A-A1E9-01D26165583E}">
      <dgm:prSet/>
      <dgm:spPr/>
      <dgm:t>
        <a:bodyPr/>
        <a:lstStyle/>
        <a:p>
          <a:pPr>
            <a:defRPr cap="all"/>
          </a:pPr>
          <a:r>
            <a:rPr lang="en-US"/>
            <a:t>This analysis will give us information about which game got how much sales in any particular year</a:t>
          </a:r>
        </a:p>
      </dgm:t>
    </dgm:pt>
    <dgm:pt modelId="{B44EA2F1-FEEE-4349-B7E4-4C3206602D06}" type="parTrans" cxnId="{60A37EBB-7439-4113-ADF8-60A053B25F14}">
      <dgm:prSet/>
      <dgm:spPr/>
      <dgm:t>
        <a:bodyPr/>
        <a:lstStyle/>
        <a:p>
          <a:endParaRPr lang="en-US"/>
        </a:p>
      </dgm:t>
    </dgm:pt>
    <dgm:pt modelId="{8BD8D792-84F4-4722-BFCE-CD5438EFBF31}" type="sibTrans" cxnId="{60A37EBB-7439-4113-ADF8-60A053B25F14}">
      <dgm:prSet/>
      <dgm:spPr/>
      <dgm:t>
        <a:bodyPr/>
        <a:lstStyle/>
        <a:p>
          <a:endParaRPr lang="en-US"/>
        </a:p>
      </dgm:t>
    </dgm:pt>
    <dgm:pt modelId="{DCFB094C-D9D7-4FE7-A86C-534DD2D86042}">
      <dgm:prSet/>
      <dgm:spPr/>
      <dgm:t>
        <a:bodyPr/>
        <a:lstStyle/>
        <a:p>
          <a:pPr>
            <a:defRPr cap="all"/>
          </a:pPr>
          <a:r>
            <a:rPr lang="en-US"/>
            <a:t>The detail about Genre, platform and the publisher who published it.</a:t>
          </a:r>
        </a:p>
      </dgm:t>
    </dgm:pt>
    <dgm:pt modelId="{A082B7A0-BA94-4C06-8E01-B1C3BB8B2E68}" type="parTrans" cxnId="{0E13BFBA-C9FD-43F4-84A5-E40A15AA6D79}">
      <dgm:prSet/>
      <dgm:spPr/>
      <dgm:t>
        <a:bodyPr/>
        <a:lstStyle/>
        <a:p>
          <a:endParaRPr lang="en-US"/>
        </a:p>
      </dgm:t>
    </dgm:pt>
    <dgm:pt modelId="{9634C44A-52B3-4755-A196-99124CCD1204}" type="sibTrans" cxnId="{0E13BFBA-C9FD-43F4-84A5-E40A15AA6D79}">
      <dgm:prSet/>
      <dgm:spPr/>
      <dgm:t>
        <a:bodyPr/>
        <a:lstStyle/>
        <a:p>
          <a:endParaRPr lang="en-US"/>
        </a:p>
      </dgm:t>
    </dgm:pt>
    <dgm:pt modelId="{E1546748-309C-4543-8084-BA764D805D37}" type="pres">
      <dgm:prSet presAssocID="{12D5A8B8-1A0D-4C90-A970-8C02A67B6A37}" presName="root" presStyleCnt="0">
        <dgm:presLayoutVars>
          <dgm:dir/>
          <dgm:resizeHandles val="exact"/>
        </dgm:presLayoutVars>
      </dgm:prSet>
      <dgm:spPr/>
    </dgm:pt>
    <dgm:pt modelId="{35C0B8C0-18B9-4992-8D4D-657D208F2A5F}" type="pres">
      <dgm:prSet presAssocID="{205D0580-3AC5-4147-9E6D-F0FC0F2C393A}" presName="compNode" presStyleCnt="0"/>
      <dgm:spPr/>
    </dgm:pt>
    <dgm:pt modelId="{C2F8D662-AB97-459C-AA92-9B9EF81CE71B}" type="pres">
      <dgm:prSet presAssocID="{205D0580-3AC5-4147-9E6D-F0FC0F2C393A}" presName="iconBgRect" presStyleLbl="bgShp" presStyleIdx="0" presStyleCnt="3"/>
      <dgm:spPr/>
    </dgm:pt>
    <dgm:pt modelId="{EC2226E8-6BE1-4687-8E53-9D56C223BB66}" type="pres">
      <dgm:prSet presAssocID="{205D0580-3AC5-4147-9E6D-F0FC0F2C39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081E4D4-4C86-4CDD-B2B6-F798497EEDE3}" type="pres">
      <dgm:prSet presAssocID="{205D0580-3AC5-4147-9E6D-F0FC0F2C393A}" presName="spaceRect" presStyleCnt="0"/>
      <dgm:spPr/>
    </dgm:pt>
    <dgm:pt modelId="{AB0A36DE-A4FF-4F07-83CE-38B5C89FC49E}" type="pres">
      <dgm:prSet presAssocID="{205D0580-3AC5-4147-9E6D-F0FC0F2C393A}" presName="textRect" presStyleLbl="revTx" presStyleIdx="0" presStyleCnt="3">
        <dgm:presLayoutVars>
          <dgm:chMax val="1"/>
          <dgm:chPref val="1"/>
        </dgm:presLayoutVars>
      </dgm:prSet>
      <dgm:spPr/>
    </dgm:pt>
    <dgm:pt modelId="{61FB30D5-7182-4915-8889-9763CDF080A3}" type="pres">
      <dgm:prSet presAssocID="{3AC6A0EE-71BB-4D01-8357-BD5F66EDA9D6}" presName="sibTrans" presStyleCnt="0"/>
      <dgm:spPr/>
    </dgm:pt>
    <dgm:pt modelId="{8863E5FE-8B55-4D1A-AA6A-06AB69505A4F}" type="pres">
      <dgm:prSet presAssocID="{03DAA417-E13C-455A-A1E9-01D26165583E}" presName="compNode" presStyleCnt="0"/>
      <dgm:spPr/>
    </dgm:pt>
    <dgm:pt modelId="{F20BE920-1116-4587-9336-24B39DCDE24D}" type="pres">
      <dgm:prSet presAssocID="{03DAA417-E13C-455A-A1E9-01D26165583E}" presName="iconBgRect" presStyleLbl="bgShp" presStyleIdx="1" presStyleCnt="3"/>
      <dgm:spPr/>
    </dgm:pt>
    <dgm:pt modelId="{811E3C69-A982-4EE4-AEAB-09908D50BB90}" type="pres">
      <dgm:prSet presAssocID="{03DAA417-E13C-455A-A1E9-01D2616558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B0463D6-6343-4349-95E4-AC7BFA42D892}" type="pres">
      <dgm:prSet presAssocID="{03DAA417-E13C-455A-A1E9-01D26165583E}" presName="spaceRect" presStyleCnt="0"/>
      <dgm:spPr/>
    </dgm:pt>
    <dgm:pt modelId="{974366E1-B3FE-41DC-B928-E52C47CF50E0}" type="pres">
      <dgm:prSet presAssocID="{03DAA417-E13C-455A-A1E9-01D26165583E}" presName="textRect" presStyleLbl="revTx" presStyleIdx="1" presStyleCnt="3">
        <dgm:presLayoutVars>
          <dgm:chMax val="1"/>
          <dgm:chPref val="1"/>
        </dgm:presLayoutVars>
      </dgm:prSet>
      <dgm:spPr/>
    </dgm:pt>
    <dgm:pt modelId="{3499BA87-8102-449F-BEE2-3CF53916FD45}" type="pres">
      <dgm:prSet presAssocID="{8BD8D792-84F4-4722-BFCE-CD5438EFBF31}" presName="sibTrans" presStyleCnt="0"/>
      <dgm:spPr/>
    </dgm:pt>
    <dgm:pt modelId="{BA06F78B-F0A0-4C61-8E90-B44EEEDE3195}" type="pres">
      <dgm:prSet presAssocID="{DCFB094C-D9D7-4FE7-A86C-534DD2D86042}" presName="compNode" presStyleCnt="0"/>
      <dgm:spPr/>
    </dgm:pt>
    <dgm:pt modelId="{B5F3DDDF-3D05-4CC2-B03B-71102C033C2A}" type="pres">
      <dgm:prSet presAssocID="{DCFB094C-D9D7-4FE7-A86C-534DD2D86042}" presName="iconBgRect" presStyleLbl="bgShp" presStyleIdx="2" presStyleCnt="3"/>
      <dgm:spPr/>
    </dgm:pt>
    <dgm:pt modelId="{E6CD3CF0-845D-4D39-AB54-FEC1E95DD68E}" type="pres">
      <dgm:prSet presAssocID="{DCFB094C-D9D7-4FE7-A86C-534DD2D860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170A5D52-2C07-4A81-A8CA-641F789A5299}" type="pres">
      <dgm:prSet presAssocID="{DCFB094C-D9D7-4FE7-A86C-534DD2D86042}" presName="spaceRect" presStyleCnt="0"/>
      <dgm:spPr/>
    </dgm:pt>
    <dgm:pt modelId="{BA3E96E8-3851-4414-94FD-65250261C91A}" type="pres">
      <dgm:prSet presAssocID="{DCFB094C-D9D7-4FE7-A86C-534DD2D860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E71D15-7B70-469B-8390-D99F5447576D}" type="presOf" srcId="{12D5A8B8-1A0D-4C90-A970-8C02A67B6A37}" destId="{E1546748-309C-4543-8084-BA764D805D37}" srcOrd="0" destOrd="0" presId="urn:microsoft.com/office/officeart/2018/5/layout/IconCircleLabelList"/>
    <dgm:cxn modelId="{9EA1F020-C1B6-4DC0-968E-FBCF3FB5395A}" type="presOf" srcId="{03DAA417-E13C-455A-A1E9-01D26165583E}" destId="{974366E1-B3FE-41DC-B928-E52C47CF50E0}" srcOrd="0" destOrd="0" presId="urn:microsoft.com/office/officeart/2018/5/layout/IconCircleLabelList"/>
    <dgm:cxn modelId="{9C91735C-7699-4C05-A195-BDFF7D982139}" type="presOf" srcId="{DCFB094C-D9D7-4FE7-A86C-534DD2D86042}" destId="{BA3E96E8-3851-4414-94FD-65250261C91A}" srcOrd="0" destOrd="0" presId="urn:microsoft.com/office/officeart/2018/5/layout/IconCircleLabelList"/>
    <dgm:cxn modelId="{0E13BFBA-C9FD-43F4-84A5-E40A15AA6D79}" srcId="{12D5A8B8-1A0D-4C90-A970-8C02A67B6A37}" destId="{DCFB094C-D9D7-4FE7-A86C-534DD2D86042}" srcOrd="2" destOrd="0" parTransId="{A082B7A0-BA94-4C06-8E01-B1C3BB8B2E68}" sibTransId="{9634C44A-52B3-4755-A196-99124CCD1204}"/>
    <dgm:cxn modelId="{60A37EBB-7439-4113-ADF8-60A053B25F14}" srcId="{12D5A8B8-1A0D-4C90-A970-8C02A67B6A37}" destId="{03DAA417-E13C-455A-A1E9-01D26165583E}" srcOrd="1" destOrd="0" parTransId="{B44EA2F1-FEEE-4349-B7E4-4C3206602D06}" sibTransId="{8BD8D792-84F4-4722-BFCE-CD5438EFBF31}"/>
    <dgm:cxn modelId="{AD36EECB-17F5-4A46-ACDB-50F98B855448}" type="presOf" srcId="{205D0580-3AC5-4147-9E6D-F0FC0F2C393A}" destId="{AB0A36DE-A4FF-4F07-83CE-38B5C89FC49E}" srcOrd="0" destOrd="0" presId="urn:microsoft.com/office/officeart/2018/5/layout/IconCircleLabelList"/>
    <dgm:cxn modelId="{836C9CDB-14AF-467A-9456-295D71793D29}" srcId="{12D5A8B8-1A0D-4C90-A970-8C02A67B6A37}" destId="{205D0580-3AC5-4147-9E6D-F0FC0F2C393A}" srcOrd="0" destOrd="0" parTransId="{E1C7DE65-1179-4A3F-BB01-17F8007454DD}" sibTransId="{3AC6A0EE-71BB-4D01-8357-BD5F66EDA9D6}"/>
    <dgm:cxn modelId="{21E83F1E-FA6E-480E-B427-EDA935167371}" type="presParOf" srcId="{E1546748-309C-4543-8084-BA764D805D37}" destId="{35C0B8C0-18B9-4992-8D4D-657D208F2A5F}" srcOrd="0" destOrd="0" presId="urn:microsoft.com/office/officeart/2018/5/layout/IconCircleLabelList"/>
    <dgm:cxn modelId="{FCC5A9F5-74B4-4AF3-9E8E-B5A553AA2DDA}" type="presParOf" srcId="{35C0B8C0-18B9-4992-8D4D-657D208F2A5F}" destId="{C2F8D662-AB97-459C-AA92-9B9EF81CE71B}" srcOrd="0" destOrd="0" presId="urn:microsoft.com/office/officeart/2018/5/layout/IconCircleLabelList"/>
    <dgm:cxn modelId="{FDF6FEDB-6522-4A80-898C-936A3D8F7B84}" type="presParOf" srcId="{35C0B8C0-18B9-4992-8D4D-657D208F2A5F}" destId="{EC2226E8-6BE1-4687-8E53-9D56C223BB66}" srcOrd="1" destOrd="0" presId="urn:microsoft.com/office/officeart/2018/5/layout/IconCircleLabelList"/>
    <dgm:cxn modelId="{0D93C725-B256-4F12-9359-00A4822AA748}" type="presParOf" srcId="{35C0B8C0-18B9-4992-8D4D-657D208F2A5F}" destId="{3081E4D4-4C86-4CDD-B2B6-F798497EEDE3}" srcOrd="2" destOrd="0" presId="urn:microsoft.com/office/officeart/2018/5/layout/IconCircleLabelList"/>
    <dgm:cxn modelId="{BDDB8EDC-6C78-49A1-9077-E91B18CE5688}" type="presParOf" srcId="{35C0B8C0-18B9-4992-8D4D-657D208F2A5F}" destId="{AB0A36DE-A4FF-4F07-83CE-38B5C89FC49E}" srcOrd="3" destOrd="0" presId="urn:microsoft.com/office/officeart/2018/5/layout/IconCircleLabelList"/>
    <dgm:cxn modelId="{BB7C3663-C3C1-4448-B2EA-8E0636485FDB}" type="presParOf" srcId="{E1546748-309C-4543-8084-BA764D805D37}" destId="{61FB30D5-7182-4915-8889-9763CDF080A3}" srcOrd="1" destOrd="0" presId="urn:microsoft.com/office/officeart/2018/5/layout/IconCircleLabelList"/>
    <dgm:cxn modelId="{4EDFC750-4DE6-47D3-AEDD-F2268EC0F726}" type="presParOf" srcId="{E1546748-309C-4543-8084-BA764D805D37}" destId="{8863E5FE-8B55-4D1A-AA6A-06AB69505A4F}" srcOrd="2" destOrd="0" presId="urn:microsoft.com/office/officeart/2018/5/layout/IconCircleLabelList"/>
    <dgm:cxn modelId="{747996FC-BCE7-4EDC-BF50-8B0ED7CE7317}" type="presParOf" srcId="{8863E5FE-8B55-4D1A-AA6A-06AB69505A4F}" destId="{F20BE920-1116-4587-9336-24B39DCDE24D}" srcOrd="0" destOrd="0" presId="urn:microsoft.com/office/officeart/2018/5/layout/IconCircleLabelList"/>
    <dgm:cxn modelId="{E8A0D6AA-58A3-40D6-8608-878A6BCAF2DD}" type="presParOf" srcId="{8863E5FE-8B55-4D1A-AA6A-06AB69505A4F}" destId="{811E3C69-A982-4EE4-AEAB-09908D50BB90}" srcOrd="1" destOrd="0" presId="urn:microsoft.com/office/officeart/2018/5/layout/IconCircleLabelList"/>
    <dgm:cxn modelId="{0CE7515B-5971-49A6-9D20-04FAF770076C}" type="presParOf" srcId="{8863E5FE-8B55-4D1A-AA6A-06AB69505A4F}" destId="{7B0463D6-6343-4349-95E4-AC7BFA42D892}" srcOrd="2" destOrd="0" presId="urn:microsoft.com/office/officeart/2018/5/layout/IconCircleLabelList"/>
    <dgm:cxn modelId="{E0C769F5-D095-4C9C-BCEC-73739598DDA4}" type="presParOf" srcId="{8863E5FE-8B55-4D1A-AA6A-06AB69505A4F}" destId="{974366E1-B3FE-41DC-B928-E52C47CF50E0}" srcOrd="3" destOrd="0" presId="urn:microsoft.com/office/officeart/2018/5/layout/IconCircleLabelList"/>
    <dgm:cxn modelId="{8D2D0B29-9B62-4935-B868-359CB0785FD7}" type="presParOf" srcId="{E1546748-309C-4543-8084-BA764D805D37}" destId="{3499BA87-8102-449F-BEE2-3CF53916FD45}" srcOrd="3" destOrd="0" presId="urn:microsoft.com/office/officeart/2018/5/layout/IconCircleLabelList"/>
    <dgm:cxn modelId="{BA089BBF-8A53-4684-98F8-80A6849D799C}" type="presParOf" srcId="{E1546748-309C-4543-8084-BA764D805D37}" destId="{BA06F78B-F0A0-4C61-8E90-B44EEEDE3195}" srcOrd="4" destOrd="0" presId="urn:microsoft.com/office/officeart/2018/5/layout/IconCircleLabelList"/>
    <dgm:cxn modelId="{5C1D5DB5-FCA9-4159-A479-D67E51A29B28}" type="presParOf" srcId="{BA06F78B-F0A0-4C61-8E90-B44EEEDE3195}" destId="{B5F3DDDF-3D05-4CC2-B03B-71102C033C2A}" srcOrd="0" destOrd="0" presId="urn:microsoft.com/office/officeart/2018/5/layout/IconCircleLabelList"/>
    <dgm:cxn modelId="{4A99B2D4-3A1C-40B5-BE64-5A783BFCC59D}" type="presParOf" srcId="{BA06F78B-F0A0-4C61-8E90-B44EEEDE3195}" destId="{E6CD3CF0-845D-4D39-AB54-FEC1E95DD68E}" srcOrd="1" destOrd="0" presId="urn:microsoft.com/office/officeart/2018/5/layout/IconCircleLabelList"/>
    <dgm:cxn modelId="{C62AEB74-142C-4196-A055-EB9EC9E120B4}" type="presParOf" srcId="{BA06F78B-F0A0-4C61-8E90-B44EEEDE3195}" destId="{170A5D52-2C07-4A81-A8CA-641F789A5299}" srcOrd="2" destOrd="0" presId="urn:microsoft.com/office/officeart/2018/5/layout/IconCircleLabelList"/>
    <dgm:cxn modelId="{30C3899B-4139-49F7-9F0B-40FD076AB0E6}" type="presParOf" srcId="{BA06F78B-F0A0-4C61-8E90-B44EEEDE3195}" destId="{BA3E96E8-3851-4414-94FD-65250261C9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8D662-AB97-459C-AA92-9B9EF81CE71B}">
      <dsp:nvSpPr>
        <dsp:cNvPr id="0" name=""/>
        <dsp:cNvSpPr/>
      </dsp:nvSpPr>
      <dsp:spPr>
        <a:xfrm>
          <a:off x="973461" y="692"/>
          <a:ext cx="935015" cy="9350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226E8-6BE1-4687-8E53-9D56C223BB66}">
      <dsp:nvSpPr>
        <dsp:cNvPr id="0" name=""/>
        <dsp:cNvSpPr/>
      </dsp:nvSpPr>
      <dsp:spPr>
        <a:xfrm>
          <a:off x="1172727" y="199958"/>
          <a:ext cx="536484" cy="536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A36DE-A4FF-4F07-83CE-38B5C89FC49E}">
      <dsp:nvSpPr>
        <dsp:cNvPr id="0" name=""/>
        <dsp:cNvSpPr/>
      </dsp:nvSpPr>
      <dsp:spPr>
        <a:xfrm>
          <a:off x="674563" y="1226942"/>
          <a:ext cx="1532812" cy="6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data we have is from the year 1980 to 2016</a:t>
          </a:r>
        </a:p>
      </dsp:txBody>
      <dsp:txXfrm>
        <a:off x="674563" y="1226942"/>
        <a:ext cx="1532812" cy="670605"/>
      </dsp:txXfrm>
    </dsp:sp>
    <dsp:sp modelId="{F20BE920-1116-4587-9336-24B39DCDE24D}">
      <dsp:nvSpPr>
        <dsp:cNvPr id="0" name=""/>
        <dsp:cNvSpPr/>
      </dsp:nvSpPr>
      <dsp:spPr>
        <a:xfrm>
          <a:off x="2774516" y="692"/>
          <a:ext cx="935015" cy="9350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E3C69-A982-4EE4-AEAB-09908D50BB90}">
      <dsp:nvSpPr>
        <dsp:cNvPr id="0" name=""/>
        <dsp:cNvSpPr/>
      </dsp:nvSpPr>
      <dsp:spPr>
        <a:xfrm>
          <a:off x="2973782" y="199958"/>
          <a:ext cx="536484" cy="5364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366E1-B3FE-41DC-B928-E52C47CF50E0}">
      <dsp:nvSpPr>
        <dsp:cNvPr id="0" name=""/>
        <dsp:cNvSpPr/>
      </dsp:nvSpPr>
      <dsp:spPr>
        <a:xfrm>
          <a:off x="2475618" y="1226942"/>
          <a:ext cx="1532812" cy="6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analysis will give us information about which game got how much sales in any particular year</a:t>
          </a:r>
        </a:p>
      </dsp:txBody>
      <dsp:txXfrm>
        <a:off x="2475618" y="1226942"/>
        <a:ext cx="1532812" cy="670605"/>
      </dsp:txXfrm>
    </dsp:sp>
    <dsp:sp modelId="{B5F3DDDF-3D05-4CC2-B03B-71102C033C2A}">
      <dsp:nvSpPr>
        <dsp:cNvPr id="0" name=""/>
        <dsp:cNvSpPr/>
      </dsp:nvSpPr>
      <dsp:spPr>
        <a:xfrm>
          <a:off x="1873989" y="2280751"/>
          <a:ext cx="935015" cy="9350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D3CF0-845D-4D39-AB54-FEC1E95DD68E}">
      <dsp:nvSpPr>
        <dsp:cNvPr id="0" name=""/>
        <dsp:cNvSpPr/>
      </dsp:nvSpPr>
      <dsp:spPr>
        <a:xfrm>
          <a:off x="2073254" y="2480016"/>
          <a:ext cx="536484" cy="5364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96E8-3851-4414-94FD-65250261C91A}">
      <dsp:nvSpPr>
        <dsp:cNvPr id="0" name=""/>
        <dsp:cNvSpPr/>
      </dsp:nvSpPr>
      <dsp:spPr>
        <a:xfrm>
          <a:off x="1575090" y="3507001"/>
          <a:ext cx="1532812" cy="67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detail about Genre, platform and the publisher who published it.</a:t>
          </a:r>
        </a:p>
      </dsp:txBody>
      <dsp:txXfrm>
        <a:off x="1575090" y="3507001"/>
        <a:ext cx="1532812" cy="67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0810886-177F-4923-88D2-63AE8580C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4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074F12-AA26-4AC8-9962-C36BB8F32554}" type="datetimeFigureOut">
              <a:rPr lang="en-US" smtClean="0"/>
              <a:pPr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CBFEF-C117-42B9-8ACB-E526172B3E0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83052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rush4ratio/video-game-sales-with-rating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fact-tank/2018/09/17/5-facts-about-americans-and-video-gam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best-selling_video_games" TargetMode="External"/><Relationship Id="rId4" Type="http://schemas.openxmlformats.org/officeDocument/2006/relationships/hyperlink" Target="https://www.engadget.com/2017-02-09-8-cognitive-benefits-of-playing-video-games-for-kid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3272453"/>
            <a:ext cx="6507166" cy="800101"/>
          </a:xfrm>
        </p:spPr>
        <p:txBody>
          <a:bodyPr>
            <a:normAutofit/>
          </a:bodyPr>
          <a:lstStyle/>
          <a:p>
            <a:r>
              <a:rPr lang="en-US"/>
              <a:t>Video Gaming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4137158"/>
            <a:ext cx="6507166" cy="541682"/>
          </a:xfrm>
        </p:spPr>
        <p:txBody>
          <a:bodyPr>
            <a:normAutofit/>
          </a:bodyPr>
          <a:lstStyle/>
          <a:p>
            <a:r>
              <a:rPr lang="en-US" dirty="0"/>
              <a:t>An Overall analysis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D6EE60E1-D544-43C8-B5D2-BEFA70249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9240" y="480060"/>
            <a:ext cx="2702052" cy="270205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5BBEE8-BB37-48B5-9934-90940C5CC918}"/>
              </a:ext>
            </a:extLst>
          </p:cNvPr>
          <p:cNvSpPr txBox="1"/>
          <p:nvPr/>
        </p:nvSpPr>
        <p:spPr>
          <a:xfrm>
            <a:off x="99892" y="53788"/>
            <a:ext cx="358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Data visual and reporting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A71C-E056-4DDB-8A6C-BEA594D9FF00}"/>
              </a:ext>
            </a:extLst>
          </p:cNvPr>
          <p:cNvSpPr txBox="1"/>
          <p:nvPr/>
        </p:nvSpPr>
        <p:spPr>
          <a:xfrm>
            <a:off x="7415092" y="53787"/>
            <a:ext cx="2005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section 003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482599"/>
            <a:ext cx="2357907" cy="4178299"/>
          </a:xfrm>
        </p:spPr>
        <p:txBody>
          <a:bodyPr anchor="ctr">
            <a:normAutofit/>
          </a:bodyPr>
          <a:lstStyle/>
          <a:p>
            <a:r>
              <a:rPr lang="en-US" sz="2700" dirty="0"/>
              <a:t>What this data is all 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31050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12815" y="2571750"/>
            <a:ext cx="51435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A2313-9036-4FA0-BEB2-6DE30144A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000391"/>
              </p:ext>
            </p:extLst>
          </p:nvPr>
        </p:nvGraphicFramePr>
        <p:xfrm>
          <a:off x="482600" y="482600"/>
          <a:ext cx="4682994" cy="417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anchor="ctr">
            <a:normAutofit/>
          </a:bodyPr>
          <a:lstStyle/>
          <a:p>
            <a:r>
              <a:rPr lang="en-US" sz="3000"/>
              <a:t>Columns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29784" y="535781"/>
            <a:ext cx="4690313" cy="3807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r>
              <a:rPr lang="en-US" dirty="0">
                <a:solidFill>
                  <a:schemeClr val="tx1"/>
                </a:solidFill>
              </a:rPr>
              <a:t>Genre</a:t>
            </a:r>
          </a:p>
          <a:p>
            <a:r>
              <a:rPr lang="en-US" dirty="0">
                <a:solidFill>
                  <a:schemeClr val="tx1"/>
                </a:solidFill>
              </a:rPr>
              <a:t>Publisher</a:t>
            </a:r>
          </a:p>
          <a:p>
            <a:r>
              <a:rPr lang="en-US" dirty="0">
                <a:solidFill>
                  <a:schemeClr val="tx1"/>
                </a:solidFill>
              </a:rPr>
              <a:t>Platform</a:t>
            </a:r>
          </a:p>
          <a:p>
            <a:r>
              <a:rPr lang="en-US" dirty="0">
                <a:solidFill>
                  <a:schemeClr val="tx1"/>
                </a:solidFill>
              </a:rPr>
              <a:t>Year of release</a:t>
            </a:r>
          </a:p>
          <a:p>
            <a:r>
              <a:rPr lang="en-US" dirty="0">
                <a:solidFill>
                  <a:schemeClr val="tx1"/>
                </a:solidFill>
              </a:rPr>
              <a:t>Global sales (Exclude following)</a:t>
            </a:r>
          </a:p>
          <a:p>
            <a:r>
              <a:rPr lang="en-US" dirty="0">
                <a:solidFill>
                  <a:schemeClr val="tx1"/>
                </a:solidFill>
              </a:rPr>
              <a:t>EU sales(Europe)</a:t>
            </a:r>
          </a:p>
          <a:p>
            <a:r>
              <a:rPr lang="en-US" dirty="0">
                <a:solidFill>
                  <a:schemeClr val="tx1"/>
                </a:solidFill>
              </a:rPr>
              <a:t>JP sales(Japan)</a:t>
            </a:r>
          </a:p>
          <a:p>
            <a:r>
              <a:rPr lang="en-US" dirty="0">
                <a:solidFill>
                  <a:schemeClr val="tx1"/>
                </a:solidFill>
              </a:rPr>
              <a:t>NA sales(North America)</a:t>
            </a:r>
          </a:p>
          <a:p>
            <a:r>
              <a:rPr lang="en-US" dirty="0">
                <a:solidFill>
                  <a:schemeClr val="tx1"/>
                </a:solidFill>
              </a:rPr>
              <a:t>Other sales(include sales in Africa and Asia)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300"/>
              <a:t>Why to analyze this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31374" y="482600"/>
            <a:ext cx="3391110" cy="4178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dirty="0"/>
              <a:t>To find…</a:t>
            </a:r>
          </a:p>
          <a:p>
            <a:pPr lvl="1" defTabSz="457200">
              <a:spcAft>
                <a:spcPts val="600"/>
              </a:spcAft>
            </a:pPr>
            <a:r>
              <a:rPr lang="en-US" dirty="0"/>
              <a:t>The change In trend for type of games in market over the years.</a:t>
            </a:r>
          </a:p>
          <a:p>
            <a:pPr lvl="1" defTabSz="457200">
              <a:spcAft>
                <a:spcPts val="600"/>
              </a:spcAft>
            </a:pPr>
            <a:r>
              <a:rPr lang="en-US" dirty="0"/>
              <a:t>Overall sales at different locations.</a:t>
            </a:r>
          </a:p>
          <a:p>
            <a:pPr lvl="1" defTabSz="457200">
              <a:spcAft>
                <a:spcPts val="600"/>
              </a:spcAft>
            </a:pPr>
            <a:r>
              <a:rPr lang="en-US" dirty="0"/>
              <a:t>which platform remained favorite for game lovers.</a:t>
            </a:r>
          </a:p>
          <a:p>
            <a:pPr lvl="1" defTabSz="457200">
              <a:spcAft>
                <a:spcPts val="600"/>
              </a:spcAft>
            </a:pPr>
            <a:r>
              <a:rPr lang="en-US" dirty="0"/>
              <a:t>Which years were golden year for which platform and publisher.</a:t>
            </a:r>
          </a:p>
          <a:p>
            <a:pPr lvl="1" defTabSz="457200">
              <a:spcAft>
                <a:spcPts val="600"/>
              </a:spcAft>
            </a:pPr>
            <a:r>
              <a:rPr lang="en-US" dirty="0"/>
              <a:t>Which were the top Genre, Platform, publisher and game overall.</a:t>
            </a:r>
          </a:p>
          <a:p>
            <a:pPr lvl="1" defTabSz="457200">
              <a:spcAft>
                <a:spcPts val="600"/>
              </a:spcAft>
            </a:pPr>
            <a:r>
              <a:rPr lang="en-US" dirty="0"/>
              <a:t>Which genre gain the public interest at any location.</a:t>
            </a:r>
          </a:p>
          <a:p>
            <a:pPr marL="342900" lvl="1" indent="0" defTabSz="457200">
              <a:spcAft>
                <a:spcPts val="600"/>
              </a:spcAft>
              <a:buNone/>
            </a:pPr>
            <a:endParaRPr lang="en-US" dirty="0"/>
          </a:p>
          <a:p>
            <a:pPr defTabSz="457200">
              <a:spcAft>
                <a:spcPts val="600"/>
              </a:spcAft>
            </a:pPr>
            <a:endParaRPr lang="en-US" dirty="0"/>
          </a:p>
          <a:p>
            <a:pPr defTabSz="45720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61D5-E806-46ED-816C-D9AE73A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</p:spPr>
        <p:txBody>
          <a:bodyPr anchor="ctr">
            <a:normAutofit/>
          </a:bodyPr>
          <a:lstStyle/>
          <a:p>
            <a:r>
              <a:rPr lang="en-CA" sz="2800"/>
              <a:t>Data Collection and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146A4-FFCF-4559-B0F8-0AC5901D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374" y="482600"/>
            <a:ext cx="3391110" cy="4178298"/>
          </a:xfrm>
        </p:spPr>
        <p:txBody>
          <a:bodyPr>
            <a:normAutofit/>
          </a:bodyPr>
          <a:lstStyle/>
          <a:p>
            <a:r>
              <a:rPr lang="en-CA" dirty="0"/>
              <a:t>We collected the data from</a:t>
            </a:r>
          </a:p>
          <a:p>
            <a:pPr lvl="1"/>
            <a:r>
              <a:rPr lang="en-CA" dirty="0">
                <a:hlinkClick r:id="rId4"/>
              </a:rPr>
              <a:t>https://www.kaggle.com/rush4ratio/video-game-sales-with-ratings</a:t>
            </a:r>
            <a:endParaRPr lang="en-CA" dirty="0"/>
          </a:p>
          <a:p>
            <a:r>
              <a:rPr lang="en-CA" dirty="0"/>
              <a:t>Data Preprocessing</a:t>
            </a:r>
          </a:p>
          <a:p>
            <a:pPr lvl="1"/>
            <a:r>
              <a:rPr lang="en-CA" dirty="0"/>
              <a:t>Analyzing data. </a:t>
            </a:r>
          </a:p>
          <a:p>
            <a:pPr lvl="1"/>
            <a:r>
              <a:rPr lang="en-CA" dirty="0"/>
              <a:t>Eliminating missing of false data.</a:t>
            </a:r>
          </a:p>
          <a:p>
            <a:pPr lvl="1"/>
            <a:r>
              <a:rPr lang="en-CA" dirty="0"/>
              <a:t>Removing useless columns.</a:t>
            </a:r>
          </a:p>
          <a:p>
            <a:r>
              <a:rPr lang="en-CA" dirty="0"/>
              <a:t>Tableau for processing and visualizing.</a:t>
            </a:r>
          </a:p>
          <a:p>
            <a:pPr lvl="1"/>
            <a:r>
              <a:rPr lang="en-CA" dirty="0"/>
              <a:t>Create useful groups and set to be used while visualizing.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25A9A-A307-4927-89F6-B8C27924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</p:spPr>
        <p:txBody>
          <a:bodyPr anchor="ctr">
            <a:normAutofit/>
          </a:bodyPr>
          <a:lstStyle/>
          <a:p>
            <a:r>
              <a:rPr lang="en-CA" sz="3300"/>
              <a:t>Some facts about video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DBA9-6E07-413C-AA6A-EAC9946E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374" y="482600"/>
            <a:ext cx="3391110" cy="4178298"/>
          </a:xfrm>
        </p:spPr>
        <p:txBody>
          <a:bodyPr>
            <a:normAutofit/>
          </a:bodyPr>
          <a:lstStyle/>
          <a:p>
            <a:r>
              <a:rPr lang="en-CA" dirty="0"/>
              <a:t>FIFA 19 earned $786 million in 2019.</a:t>
            </a:r>
          </a:p>
          <a:p>
            <a:r>
              <a:rPr lang="en-CA" dirty="0"/>
              <a:t>Medical benefits </a:t>
            </a:r>
          </a:p>
          <a:p>
            <a:pPr lvl="1"/>
            <a:r>
              <a:rPr lang="en-CA" dirty="0"/>
              <a:t>Improve problem-solving ability.</a:t>
            </a:r>
          </a:p>
          <a:p>
            <a:pPr lvl="1"/>
            <a:r>
              <a:rPr lang="en-CA" dirty="0"/>
              <a:t>Improve reflexes.</a:t>
            </a:r>
          </a:p>
          <a:p>
            <a:r>
              <a:rPr lang="en-CA" dirty="0"/>
              <a:t>About 90% of US teenagers play video games.</a:t>
            </a:r>
          </a:p>
          <a:p>
            <a:r>
              <a:rPr lang="en-CA" dirty="0"/>
              <a:t>200,000,000 units of Minecraft has already been sold.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31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370" y="0"/>
            <a:ext cx="7027065" cy="51434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66366" cy="5143501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683B-55F6-42FD-A79C-188EB037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16" y="482600"/>
            <a:ext cx="3255017" cy="4178298"/>
          </a:xfrm>
        </p:spPr>
        <p:txBody>
          <a:bodyPr anchor="ctr">
            <a:normAutofit/>
          </a:bodyPr>
          <a:lstStyle/>
          <a:p>
            <a:r>
              <a:rPr lang="en-CA" sz="33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A8A9-4CF4-46FE-94DD-B00FEB5F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374" y="482600"/>
            <a:ext cx="3391110" cy="4178298"/>
          </a:xfrm>
        </p:spPr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https://www.pewresearch.org/fact-tank/2018/09/17/5-facts-about-americans-and-video-games/</a:t>
            </a:r>
            <a:endParaRPr lang="en-CA"/>
          </a:p>
          <a:p>
            <a:r>
              <a:rPr lang="en-CA" dirty="0">
                <a:hlinkClick r:id="rId4"/>
              </a:rPr>
              <a:t>https://www.engadget.com/2017-02-09-8-cognitive-benefits-of-playing-video-games-for-kids.html</a:t>
            </a:r>
            <a:endParaRPr lang="en-CA"/>
          </a:p>
          <a:p>
            <a:r>
              <a:rPr lang="en-CA" dirty="0">
                <a:hlinkClick r:id="rId5"/>
              </a:rPr>
              <a:t>https://en.wikipedia.org/wiki/List_of_best-selling_video_games</a:t>
            </a:r>
            <a:endParaRPr lang="en-CA"/>
          </a:p>
          <a:p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395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CFB3A-C0F2-4C32-AF43-A50B5313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723899"/>
            <a:ext cx="4685792" cy="3695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6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AE1C0-4CB5-4847-99DB-1E8578400B95}"/>
              </a:ext>
            </a:extLst>
          </p:cNvPr>
          <p:cNvSpPr txBox="1"/>
          <p:nvPr/>
        </p:nvSpPr>
        <p:spPr>
          <a:xfrm>
            <a:off x="723899" y="2191657"/>
            <a:ext cx="49076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Parth Sutariya (756042)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Darshan Patel (753849)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Manveer Kaur (756092)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/>
              <a:t>Ghatti Venkata Kalyanram (756328)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6538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Video Gaming</vt:lpstr>
      <vt:lpstr>What this data is all about</vt:lpstr>
      <vt:lpstr>Columns</vt:lpstr>
      <vt:lpstr>Why to analyze this data</vt:lpstr>
      <vt:lpstr>Data Collection and preprocessing</vt:lpstr>
      <vt:lpstr>Some facts about video Games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2020-08-05T20:14:17Z</dcterms:created>
  <dcterms:modified xsi:type="dcterms:W3CDTF">2020-08-05T21:51:43Z</dcterms:modified>
</cp:coreProperties>
</file>